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850" r:id="rId3"/>
    <p:sldId id="880" r:id="rId4"/>
    <p:sldId id="861" r:id="rId5"/>
    <p:sldId id="886" r:id="rId6"/>
    <p:sldId id="862" r:id="rId7"/>
    <p:sldId id="889" r:id="rId8"/>
    <p:sldId id="892" r:id="rId9"/>
    <p:sldId id="893" r:id="rId10"/>
    <p:sldId id="860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3B4AB"/>
    <a:srgbClr val="996633"/>
    <a:srgbClr val="663300"/>
    <a:srgbClr val="FF9933"/>
    <a:srgbClr val="FFCCFF"/>
    <a:srgbClr val="333399"/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6755" autoAdjust="0"/>
  </p:normalViewPr>
  <p:slideViewPr>
    <p:cSldViewPr>
      <p:cViewPr varScale="1">
        <p:scale>
          <a:sx n="87" d="100"/>
          <a:sy n="87" d="100"/>
        </p:scale>
        <p:origin x="228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016C62D-C789-4ACF-8803-23823E9F9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E57D5-CE51-46C5-9D69-14E5067DD6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9BA5F1A-9282-471B-BAD8-2EA16ACD438E}" type="datetimeFigureOut">
              <a:rPr lang="en-US"/>
              <a:pPr>
                <a:defRPr/>
              </a:pPr>
              <a:t>8/2/2020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1F9B168-91B7-46F2-8C13-A8E796EED8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1B8436A-8E22-45A8-A804-D3D1441DB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F0E95-5FF7-4602-8DE2-E152585C95C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C2C85-120C-4931-ADF0-34D4C8C4EC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4355035-9EF4-4481-A290-708736484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273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355035-9EF4-4481-A290-70873648498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51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愛的表達之一，是要有承諾的，並且要兌現的</a:t>
            </a:r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「求我們主耶穌基督的神，榮耀的父，把那賜人智慧和啟示的靈賜給你們，使你們真認識他。照亮你們心中的眼睛，使你們知道他呼召你們來得的指望是甚麼，他在聖徒中所得榮耀的基業是何等豐盛。」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弗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17-18)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55035-9EF4-4481-A290-70873648498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49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55035-9EF4-4481-A290-70873648498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28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B94C8-147D-47AC-B085-D2E02EF4F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2D8556-7C7A-4630-9D14-78970A3F4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A4F802-6CAC-4CAC-B3DA-BE60AE6D54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31FFD0-C12F-428C-85D5-F4FCA722E0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A8EABF-AE95-4728-BB3A-1629EB8186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CC02C-99B5-4AA8-99A9-66FC57C9587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15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2ECB9-B7BA-4DF4-A393-48B33F91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E7F636-FDBC-4F72-8DC0-F3D06387F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418248-053E-403C-8B9D-5816BD2DA2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7F48D0-0D1D-4553-A4B8-A688D7D96A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3F6F88-76C5-41AD-95EA-523B3978C4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2D474-53AD-400D-A922-803D3DE2978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608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E339D3-7648-4BCB-B502-2A98A2CC5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3E5B2-D070-4527-91FD-4087464AB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120F7B-F0ED-463E-8F11-5F86A07E7D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EC17B8-26FF-48F1-8F4C-7C97A10E3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15D956-E782-4408-BF7A-333BCDA056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87641-60F3-430D-A528-E8BBC938233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7645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F9DC7-CB5A-4486-BD8C-83666ABD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4D12C8-0697-4C53-B9F3-6E72D4D1F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7B9508-BBD8-4F1A-A53C-6FFCA80427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FE052F-981B-4CA5-85C2-FDFAD30617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A911A8-4FDA-4900-BF88-2CBFDF5500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136C1-159C-4301-9A6D-DF50242FACE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0800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15F92-1E89-40A9-8F5F-C84C34589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915AE-4C6A-45F4-BFE3-BE20164CB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E2465C-8062-4291-A254-1724EDE510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10E499-E34D-4513-882D-4E041AF10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872769-4CEA-4AE5-8AA0-4ED8550C44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ABE02-4479-45C9-81F5-95A6C551FE7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6036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45423-D653-44B6-9844-FE558ACB1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0BC09-D916-449D-BA24-8C353A6DA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1B42A7-613D-4673-9849-8EC146E78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55CE7F-F434-4BA2-8E4D-ED1371CCA9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3E67A7-76B9-4CCF-8275-9A30EF19B3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E59A1-C782-4099-8DA2-A51BF14FF64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686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D8970-11DD-4A09-B052-568EAB355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9D6F9-4E1D-4A53-A2C8-7CD3FA92C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53467-3EAB-45A0-8BE7-A6587CF5C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6657DD-7F00-45F7-88E1-274E83D2DC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96DA0-B3E4-4567-A12E-7CE5684F8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5FD6A1-2441-4272-AB98-0A202B431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6DDF6-F25A-45BD-9BD5-FC09F639E3E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371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F220D-CEBD-4B1D-BACA-E8001CB9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201F5-6427-428A-A673-624C500EF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16B07-1ADA-4CA9-A0D0-63F2DFF20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203E44-8F1F-4346-9068-FFAD96B9F6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DF4317-EADE-4B60-97C6-15DEC9D8CE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0CF8A03-38C4-4586-A9D5-3CC2406AE5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000F11B-B59F-4B11-976A-DAED081D2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A43EE0B-42A5-465F-B636-D2A49DAD87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B9B1F-7E0C-42A2-917C-432994E678A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115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CF89E-A652-4866-BF32-937F5E065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5AE139A-45BB-4701-9D24-C0B3F67B9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ED19C7-9D62-490F-9C9A-9340BD6A92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D5E624-4BDD-4098-9BB6-C852DC822F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B6335-B27A-4244-9FB0-E088AA167D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42453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F3071B-0993-44B4-ACD1-C795CE6779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4FD2E0A-C132-42A3-8E65-004D910A2E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BF3392-48AD-440A-A1C3-00144F6230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6C045-3DA3-4BB1-B087-F0890299FED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0822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3F672-A307-4C5A-A737-697750FBF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D3AF2-252B-48C3-ADAD-8C08B210B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F9671-0577-4278-B15B-6360B64FE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40172-EB04-4EFE-A310-E8596B7DB0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02D9AD-49F9-456F-AE2D-94BDC00F5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8EC6EA-23E1-4D46-A6E4-783F49412B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1B96B-B9DE-406F-AE59-95BEA685000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7678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43788-390A-4959-85E7-3E30BDA77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0F9E4-0E4D-4EC8-AAEA-13B0B26A7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29E0B1-8A8C-4A30-9971-4AE109D870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F461F5-A920-40EF-8789-73F755945F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F1BAE6-D3C7-4C33-847D-674BF09006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9562E-2C50-4331-9BA7-2E6FBE29D1F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2490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856A4-A58B-48A3-B53C-0F2AB7A91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7D370B-1230-4C29-BBBA-44C347F81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3D8C82-EBA9-4CC6-B145-13674E7C1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B510F8-B8B7-406E-85C0-B69DE90C4C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84CE1-BB26-4088-912D-B9BFEDF89E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C12A89-FD9D-4016-A487-8798CC17D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033A8-F394-4814-A31B-72B28969432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2990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6445-406C-48D6-B946-73E02023B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F264CB-0EA4-464D-9F5C-69B234CDC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C04FE7-675C-4DA8-82B6-72D734D298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0E3370-781C-4E03-8AF1-672D35293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8C4B06-BA31-435F-A0BF-18064C887E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AC7C6-1E76-4E35-8A08-E67716ED601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618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1B777B-9560-4477-81C0-280D1ECEF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B057CA-E7A8-45E2-9512-C8577A390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3D0CAD-2EDF-485D-A7FA-66A81242C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C52F98-D4B5-4A03-8E69-D549C7FD9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755C6F-2648-49E7-95B2-35AD9A887C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4484E-0565-4C07-950D-0162CADD85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481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834ED-1EC5-4139-95AA-5FBC63BE9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C8BAD-3CD2-4A1A-888F-9E730884E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5D7433-F602-4883-85A9-A119F337E5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E375EF-58D5-41BA-B567-DA47781B9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D94699-B9AA-424D-B0CF-50667A315A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9F452-2CC0-4C6E-B185-8B911CF05B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736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E441F-7470-48BD-A3DC-C30E2CC30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BF8D4-E9A0-4115-98F6-071C88DAA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250C0-6EA9-4AF3-A841-A0CE78B7B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4A56B2-776F-452E-8538-9BEB47923B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96E9D-0CE0-49B1-A2CA-C7BB21E8BE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D6F61F-1F65-4470-A22D-C5DFA2791C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47EE5-61F7-4F6A-B18A-32A6DF1A152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803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F3063-C6A3-4776-9FD8-C2E329DA0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39BB3-4C88-41AD-9F48-FC1DC7D41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69B2F-1DB2-45E0-AAF7-32B1FFA92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B3BD4-5FAF-45B8-814D-790BF1278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8C2585-2CB4-45A1-AB1E-07678367E8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79FB58F-096E-4AA2-8B69-77C606B800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EF1DBE8-7CF7-494D-9547-981CB625CA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E0D50D0-7AAE-4D51-9BD6-729D4A0175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1AAC7-2D54-4CFF-92C8-5AA67F88E41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734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9FBAF-8261-4EE0-B74B-05F2AAF9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642FB2F-5B5E-43B4-BD72-AE1E398803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C88B474-AE31-4703-A8BC-F405281282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3AE658E-38ED-475E-958E-9E52958571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2C172-4CC8-48D2-AA8E-C6D2E61CF2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833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1E298FE-3DE7-4CE4-9735-745FAF95DB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BBD0A11-D7A7-461A-84F1-771F9B1D4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0BD290-86E0-45C1-BF54-D8923E7652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FDFC4-50AC-452E-AC5E-FC03F01A71A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296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0546A-483F-4AC8-AD3D-BD4F86770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7E61A-E2E2-4886-BE83-32702E2C1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1604F-BB1B-4B97-9FBB-212B32052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A3B88-2A7E-448D-9B39-68359954C9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8832C8-E9A6-4D54-9131-D0E0CC9586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B737A9-8D3D-4F88-A3F6-417234994E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16369-2B1D-4D92-95D1-E3DC8726245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036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B05E8-BB00-46F8-A7EA-8A21092CD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CDD25C-F75E-4B31-95D7-7169819442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6CB6A0-E50B-43A0-A74A-0F38285AE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27AD3C-1F22-4465-A48A-40A2B34746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3E6047-557E-483C-ABA1-D157B11AE2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E82536-DD29-42A2-BD51-477E338792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A883-1FA5-4363-A462-E8BA5E325C2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76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09BB97-CA2B-42B8-B269-93C02F8A2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9AE4D2-2C96-4CC6-9AE7-7486A92F6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0B8AA2-ACB4-4799-9D91-51C6D6E9505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EBE49C-571E-4E41-B77B-3AC39FD19A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A7DA38-DC08-471C-B9BD-0E2F8E04701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47784747-2D4B-4FB7-BCDE-7BF6E299085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6D09F3D-6198-490E-B643-221534294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2FE5A78-60F1-4849-8030-FC00BBA058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6A5543-7F35-4A5C-B9FF-20D89D439CF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6710C63-93AF-4E86-91D8-4BA4C0466F1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877C919-8CA4-4FD3-92B3-58505E25B3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EB54ABE4-6458-4C70-9A3A-59B30D2253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6">
            <a:extLst>
              <a:ext uri="{FF2B5EF4-FFF2-40B4-BE49-F238E27FC236}">
                <a16:creationId xmlns:a16="http://schemas.microsoft.com/office/drawing/2014/main" id="{01327B82-8EFE-4931-A267-F687FC069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700" y="2209800"/>
            <a:ext cx="26479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000000"/>
                </a:solidFill>
                <a:ea typeface="SimHei" panose="02010609060101010101" pitchFamily="49" charset="-122"/>
              </a:rPr>
              <a:t>瑪拉基書</a:t>
            </a:r>
          </a:p>
        </p:txBody>
      </p:sp>
      <p:sp>
        <p:nvSpPr>
          <p:cNvPr id="4101" name="Rectangle 1">
            <a:extLst>
              <a:ext uri="{FF2B5EF4-FFF2-40B4-BE49-F238E27FC236}">
                <a16:creationId xmlns:a16="http://schemas.microsoft.com/office/drawing/2014/main" id="{62FB23E4-A0E8-49E1-B55C-A455DFF74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124200"/>
            <a:ext cx="6705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《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祂愛永不變</a:t>
            </a: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》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第</a:t>
            </a: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8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课</a:t>
            </a:r>
            <a:endParaRPr lang="en-US" altLang="zh-CN" sz="3600" dirty="0">
              <a:solidFill>
                <a:srgbClr val="000000"/>
              </a:solidFill>
              <a:ea typeface="SimHei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08/02/2020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 dirty="0">
              <a:solidFill>
                <a:srgbClr val="000000"/>
              </a:solidFill>
              <a:ea typeface="SimHei" panose="02010609060101010101" pitchFamily="49" charset="-12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3770413-5D55-424B-ADB4-04C89DE1E04C}"/>
              </a:ext>
            </a:extLst>
          </p:cNvPr>
          <p:cNvGrpSpPr/>
          <p:nvPr/>
        </p:nvGrpSpPr>
        <p:grpSpPr>
          <a:xfrm>
            <a:off x="3164748" y="4495800"/>
            <a:ext cx="4419600" cy="609600"/>
            <a:chOff x="3124200" y="4495800"/>
            <a:chExt cx="4419600" cy="609600"/>
          </a:xfrm>
        </p:grpSpPr>
        <p:sp>
          <p:nvSpPr>
            <p:cNvPr id="7" name="Rectangle 6" descr="blue-marble4">
              <a:extLst>
                <a:ext uri="{FF2B5EF4-FFF2-40B4-BE49-F238E27FC236}">
                  <a16:creationId xmlns:a16="http://schemas.microsoft.com/office/drawing/2014/main" id="{251C56AD-A4C0-4B03-8F70-8F471CF2C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711CAC42-B214-4C90-AEDA-0A6444F318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264687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結語：愛就有盼望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5">
            <a:extLst>
              <a:ext uri="{FF2B5EF4-FFF2-40B4-BE49-F238E27FC236}">
                <a16:creationId xmlns:a16="http://schemas.microsoft.com/office/drawing/2014/main" id="{FDF69764-E8BB-42CC-B337-4353E1DA2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459" y="302568"/>
            <a:ext cx="5410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sp>
        <p:nvSpPr>
          <p:cNvPr id="213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pic>
        <p:nvPicPr>
          <p:cNvPr id="214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2803"/>
            <a:ext cx="9144001" cy="609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5" name="Rectangle 1"/>
          <p:cNvSpPr txBox="1"/>
          <p:nvPr/>
        </p:nvSpPr>
        <p:spPr>
          <a:xfrm>
            <a:off x="609601" y="1371599"/>
            <a:ext cx="7924799" cy="3613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lnSpc>
                <a:spcPct val="107000"/>
              </a:lnSpc>
              <a:tabLst>
                <a:tab pos="457200" algn="l"/>
              </a:tabLst>
              <a:defRPr sz="190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複習：</a:t>
            </a:r>
            <a:endParaRPr lang="en-US" altLang="zh-TW" sz="1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7000"/>
              </a:lnSpc>
              <a:tabLst>
                <a:tab pos="457200" algn="l"/>
              </a:tabLst>
              <a:defRPr sz="1900">
                <a:latin typeface="SimHei"/>
                <a:ea typeface="SimHei"/>
                <a:cs typeface="SimHei"/>
                <a:sym typeface="SimHei"/>
              </a:defRPr>
            </a:pPr>
            <a:r>
              <a:rPr sz="1800" dirty="0"/>
              <a:t>第</a:t>
            </a:r>
            <a:r>
              <a:rPr lang="zh-CN" altLang="en-US" sz="1800" dirty="0"/>
              <a:t>六</a:t>
            </a:r>
            <a:r>
              <a:rPr sz="1800" dirty="0" err="1"/>
              <a:t>個回合的辯論</a:t>
            </a:r>
            <a:r>
              <a:rPr sz="1800" dirty="0"/>
              <a:t> 3:</a:t>
            </a:r>
            <a:r>
              <a:rPr lang="en-US" sz="1800" dirty="0"/>
              <a:t>13</a:t>
            </a:r>
            <a:r>
              <a:rPr sz="1800" dirty="0"/>
              <a:t>-</a:t>
            </a:r>
            <a:r>
              <a:rPr lang="en-US" sz="1800" dirty="0"/>
              <a:t>4:3</a:t>
            </a:r>
            <a:r>
              <a:rPr sz="1800" dirty="0"/>
              <a:t>：</a:t>
            </a:r>
            <a:r>
              <a:rPr lang="zh-TW" altLang="en-US" sz="1800" u="sng" dirty="0"/>
              <a:t>神的應許永不變</a:t>
            </a:r>
            <a:endParaRPr lang="en-US" altLang="zh-TW" sz="1800" u="sng" dirty="0"/>
          </a:p>
          <a:p>
            <a:pPr>
              <a:lnSpc>
                <a:spcPct val="107000"/>
              </a:lnSpc>
              <a:tabLst>
                <a:tab pos="457200" algn="l"/>
              </a:tabLst>
              <a:defRPr sz="1900">
                <a:latin typeface="SimHei"/>
                <a:ea typeface="SimHei"/>
                <a:cs typeface="SimHei"/>
                <a:sym typeface="SimHei"/>
              </a:defRPr>
            </a:pPr>
            <a:r>
              <a:rPr sz="1800" dirty="0" err="1"/>
              <a:t>辯論主題</a:t>
            </a:r>
            <a:r>
              <a:rPr sz="1800" dirty="0"/>
              <a:t>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以色列再次質疑神的公義</a:t>
            </a:r>
            <a:r>
              <a:rPr lang="zh-TW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？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神勸慰敬畏祂的人審判日子必定來臨。 </a:t>
            </a:r>
            <a:endParaRPr lang="en-US" altLang="zh-CN" sz="18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tabLst>
                <a:tab pos="457200" algn="l"/>
              </a:tabLst>
              <a:defRPr sz="1800">
                <a:latin typeface="SimHei"/>
                <a:ea typeface="SimHei"/>
                <a:cs typeface="SimHei"/>
                <a:sym typeface="SimHei"/>
              </a:defRPr>
            </a:pPr>
            <a:endParaRPr sz="1800" dirty="0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tabLst>
                <a:tab pos="457200" algn="l"/>
              </a:tabLst>
              <a:defRPr sz="1900">
                <a:latin typeface="SimHei"/>
                <a:ea typeface="SimHei"/>
                <a:cs typeface="SimHei"/>
                <a:sym typeface="SimHei"/>
              </a:defRPr>
            </a:pPr>
            <a:r>
              <a:rPr sz="1800" dirty="0" err="1"/>
              <a:t>背景</a:t>
            </a:r>
            <a:r>
              <a:rPr sz="1800" dirty="0"/>
              <a:t>：</a:t>
            </a:r>
            <a:r>
              <a:rPr lang="zh-TW" altLang="en-US" sz="1800" dirty="0"/>
              <a:t>以色列人把自己與外邦人比較 ，覺得不屬神的人亨通發達，覺得自己侍奉神是徒然的，再次質疑神的公義，神回應並預示</a:t>
            </a:r>
            <a:r>
              <a:rPr lang="en-US" altLang="zh-TW" sz="1800" dirty="0"/>
              <a:t>『</a:t>
            </a:r>
            <a:r>
              <a:rPr lang="zh-TW" altLang="en-US" sz="1800" dirty="0"/>
              <a:t>耶和華日子</a:t>
            </a:r>
            <a:r>
              <a:rPr lang="en-US" altLang="zh-TW" sz="1800" dirty="0"/>
              <a:t>』</a:t>
            </a:r>
            <a:r>
              <a:rPr lang="zh-TW" altLang="en-US" sz="1800" dirty="0"/>
              <a:t>的景況</a:t>
            </a:r>
            <a:r>
              <a:rPr sz="1800" dirty="0"/>
              <a:t>。</a:t>
            </a:r>
          </a:p>
          <a:p>
            <a:pPr>
              <a:lnSpc>
                <a:spcPct val="107000"/>
              </a:lnSpc>
              <a:tabLst>
                <a:tab pos="457200" algn="l"/>
              </a:tabLst>
              <a:defRPr sz="1900">
                <a:latin typeface="SimHei"/>
                <a:ea typeface="SimHei"/>
                <a:cs typeface="SimHei"/>
                <a:sym typeface="SimHei"/>
              </a:defRPr>
            </a:pPr>
            <a:endParaRPr sz="1800" dirty="0">
              <a:solidFill>
                <a:srgbClr val="C00000"/>
              </a:solidFill>
            </a:endParaRPr>
          </a:p>
          <a:p>
            <a:pPr marL="342899" indent="-342899">
              <a:lnSpc>
                <a:spcPct val="107000"/>
              </a:lnSpc>
              <a:buSzPct val="100000"/>
              <a:buFont typeface="Arial"/>
              <a:buChar char="•"/>
              <a:tabLst>
                <a:tab pos="457200" algn="l"/>
              </a:tabLst>
              <a:defRPr sz="1800">
                <a:latin typeface="SimHei"/>
                <a:ea typeface="SimHei"/>
                <a:cs typeface="SimHei"/>
                <a:sym typeface="SimHei"/>
              </a:defRPr>
            </a:pPr>
            <a:r>
              <a:rPr lang="zh-TW" altLang="en-US" sz="1800" dirty="0"/>
              <a:t>所以第六輪辯論是神指出百姓認為“敬虔”毫無意義，神則回答神紀念愛主之人神都紀念，義和不義必被分開。第六輪的主題：“</a:t>
            </a:r>
            <a:r>
              <a:rPr lang="zh-TW" altLang="en-US" sz="1800" dirty="0">
                <a:solidFill>
                  <a:srgbClr val="C00000"/>
                </a:solidFill>
              </a:rPr>
              <a:t>神的應許永不變</a:t>
            </a:r>
            <a:r>
              <a:rPr lang="zh-TW" altLang="en-US" sz="1800" dirty="0"/>
              <a:t>”。</a:t>
            </a:r>
            <a:endParaRPr lang="en-US" altLang="zh-TW" sz="1800" dirty="0"/>
          </a:p>
          <a:p>
            <a:pPr marL="342899" indent="-342899">
              <a:lnSpc>
                <a:spcPct val="107000"/>
              </a:lnSpc>
              <a:buSzPct val="100000"/>
              <a:buFont typeface="Arial"/>
              <a:buChar char="•"/>
              <a:tabLst>
                <a:tab pos="457200" algn="l"/>
              </a:tabLst>
              <a:defRPr sz="1800">
                <a:latin typeface="SimHei"/>
                <a:ea typeface="SimHei"/>
                <a:cs typeface="SimHei"/>
                <a:sym typeface="SimHei"/>
              </a:defRPr>
            </a:pPr>
            <a:r>
              <a:rPr lang="zh-TW" altLang="en-US" sz="1800" dirty="0"/>
              <a:t>神在這的應許是神的審判必定來臨</a:t>
            </a:r>
            <a:r>
              <a:rPr lang="en-US" altLang="zh-TW" sz="1800" dirty="0"/>
              <a:t>,</a:t>
            </a:r>
            <a:r>
              <a:rPr lang="zh-TW" altLang="en-US" sz="1800" dirty="0"/>
              <a:t>也是第四輪辯論中神的公義。</a:t>
            </a:r>
          </a:p>
          <a:p>
            <a:pPr marL="342899" indent="-342899">
              <a:lnSpc>
                <a:spcPct val="107000"/>
              </a:lnSpc>
              <a:buSzPct val="100000"/>
              <a:buFont typeface="Arial"/>
              <a:buChar char="•"/>
              <a:tabLst>
                <a:tab pos="457200" algn="l"/>
              </a:tabLst>
              <a:defRPr sz="1800">
                <a:latin typeface="SimHei"/>
                <a:ea typeface="SimHei"/>
                <a:cs typeface="SimHei"/>
                <a:sym typeface="SimHei"/>
              </a:defRPr>
            </a:pPr>
            <a:r>
              <a:rPr lang="zh-TW" altLang="en-US" sz="1800" dirty="0"/>
              <a:t>抓住應許，充滿盼望，並相信能得著榮耀基業</a:t>
            </a:r>
          </a:p>
        </p:txBody>
      </p:sp>
      <p:sp>
        <p:nvSpPr>
          <p:cNvPr id="216" name="Text Box 5"/>
          <p:cNvSpPr txBox="1"/>
          <p:nvPr/>
        </p:nvSpPr>
        <p:spPr>
          <a:xfrm>
            <a:off x="1722120" y="762000"/>
            <a:ext cx="4845507" cy="51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瑪拉基書 </a:t>
            </a:r>
            <a:r>
              <a:t>— 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第一個回合：愛的確據</a:t>
            </a:r>
          </a:p>
        </p:txBody>
      </p:sp>
      <p:grpSp>
        <p:nvGrpSpPr>
          <p:cNvPr id="219" name="Group 7"/>
          <p:cNvGrpSpPr/>
          <p:nvPr/>
        </p:nvGrpSpPr>
        <p:grpSpPr>
          <a:xfrm>
            <a:off x="1295401" y="809745"/>
            <a:ext cx="5967473" cy="538935"/>
            <a:chOff x="-61773" y="-69850"/>
            <a:chExt cx="4419600" cy="609600"/>
          </a:xfrm>
        </p:grpSpPr>
        <p:sp>
          <p:nvSpPr>
            <p:cNvPr id="217" name="Rectangle 10"/>
            <p:cNvSpPr/>
            <p:nvPr/>
          </p:nvSpPr>
          <p:spPr>
            <a:xfrm>
              <a:off x="-61773" y="-69850"/>
              <a:ext cx="4419600" cy="609600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18" name="Text Box 5"/>
            <p:cNvSpPr txBox="1"/>
            <p:nvPr/>
          </p:nvSpPr>
          <p:spPr>
            <a:xfrm>
              <a:off x="17809" y="-49567"/>
              <a:ext cx="4260435" cy="5221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chemeClr val="accent3">
                      <a:lumOff val="44000"/>
                    </a:schemeClr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zh-TW" altLang="en-US" dirty="0">
                  <a:solidFill>
                    <a:schemeClr val="bg1"/>
                  </a:solidFill>
                  <a:ea typeface="SimHei" panose="02010609060101010101" pitchFamily="49" charset="-122"/>
                </a:rPr>
                <a:t>瑪拉基書 </a:t>
              </a:r>
              <a:r>
                <a:rPr lang="en-US" altLang="zh-CN" dirty="0">
                  <a:solidFill>
                    <a:schemeClr val="bg1"/>
                  </a:solidFill>
                  <a:ea typeface="SimHei" panose="02010609060101010101" pitchFamily="49" charset="-122"/>
                </a:rPr>
                <a:t>— </a:t>
              </a:r>
              <a:r>
                <a:rPr dirty="0">
                  <a:latin typeface="SimHei"/>
                  <a:ea typeface="SimHei"/>
                  <a:cs typeface="SimHei"/>
                  <a:sym typeface="SimHei"/>
                </a:rPr>
                <a:t>第</a:t>
              </a:r>
              <a:r>
                <a:rPr lang="zh-CN" altLang="en-US" dirty="0">
                  <a:latin typeface="SimHei"/>
                  <a:ea typeface="SimHei"/>
                  <a:cs typeface="SimHei"/>
                  <a:sym typeface="SimHei"/>
                </a:rPr>
                <a:t>六</a:t>
              </a:r>
              <a:r>
                <a:rPr dirty="0" err="1">
                  <a:latin typeface="SimHei"/>
                  <a:ea typeface="SimHei"/>
                  <a:cs typeface="SimHei"/>
                  <a:sym typeface="SimHei"/>
                </a:rPr>
                <a:t>個回合</a:t>
              </a:r>
              <a:r>
                <a:rPr dirty="0">
                  <a:latin typeface="SimHei"/>
                  <a:ea typeface="SimHei"/>
                  <a:cs typeface="SimHei"/>
                  <a:sym typeface="SimHei"/>
                </a:rPr>
                <a:t>：</a:t>
              </a:r>
              <a:r>
                <a:rPr lang="zh-TW" altLang="en-US" dirty="0"/>
                <a:t>神的應許永不變</a:t>
              </a:r>
              <a:endParaRPr dirty="0">
                <a:latin typeface="SimHei"/>
                <a:ea typeface="SimHei"/>
                <a:cs typeface="SimHei"/>
                <a:sym typeface="SimHe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7894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5814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762000" y="1752600"/>
            <a:ext cx="71628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概論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1:1-5</a:t>
            </a: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：宣告神對以色列的慈愛，我是否灰心冷淡</a:t>
            </a:r>
            <a:r>
              <a:rPr 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 </a:t>
            </a: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？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1:6-2:9</a:t>
            </a: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：對祭司責備的信息，領袖的責任和需要悔改之處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2:10-16</a:t>
            </a: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：認識我的詭詐，我對我的鄰舍、甚至對我自己誠實嗎？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2:17 -</a:t>
            </a:r>
            <a:r>
              <a:rPr 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3:6</a:t>
            </a: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</a:t>
            </a: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豫示彌賽亞的降臨，堅忍盼望公義的主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3:7-12</a:t>
            </a: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：認識我的詭詐，我對神誠實嗎？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2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3:13-4:3</a:t>
            </a:r>
            <a:r>
              <a:rPr lang="zh-CN" altLang="en-US" b="1" strike="sngStrike" dirty="0">
                <a:solidFill>
                  <a:schemeClr val="bg2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：豫示</a:t>
            </a:r>
            <a:r>
              <a:rPr lang="en-US" altLang="zh-CN" b="1" strike="sngStrike" dirty="0">
                <a:solidFill>
                  <a:schemeClr val="bg2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『</a:t>
            </a:r>
            <a:r>
              <a:rPr lang="zh-CN" altLang="en-US" b="1" strike="sngStrike" dirty="0">
                <a:solidFill>
                  <a:schemeClr val="bg2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耶和華日子</a:t>
            </a:r>
            <a:r>
              <a:rPr lang="en-US" altLang="zh-CN" b="1" strike="sngStrike" dirty="0">
                <a:solidFill>
                  <a:schemeClr val="bg2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』</a:t>
            </a:r>
            <a:r>
              <a:rPr lang="zh-CN" altLang="en-US" b="1" strike="sngStrike" dirty="0">
                <a:solidFill>
                  <a:schemeClr val="bg2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，</a:t>
            </a:r>
            <a:endParaRPr lang="en-US" altLang="zh-CN" b="1" strike="sngStrike" dirty="0">
              <a:solidFill>
                <a:schemeClr val="bg2">
                  <a:lumMod val="40000"/>
                  <a:lumOff val="60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Microsoft YaHei" panose="020B0503020204020204" pitchFamily="34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4:4</a:t>
            </a:r>
            <a:r>
              <a:rPr lang="en-US" altLang="zh-CN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-4:6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歡喜盼望慈愛的主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總複習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971C717-662F-4BC4-A3C1-0574BE5C4F2F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E1B61EA6-D2A8-443C-97D7-053E91CA7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FED1A8D7-4962-438D-A6C8-F836E4E8E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0561" y="4537222"/>
              <a:ext cx="264687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結語：愛就有盼望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74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6971C717-662F-4BC4-A3C1-0574BE5C4F2F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E1B61EA6-D2A8-443C-97D7-053E91CA7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FED1A8D7-4962-438D-A6C8-F836E4E8E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4361" y="4543168"/>
              <a:ext cx="264687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結語：愛就有盼望</a:t>
              </a:r>
            </a:p>
          </p:txBody>
        </p:sp>
      </p:grpSp>
      <p:sp>
        <p:nvSpPr>
          <p:cNvPr id="4" name="Rectangle 3"/>
          <p:cNvSpPr/>
          <p:nvPr/>
        </p:nvSpPr>
        <p:spPr>
          <a:xfrm>
            <a:off x="762000" y="1699400"/>
            <a:ext cx="731520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4:4</a:t>
            </a:r>
            <a:r>
              <a:rPr lang="en-US" altLang="zh-CN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-6</a:t>
            </a:r>
          </a:p>
          <a:p>
            <a:endParaRPr lang="en-US" altLang="zh-CN" sz="11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4 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你們當記念我僕人摩西的律法，就是我在何烈山，為以色列眾人所吩咐他的律例典章。</a:t>
            </a:r>
          </a:p>
          <a:p>
            <a:endParaRPr lang="zh-TW" altLang="en-US" sz="11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5 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看哪，耶和華大而可畏之日未到以前，我必差遣先知以利亞到你們那裡去。</a:t>
            </a:r>
          </a:p>
          <a:p>
            <a:endParaRPr lang="zh-TW" altLang="en-US" sz="11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6 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他必使父親的心轉向兒女，兒女的心轉向父親，免得我來咒詛遍地。</a:t>
            </a:r>
            <a:endParaRPr lang="zh-CN" altLang="en-US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6482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6" y="3048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533400" y="1371600"/>
            <a:ext cx="8001000" cy="380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六</a:t>
            </a:r>
            <a:r>
              <a:rPr lang="zh-TW" altLang="en-US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個回合辯論</a:t>
            </a:r>
            <a:r>
              <a:rPr lang="zh-CN" altLang="en-US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後的</a:t>
            </a: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結語</a:t>
            </a:r>
            <a:r>
              <a:rPr lang="zh-TW" altLang="en-US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 </a:t>
            </a:r>
            <a:r>
              <a:rPr lang="en-US" altLang="zh-CN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4</a:t>
            </a:r>
            <a:r>
              <a:rPr lang="en-US" altLang="zh-TW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:</a:t>
            </a:r>
            <a:r>
              <a:rPr lang="en-US" altLang="zh-CN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</a:t>
            </a:r>
            <a:r>
              <a:rPr lang="en-US" altLang="zh-TW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-6</a:t>
            </a:r>
            <a:r>
              <a:rPr lang="zh-TW" altLang="en-US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900" b="1" u="sng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爱就是有盼望</a:t>
            </a:r>
            <a:endParaRPr lang="en-US" altLang="zh-TW" sz="1900" b="1" u="sng" dirty="0">
              <a:solidFill>
                <a:srgbClr val="CC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辯論的結語</a:t>
            </a:r>
            <a:r>
              <a:rPr lang="zh-TW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CN" altLang="en-US" sz="175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在等候主的日子里，神給了我們切實的盼望。</a:t>
            </a:r>
            <a:endParaRPr lang="en-US" altLang="zh-TW" sz="175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CN" sz="1900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背景：</a:t>
            </a:r>
            <a:endParaRPr lang="en-US" altLang="zh-CN" sz="1900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第一輪辯論的主題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：“神的愛永不變”。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第二輪辯論的主題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：“愛就是要讓祂居首位”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第三輪辯論的主題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：“神的愛忠貞不渝”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第四輪辯論的主題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：“神的愛全然公義”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第五輪</a:t>
            </a: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</a:t>
            </a:r>
            <a:r>
              <a:rPr lang="zh-TW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神的愛充充滿滿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en-US" altLang="zh-CN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— 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學會給是歸回的最短途徑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第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六</a:t>
            </a: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輪</a:t>
            </a: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 “</a:t>
            </a:r>
            <a:r>
              <a:rPr lang="zh-TW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神的應許永不變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en-US" altLang="zh-CN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— 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敬虔是蒙愛的明證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在經歷了六輪的辯論之後，神勸勉祂的百姓要喜樂地仰望彌賽亞的來到。 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所以這個簡短的結語也有一個主題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：“愛是有盼望”。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B66BE5FF-46F7-41E3-845F-AA0465D40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B6D02E5-6014-4696-8D4B-A1C218526C24}"/>
              </a:ext>
            </a:extLst>
          </p:cNvPr>
          <p:cNvGrpSpPr/>
          <p:nvPr/>
        </p:nvGrpSpPr>
        <p:grpSpPr>
          <a:xfrm>
            <a:off x="2278252" y="726133"/>
            <a:ext cx="4593923" cy="609600"/>
            <a:chOff x="3116452" y="4459933"/>
            <a:chExt cx="4593923" cy="609600"/>
          </a:xfrm>
        </p:grpSpPr>
        <p:sp>
          <p:nvSpPr>
            <p:cNvPr id="11" name="Rectangle 10" descr="blue-marble4">
              <a:extLst>
                <a:ext uri="{FF2B5EF4-FFF2-40B4-BE49-F238E27FC236}">
                  <a16:creationId xmlns:a16="http://schemas.microsoft.com/office/drawing/2014/main" id="{D297CC55-8529-4760-B3F0-8C8213710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6452" y="4459933"/>
              <a:ext cx="4419600" cy="60960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2" name="Text Box 5">
              <a:extLst>
                <a:ext uri="{FF2B5EF4-FFF2-40B4-BE49-F238E27FC236}">
                  <a16:creationId xmlns:a16="http://schemas.microsoft.com/office/drawing/2014/main" id="{7ED66231-C27E-4EEF-B91C-C2029AFEC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4175" y="4491335"/>
              <a:ext cx="38862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結語：愛就有盼望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8061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6971C717-662F-4BC4-A3C1-0574BE5C4F2F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E1B61EA6-D2A8-443C-97D7-053E91CA7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FED1A8D7-4962-438D-A6C8-F836E4E8E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0561" y="4550203"/>
              <a:ext cx="264687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結語：愛就有盼望</a:t>
              </a:r>
            </a:p>
          </p:txBody>
        </p:sp>
      </p:grpSp>
      <p:sp>
        <p:nvSpPr>
          <p:cNvPr id="4" name="Rectangle 3"/>
          <p:cNvSpPr/>
          <p:nvPr/>
        </p:nvSpPr>
        <p:spPr>
          <a:xfrm>
            <a:off x="609600" y="1699400"/>
            <a:ext cx="7772400" cy="3484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4:4 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你們當記念我僕人摩西的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律法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，就是我在何烈山，為以色列眾人所吩咐他的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律例典章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CN" altLang="en-US" sz="2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神的愛與自由的律法</a:t>
            </a:r>
            <a:endParaRPr lang="en-US" altLang="zh-CN" sz="2800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endParaRPr lang="zh-CN" altLang="en-US" sz="2800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這段是主告訴我們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在等候主時候我們應該有怎樣的態度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b="1" dirty="0">
              <a:solidFill>
                <a:schemeClr val="tx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chemeClr val="tx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應有的態度之一：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遵守神的律法 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信心 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信神說的話算話 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律法是什麼？律法就是神性情的表達！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——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愛與自由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	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羅馬書</a:t>
            </a: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7:12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律法是聖潔的，誡命也是聖潔，公義，良善的。</a:t>
            </a:r>
            <a:endParaRPr lang="en-US" altLang="zh-TW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9600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6971C717-662F-4BC4-A3C1-0574BE5C4F2F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E1B61EA6-D2A8-443C-97D7-053E91CA7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FED1A8D7-4962-438D-A6C8-F836E4E8E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0561" y="4550203"/>
              <a:ext cx="264687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結語：愛就有盼望</a:t>
              </a:r>
            </a:p>
          </p:txBody>
        </p:sp>
      </p:grpSp>
      <p:sp>
        <p:nvSpPr>
          <p:cNvPr id="4" name="Rectangle 3"/>
          <p:cNvSpPr/>
          <p:nvPr/>
        </p:nvSpPr>
        <p:spPr>
          <a:xfrm>
            <a:off x="609600" y="1699400"/>
            <a:ext cx="7772400" cy="4109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latin typeface="SimHei" panose="02010609060101010101" pitchFamily="49" charset="-122"/>
                <a:ea typeface="SimHei" panose="02010609060101010101" pitchFamily="49" charset="-122"/>
              </a:rPr>
              <a:t>4:5 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看哪，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耶和華大而可畏之日未到以前，我必差遣先知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以利亞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到你們那裡去。</a:t>
            </a:r>
          </a:p>
          <a:p>
            <a:endParaRPr lang="zh-TW" altLang="en-US" sz="11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chemeClr val="tx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應有的態度之二：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歡歡喜喜地等候主的再來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喜樂的依據 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主說的！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信心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喜樂的必要 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..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因靠耶和華所得的喜樂是你們的力量。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5">
              <a:lnSpc>
                <a:spcPct val="107000"/>
              </a:lnSpc>
              <a:tabLst>
                <a:tab pos="457200" algn="l"/>
              </a:tabLst>
            </a:pP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(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尼希米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8:10)</a:t>
            </a:r>
          </a:p>
          <a:p>
            <a:pPr lvl="5">
              <a:lnSpc>
                <a:spcPct val="107000"/>
              </a:lnSpc>
              <a:tabLst>
                <a:tab pos="457200" algn="l"/>
              </a:tabLst>
            </a:pP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這一節表明神的愛與公義完美統一：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审判不是目的，怜悯才是。審判之前以利亞必先來。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這裡的以利亞通常解釋為施洗約翰。我們今天讀就是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必有福音的使者在你周圍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，而我們也在其中。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0199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6971C717-662F-4BC4-A3C1-0574BE5C4F2F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E1B61EA6-D2A8-443C-97D7-053E91CA7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FED1A8D7-4962-438D-A6C8-F836E4E8E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0561" y="4550203"/>
              <a:ext cx="264687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結語：愛就有盼望</a:t>
              </a:r>
            </a:p>
          </p:txBody>
        </p:sp>
      </p:grpSp>
      <p:sp>
        <p:nvSpPr>
          <p:cNvPr id="4" name="Rectangle 3"/>
          <p:cNvSpPr/>
          <p:nvPr/>
        </p:nvSpPr>
        <p:spPr>
          <a:xfrm>
            <a:off x="609600" y="1699400"/>
            <a:ext cx="7772400" cy="3281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latin typeface="SimHei" panose="02010609060101010101" pitchFamily="49" charset="-122"/>
                <a:ea typeface="SimHei" panose="02010609060101010101" pitchFamily="49" charset="-122"/>
              </a:rPr>
              <a:t>4:6 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他必使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父親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的心轉向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兒女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兒女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的心轉向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父親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，免得我來咒詛遍地。</a:t>
            </a:r>
          </a:p>
          <a:p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chemeClr val="tx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盼望中應有的態度之三：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凡事規規矩矩地按照秩序行。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敬虔的實意 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…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你們中間誰願為大必作你們的用人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誰願為首就必作你們的僕人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馬太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20:26-27)</a:t>
            </a:r>
            <a:endParaRPr lang="en-US" altLang="zh-TW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不敬虔的後果 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…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遍地詛咒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“毀滅”。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父親 </a:t>
            </a:r>
            <a:r>
              <a:rPr lang="zh-CN" altLang="en-US" b="1" dirty="0">
                <a:solidFill>
                  <a:srgbClr val="000000"/>
                </a:solidFill>
                <a:latin typeface="Calibri" panose="020F0502020204030204" pitchFamily="34" charset="0"/>
                <a:ea typeface="SimHei" panose="02010609060101010101" pitchFamily="49" charset="-122"/>
                <a:cs typeface="Calibri" panose="020F0502020204030204" pitchFamily="34" charset="0"/>
              </a:rPr>
              <a:t>↔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兒女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: 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領袖必須有為父的心腸；會眾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务必学会顺服</a:t>
            </a:r>
            <a:endParaRPr lang="en-US" altLang="zh-TW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轉向：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回歸，每一個歸回的都是得勝者。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詛咒：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“毀滅”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9263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 descr="blue-marble4">
            <a:extLst>
              <a:ext uri="{FF2B5EF4-FFF2-40B4-BE49-F238E27FC236}">
                <a16:creationId xmlns:a16="http://schemas.microsoft.com/office/drawing/2014/main" id="{9BBED190-FE5C-44B1-9272-4C485DE8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4875213" cy="6096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21507" name="Text Box 5">
            <a:extLst>
              <a:ext uri="{FF2B5EF4-FFF2-40B4-BE49-F238E27FC236}">
                <a16:creationId xmlns:a16="http://schemas.microsoft.com/office/drawing/2014/main" id="{6DF0FB8C-8410-47EA-9109-3D165BEE2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3877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第八課：問題討論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A19F51-B1BE-4C52-8779-6E2CD0559EA4}"/>
              </a:ext>
            </a:extLst>
          </p:cNvPr>
          <p:cNvSpPr/>
          <p:nvPr/>
        </p:nvSpPr>
        <p:spPr>
          <a:xfrm>
            <a:off x="261938" y="952500"/>
            <a:ext cx="804386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en-US" altLang="zh-TW" sz="2400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对当今疫情你有怎样的认识？ </a:t>
            </a:r>
            <a:endParaRPr lang="en-US" altLang="zh-TW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en-US" altLang="zh-TW" dirty="0">
              <a:latin typeface="+mj-lt"/>
              <a:ea typeface="SimHei" panose="02010609060101010101" pitchFamily="49" charset="-122"/>
              <a:cs typeface="+mn-cs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疫情之中应有怎样的教会生活？</a:t>
            </a:r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en-US" altLang="zh-TW" dirty="0">
              <a:latin typeface="+mj-lt"/>
              <a:ea typeface="SimHei" panose="02010609060101010101" pitchFamily="49" charset="-122"/>
              <a:cs typeface="+mn-cs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zh-CN" altLang="en-US" dirty="0">
                <a:latin typeface="+mj-lt"/>
                <a:ea typeface="SimHei" panose="02010609060101010101" pitchFamily="49" charset="-122"/>
                <a:cs typeface="+mn-cs"/>
              </a:rPr>
              <a:t>教会、家庭、工作的优先次序</a:t>
            </a:r>
            <a:endParaRPr lang="en-US" altLang="zh-CN" dirty="0">
              <a:latin typeface="+mj-lt"/>
              <a:ea typeface="SimHei" panose="02010609060101010101" pitchFamily="49" charset="-122"/>
              <a:cs typeface="+mn-cs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en-US" altLang="zh-CN" dirty="0">
              <a:latin typeface="+mj-lt"/>
              <a:ea typeface="SimHei" panose="02010609060101010101" pitchFamily="49" charset="-122"/>
              <a:cs typeface="+mn-cs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zh-CN" altLang="en-US" dirty="0">
                <a:latin typeface="+mj-lt"/>
                <a:ea typeface="SimHei" panose="02010609060101010101" pitchFamily="49" charset="-122"/>
                <a:cs typeface="+mn-cs"/>
              </a:rPr>
              <a:t>三代同堂的家庭的秩序</a:t>
            </a:r>
            <a:endParaRPr lang="en-US" altLang="zh-CN" dirty="0">
              <a:latin typeface="+mj-lt"/>
              <a:ea typeface="SimHei" panose="02010609060101010101" pitchFamily="49" charset="-122"/>
              <a:cs typeface="+mn-cs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en-US" altLang="zh-CN" dirty="0">
              <a:latin typeface="+mj-lt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11106</TotalTime>
  <Words>1479</Words>
  <Application>Microsoft Office PowerPoint</Application>
  <PresentationFormat>On-screen Show (4:3)</PresentationFormat>
  <Paragraphs>92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SimHei</vt:lpstr>
      <vt:lpstr>Arial</vt:lpstr>
      <vt:lpstr>Calibri</vt:lpstr>
      <vt:lpstr>Wingdings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</dc:creator>
  <cp:lastModifiedBy>Mike Lu</cp:lastModifiedBy>
  <cp:revision>492</cp:revision>
  <dcterms:created xsi:type="dcterms:W3CDTF">2010-09-27T10:14:17Z</dcterms:created>
  <dcterms:modified xsi:type="dcterms:W3CDTF">2020-08-02T22:35:26Z</dcterms:modified>
</cp:coreProperties>
</file>