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22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22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2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22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22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40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35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3" Type="http://schemas.openxmlformats.org/officeDocument/2006/relationships/image" Target="../media/image41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3" Type="http://schemas.openxmlformats.org/officeDocument/2006/relationships/image" Target="../media/image41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3" Type="http://schemas.openxmlformats.org/officeDocument/2006/relationships/image" Target="../media/image41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pic>
        <p:nvPicPr>
          <p:cNvPr id="30" name="Delicious Denim.jpeg" descr="Delicious Denim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2587"/>
            <a:ext cx="9144000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撒母耳記上…"/>
          <p:cNvSpPr txBox="1"/>
          <p:nvPr/>
        </p:nvSpPr>
        <p:spPr>
          <a:xfrm>
            <a:off x="2995929" y="2654300"/>
            <a:ext cx="3152141" cy="156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8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撒母耳記上</a:t>
            </a:r>
            <a:endParaRPr>
              <a:latin typeface="SimHei"/>
              <a:ea typeface="SimHei"/>
              <a:cs typeface="SimHei"/>
              <a:sym typeface="SimHei"/>
            </a:endParaRPr>
          </a:p>
          <a:p>
            <a:pPr algn="ctr">
              <a:defRPr sz="3500">
                <a:latin typeface="SimHei"/>
                <a:ea typeface="SimHei"/>
                <a:cs typeface="SimHei"/>
                <a:sym typeface="SimHei"/>
              </a:defRPr>
            </a:pPr>
            <a:r>
              <a:t>第17章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001-david-goliath.jpeg" descr="001-david-goliath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6850" y="0"/>
            <a:ext cx="6210300" cy="46577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4" name="「他若能與我戰鬥，將我殺死，我們就作你們的僕人；我若勝了他，將他殺死，你們就作我們的僕人，服事我們。」(撒上17:9)"/>
          <p:cNvSpPr txBox="1"/>
          <p:nvPr/>
        </p:nvSpPr>
        <p:spPr>
          <a:xfrm>
            <a:off x="864869" y="4732337"/>
            <a:ext cx="7471411" cy="151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「他若能與我戰鬥，將我殺死，我們就作你們的僕人；我若勝了他，將他殺死，你們就作我們的僕人，服事我們。」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撒上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17:9)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那非利士人又說：「我今日向以色列人的軍隊罵陣。你們叫一個人出來，與我戰鬥。」…"/>
          <p:cNvSpPr txBox="1"/>
          <p:nvPr/>
        </p:nvSpPr>
        <p:spPr>
          <a:xfrm>
            <a:off x="5608320" y="533400"/>
            <a:ext cx="3108961" cy="46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那非利士人又說：「我今日向以色列人的軍隊罵陣。你們叫一個人出來，與我戰鬥。」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掃羅和以色列眾人聽見非利士人的這些話，就驚惶，極其害怕。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撒上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17:10-11)</a:t>
            </a:r>
          </a:p>
        </p:txBody>
      </p:sp>
      <p:pic>
        <p:nvPicPr>
          <p:cNvPr id="147" name="goliath.jpeg" descr="goliath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183188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大衛是猶大、伯利恆的以法他人耶西的兒子。耶西有八個兒子。當掃羅的時候，耶西已經老邁。…"/>
          <p:cNvSpPr txBox="1"/>
          <p:nvPr/>
        </p:nvSpPr>
        <p:spPr>
          <a:xfrm>
            <a:off x="836294" y="3581400"/>
            <a:ext cx="7471411" cy="3193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大衛是猶大、伯利恆的以法他人耶西的兒子。耶西有八個兒子。當掃羅的時候，耶西已經老邁。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耶西的三個大兒子跟隨掃羅出征。這出征的三個兒子：長子名叫以利押，次子名叫亞比拿達，三子名叫沙瑪。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大衛是最小的；那三個大兒子跟隨掃羅。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17:12-14)</a:t>
            </a:r>
          </a:p>
        </p:txBody>
      </p:sp>
      <p:pic>
        <p:nvPicPr>
          <p:cNvPr id="150" name="1sam4c.jpeg" descr="1sam4c.jpeg"/>
          <p:cNvPicPr>
            <a:picLocks noChangeAspect="1"/>
          </p:cNvPicPr>
          <p:nvPr/>
        </p:nvPicPr>
        <p:blipFill>
          <a:blip r:embed="rId2">
            <a:extLst/>
          </a:blip>
          <a:srcRect l="0" t="38934" r="0" b="11007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1" name="Circle"/>
          <p:cNvSpPr/>
          <p:nvPr/>
        </p:nvSpPr>
        <p:spPr>
          <a:xfrm>
            <a:off x="3835400" y="21113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2" name="Circle"/>
          <p:cNvSpPr/>
          <p:nvPr/>
        </p:nvSpPr>
        <p:spPr>
          <a:xfrm>
            <a:off x="3630612" y="1954212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3" name="Circle"/>
          <p:cNvSpPr/>
          <p:nvPr/>
        </p:nvSpPr>
        <p:spPr>
          <a:xfrm>
            <a:off x="5502275" y="1865312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56" name="Group"/>
          <p:cNvGrpSpPr/>
          <p:nvPr/>
        </p:nvGrpSpPr>
        <p:grpSpPr>
          <a:xfrm>
            <a:off x="5475287" y="2011355"/>
            <a:ext cx="911226" cy="571191"/>
            <a:chOff x="0" y="0"/>
            <a:chExt cx="911225" cy="571189"/>
          </a:xfrm>
        </p:grpSpPr>
        <p:sp>
          <p:nvSpPr>
            <p:cNvPr id="154" name="Shape"/>
            <p:cNvSpPr/>
            <p:nvPr/>
          </p:nvSpPr>
          <p:spPr>
            <a:xfrm>
              <a:off x="0" y="0"/>
              <a:ext cx="911225" cy="56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9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197"/>
                  </a:lnTo>
                  <a:lnTo>
                    <a:pt x="9000" y="6197"/>
                  </a:lnTo>
                  <a:lnTo>
                    <a:pt x="3123" y="0"/>
                  </a:lnTo>
                  <a:lnTo>
                    <a:pt x="3600" y="6197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5" name="伯利恆"/>
            <p:cNvSpPr txBox="1"/>
            <p:nvPr/>
          </p:nvSpPr>
          <p:spPr>
            <a:xfrm>
              <a:off x="45719" y="162249"/>
              <a:ext cx="819787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伯利恆</a:t>
              </a:r>
            </a:p>
          </p:txBody>
        </p:sp>
      </p:grpSp>
      <p:grpSp>
        <p:nvGrpSpPr>
          <p:cNvPr id="159" name="Group"/>
          <p:cNvGrpSpPr/>
          <p:nvPr/>
        </p:nvGrpSpPr>
        <p:grpSpPr>
          <a:xfrm>
            <a:off x="3857625" y="2249487"/>
            <a:ext cx="692150" cy="572771"/>
            <a:chOff x="0" y="0"/>
            <a:chExt cx="692150" cy="572769"/>
          </a:xfrm>
        </p:grpSpPr>
        <p:sp>
          <p:nvSpPr>
            <p:cNvPr id="157" name="Shape"/>
            <p:cNvSpPr/>
            <p:nvPr/>
          </p:nvSpPr>
          <p:spPr>
            <a:xfrm>
              <a:off x="0" y="0"/>
              <a:ext cx="692150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24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240"/>
                  </a:lnTo>
                  <a:lnTo>
                    <a:pt x="9000" y="6240"/>
                  </a:lnTo>
                  <a:lnTo>
                    <a:pt x="2527" y="0"/>
                  </a:lnTo>
                  <a:lnTo>
                    <a:pt x="3600" y="624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8" name="梭哥"/>
            <p:cNvSpPr txBox="1"/>
            <p:nvPr/>
          </p:nvSpPr>
          <p:spPr>
            <a:xfrm>
              <a:off x="45719" y="163829"/>
              <a:ext cx="60071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梭哥</a:t>
              </a:r>
            </a:p>
          </p:txBody>
        </p:sp>
      </p:grpSp>
      <p:grpSp>
        <p:nvGrpSpPr>
          <p:cNvPr id="162" name="Group"/>
          <p:cNvGrpSpPr/>
          <p:nvPr/>
        </p:nvGrpSpPr>
        <p:grpSpPr>
          <a:xfrm>
            <a:off x="2482850" y="1810067"/>
            <a:ext cx="1139833" cy="408941"/>
            <a:chOff x="0" y="0"/>
            <a:chExt cx="1139832" cy="408940"/>
          </a:xfrm>
        </p:grpSpPr>
        <p:sp>
          <p:nvSpPr>
            <p:cNvPr id="160" name="Shape"/>
            <p:cNvSpPr/>
            <p:nvPr/>
          </p:nvSpPr>
          <p:spPr>
            <a:xfrm>
              <a:off x="0" y="1270"/>
              <a:ext cx="1139833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268" y="21600"/>
                  </a:lnTo>
                  <a:lnTo>
                    <a:pt x="17268" y="18000"/>
                  </a:lnTo>
                  <a:lnTo>
                    <a:pt x="21600" y="12234"/>
                  </a:lnTo>
                  <a:lnTo>
                    <a:pt x="17268" y="12600"/>
                  </a:lnTo>
                  <a:lnTo>
                    <a:pt x="17268" y="0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1" name="亞西加"/>
            <p:cNvSpPr txBox="1"/>
            <p:nvPr/>
          </p:nvSpPr>
          <p:spPr>
            <a:xfrm>
              <a:off x="45719" y="0"/>
              <a:ext cx="819787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亞西加</a:t>
              </a:r>
            </a:p>
          </p:txBody>
        </p:sp>
      </p:grpSp>
      <p:grpSp>
        <p:nvGrpSpPr>
          <p:cNvPr id="165" name="Group"/>
          <p:cNvGrpSpPr/>
          <p:nvPr/>
        </p:nvGrpSpPr>
        <p:grpSpPr>
          <a:xfrm>
            <a:off x="3884600" y="1433830"/>
            <a:ext cx="938226" cy="620391"/>
            <a:chOff x="0" y="0"/>
            <a:chExt cx="938224" cy="620390"/>
          </a:xfrm>
        </p:grpSpPr>
        <p:sp>
          <p:nvSpPr>
            <p:cNvPr id="163" name="Shape"/>
            <p:cNvSpPr/>
            <p:nvPr/>
          </p:nvSpPr>
          <p:spPr>
            <a:xfrm>
              <a:off x="0" y="1270"/>
              <a:ext cx="938225" cy="619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2" y="0"/>
                  </a:moveTo>
                  <a:lnTo>
                    <a:pt x="622" y="14179"/>
                  </a:lnTo>
                  <a:lnTo>
                    <a:pt x="4118" y="14179"/>
                  </a:lnTo>
                  <a:lnTo>
                    <a:pt x="0" y="21600"/>
                  </a:lnTo>
                  <a:lnTo>
                    <a:pt x="9363" y="14179"/>
                  </a:lnTo>
                  <a:lnTo>
                    <a:pt x="21600" y="14179"/>
                  </a:lnTo>
                  <a:lnTo>
                    <a:pt x="21600" y="0"/>
                  </a:lnTo>
                  <a:lnTo>
                    <a:pt x="4118" y="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4" name="以拉谷"/>
            <p:cNvSpPr txBox="1"/>
            <p:nvPr/>
          </p:nvSpPr>
          <p:spPr>
            <a:xfrm>
              <a:off x="72719" y="0"/>
              <a:ext cx="819786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以拉谷</a:t>
              </a:r>
            </a:p>
          </p:txBody>
        </p:sp>
      </p:grpSp>
      <p:sp>
        <p:nvSpPr>
          <p:cNvPr id="166" name="Circle"/>
          <p:cNvSpPr/>
          <p:nvPr/>
        </p:nvSpPr>
        <p:spPr>
          <a:xfrm>
            <a:off x="5683250" y="971550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69" name="Group"/>
          <p:cNvGrpSpPr/>
          <p:nvPr/>
        </p:nvGrpSpPr>
        <p:grpSpPr>
          <a:xfrm>
            <a:off x="5692775" y="382904"/>
            <a:ext cx="911225" cy="606111"/>
            <a:chOff x="0" y="0"/>
            <a:chExt cx="911225" cy="606109"/>
          </a:xfrm>
        </p:grpSpPr>
        <p:sp>
          <p:nvSpPr>
            <p:cNvPr id="167" name="Shape"/>
            <p:cNvSpPr/>
            <p:nvPr/>
          </p:nvSpPr>
          <p:spPr>
            <a:xfrm>
              <a:off x="0" y="1269"/>
              <a:ext cx="911225" cy="60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4513"/>
                  </a:lnTo>
                  <a:lnTo>
                    <a:pt x="3600" y="14513"/>
                  </a:lnTo>
                  <a:lnTo>
                    <a:pt x="2592" y="21600"/>
                  </a:lnTo>
                  <a:lnTo>
                    <a:pt x="9000" y="14513"/>
                  </a:lnTo>
                  <a:lnTo>
                    <a:pt x="21600" y="14513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8" name="基比亞"/>
            <p:cNvSpPr txBox="1"/>
            <p:nvPr/>
          </p:nvSpPr>
          <p:spPr>
            <a:xfrm>
              <a:off x="45719" y="0"/>
              <a:ext cx="819787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基比亞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whole" bldLvl="1" animBg="1" rev="0" advAuto="0" spid="156" grpId="3"/>
      <p:bldP build="p" bldLvl="5" animBg="1" rev="0" advAuto="0" spid="14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大衛有時離開掃羅，回伯利恆放他父親的羊。…"/>
          <p:cNvSpPr txBox="1"/>
          <p:nvPr/>
        </p:nvSpPr>
        <p:spPr>
          <a:xfrm>
            <a:off x="836294" y="4960937"/>
            <a:ext cx="7471411" cy="1575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大衛有時離開掃羅，回伯利恆放他父親的羊。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那非利士人早晚都出來站著，如此四十日。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17:15-16)</a:t>
            </a:r>
          </a:p>
        </p:txBody>
      </p:sp>
      <p:pic>
        <p:nvPicPr>
          <p:cNvPr id="172" name="010-samuel-david-anointed.jpeg" descr="010-samuel-david-anointed.jpeg"/>
          <p:cNvPicPr>
            <a:picLocks noChangeAspect="1"/>
          </p:cNvPicPr>
          <p:nvPr/>
        </p:nvPicPr>
        <p:blipFill>
          <a:blip r:embed="rId2">
            <a:extLst/>
          </a:blip>
          <a:srcRect l="411" t="0" r="0" b="0"/>
          <a:stretch>
            <a:fillRect/>
          </a:stretch>
        </p:blipFill>
        <p:spPr>
          <a:xfrm>
            <a:off x="1433512" y="0"/>
            <a:ext cx="6276976" cy="47275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歌利亞的挑戰和以色列人（包括掃羅）的反應…"/>
          <p:cNvSpPr txBox="1"/>
          <p:nvPr/>
        </p:nvSpPr>
        <p:spPr>
          <a:xfrm>
            <a:off x="373092" y="520700"/>
            <a:ext cx="8397816" cy="556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/>
            </a:pPr>
            <a:r>
              <a:rPr b="1">
                <a:latin typeface="Microsoft YaHei"/>
                <a:ea typeface="Microsoft YaHei"/>
                <a:cs typeface="Microsoft YaHei"/>
                <a:sym typeface="Microsoft YaHei"/>
              </a:rPr>
              <a:t>歌利亞的挑戰和以色列人（包括掃羅）的反應</a:t>
            </a:r>
            <a:endParaRPr>
              <a:uFill>
                <a:solidFill>
                  <a:srgbClr val="000000"/>
                </a:solidFill>
              </a:u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>
              <a:spcBef>
                <a:spcPts val="700"/>
              </a:spcBef>
              <a:defRPr sz="2800"/>
            </a:pPr>
          </a:p>
          <a:p>
            <a:pPr marL="280736" indent="-280736">
              <a:spcBef>
                <a:spcPts val="700"/>
              </a:spcBef>
              <a:buSzPct val="100000"/>
              <a:buChar char="•"/>
              <a:defRPr sz="2800"/>
            </a:pPr>
            <a:r>
              <a:t>歌利亞不僅身材高大裝備精良，而且口才不錯，很會說狂妄的話</a:t>
            </a:r>
          </a:p>
          <a:p>
            <a:pPr marL="280736" indent="-280736">
              <a:spcBef>
                <a:spcPts val="700"/>
              </a:spcBef>
              <a:buSzPct val="100000"/>
              <a:buChar char="•"/>
              <a:defRPr sz="2800"/>
            </a:pPr>
            <a:r>
              <a:t>掃羅因為被神厭棄沒有信心，所以不敢應戰，也沒法勉勵以色列人，使他們壯膽起來。</a:t>
            </a:r>
          </a:p>
          <a:p>
            <a:pPr marL="280736" indent="-280736">
              <a:spcBef>
                <a:spcPts val="700"/>
              </a:spcBef>
              <a:buSzPct val="100000"/>
              <a:buChar char="•"/>
              <a:defRPr sz="2800"/>
            </a:pPr>
            <a:r>
              <a:rPr>
                <a:latin typeface="華康仿宋體W6"/>
                <a:ea typeface="華康仿宋體W6"/>
                <a:cs typeface="華康仿宋體W6"/>
                <a:sym typeface="華康仿宋體W6"/>
              </a:rPr>
              <a:t>神有 神的時候， 神有 神的器皿。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700"/>
              </a:spcBef>
              <a:defRPr sz="2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700"/>
              </a:spcBef>
              <a:defRPr sz="2800"/>
            </a:pPr>
            <a:r>
              <a:t>思考：請思索和分享你生命中的歌利亞，你是如何面對他的？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一日，耶西對他兒子大衛說：「你拿一伊法(22公升)烘了的穗子和十個餅，速速地送到營裡去，交給你哥哥們；再拿這十塊奶餅(乳酪)，送給他們的千夫長，且問你哥哥們好，向他們要一封信來。」(撒上17:17-18)"/>
          <p:cNvSpPr txBox="1"/>
          <p:nvPr/>
        </p:nvSpPr>
        <p:spPr>
          <a:xfrm>
            <a:off x="4617720" y="677862"/>
            <a:ext cx="4002723" cy="4030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一日，耶西對他兒子大衛說：「你拿一伊法</a:t>
            </a:r>
            <a:r>
              <a:rPr>
                <a:solidFill>
                  <a:srgbClr val="996633"/>
                </a:solidFill>
              </a:rPr>
              <a:t>(22</a:t>
            </a:r>
            <a:r>
              <a:rPr>
                <a:solidFill>
                  <a:srgbClr val="996633"/>
                </a:solidFill>
              </a:rPr>
              <a:t>公升</a:t>
            </a:r>
            <a:r>
              <a:rPr>
                <a:solidFill>
                  <a:srgbClr val="996633"/>
                </a:solidFill>
              </a:rPr>
              <a:t>)</a:t>
            </a:r>
            <a:r>
              <a:t>烘了的穗子和十個餅，速速地送到營裡去，交給你哥哥們；再拿這十塊奶餅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乳酪</a:t>
            </a:r>
            <a:r>
              <a:rPr>
                <a:solidFill>
                  <a:srgbClr val="996633"/>
                </a:solidFill>
              </a:rPr>
              <a:t>)</a:t>
            </a:r>
            <a:r>
              <a:t>，送給他們的千夫長，且問你哥哥們好，向他們要一封信來。」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17:17-18)</a:t>
            </a:r>
          </a:p>
        </p:txBody>
      </p:sp>
      <p:pic>
        <p:nvPicPr>
          <p:cNvPr id="177" name="tissot-david-takes-saul-the-presents-from-jesse-350x600.jpeg" descr="tissot-david-takes-saul-the-presents-from-jesse-350x60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000500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掃羅與大衛的三個哥哥和以色列眾人，在以拉谷與非利士人打仗。…"/>
          <p:cNvSpPr txBox="1"/>
          <p:nvPr/>
        </p:nvSpPr>
        <p:spPr>
          <a:xfrm>
            <a:off x="836294" y="609599"/>
            <a:ext cx="7471411" cy="5978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掃羅與大衛的三個哥哥和以色列眾人，在以拉谷與非利士人打仗。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大衛早晨起來，將羊交託一個看守的人，照著他父親所吩咐的話，帶著食物去了。到了輜重營，軍兵剛出到戰場，吶喊要戰。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以色列人和非利士人都擺列隊伍，彼此相對。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大衛把他帶來的食物留在看守物件人的手下，跑到戰場，問他哥哥們安。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與他們說話的時候，那討戰的，就是屬迦特的非利士人歌利亞，從非利士隊中出來，說從前所說的話；大衛都聽見了。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17:19-23)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以色列眾人看見那人，就逃跑，極其害怕。…"/>
          <p:cNvSpPr txBox="1"/>
          <p:nvPr/>
        </p:nvSpPr>
        <p:spPr>
          <a:xfrm>
            <a:off x="836294" y="608012"/>
            <a:ext cx="7471411" cy="5366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以色列眾人看見那人，就逃跑，極其害怕。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以色列人彼此說：「這上來的人你看見了嗎？他上來是要向以色列人罵陣。若有能殺他的，王必賞賜他大財，將自己的女兒給他為妻，並在以色列人中免他父家納糧當差。」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大衛問站在旁邊的人說：「有人殺這非利士人，除掉以色列人的恥辱，怎樣待他呢？</a:t>
            </a:r>
            <a:r>
              <a:rPr>
                <a:solidFill>
                  <a:schemeClr val="accent2"/>
                </a:solidFill>
              </a:rPr>
              <a:t>這未受割禮的非利士人是誰呢？竟敢向永生神的軍隊罵陣嗎？</a:t>
            </a:r>
            <a:r>
              <a:t>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百姓照先前的話回答他說：「有人能殺這非利士人，必如此如此待他。」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17:24-27)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大衛有從神而來的眼光…"/>
          <p:cNvSpPr txBox="1"/>
          <p:nvPr/>
        </p:nvSpPr>
        <p:spPr>
          <a:xfrm>
            <a:off x="836294" y="608012"/>
            <a:ext cx="7471411" cy="4418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b="1" sz="2400">
                <a:latin typeface="SimHei"/>
                <a:ea typeface="SimHei"/>
                <a:cs typeface="SimHei"/>
                <a:sym typeface="SimHei"/>
              </a:defRPr>
            </a:pPr>
            <a:r>
              <a:t>大衛有從神而來的眼光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大衛問站在旁邊的人說：「有人殺這非利士人，除掉以色列人的恥辱，怎樣待他呢？</a:t>
            </a:r>
            <a:r>
              <a:rPr>
                <a:solidFill>
                  <a:schemeClr val="accent2"/>
                </a:solidFill>
              </a:rPr>
              <a:t>這未受割禮的非利士人是誰呢？竟敢向永生神的軍隊罵陣嗎？</a:t>
            </a:r>
            <a:r>
              <a:t>」</a:t>
            </a:r>
          </a:p>
          <a:p>
            <a:pPr>
              <a:spcBef>
                <a:spcPts val="700"/>
              </a:spcBef>
              <a:defRPr sz="2400"/>
            </a:pPr>
            <a:r>
              <a:rPr>
                <a:latin typeface="Microsoft YaHei"/>
                <a:ea typeface="Microsoft YaHei"/>
                <a:cs typeface="Microsoft YaHei"/>
                <a:sym typeface="Microsoft YaHei"/>
              </a:rPr>
              <a:t>大衛關註的不是歌利亞的身材、盔甲、武器……他註意到的是，這個非利士人沒受過割禮，他不是神的子民，他關註的是神！神的名！神的約！大衛看的既不是對方的條件，也不是自己的條件。他看到的是對方在挑戰神的軍隊，就是在挑戰神。對方才是必敗的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大衛的長兄以利押聽見大衛與他們所說的話，就向他發怒，說：「你下來做什麼呢？在曠野的那幾隻羊，你交託了誰呢？我知道你的驕傲，和你心裡的惡意，你下來特為要看爭戰！」"/>
          <p:cNvSpPr txBox="1"/>
          <p:nvPr/>
        </p:nvSpPr>
        <p:spPr>
          <a:xfrm>
            <a:off x="3503295" y="608012"/>
            <a:ext cx="5137785" cy="3084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大衛的長兄以利押聽見大衛與他們所說的話，就向他發怒，說：「你下來做什麼呢？在曠野的那幾隻羊，你交託了誰呢？我知道你的驕傲，和你心裡的惡意，你下來特為要看爭戰！」</a:t>
            </a:r>
          </a:p>
        </p:txBody>
      </p:sp>
      <p:pic>
        <p:nvPicPr>
          <p:cNvPr id="186" name="eliab.jpeg" descr="eliab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2000"/>
            <a:ext cx="3140075" cy="4089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87" name="你的驕傲：不知天高地厚，說話口氣狂妄，好像自己能對付那非利士人似的。…"/>
          <p:cNvSpPr txBox="1"/>
          <p:nvPr/>
        </p:nvSpPr>
        <p:spPr>
          <a:xfrm>
            <a:off x="3503295" y="3113087"/>
            <a:ext cx="5137785" cy="26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58775" indent="-358775">
              <a:lnSpc>
                <a:spcPct val="120000"/>
              </a:lnSpc>
              <a:spcBef>
                <a:spcPts val="800"/>
              </a:spcBef>
              <a:buSzPct val="100000"/>
              <a:buBlip>
                <a:blip r:embed="rId3"/>
              </a:buBlip>
              <a:defRPr sz="2400">
                <a:solidFill>
                  <a:srgbClr val="663300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你的驕傲：不知天高地厚，說話口氣狂妄，好像自己能對付那非利士人似的。</a:t>
            </a:r>
          </a:p>
          <a:p>
            <a:pPr marL="358775" indent="-358775">
              <a:lnSpc>
                <a:spcPct val="120000"/>
              </a:lnSpc>
              <a:spcBef>
                <a:spcPts val="800"/>
              </a:spcBef>
              <a:buSzPct val="100000"/>
              <a:buBlip>
                <a:blip r:embed="rId3"/>
              </a:buBlip>
              <a:defRPr sz="2400">
                <a:solidFill>
                  <a:srgbClr val="663300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心裡的惡意：想挑唆大家出戰，自己好在一旁看好戲。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  <p:bldP build="p" bldLvl="5" animBg="1" rev="0" advAuto="0" spid="18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1sam4c.jpeg" descr="1sam4c.jpeg"/>
          <p:cNvPicPr>
            <a:picLocks noChangeAspect="1"/>
          </p:cNvPicPr>
          <p:nvPr/>
        </p:nvPicPr>
        <p:blipFill>
          <a:blip r:embed="rId2">
            <a:extLst/>
          </a:blip>
          <a:srcRect l="0" t="26698" r="0" b="996"/>
          <a:stretch>
            <a:fillRect/>
          </a:stretch>
        </p:blipFill>
        <p:spPr>
          <a:xfrm>
            <a:off x="0" y="-1"/>
            <a:ext cx="9144000" cy="49530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4" name="非…"/>
          <p:cNvSpPr txBox="1"/>
          <p:nvPr/>
        </p:nvSpPr>
        <p:spPr>
          <a:xfrm rot="1553291">
            <a:off x="1494570" y="2125947"/>
            <a:ext cx="561341" cy="2631441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非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利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士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地</a:t>
            </a:r>
          </a:p>
        </p:txBody>
      </p:sp>
      <p:sp>
        <p:nvSpPr>
          <p:cNvPr id="35" name="Circle"/>
          <p:cNvSpPr/>
          <p:nvPr/>
        </p:nvSpPr>
        <p:spPr>
          <a:xfrm>
            <a:off x="3835400" y="2957512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" name="Circle"/>
          <p:cNvSpPr/>
          <p:nvPr/>
        </p:nvSpPr>
        <p:spPr>
          <a:xfrm>
            <a:off x="3630612" y="2800350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9" name="Group"/>
          <p:cNvGrpSpPr/>
          <p:nvPr/>
        </p:nvGrpSpPr>
        <p:grpSpPr>
          <a:xfrm>
            <a:off x="3857625" y="3095625"/>
            <a:ext cx="692150" cy="572770"/>
            <a:chOff x="0" y="0"/>
            <a:chExt cx="692150" cy="572769"/>
          </a:xfrm>
        </p:grpSpPr>
        <p:sp>
          <p:nvSpPr>
            <p:cNvPr id="37" name="Shape"/>
            <p:cNvSpPr/>
            <p:nvPr/>
          </p:nvSpPr>
          <p:spPr>
            <a:xfrm>
              <a:off x="0" y="0"/>
              <a:ext cx="692150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24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240"/>
                  </a:lnTo>
                  <a:lnTo>
                    <a:pt x="9000" y="6240"/>
                  </a:lnTo>
                  <a:lnTo>
                    <a:pt x="2527" y="0"/>
                  </a:lnTo>
                  <a:lnTo>
                    <a:pt x="3600" y="624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" name="梭哥"/>
            <p:cNvSpPr txBox="1"/>
            <p:nvPr/>
          </p:nvSpPr>
          <p:spPr>
            <a:xfrm>
              <a:off x="45719" y="163829"/>
              <a:ext cx="60071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梭哥</a:t>
              </a:r>
            </a:p>
          </p:txBody>
        </p:sp>
      </p:grpSp>
      <p:grpSp>
        <p:nvGrpSpPr>
          <p:cNvPr id="42" name="Group"/>
          <p:cNvGrpSpPr/>
          <p:nvPr/>
        </p:nvGrpSpPr>
        <p:grpSpPr>
          <a:xfrm>
            <a:off x="2482850" y="2656204"/>
            <a:ext cx="1139833" cy="408941"/>
            <a:chOff x="0" y="0"/>
            <a:chExt cx="1139832" cy="408940"/>
          </a:xfrm>
        </p:grpSpPr>
        <p:sp>
          <p:nvSpPr>
            <p:cNvPr id="40" name="Shape"/>
            <p:cNvSpPr/>
            <p:nvPr/>
          </p:nvSpPr>
          <p:spPr>
            <a:xfrm>
              <a:off x="0" y="1270"/>
              <a:ext cx="1139833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7268" y="21600"/>
                  </a:lnTo>
                  <a:lnTo>
                    <a:pt x="17268" y="18000"/>
                  </a:lnTo>
                  <a:lnTo>
                    <a:pt x="21600" y="12234"/>
                  </a:lnTo>
                  <a:lnTo>
                    <a:pt x="17268" y="12600"/>
                  </a:lnTo>
                  <a:lnTo>
                    <a:pt x="17268" y="0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" name="亞西加"/>
            <p:cNvSpPr txBox="1"/>
            <p:nvPr/>
          </p:nvSpPr>
          <p:spPr>
            <a:xfrm>
              <a:off x="45719" y="0"/>
              <a:ext cx="819787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亞西加</a:t>
              </a:r>
            </a:p>
          </p:txBody>
        </p:sp>
      </p:grpSp>
      <p:sp>
        <p:nvSpPr>
          <p:cNvPr id="43" name="非利士人招聚他們的軍旅，要來爭戰；聚集在屬猶大的梭哥，安營在梭哥和亞西加中間的以弗大憫(血的邊界)。(撒上17:1)"/>
          <p:cNvSpPr txBox="1"/>
          <p:nvPr/>
        </p:nvSpPr>
        <p:spPr>
          <a:xfrm>
            <a:off x="836294" y="5105400"/>
            <a:ext cx="7471411" cy="151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非利士人招聚他們的軍旅，要來爭戰；聚集在屬猶大的梭哥，安營在梭哥和亞西加中間的以弗大憫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血的邊界</a:t>
            </a:r>
            <a:r>
              <a:rPr>
                <a:solidFill>
                  <a:srgbClr val="996633"/>
                </a:solidFill>
              </a:rPr>
              <a:t>)</a:t>
            </a:r>
            <a:r>
              <a:t>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17:1)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" grpId="4"/>
      <p:bldP build="whole" bldLvl="1" animBg="1" rev="0" advAuto="0" spid="42" grpId="5"/>
      <p:bldP build="whole" bldLvl="1" animBg="1" rev="0" advAuto="0" spid="35" grpId="2"/>
      <p:bldP build="whole" bldLvl="1" animBg="1" rev="0" advAuto="0" spid="39" grpId="3"/>
      <p:bldP build="whole" bldLvl="1" animBg="1" rev="0" advAuto="0" spid="3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大衛的長兄以利押聽見大衛與他們所說的話，就向他發怒，說：「你下來做什麼呢？在曠野的那幾隻羊，你交託了誰呢？我知道你的驕傲，和你心裡的惡意，你下來特為要看爭戰！」…"/>
          <p:cNvSpPr txBox="1"/>
          <p:nvPr/>
        </p:nvSpPr>
        <p:spPr>
          <a:xfrm>
            <a:off x="3503295" y="608012"/>
            <a:ext cx="5137785" cy="632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大衛的長兄以利押聽見大衛與他們所說的話，就向他發怒，說：「你下來做什麼呢？在曠野的那幾隻羊，你交託了誰呢？我知道你的驕傲，和你心裡的惡意，你下來特為要看爭戰！」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大衛說：「我做了什麼呢？</a:t>
            </a:r>
            <a:r>
              <a:rPr>
                <a:solidFill>
                  <a:schemeClr val="accent2"/>
                </a:solidFill>
              </a:rPr>
              <a:t>我來豈沒有緣故嗎？</a:t>
            </a:r>
            <a:r>
              <a:t>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大衛就離開他轉向別人，照先前的話而問；百姓仍照先前的話回答他。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有人聽見大衛所說的話，就告訴了掃羅；掃羅便打發人叫他來。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17:28-31)</a:t>
            </a:r>
          </a:p>
        </p:txBody>
      </p:sp>
      <p:pic>
        <p:nvPicPr>
          <p:cNvPr id="190" name="eliab.jpeg" descr="eliab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2000"/>
            <a:ext cx="3140075" cy="4089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大衛對掃羅說：「人都不必因那非利士人膽怯。你的僕人要去與那非利士人戰鬥。」…"/>
          <p:cNvSpPr txBox="1"/>
          <p:nvPr/>
        </p:nvSpPr>
        <p:spPr>
          <a:xfrm>
            <a:off x="836294" y="4522787"/>
            <a:ext cx="7471411" cy="212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大衛對掃羅說：「人都不必因那非利士人膽怯。你的僕人要去與那非利士人戰鬥。」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掃羅對大衛說：「你不能去與那非利士人戰鬥；因為你年紀太輕，他自幼就作戰士。」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17:32-33)</a:t>
            </a:r>
          </a:p>
        </p:txBody>
      </p:sp>
      <p:pic>
        <p:nvPicPr>
          <p:cNvPr id="193" name="DG6 copy.jpeg" descr="DG6 copy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0"/>
            <a:ext cx="5943600" cy="4360863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96" name="Group"/>
          <p:cNvGrpSpPr/>
          <p:nvPr/>
        </p:nvGrpSpPr>
        <p:grpSpPr>
          <a:xfrm>
            <a:off x="4708588" y="6070600"/>
            <a:ext cx="4206812" cy="558800"/>
            <a:chOff x="0" y="0"/>
            <a:chExt cx="4206811" cy="558799"/>
          </a:xfrm>
        </p:grpSpPr>
        <p:sp>
          <p:nvSpPr>
            <p:cNvPr id="194" name="Shape"/>
            <p:cNvSpPr/>
            <p:nvPr/>
          </p:nvSpPr>
          <p:spPr>
            <a:xfrm>
              <a:off x="0" y="0"/>
              <a:ext cx="4206812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" y="0"/>
                  </a:moveTo>
                  <a:lnTo>
                    <a:pt x="1646" y="3600"/>
                  </a:lnTo>
                  <a:lnTo>
                    <a:pt x="0" y="6443"/>
                  </a:lnTo>
                  <a:lnTo>
                    <a:pt x="1646" y="9000"/>
                  </a:lnTo>
                  <a:lnTo>
                    <a:pt x="1646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5" name="顯然以色列人已多次敗給他。"/>
            <p:cNvSpPr txBox="1"/>
            <p:nvPr/>
          </p:nvSpPr>
          <p:spPr>
            <a:xfrm>
              <a:off x="366331" y="43179"/>
              <a:ext cx="3794761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22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顯然以色列人已多次敗給他。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2"/>
      <p:bldP build="p" bldLvl="5" animBg="1" rev="0" advAuto="0" spid="19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大衛對掃羅說：「你僕人為父親放羊，有時來了獅子，有時來了熊，從群中啣一隻羊羔去。我就追趕牠，擊打牠，將羊羔從牠口中救出來。牠起來要害我，我就揪著牠的鬍子，將牠打死。」(撒上17:34-35)"/>
          <p:cNvSpPr txBox="1"/>
          <p:nvPr/>
        </p:nvSpPr>
        <p:spPr>
          <a:xfrm>
            <a:off x="836294" y="4708525"/>
            <a:ext cx="747141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大衛對掃羅說：「你僕人為父親放羊，有時來了獅子，有時來了熊，從群中啣一隻羊羔去。我就追趕牠，擊打牠，將羊羔從牠口中救出來。牠起來要害我，我就揪著牠的鬍子，將牠打死。」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17:34-35)</a:t>
            </a:r>
          </a:p>
        </p:txBody>
      </p:sp>
      <p:pic>
        <p:nvPicPr>
          <p:cNvPr id="199" name="maxresdefault.jpeg" descr="maxresdefaul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0"/>
            <a:ext cx="8153400" cy="4586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「你僕人曾打死獅子和熊，這未受割禮的非利士人向永生神的軍隊罵陣，也必像獅子和熊一般。」…"/>
          <p:cNvSpPr txBox="1"/>
          <p:nvPr/>
        </p:nvSpPr>
        <p:spPr>
          <a:xfrm>
            <a:off x="836294" y="4708525"/>
            <a:ext cx="7471411" cy="2074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「你僕人曾打死獅子和熊，這未受割禮的非利士人向永生神的軍隊罵陣，也必像獅子和熊一般。」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大衛又說：「</a:t>
            </a:r>
            <a:r>
              <a:rPr>
                <a:solidFill>
                  <a:schemeClr val="accent2"/>
                </a:solidFill>
              </a:rPr>
              <a:t>耶和華救我脫離獅子和熊的爪，也必救我脫離這非利士人的手。</a:t>
            </a:r>
            <a:r>
              <a:t>」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17:36-37)</a:t>
            </a:r>
          </a:p>
        </p:txBody>
      </p:sp>
      <p:pic>
        <p:nvPicPr>
          <p:cNvPr id="202" name="maxresdefault.jpeg" descr="maxresdefaul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0"/>
            <a:ext cx="8153400" cy="4586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大衛有從神而來的真實的信心…"/>
          <p:cNvSpPr txBox="1"/>
          <p:nvPr/>
        </p:nvSpPr>
        <p:spPr>
          <a:xfrm>
            <a:off x="836294" y="608012"/>
            <a:ext cx="7471411" cy="3088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b="1" sz="2400">
                <a:latin typeface="SimHei"/>
                <a:ea typeface="SimHei"/>
                <a:cs typeface="SimHei"/>
                <a:sym typeface="SimHei"/>
              </a:defRPr>
            </a:pPr>
            <a:r>
              <a:t>大衛有從神而來的真實的信心</a:t>
            </a:r>
          </a:p>
          <a:p>
            <a:pPr>
              <a:lnSpc>
                <a:spcPct val="120000"/>
              </a:lnSpc>
              <a:spcBef>
                <a:spcPts val="200"/>
              </a:spcBef>
              <a:defRPr sz="2400">
                <a:solidFill>
                  <a:schemeClr val="accent2"/>
                </a:solidFill>
              </a:defRPr>
            </a:pPr>
            <a:r>
              <a:t>「耶和華救我脫離獅子和熊的爪，也必救我脫離這非利士人的手。」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latin typeface="華康仿宋體W6"/>
                <a:ea typeface="華康仿宋體W6"/>
                <a:cs typeface="華康仿宋體W6"/>
                <a:sym typeface="華康仿宋體W6"/>
              </a:rPr>
              <a:t>大衛和 神之間的信靠是真實的，他對 神能力的經歷是真實的，他對一切仇敵，一切威脅不害怕也是從裡面出來的。</a:t>
            </a:r>
            <a:endParaRPr b="1">
              <a:latin typeface="華康仿宋體W6"/>
              <a:ea typeface="華康仿宋體W6"/>
              <a:cs typeface="華康仿宋體W6"/>
              <a:sym typeface="華康仿宋體W6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999-230.jpeg" descr="999-2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7200" y="1184275"/>
            <a:ext cx="4876800" cy="448786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7" name="掃羅對大衛說：「你可以去吧！耶和華必與你同在。」…"/>
          <p:cNvSpPr txBox="1"/>
          <p:nvPr/>
        </p:nvSpPr>
        <p:spPr>
          <a:xfrm>
            <a:off x="502919" y="608012"/>
            <a:ext cx="3566161" cy="6262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掃羅對大衛說：「你可以去吧！耶和華必與你同在。」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掃羅就把自己的戰衣給大衛穿上，將銅盔給他戴上，又給他穿上鎧甲。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大衛把刀跨在戰衣外，試試能走不能走。因為素來沒有穿慣，就對掃羅說：「我穿戴這些不能走，因為素來沒有穿慣。」於是摘脫了。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17:37-39)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2"/>
      <p:bldP build="p" bldLvl="5" animBg="1" rev="0" advAuto="0" spid="20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David stones warrior boy.jpeg" descr="David stones warrior boy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90550"/>
            <a:ext cx="5276850" cy="5676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他手中拿杖，又在溪中挑選了五塊光滑石子，放在袋裏，就是牧人帶的囊裏；手中拿著甩石的機弦，就去迎那非利士人。(撒上17:40)"/>
          <p:cNvSpPr txBox="1"/>
          <p:nvPr/>
        </p:nvSpPr>
        <p:spPr>
          <a:xfrm>
            <a:off x="5455920" y="3070225"/>
            <a:ext cx="3337560" cy="302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他手中拿杖，又在溪中挑選了五塊光滑石子，放在袋裏，就是牧人帶的囊裏；手中拿著甩石的機弦，就去迎那非利士人。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撒上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17:40)</a:t>
            </a:r>
          </a:p>
        </p:txBody>
      </p:sp>
      <p:pic>
        <p:nvPicPr>
          <p:cNvPr id="211" name="stones3.jpeg" descr="stones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6400" y="457200"/>
            <a:ext cx="3124200" cy="23431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1"/>
      <p:bldP build="whole" bldLvl="1" animBg="1" rev="0" advAuto="0" spid="211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ling-pst1.jpeg" descr="sling-pst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0925" y="3508375"/>
            <a:ext cx="1209675" cy="20478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14" name="slingers2.png" descr="slingers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2975" y="369887"/>
            <a:ext cx="5214938" cy="2881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Sling-1-.png" descr="Sling-1-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5775" y="646112"/>
            <a:ext cx="2679700" cy="2544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slopengrip.jpeg" descr="slopengrip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6087" y="3508375"/>
            <a:ext cx="3217863" cy="20478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17" name="羅馬軍隊甩石打靶的距離約為180m，但甩石手最遠可甩到400m。最優秀的甩石手不僅可以命中敵人的臉部，甚至可準確擊中其臉部的任何部位。"/>
          <p:cNvSpPr txBox="1"/>
          <p:nvPr/>
        </p:nvSpPr>
        <p:spPr>
          <a:xfrm>
            <a:off x="444182" y="5705475"/>
            <a:ext cx="8282623" cy="882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700"/>
              </a:spcBef>
              <a:defRPr sz="20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羅馬軍隊甩石打靶的距離約為</a:t>
            </a:r>
            <a:r>
              <a:t>180m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，但甩石手最遠可甩到</a:t>
            </a:r>
            <a:r>
              <a:t>400m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。最優秀的甩石手不僅可以命中敵人的臉部，甚至可準確擊中其臉部的任何部位。</a:t>
            </a:r>
          </a:p>
        </p:txBody>
      </p:sp>
      <p:pic>
        <p:nvPicPr>
          <p:cNvPr id="218" name="sling_stone_in_hand2.jpeg" descr="sling_stone_in_hand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10000" y="3505200"/>
            <a:ext cx="3455988" cy="204946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2"/>
      <p:bldP build="whole" bldLvl="1" animBg="1" rev="0" advAuto="0" spid="215" grpId="1"/>
      <p:bldP build="whole" bldLvl="1" animBg="1" rev="0" advAuto="0" spid="213" grpId="4"/>
      <p:bldP build="whole" bldLvl="1" animBg="1" rev="0" advAuto="0" spid="218" grpId="3"/>
      <p:bldP build="whole" bldLvl="1" animBg="1" rev="0" advAuto="0" spid="217" grpId="6"/>
      <p:bldP build="whole" bldLvl="1" animBg="1" rev="0" advAuto="0" spid="214" grpId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ling-pst1.jpeg" descr="sling-pst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0925" y="3508375"/>
            <a:ext cx="1209675" cy="20478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1" name="slingers2.png" descr="slingers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2975" y="369887"/>
            <a:ext cx="5214938" cy="2881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Sling-1-.png" descr="Sling-1-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5775" y="646112"/>
            <a:ext cx="2679700" cy="2544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lopengrip.jpeg" descr="slopengrip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6087" y="3508375"/>
            <a:ext cx="3217863" cy="20478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4" name="耶和華─我的磐石是應當稱頌的！他教導我的手爭戰，教導我的指頭打仗。(詩144:1)"/>
          <p:cNvSpPr txBox="1"/>
          <p:nvPr/>
        </p:nvSpPr>
        <p:spPr>
          <a:xfrm>
            <a:off x="901382" y="5638800"/>
            <a:ext cx="7511098" cy="101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耶和華─我的磐石是應當稱頌的！他教導我的手爭戰，</a:t>
            </a:r>
            <a:r>
              <a:rPr>
                <a:solidFill>
                  <a:srgbClr val="FF0000"/>
                </a:solidFill>
              </a:rPr>
              <a:t>教導我的指頭打仗</a:t>
            </a:r>
            <a:r>
              <a:t>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詩</a:t>
            </a:r>
            <a:r>
              <a:rPr>
                <a:solidFill>
                  <a:srgbClr val="808080"/>
                </a:solidFill>
              </a:rPr>
              <a:t>144:1)</a:t>
            </a:r>
          </a:p>
        </p:txBody>
      </p:sp>
      <p:pic>
        <p:nvPicPr>
          <p:cNvPr id="225" name="sling_stone_in_hand2.jpeg" descr="sling_stone_in_hand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10000" y="3505200"/>
            <a:ext cx="3455988" cy="204946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大衛善用武器…"/>
          <p:cNvSpPr txBox="1"/>
          <p:nvPr/>
        </p:nvSpPr>
        <p:spPr>
          <a:xfrm>
            <a:off x="836294" y="608012"/>
            <a:ext cx="7471411" cy="4354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b="1" sz="2400">
                <a:latin typeface="SimHei"/>
                <a:ea typeface="SimHei"/>
                <a:cs typeface="SimHei"/>
                <a:sym typeface="SimHei"/>
              </a:defRPr>
            </a:pPr>
            <a:r>
              <a:t>大衛善用武器</a:t>
            </a:r>
          </a:p>
          <a:p>
            <a:pPr>
              <a:lnSpc>
                <a:spcPct val="120000"/>
              </a:lnSpc>
              <a:spcBef>
                <a:spcPts val="200"/>
              </a:spcBef>
              <a:defRPr sz="2200"/>
            </a:pPr>
            <a:r>
              <a:rPr>
                <a:latin typeface="Microsoft YaHei"/>
                <a:ea typeface="Microsoft YaHei"/>
                <a:cs typeface="Microsoft YaHei"/>
                <a:sym typeface="Microsoft YaHei"/>
              </a:rPr>
              <a:t>一方面，我們打仗，不要穿戴別人的盔甲，不要用別人的刀、劍、槍。而是要用自己常用的、用慣的、有把握的兵器。在神面前，我們一定要過一個真實的信仰生活。另一方面，屬世的盔甲可能會成為我們作戰的負擔。我們要有智慧去捨棄屬世的盔甲，穿戴神為我們預備的軍裝（弗6:10-17）。</a:t>
            </a:r>
            <a:endParaRPr>
              <a:latin typeface="華康仿宋體W6"/>
              <a:ea typeface="華康仿宋體W6"/>
              <a:cs typeface="華康仿宋體W6"/>
              <a:sym typeface="華康仿宋體W6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endParaRPr>
              <a:latin typeface="華康仿宋體W6"/>
              <a:ea typeface="華康仿宋體W6"/>
              <a:cs typeface="華康仿宋體W6"/>
              <a:sym typeface="華康仿宋體W6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endParaRPr b="1">
              <a:latin typeface="華康仿宋體W6"/>
              <a:ea typeface="華康仿宋體W6"/>
              <a:cs typeface="華康仿宋體W6"/>
              <a:sym typeface="華康仿宋體W6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非利士人招聚他們的軍旅，要來爭戰；聚集在屬猶大的梭哥，安營在梭哥和亞西加中間的以弗大憫(血的邊界)。(撒上17:1)"/>
          <p:cNvSpPr txBox="1"/>
          <p:nvPr/>
        </p:nvSpPr>
        <p:spPr>
          <a:xfrm>
            <a:off x="836294" y="5105400"/>
            <a:ext cx="7471411" cy="151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非利士人招聚他們的軍旅，要來爭戰；聚集在屬猶大的梭哥，安營在梭哥和亞西加中間的以弗大憫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血的邊界</a:t>
            </a:r>
            <a:r>
              <a:rPr>
                <a:solidFill>
                  <a:srgbClr val="996633"/>
                </a:solidFill>
              </a:rPr>
              <a:t>)</a:t>
            </a:r>
            <a:r>
              <a:t>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17:1)</a:t>
            </a:r>
          </a:p>
        </p:txBody>
      </p:sp>
      <p:pic>
        <p:nvPicPr>
          <p:cNvPr id="46" name="Capture5.jpeg" descr="Captur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027613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49" name="Group"/>
          <p:cNvGrpSpPr/>
          <p:nvPr/>
        </p:nvGrpSpPr>
        <p:grpSpPr>
          <a:xfrm>
            <a:off x="6172200" y="3886200"/>
            <a:ext cx="946150" cy="719138"/>
            <a:chOff x="0" y="0"/>
            <a:chExt cx="946150" cy="719137"/>
          </a:xfrm>
        </p:grpSpPr>
        <p:sp>
          <p:nvSpPr>
            <p:cNvPr id="47" name="Oval"/>
            <p:cNvSpPr/>
            <p:nvPr/>
          </p:nvSpPr>
          <p:spPr>
            <a:xfrm>
              <a:off x="0" y="0"/>
              <a:ext cx="946150" cy="719138"/>
            </a:xfrm>
            <a:prstGeom prst="ellipse">
              <a:avLst/>
            </a:pr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" name="梭哥"/>
            <p:cNvSpPr txBox="1"/>
            <p:nvPr/>
          </p:nvSpPr>
          <p:spPr>
            <a:xfrm>
              <a:off x="167005" y="136048"/>
              <a:ext cx="612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梭哥</a:t>
              </a:r>
            </a:p>
          </p:txBody>
        </p:sp>
      </p:grpSp>
      <p:grpSp>
        <p:nvGrpSpPr>
          <p:cNvPr id="52" name="Group"/>
          <p:cNvGrpSpPr/>
          <p:nvPr/>
        </p:nvGrpSpPr>
        <p:grpSpPr>
          <a:xfrm>
            <a:off x="228600" y="533400"/>
            <a:ext cx="947738" cy="719138"/>
            <a:chOff x="0" y="0"/>
            <a:chExt cx="947737" cy="719137"/>
          </a:xfrm>
        </p:grpSpPr>
        <p:sp>
          <p:nvSpPr>
            <p:cNvPr id="50" name="Oval"/>
            <p:cNvSpPr/>
            <p:nvPr/>
          </p:nvSpPr>
          <p:spPr>
            <a:xfrm>
              <a:off x="0" y="0"/>
              <a:ext cx="947738" cy="719138"/>
            </a:xfrm>
            <a:prstGeom prst="ellipse">
              <a:avLst/>
            </a:pr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" name="亞西加"/>
            <p:cNvSpPr txBox="1"/>
            <p:nvPr/>
          </p:nvSpPr>
          <p:spPr>
            <a:xfrm>
              <a:off x="40798" y="136048"/>
              <a:ext cx="866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亞西加</a:t>
              </a:r>
            </a:p>
          </p:txBody>
        </p:sp>
      </p:grpSp>
      <p:grpSp>
        <p:nvGrpSpPr>
          <p:cNvPr id="55" name="Group"/>
          <p:cNvGrpSpPr/>
          <p:nvPr/>
        </p:nvGrpSpPr>
        <p:grpSpPr>
          <a:xfrm>
            <a:off x="3429000" y="3276600"/>
            <a:ext cx="1524000" cy="685800"/>
            <a:chOff x="0" y="0"/>
            <a:chExt cx="1524000" cy="685800"/>
          </a:xfrm>
        </p:grpSpPr>
        <p:sp>
          <p:nvSpPr>
            <p:cNvPr id="53" name="Rectangle"/>
            <p:cNvSpPr/>
            <p:nvPr/>
          </p:nvSpPr>
          <p:spPr>
            <a:xfrm>
              <a:off x="0" y="0"/>
              <a:ext cx="1524000" cy="685800"/>
            </a:xfrm>
            <a:prstGeom prst="rect">
              <a:avLst/>
            </a:prstGeom>
            <a:solidFill>
              <a:srgbClr val="FFCCCC">
                <a:alpha val="69999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</a:p>
          </p:txBody>
        </p:sp>
        <p:sp>
          <p:nvSpPr>
            <p:cNvPr id="54" name="非利士營"/>
            <p:cNvSpPr txBox="1"/>
            <p:nvPr/>
          </p:nvSpPr>
          <p:spPr>
            <a:xfrm>
              <a:off x="201929" y="119380"/>
              <a:ext cx="1120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非利士營</a:t>
              </a:r>
            </a:p>
          </p:txBody>
        </p:sp>
      </p:grpSp>
      <p:sp>
        <p:nvSpPr>
          <p:cNvPr id="56" name="Shape"/>
          <p:cNvSpPr/>
          <p:nvPr/>
        </p:nvSpPr>
        <p:spPr>
          <a:xfrm>
            <a:off x="8458200" y="762000"/>
            <a:ext cx="373063" cy="452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66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7" name="北"/>
          <p:cNvSpPr txBox="1"/>
          <p:nvPr/>
        </p:nvSpPr>
        <p:spPr>
          <a:xfrm>
            <a:off x="8415655" y="1219200"/>
            <a:ext cx="459740" cy="59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北</a:t>
            </a:r>
          </a:p>
        </p:txBody>
      </p:sp>
      <p:sp>
        <p:nvSpPr>
          <p:cNvPr id="58" name="Line"/>
          <p:cNvSpPr/>
          <p:nvPr/>
        </p:nvSpPr>
        <p:spPr>
          <a:xfrm>
            <a:off x="1293987" y="-23813"/>
            <a:ext cx="2135013" cy="3605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56" h="21600" fill="norm" stroke="1" extrusionOk="0">
                <a:moveTo>
                  <a:pt x="1534" y="0"/>
                </a:moveTo>
                <a:cubicBezTo>
                  <a:pt x="1489" y="2454"/>
                  <a:pt x="-1744" y="11109"/>
                  <a:pt x="1312" y="14704"/>
                </a:cubicBezTo>
                <a:cubicBezTo>
                  <a:pt x="4368" y="18300"/>
                  <a:pt x="15988" y="20164"/>
                  <a:pt x="19856" y="21600"/>
                </a:cubicBezTo>
              </a:path>
            </a:pathLst>
          </a:custGeom>
          <a:ln w="76200">
            <a:solidFill>
              <a:srgbClr val="FFCCCC">
                <a:alpha val="69999"/>
              </a:srgbClr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9" name="以拉谷"/>
          <p:cNvSpPr txBox="1"/>
          <p:nvPr/>
        </p:nvSpPr>
        <p:spPr>
          <a:xfrm>
            <a:off x="3747770" y="2286000"/>
            <a:ext cx="1018541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以拉谷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6" presetID="18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3"/>
      <p:bldP build="whole" bldLvl="1" animBg="1" rev="0" advAuto="0" spid="58" grpId="4"/>
      <p:bldP build="whole" bldLvl="1" animBg="1" rev="0" advAuto="0" spid="49" grpId="1"/>
      <p:bldP build="whole" bldLvl="1" animBg="1" rev="0" advAuto="0" spid="55" grpId="5"/>
      <p:bldP build="whole" bldLvl="1" animBg="1" rev="0" advAuto="0" spid="52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ilhouette-clipart-teenager-10.jpeg" descr="silhouette-clipart-teenager-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8350" y="2170112"/>
            <a:ext cx="635000" cy="2160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goliah.jpeg" descr="goliah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7987" y="230187"/>
            <a:ext cx="2308226" cy="4157663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Rectangle"/>
          <p:cNvSpPr/>
          <p:nvPr/>
        </p:nvSpPr>
        <p:spPr>
          <a:xfrm>
            <a:off x="-1" y="4294187"/>
            <a:ext cx="9144002" cy="2563813"/>
          </a:xfrm>
          <a:prstGeom prst="rect">
            <a:avLst/>
          </a:prstGeom>
          <a:blipFill>
            <a:blip r:embed="rId4"/>
          </a:blip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32" name="(167 cm)"/>
          <p:cNvSpPr txBox="1"/>
          <p:nvPr/>
        </p:nvSpPr>
        <p:spPr>
          <a:xfrm>
            <a:off x="5617487" y="4913312"/>
            <a:ext cx="110625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/>
            </a:lvl1pPr>
          </a:lstStyle>
          <a:p>
            <a:pPr/>
            <a:r>
              <a:t>(167 cm)</a:t>
            </a:r>
          </a:p>
        </p:txBody>
      </p:sp>
      <p:sp>
        <p:nvSpPr>
          <p:cNvPr id="233" name="300 cm"/>
          <p:cNvSpPr txBox="1"/>
          <p:nvPr/>
        </p:nvSpPr>
        <p:spPr>
          <a:xfrm>
            <a:off x="7327671" y="4913312"/>
            <a:ext cx="93708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/>
            </a:lvl1pPr>
          </a:lstStyle>
          <a:p>
            <a:pPr/>
            <a:r>
              <a:t>300 cm</a:t>
            </a:r>
          </a:p>
        </p:txBody>
      </p:sp>
      <p:sp>
        <p:nvSpPr>
          <p:cNvPr id="234" name="大衛"/>
          <p:cNvSpPr txBox="1"/>
          <p:nvPr/>
        </p:nvSpPr>
        <p:spPr>
          <a:xfrm>
            <a:off x="5805805" y="4391025"/>
            <a:ext cx="713741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400">
                <a:solidFill>
                  <a:srgbClr val="CC0000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大衛</a:t>
            </a:r>
          </a:p>
        </p:txBody>
      </p:sp>
      <p:sp>
        <p:nvSpPr>
          <p:cNvPr id="235" name="歌利亞"/>
          <p:cNvSpPr txBox="1"/>
          <p:nvPr/>
        </p:nvSpPr>
        <p:spPr>
          <a:xfrm>
            <a:off x="7275829" y="4391025"/>
            <a:ext cx="1018541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400">
                <a:solidFill>
                  <a:srgbClr val="CC0000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歌利亞</a:t>
            </a:r>
          </a:p>
        </p:txBody>
      </p:sp>
      <p:sp>
        <p:nvSpPr>
          <p:cNvPr id="236" name="(57 kg)"/>
          <p:cNvSpPr txBox="1"/>
          <p:nvPr/>
        </p:nvSpPr>
        <p:spPr>
          <a:xfrm>
            <a:off x="5722486" y="5408612"/>
            <a:ext cx="8946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chemeClr val="accent2"/>
                </a:solidFill>
              </a:defRPr>
            </a:lvl1pPr>
          </a:lstStyle>
          <a:p>
            <a:pPr/>
            <a:r>
              <a:t>(57 kg)</a:t>
            </a:r>
          </a:p>
        </p:txBody>
      </p:sp>
      <p:sp>
        <p:nvSpPr>
          <p:cNvPr id="237" name="57*(300/167)^3"/>
          <p:cNvSpPr txBox="1"/>
          <p:nvPr/>
        </p:nvSpPr>
        <p:spPr>
          <a:xfrm>
            <a:off x="6909737" y="5408612"/>
            <a:ext cx="18332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chemeClr val="accent2"/>
                </a:solidFill>
              </a:defRPr>
            </a:lvl1pPr>
          </a:lstStyle>
          <a:p>
            <a:pPr/>
            <a:r>
              <a:t>57*(300/167)^3</a:t>
            </a:r>
          </a:p>
        </p:txBody>
      </p:sp>
      <p:sp>
        <p:nvSpPr>
          <p:cNvPr id="238" name="歌利亞的…"/>
          <p:cNvSpPr txBox="1"/>
          <p:nvPr/>
        </p:nvSpPr>
        <p:spPr>
          <a:xfrm>
            <a:off x="5596890" y="5783262"/>
            <a:ext cx="1120141" cy="873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lnSpc>
                <a:spcPct val="120000"/>
              </a:lnSpc>
              <a:defRPr sz="2000">
                <a:solidFill>
                  <a:schemeClr val="accent2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歌利亞的</a:t>
            </a:r>
          </a:p>
          <a:p>
            <a:pPr algn="r">
              <a:lnSpc>
                <a:spcPct val="120000"/>
              </a:lnSpc>
              <a:defRPr sz="2000">
                <a:solidFill>
                  <a:schemeClr val="accent2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鎧甲重量</a:t>
            </a:r>
          </a:p>
        </p:txBody>
      </p:sp>
      <p:pic>
        <p:nvPicPr>
          <p:cNvPr id="239" name="29079c6a53c4eda517c9374b1e5f9d42.jpeg" descr="29079c6a53c4eda517c9374b1e5f9d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342900"/>
            <a:ext cx="5138738" cy="6172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5"/>
      <p:bldP build="whole" bldLvl="1" animBg="1" rev="0" advAuto="0" spid="234" grpId="3"/>
      <p:bldP build="whole" bldLvl="1" animBg="1" rev="0" advAuto="0" spid="237" grpId="10"/>
      <p:bldP build="whole" bldLvl="1" animBg="1" rev="0" advAuto="0" spid="235" grpId="7"/>
      <p:bldP build="whole" bldLvl="1" animBg="1" rev="0" advAuto="0" spid="229" grpId="1"/>
      <p:bldP build="whole" bldLvl="1" animBg="1" rev="0" advAuto="0" spid="232" grpId="2"/>
      <p:bldP build="whole" bldLvl="1" animBg="1" rev="0" advAuto="0" spid="236" grpId="8"/>
      <p:bldP build="whole" bldLvl="1" animBg="1" rev="0" advAuto="0" spid="231" grpId="4"/>
      <p:bldP build="whole" bldLvl="1" animBg="1" rev="0" advAuto="0" spid="238" grpId="9"/>
      <p:bldP build="whole" bldLvl="1" animBg="1" rev="0" advAuto="0" spid="233" grpId="6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ilhouette-clipart-teenager-10.jpeg" descr="silhouette-clipart-teenager-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8350" y="2170112"/>
            <a:ext cx="635000" cy="2160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goliah.jpeg" descr="goliah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7987" y="230187"/>
            <a:ext cx="2308226" cy="415766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Rectangle"/>
          <p:cNvSpPr/>
          <p:nvPr/>
        </p:nvSpPr>
        <p:spPr>
          <a:xfrm>
            <a:off x="-1" y="4294187"/>
            <a:ext cx="9144002" cy="2563813"/>
          </a:xfrm>
          <a:prstGeom prst="rect">
            <a:avLst/>
          </a:prstGeom>
          <a:blipFill>
            <a:blip r:embed="rId4"/>
          </a:blip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44" name="(167 cm)"/>
          <p:cNvSpPr txBox="1"/>
          <p:nvPr/>
        </p:nvSpPr>
        <p:spPr>
          <a:xfrm>
            <a:off x="5617487" y="4913312"/>
            <a:ext cx="110625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/>
            </a:lvl1pPr>
          </a:lstStyle>
          <a:p>
            <a:pPr/>
            <a:r>
              <a:t>(167 cm)</a:t>
            </a:r>
          </a:p>
        </p:txBody>
      </p:sp>
      <p:sp>
        <p:nvSpPr>
          <p:cNvPr id="245" name="300 cm"/>
          <p:cNvSpPr txBox="1"/>
          <p:nvPr/>
        </p:nvSpPr>
        <p:spPr>
          <a:xfrm>
            <a:off x="7327671" y="4913312"/>
            <a:ext cx="93708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/>
            </a:lvl1pPr>
          </a:lstStyle>
          <a:p>
            <a:pPr/>
            <a:r>
              <a:t>300 cm</a:t>
            </a:r>
          </a:p>
        </p:txBody>
      </p:sp>
      <p:sp>
        <p:nvSpPr>
          <p:cNvPr id="246" name="大衛"/>
          <p:cNvSpPr txBox="1"/>
          <p:nvPr/>
        </p:nvSpPr>
        <p:spPr>
          <a:xfrm>
            <a:off x="5805805" y="4391025"/>
            <a:ext cx="713741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400">
                <a:solidFill>
                  <a:srgbClr val="CC0000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大衛</a:t>
            </a:r>
          </a:p>
        </p:txBody>
      </p:sp>
      <p:sp>
        <p:nvSpPr>
          <p:cNvPr id="247" name="歌利亞"/>
          <p:cNvSpPr txBox="1"/>
          <p:nvPr/>
        </p:nvSpPr>
        <p:spPr>
          <a:xfrm>
            <a:off x="7275829" y="4391025"/>
            <a:ext cx="1018541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400">
                <a:solidFill>
                  <a:srgbClr val="CC0000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歌利亞</a:t>
            </a:r>
          </a:p>
        </p:txBody>
      </p:sp>
      <p:sp>
        <p:nvSpPr>
          <p:cNvPr id="248" name="(57 kg)"/>
          <p:cNvSpPr txBox="1"/>
          <p:nvPr/>
        </p:nvSpPr>
        <p:spPr>
          <a:xfrm>
            <a:off x="5722486" y="5408612"/>
            <a:ext cx="8946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chemeClr val="accent2"/>
                </a:solidFill>
              </a:defRPr>
            </a:lvl1pPr>
          </a:lstStyle>
          <a:p>
            <a:pPr/>
            <a:r>
              <a:t>(57 kg)</a:t>
            </a:r>
          </a:p>
        </p:txBody>
      </p:sp>
      <p:sp>
        <p:nvSpPr>
          <p:cNvPr id="249" name="(330 kg)"/>
          <p:cNvSpPr txBox="1"/>
          <p:nvPr/>
        </p:nvSpPr>
        <p:spPr>
          <a:xfrm>
            <a:off x="7303648" y="5408612"/>
            <a:ext cx="103592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chemeClr val="accent2"/>
                </a:solidFill>
              </a:defRPr>
            </a:lvl1pPr>
          </a:lstStyle>
          <a:p>
            <a:pPr/>
            <a:r>
              <a:t>(330 kg)</a:t>
            </a:r>
          </a:p>
        </p:txBody>
      </p:sp>
      <p:sp>
        <p:nvSpPr>
          <p:cNvPr id="250" name="大衛的六倍"/>
          <p:cNvSpPr txBox="1"/>
          <p:nvPr/>
        </p:nvSpPr>
        <p:spPr>
          <a:xfrm>
            <a:off x="7123429" y="5827712"/>
            <a:ext cx="137414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大衛的六倍</a:t>
            </a:r>
          </a:p>
        </p:txBody>
      </p:sp>
      <p:sp>
        <p:nvSpPr>
          <p:cNvPr id="251" name="歌利亞的…"/>
          <p:cNvSpPr txBox="1"/>
          <p:nvPr/>
        </p:nvSpPr>
        <p:spPr>
          <a:xfrm>
            <a:off x="5596890" y="5783262"/>
            <a:ext cx="1120141" cy="873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lnSpc>
                <a:spcPct val="120000"/>
              </a:lnSpc>
              <a:defRPr sz="2000">
                <a:solidFill>
                  <a:schemeClr val="accent2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歌利亞的</a:t>
            </a:r>
          </a:p>
          <a:p>
            <a:pPr algn="r">
              <a:lnSpc>
                <a:spcPct val="120000"/>
              </a:lnSpc>
              <a:defRPr sz="2000">
                <a:solidFill>
                  <a:schemeClr val="accent2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鎧甲重量</a:t>
            </a:r>
          </a:p>
        </p:txBody>
      </p:sp>
      <p:pic>
        <p:nvPicPr>
          <p:cNvPr id="252" name="29079c6a53c4eda517c9374b1e5f9d42.jpeg" descr="29079c6a53c4eda517c9374b1e5f9d4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342900"/>
            <a:ext cx="5138738" cy="6172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非利士人也漸漸的迎著大衛來，拿盾牌的走在前頭。…"/>
          <p:cNvSpPr txBox="1"/>
          <p:nvPr/>
        </p:nvSpPr>
        <p:spPr>
          <a:xfrm>
            <a:off x="5684520" y="457200"/>
            <a:ext cx="2956561" cy="4089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非利士人也漸漸的迎著大衛來，拿盾牌的走在前頭。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非利士人觀看，見了大衛，就藐視他；因為他年輕，面色光紅，容貌俊美。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17:41)</a:t>
            </a:r>
          </a:p>
        </p:txBody>
      </p:sp>
      <p:pic>
        <p:nvPicPr>
          <p:cNvPr id="255" name="david_goliath01.jpeg" descr="david_goliath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014-david-goliath.jpeg" descr="014-david-goliath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0" y="0"/>
            <a:ext cx="5842000" cy="43815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58" name="非利士人對大衛說：「你拿杖到我這裏來，我豈是狗呢？」非利士人就指著自己的神咒詛大衛。…"/>
          <p:cNvSpPr txBox="1"/>
          <p:nvPr/>
        </p:nvSpPr>
        <p:spPr>
          <a:xfrm>
            <a:off x="836294" y="4522787"/>
            <a:ext cx="7471411" cy="212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非利士人對大衛說：「你拿杖到我這裏來，我豈是狗呢？」非利士人就指著自己的神咒詛大衛。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非利士人又對大衛說：「來吧！我將你的肉給空中的飛鳥、田野的走獸吃。」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17:42-43)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大衛對非利士人說：「你來攻擊我，是靠著刀槍和銅戟；我來攻擊你，是靠著萬軍之耶和華的名，就是你所怒罵帶領以色列軍隊的神。」(撒上17:44-45)"/>
          <p:cNvSpPr txBox="1"/>
          <p:nvPr/>
        </p:nvSpPr>
        <p:spPr>
          <a:xfrm>
            <a:off x="5913120" y="609600"/>
            <a:ext cx="2880361" cy="398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大衛對非利士人說：「</a:t>
            </a:r>
            <a:r>
              <a:rPr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你來攻擊我，是靠著刀槍和銅戟；我來攻擊你，是靠著萬軍之耶和華的名，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就是你所怒罵帶領以色列軍隊的神。」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撒上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17:44-45)</a:t>
            </a:r>
          </a:p>
        </p:txBody>
      </p:sp>
      <p:pic>
        <p:nvPicPr>
          <p:cNvPr id="261" name="David.jpeg" descr="Davi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529263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david-goliath (1).jpeg" descr="david-goliath (1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0"/>
            <a:ext cx="8077200" cy="37020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64" name="「今日耶和華必將你交在我手裏。我必殺你，斬你的頭，又將非利士軍兵的屍首給空中的飛鳥、地上的野獸吃，使普天下的人都知道以色列中有神；…"/>
          <p:cNvSpPr txBox="1"/>
          <p:nvPr/>
        </p:nvSpPr>
        <p:spPr>
          <a:xfrm>
            <a:off x="864869" y="3810000"/>
            <a:ext cx="7622224" cy="307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defRPr sz="24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「今日耶和華必將你交在我手裏。我必殺你，斬你的頭，又將非利士軍兵的屍首給空中的飛鳥、地上的野獸吃，</a:t>
            </a:r>
            <a:r>
              <a:rPr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使普天下的人都知道以色列中有神；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200"/>
              </a:spcBef>
              <a:defRPr sz="24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又使這眾人知道：</a:t>
            </a:r>
            <a:r>
              <a:rPr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耶和華使人得勝，不是用刀用槍，因為爭戰的勝敗全在乎耶和華 </a:t>
            </a:r>
            <a:r>
              <a:rPr>
                <a:solidFill>
                  <a:schemeClr val="accent2"/>
                </a:solidFill>
              </a:rPr>
              <a:t>(for the battle is the LORD‘s)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。他必將你們交在我們手裏。」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撒上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17:46-47)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大衛有從神而來的使命感…"/>
          <p:cNvSpPr txBox="1"/>
          <p:nvPr/>
        </p:nvSpPr>
        <p:spPr>
          <a:xfrm>
            <a:off x="836294" y="608012"/>
            <a:ext cx="7471411" cy="5576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b="1" sz="2400">
                <a:latin typeface="SimHei"/>
                <a:ea typeface="SimHei"/>
                <a:cs typeface="SimHei"/>
                <a:sym typeface="SimHei"/>
              </a:defRPr>
            </a:pPr>
            <a:r>
              <a:t>大衛有從神而來的使命感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accent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「我來豈沒有緣故嗎？」</a:t>
            </a:r>
          </a:p>
          <a:p>
            <a:pPr>
              <a:lnSpc>
                <a:spcPct val="120000"/>
              </a:lnSpc>
              <a:spcBef>
                <a:spcPts val="200"/>
              </a:spcBef>
              <a:defRPr sz="2400">
                <a:solidFill>
                  <a:schemeClr val="accent2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「使普天下的人都知道以色列中有神；又使這眾人知道：耶和華使人得勝，不是用刀用槍，因為爭戰的勝敗全在乎耶和華 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latin typeface="華康仿宋體W6"/>
                <a:ea typeface="華康仿宋體W6"/>
                <a:cs typeface="華康仿宋體W6"/>
                <a:sym typeface="華康仿宋體W6"/>
              </a:rPr>
              <a:t>大衛裡面永遠有使命感，預備好了讓 神用，預備好了去面對 神給他所有的環境，他要活出得勝來，使普天下的人都知道以色列中有 神。大衛整個心是帶著使命感，在他生活上，處處彰顯也活出他是有 神掌權的人，是 神帶領的人，是活著有使命的人。</a:t>
            </a:r>
            <a:endParaRPr b="1">
              <a:latin typeface="華康仿宋體W6"/>
              <a:ea typeface="華康仿宋體W6"/>
              <a:cs typeface="華康仿宋體W6"/>
              <a:sym typeface="華康仿宋體W6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非利士人起身，迎著大衛前來。大衛急忙迎著非利士人，往戰場跑去。(撒上17:48)"/>
          <p:cNvSpPr txBox="1"/>
          <p:nvPr/>
        </p:nvSpPr>
        <p:spPr>
          <a:xfrm>
            <a:off x="5379720" y="974725"/>
            <a:ext cx="318516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非利士人起身，迎著大衛前來。大衛急忙迎著非利士人，往戰場跑去。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17:48)</a:t>
            </a:r>
          </a:p>
        </p:txBody>
      </p:sp>
      <p:pic>
        <p:nvPicPr>
          <p:cNvPr id="269" name="david_goliath-1.jpeg" descr="david_goliath-1.jpeg"/>
          <p:cNvPicPr>
            <a:picLocks noChangeAspect="1"/>
          </p:cNvPicPr>
          <p:nvPr/>
        </p:nvPicPr>
        <p:blipFill>
          <a:blip r:embed="rId2">
            <a:extLst/>
          </a:blip>
          <a:srcRect l="337" t="0" r="337" b="0"/>
          <a:stretch>
            <a:fillRect/>
          </a:stretch>
        </p:blipFill>
        <p:spPr>
          <a:xfrm>
            <a:off x="0" y="387350"/>
            <a:ext cx="5037138" cy="60833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joseph-qiu-chromacon-2017-flat.jpeg" descr="joseph-qiu-chromacon-2017-fla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848225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2" name="非利士人起身，迎著大衛前來。大衛急忙迎著非利士人，往戰場跑去。(撒上17:48)"/>
          <p:cNvSpPr txBox="1"/>
          <p:nvPr/>
        </p:nvSpPr>
        <p:spPr>
          <a:xfrm>
            <a:off x="5379720" y="974725"/>
            <a:ext cx="318516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非利士人起身，迎著大衛前來。大衛急忙迎著非利士人，往戰場跑去。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17:48)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大衛用手從囊中掏出一塊石子來，用機弦甩去，打中非利士人的額，石子進入額內，他就仆倒，面伏於地。(撒上17:49)"/>
          <p:cNvSpPr txBox="1"/>
          <p:nvPr/>
        </p:nvSpPr>
        <p:spPr>
          <a:xfrm>
            <a:off x="864869" y="5257800"/>
            <a:ext cx="7528561" cy="151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大衛用手從囊中掏出一塊石子來，用機弦甩去，打中非利士人的額，石子進入額內，他就仆倒，面伏於地。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17:49)</a:t>
            </a:r>
          </a:p>
        </p:txBody>
      </p:sp>
      <p:pic>
        <p:nvPicPr>
          <p:cNvPr id="275" name="david_and_goliath_by_erikbragalyan-d89x0is.jpeg" descr="david_and_goliath_by_erikbragalyan-d89x0i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237" y="0"/>
            <a:ext cx="6865938" cy="51498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掃羅和以色列人也聚集，在以拉谷安營，擺列隊伍，要與非利士人打仗。(撒上17:2)"/>
          <p:cNvSpPr txBox="1"/>
          <p:nvPr/>
        </p:nvSpPr>
        <p:spPr>
          <a:xfrm>
            <a:off x="836294" y="5280025"/>
            <a:ext cx="7471411" cy="101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掃羅和以色列人也聚集，在以拉谷安營，擺列隊伍，要與非利士人打仗。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17:2)</a:t>
            </a:r>
          </a:p>
        </p:txBody>
      </p:sp>
      <p:pic>
        <p:nvPicPr>
          <p:cNvPr id="62" name="Capture5.jpeg" descr="Captur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027613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65" name="Group"/>
          <p:cNvGrpSpPr/>
          <p:nvPr/>
        </p:nvGrpSpPr>
        <p:grpSpPr>
          <a:xfrm>
            <a:off x="6172200" y="3886200"/>
            <a:ext cx="946150" cy="719138"/>
            <a:chOff x="0" y="0"/>
            <a:chExt cx="946150" cy="719137"/>
          </a:xfrm>
        </p:grpSpPr>
        <p:sp>
          <p:nvSpPr>
            <p:cNvPr id="63" name="Oval"/>
            <p:cNvSpPr/>
            <p:nvPr/>
          </p:nvSpPr>
          <p:spPr>
            <a:xfrm>
              <a:off x="0" y="0"/>
              <a:ext cx="946150" cy="719138"/>
            </a:xfrm>
            <a:prstGeom prst="ellipse">
              <a:avLst/>
            </a:pr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" name="梭哥"/>
            <p:cNvSpPr txBox="1"/>
            <p:nvPr/>
          </p:nvSpPr>
          <p:spPr>
            <a:xfrm>
              <a:off x="167005" y="136048"/>
              <a:ext cx="612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梭哥</a:t>
              </a:r>
            </a:p>
          </p:txBody>
        </p:sp>
      </p:grpSp>
      <p:grpSp>
        <p:nvGrpSpPr>
          <p:cNvPr id="68" name="Group"/>
          <p:cNvGrpSpPr/>
          <p:nvPr/>
        </p:nvGrpSpPr>
        <p:grpSpPr>
          <a:xfrm>
            <a:off x="228600" y="533400"/>
            <a:ext cx="947738" cy="719138"/>
            <a:chOff x="0" y="0"/>
            <a:chExt cx="947737" cy="719137"/>
          </a:xfrm>
        </p:grpSpPr>
        <p:sp>
          <p:nvSpPr>
            <p:cNvPr id="66" name="Oval"/>
            <p:cNvSpPr/>
            <p:nvPr/>
          </p:nvSpPr>
          <p:spPr>
            <a:xfrm>
              <a:off x="0" y="0"/>
              <a:ext cx="947738" cy="719138"/>
            </a:xfrm>
            <a:prstGeom prst="ellipse">
              <a:avLst/>
            </a:pr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7" name="亞西加"/>
            <p:cNvSpPr txBox="1"/>
            <p:nvPr/>
          </p:nvSpPr>
          <p:spPr>
            <a:xfrm>
              <a:off x="40798" y="136048"/>
              <a:ext cx="866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亞西加</a:t>
              </a:r>
            </a:p>
          </p:txBody>
        </p:sp>
      </p:grpSp>
      <p:grpSp>
        <p:nvGrpSpPr>
          <p:cNvPr id="71" name="Group"/>
          <p:cNvGrpSpPr/>
          <p:nvPr/>
        </p:nvGrpSpPr>
        <p:grpSpPr>
          <a:xfrm>
            <a:off x="3505200" y="1066800"/>
            <a:ext cx="1524000" cy="685800"/>
            <a:chOff x="0" y="0"/>
            <a:chExt cx="1524000" cy="685800"/>
          </a:xfrm>
        </p:grpSpPr>
        <p:sp>
          <p:nvSpPr>
            <p:cNvPr id="69" name="Rectangle"/>
            <p:cNvSpPr/>
            <p:nvPr/>
          </p:nvSpPr>
          <p:spPr>
            <a:xfrm>
              <a:off x="0" y="0"/>
              <a:ext cx="1524000" cy="685800"/>
            </a:xfrm>
            <a:prstGeom prst="rect">
              <a:avLst/>
            </a:prstGeom>
            <a:solidFill>
              <a:srgbClr val="CCECFF">
                <a:alpha val="69999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</a:p>
          </p:txBody>
        </p:sp>
        <p:sp>
          <p:nvSpPr>
            <p:cNvPr id="70" name="以色列營"/>
            <p:cNvSpPr txBox="1"/>
            <p:nvPr/>
          </p:nvSpPr>
          <p:spPr>
            <a:xfrm>
              <a:off x="201929" y="119380"/>
              <a:ext cx="1120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以色列營</a:t>
              </a:r>
            </a:p>
          </p:txBody>
        </p:sp>
      </p:grpSp>
      <p:sp>
        <p:nvSpPr>
          <p:cNvPr id="72" name="以拉谷"/>
          <p:cNvSpPr txBox="1"/>
          <p:nvPr/>
        </p:nvSpPr>
        <p:spPr>
          <a:xfrm>
            <a:off x="3747770" y="2286000"/>
            <a:ext cx="1018541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以拉谷</a:t>
            </a:r>
          </a:p>
        </p:txBody>
      </p:sp>
      <p:sp>
        <p:nvSpPr>
          <p:cNvPr id="73" name="Shape"/>
          <p:cNvSpPr/>
          <p:nvPr/>
        </p:nvSpPr>
        <p:spPr>
          <a:xfrm>
            <a:off x="8458200" y="762000"/>
            <a:ext cx="373063" cy="452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66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" name="北"/>
          <p:cNvSpPr txBox="1"/>
          <p:nvPr/>
        </p:nvSpPr>
        <p:spPr>
          <a:xfrm>
            <a:off x="8415655" y="1219200"/>
            <a:ext cx="459740" cy="59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北</a:t>
            </a:r>
          </a:p>
        </p:txBody>
      </p:sp>
      <p:sp>
        <p:nvSpPr>
          <p:cNvPr id="75" name="Line"/>
          <p:cNvSpPr/>
          <p:nvPr/>
        </p:nvSpPr>
        <p:spPr>
          <a:xfrm>
            <a:off x="5029200" y="1447800"/>
            <a:ext cx="4125913" cy="2684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9589" y="20310"/>
                  <a:pt x="12167" y="16772"/>
                  <a:pt x="9541" y="13872"/>
                </a:cubicBezTo>
                <a:cubicBezTo>
                  <a:pt x="6915" y="10972"/>
                  <a:pt x="7438" y="6489"/>
                  <a:pt x="5851" y="4177"/>
                </a:cubicBezTo>
                <a:cubicBezTo>
                  <a:pt x="4263" y="1865"/>
                  <a:pt x="1222" y="869"/>
                  <a:pt x="0" y="0"/>
                </a:cubicBezTo>
              </a:path>
            </a:pathLst>
          </a:custGeom>
          <a:ln w="76200">
            <a:solidFill>
              <a:srgbClr val="CCECFF">
                <a:alpha val="69999"/>
              </a:srgbClr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78" name="Group"/>
          <p:cNvGrpSpPr/>
          <p:nvPr/>
        </p:nvGrpSpPr>
        <p:grpSpPr>
          <a:xfrm>
            <a:off x="3429000" y="3276600"/>
            <a:ext cx="1524000" cy="685800"/>
            <a:chOff x="0" y="0"/>
            <a:chExt cx="1524000" cy="685800"/>
          </a:xfrm>
        </p:grpSpPr>
        <p:sp>
          <p:nvSpPr>
            <p:cNvPr id="76" name="Rectangle"/>
            <p:cNvSpPr/>
            <p:nvPr/>
          </p:nvSpPr>
          <p:spPr>
            <a:xfrm>
              <a:off x="0" y="0"/>
              <a:ext cx="1524000" cy="685800"/>
            </a:xfrm>
            <a:prstGeom prst="rect">
              <a:avLst/>
            </a:prstGeom>
            <a:solidFill>
              <a:srgbClr val="FFCCCC">
                <a:alpha val="69999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</a:p>
          </p:txBody>
        </p:sp>
        <p:sp>
          <p:nvSpPr>
            <p:cNvPr id="77" name="非利士營"/>
            <p:cNvSpPr txBox="1"/>
            <p:nvPr/>
          </p:nvSpPr>
          <p:spPr>
            <a:xfrm>
              <a:off x="201929" y="119380"/>
              <a:ext cx="1120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非利士營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9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" grpId="1"/>
      <p:bldP build="whole" bldLvl="1" animBg="1" rev="0" advAuto="0" spid="75" grpId="2"/>
      <p:bldP build="whole" bldLvl="1" animBg="1" rev="0" advAuto="0" spid="71" grpId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大衛用手從囊中掏出一塊石子來，用機弦甩去，打中非利士人的額，石子進入額內，他就仆倒，面伏於地。(撒上17:49)"/>
          <p:cNvSpPr txBox="1"/>
          <p:nvPr/>
        </p:nvSpPr>
        <p:spPr>
          <a:xfrm>
            <a:off x="864869" y="5257800"/>
            <a:ext cx="7528561" cy="151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大衛用手從囊中掏出一塊石子來，用機弦甩去，打中非利士人的額，石子進入額內，他就仆倒，面伏於地。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17:49)</a:t>
            </a:r>
          </a:p>
        </p:txBody>
      </p:sp>
      <p:pic>
        <p:nvPicPr>
          <p:cNvPr id="278" name="david_defeats_goliath1.jpeg" descr="david_defeats_goliath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7487" y="0"/>
            <a:ext cx="3627438" cy="51498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David-and-Goliath-vba.jpeg" descr="David-and-Goliath-vb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0"/>
            <a:ext cx="7543800" cy="514826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81" name="大衛用手從囊中掏出一塊石子來，用機弦甩去，打中非利士人的額，石子進入額內，他就仆倒，面伏於地。(撒上17:49)"/>
          <p:cNvSpPr txBox="1"/>
          <p:nvPr/>
        </p:nvSpPr>
        <p:spPr>
          <a:xfrm>
            <a:off x="864869" y="5257800"/>
            <a:ext cx="7528561" cy="151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大衛用手從囊中掏出一塊石子來，用機弦甩去，打中非利士人的額，石子進入額內，他就仆倒，面伏於地。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17:49)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這樣，大衛用機弦甩石，勝了那非利士人，打死他；大衛手中卻沒有刀。大衛跑去，站在非利士人身旁，將他的刀從鞘中拔出來，殺死他，割了他的頭。(撒上17:50-51)"/>
          <p:cNvSpPr txBox="1"/>
          <p:nvPr/>
        </p:nvSpPr>
        <p:spPr>
          <a:xfrm>
            <a:off x="864869" y="4708525"/>
            <a:ext cx="7471411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這樣，大衛用機弦甩石，勝了那非利士人，打死他；大衛手中卻沒有刀。大衛跑去，站在非利士人身旁，將他的刀從鞘中拔出來，殺死他，割了他的頭。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17:50-51) </a:t>
            </a:r>
          </a:p>
        </p:txBody>
      </p:sp>
      <p:pic>
        <p:nvPicPr>
          <p:cNvPr id="284" name="DavidGoliath-58dd48343df78c516204695e.jpeg" descr="DavidGoliath-58dd48343df78c516204695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112" y="0"/>
            <a:ext cx="6834188" cy="45561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david-goliath-granger.jpeg" descr="david-goliath-grang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大衛善用武器…"/>
          <p:cNvSpPr txBox="1"/>
          <p:nvPr/>
        </p:nvSpPr>
        <p:spPr>
          <a:xfrm>
            <a:off x="836294" y="608012"/>
            <a:ext cx="7471411" cy="3906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b="1" sz="2400">
                <a:latin typeface="SimHei"/>
                <a:ea typeface="SimHei"/>
                <a:cs typeface="SimHei"/>
                <a:sym typeface="SimHei"/>
              </a:defRPr>
            </a:pPr>
            <a:r>
              <a:t>大衛善用武器</a:t>
            </a:r>
          </a:p>
          <a:p>
            <a:pPr>
              <a:lnSpc>
                <a:spcPct val="120000"/>
              </a:lnSpc>
              <a:spcBef>
                <a:spcPts val="200"/>
              </a:spcBef>
              <a:defRPr sz="2200"/>
            </a:pPr>
            <a:r>
              <a:t>當大衛擊中歌利亞，</a:t>
            </a:r>
            <a:r>
              <a:rPr>
                <a:latin typeface="華康仿宋體W6"/>
                <a:ea typeface="華康仿宋體W6"/>
                <a:cs typeface="華康仿宋體W6"/>
                <a:sym typeface="華康仿宋體W6"/>
              </a:rPr>
              <a:t>手上卻沒有刀，他是用歌利亞的刀砍了歌利亞的頭，對我們也是很好的鼓勵。仇敵帶給 神兒女最大的威脅，最大傷害的東西，有一天反過來，成為我們勝過仇敵的憑藉。</a:t>
            </a:r>
            <a:endParaRPr>
              <a:latin typeface="華康仿宋體W6"/>
              <a:ea typeface="華康仿宋體W6"/>
              <a:cs typeface="華康仿宋體W6"/>
              <a:sym typeface="華康仿宋體W6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endParaRPr>
              <a:latin typeface="華康仿宋體W6"/>
              <a:ea typeface="華康仿宋體W6"/>
              <a:cs typeface="華康仿宋體W6"/>
              <a:sym typeface="華康仿宋體W6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latin typeface="SimHei"/>
                <a:ea typeface="SimHei"/>
                <a:cs typeface="SimHei"/>
                <a:sym typeface="SimHei"/>
              </a:defRPr>
            </a:pPr>
            <a:endParaRPr b="1">
              <a:latin typeface="華康仿宋體W6"/>
              <a:ea typeface="華康仿宋體W6"/>
              <a:cs typeface="華康仿宋體W6"/>
              <a:sym typeface="華康仿宋體W6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8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oup"/>
          <p:cNvGrpSpPr/>
          <p:nvPr/>
        </p:nvGrpSpPr>
        <p:grpSpPr>
          <a:xfrm>
            <a:off x="-4763" y="-4763"/>
            <a:ext cx="9153526" cy="4200526"/>
            <a:chOff x="0" y="0"/>
            <a:chExt cx="9153525" cy="4200525"/>
          </a:xfrm>
        </p:grpSpPr>
        <p:pic>
          <p:nvPicPr>
            <p:cNvPr id="290" name="1sam4c.jpeg" descr="1sam4c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2258" r="18" b="6558"/>
            <a:stretch>
              <a:fillRect/>
            </a:stretch>
          </p:blipFill>
          <p:spPr>
            <a:xfrm>
              <a:off x="6436" y="4762"/>
              <a:ext cx="9142327" cy="4191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1" name="Rectangle"/>
            <p:cNvSpPr/>
            <p:nvPr/>
          </p:nvSpPr>
          <p:spPr>
            <a:xfrm>
              <a:off x="0" y="0"/>
              <a:ext cx="9153525" cy="420052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93" name="Circle"/>
          <p:cNvSpPr/>
          <p:nvPr/>
        </p:nvSpPr>
        <p:spPr>
          <a:xfrm>
            <a:off x="3843337" y="2563812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4" name="Circle"/>
          <p:cNvSpPr/>
          <p:nvPr/>
        </p:nvSpPr>
        <p:spPr>
          <a:xfrm>
            <a:off x="5514975" y="2317750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5" name="Circle"/>
          <p:cNvSpPr/>
          <p:nvPr/>
        </p:nvSpPr>
        <p:spPr>
          <a:xfrm>
            <a:off x="2676525" y="3092450"/>
            <a:ext cx="144463" cy="144463"/>
          </a:xfrm>
          <a:prstGeom prst="ellipse">
            <a:avLst/>
          </a:prstGeom>
          <a:solidFill>
            <a:srgbClr val="9900CC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6" name="Circle"/>
          <p:cNvSpPr/>
          <p:nvPr/>
        </p:nvSpPr>
        <p:spPr>
          <a:xfrm>
            <a:off x="2876550" y="1600200"/>
            <a:ext cx="144463" cy="144463"/>
          </a:xfrm>
          <a:prstGeom prst="ellipse">
            <a:avLst/>
          </a:prstGeom>
          <a:solidFill>
            <a:srgbClr val="9900CC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99" name="Group"/>
          <p:cNvGrpSpPr/>
          <p:nvPr/>
        </p:nvGrpSpPr>
        <p:grpSpPr>
          <a:xfrm>
            <a:off x="5307012" y="2466979"/>
            <a:ext cx="911226" cy="582291"/>
            <a:chOff x="0" y="0"/>
            <a:chExt cx="911225" cy="582290"/>
          </a:xfrm>
        </p:grpSpPr>
        <p:sp>
          <p:nvSpPr>
            <p:cNvPr id="297" name="Shape"/>
            <p:cNvSpPr/>
            <p:nvPr/>
          </p:nvSpPr>
          <p:spPr>
            <a:xfrm>
              <a:off x="0" y="0"/>
              <a:ext cx="911225" cy="58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9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492"/>
                  </a:lnTo>
                  <a:lnTo>
                    <a:pt x="9000" y="6492"/>
                  </a:lnTo>
                  <a:lnTo>
                    <a:pt x="6849" y="0"/>
                  </a:lnTo>
                  <a:lnTo>
                    <a:pt x="3600" y="6492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8" name="伯利恆"/>
            <p:cNvSpPr txBox="1"/>
            <p:nvPr/>
          </p:nvSpPr>
          <p:spPr>
            <a:xfrm>
              <a:off x="45719" y="173350"/>
              <a:ext cx="819787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伯利恆</a:t>
              </a:r>
            </a:p>
          </p:txBody>
        </p:sp>
      </p:grpSp>
      <p:grpSp>
        <p:nvGrpSpPr>
          <p:cNvPr id="302" name="Group"/>
          <p:cNvGrpSpPr/>
          <p:nvPr/>
        </p:nvGrpSpPr>
        <p:grpSpPr>
          <a:xfrm>
            <a:off x="3768725" y="2720975"/>
            <a:ext cx="692150" cy="572770"/>
            <a:chOff x="0" y="0"/>
            <a:chExt cx="692150" cy="572769"/>
          </a:xfrm>
        </p:grpSpPr>
        <p:sp>
          <p:nvSpPr>
            <p:cNvPr id="300" name="Shape"/>
            <p:cNvSpPr/>
            <p:nvPr/>
          </p:nvSpPr>
          <p:spPr>
            <a:xfrm>
              <a:off x="0" y="0"/>
              <a:ext cx="692150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24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240"/>
                  </a:lnTo>
                  <a:lnTo>
                    <a:pt x="9000" y="6240"/>
                  </a:lnTo>
                  <a:lnTo>
                    <a:pt x="4905" y="0"/>
                  </a:lnTo>
                  <a:lnTo>
                    <a:pt x="3600" y="624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1" name="梭哥"/>
            <p:cNvSpPr txBox="1"/>
            <p:nvPr/>
          </p:nvSpPr>
          <p:spPr>
            <a:xfrm>
              <a:off x="45719" y="163829"/>
              <a:ext cx="60071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梭哥</a:t>
              </a:r>
            </a:p>
          </p:txBody>
        </p:sp>
      </p:grpSp>
      <p:grpSp>
        <p:nvGrpSpPr>
          <p:cNvPr id="305" name="Group"/>
          <p:cNvGrpSpPr/>
          <p:nvPr/>
        </p:nvGrpSpPr>
        <p:grpSpPr>
          <a:xfrm>
            <a:off x="1771650" y="1373505"/>
            <a:ext cx="1092205" cy="408941"/>
            <a:chOff x="0" y="0"/>
            <a:chExt cx="1092204" cy="408940"/>
          </a:xfrm>
        </p:grpSpPr>
        <p:sp>
          <p:nvSpPr>
            <p:cNvPr id="303" name="Shape"/>
            <p:cNvSpPr/>
            <p:nvPr/>
          </p:nvSpPr>
          <p:spPr>
            <a:xfrm>
              <a:off x="0" y="1270"/>
              <a:ext cx="109220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021" y="21600"/>
                  </a:lnTo>
                  <a:lnTo>
                    <a:pt x="18021" y="18000"/>
                  </a:lnTo>
                  <a:lnTo>
                    <a:pt x="21600" y="15441"/>
                  </a:lnTo>
                  <a:lnTo>
                    <a:pt x="18021" y="12600"/>
                  </a:lnTo>
                  <a:lnTo>
                    <a:pt x="18021" y="0"/>
                  </a:lnTo>
                  <a:lnTo>
                    <a:pt x="10512" y="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4" name="以革倫"/>
            <p:cNvSpPr txBox="1"/>
            <p:nvPr/>
          </p:nvSpPr>
          <p:spPr>
            <a:xfrm>
              <a:off x="45719" y="0"/>
              <a:ext cx="819787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以革倫</a:t>
              </a:r>
            </a:p>
          </p:txBody>
        </p:sp>
      </p:grpSp>
      <p:grpSp>
        <p:nvGrpSpPr>
          <p:cNvPr id="308" name="Group"/>
          <p:cNvGrpSpPr/>
          <p:nvPr/>
        </p:nvGrpSpPr>
        <p:grpSpPr>
          <a:xfrm>
            <a:off x="1857375" y="2941954"/>
            <a:ext cx="822313" cy="408941"/>
            <a:chOff x="0" y="0"/>
            <a:chExt cx="822312" cy="408940"/>
          </a:xfrm>
        </p:grpSpPr>
        <p:sp>
          <p:nvSpPr>
            <p:cNvPr id="306" name="Shape"/>
            <p:cNvSpPr/>
            <p:nvPr/>
          </p:nvSpPr>
          <p:spPr>
            <a:xfrm>
              <a:off x="0" y="1270"/>
              <a:ext cx="822313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139" y="21600"/>
                  </a:lnTo>
                  <a:lnTo>
                    <a:pt x="18139" y="18000"/>
                  </a:lnTo>
                  <a:lnTo>
                    <a:pt x="21600" y="12741"/>
                  </a:lnTo>
                  <a:lnTo>
                    <a:pt x="18139" y="12600"/>
                  </a:lnTo>
                  <a:lnTo>
                    <a:pt x="18139" y="0"/>
                  </a:lnTo>
                  <a:lnTo>
                    <a:pt x="10581" y="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7" name="迦特"/>
            <p:cNvSpPr txBox="1"/>
            <p:nvPr/>
          </p:nvSpPr>
          <p:spPr>
            <a:xfrm>
              <a:off x="45720" y="0"/>
              <a:ext cx="599123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迦特</a:t>
              </a:r>
            </a:p>
          </p:txBody>
        </p:sp>
      </p:grpSp>
      <p:grpSp>
        <p:nvGrpSpPr>
          <p:cNvPr id="311" name="Group"/>
          <p:cNvGrpSpPr/>
          <p:nvPr/>
        </p:nvGrpSpPr>
        <p:grpSpPr>
          <a:xfrm>
            <a:off x="3806825" y="1889442"/>
            <a:ext cx="911225" cy="620391"/>
            <a:chOff x="0" y="0"/>
            <a:chExt cx="911225" cy="620390"/>
          </a:xfrm>
        </p:grpSpPr>
        <p:sp>
          <p:nvSpPr>
            <p:cNvPr id="309" name="Shape"/>
            <p:cNvSpPr/>
            <p:nvPr/>
          </p:nvSpPr>
          <p:spPr>
            <a:xfrm>
              <a:off x="0" y="1270"/>
              <a:ext cx="911225" cy="619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4179"/>
                  </a:lnTo>
                  <a:lnTo>
                    <a:pt x="3600" y="14179"/>
                  </a:lnTo>
                  <a:lnTo>
                    <a:pt x="1167" y="21600"/>
                  </a:lnTo>
                  <a:lnTo>
                    <a:pt x="9000" y="14179"/>
                  </a:lnTo>
                  <a:lnTo>
                    <a:pt x="21600" y="14179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0" name="以拉谷"/>
            <p:cNvSpPr txBox="1"/>
            <p:nvPr/>
          </p:nvSpPr>
          <p:spPr>
            <a:xfrm>
              <a:off x="45719" y="0"/>
              <a:ext cx="819787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以拉谷</a:t>
              </a:r>
            </a:p>
          </p:txBody>
        </p:sp>
      </p:grpSp>
      <p:sp>
        <p:nvSpPr>
          <p:cNvPr id="312" name="非利士眾人看見他們討戰的勇士死了，就都逃跑。…"/>
          <p:cNvSpPr txBox="1"/>
          <p:nvPr/>
        </p:nvSpPr>
        <p:spPr>
          <a:xfrm>
            <a:off x="864869" y="4343400"/>
            <a:ext cx="7471411" cy="2092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非利士眾人看見他們討戰的勇士死了，就都逃跑。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以色列人和猶大人便起身吶喊，追趕非利士人，直到迦特和以革倫的城門。被殺的非利士人倒在沙拉音的路上，直到迦特和以革倫。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17:51-52)</a:t>
            </a:r>
          </a:p>
        </p:txBody>
      </p:sp>
      <p:sp>
        <p:nvSpPr>
          <p:cNvPr id="313" name="Line"/>
          <p:cNvSpPr/>
          <p:nvPr/>
        </p:nvSpPr>
        <p:spPr>
          <a:xfrm>
            <a:off x="2801937" y="2547937"/>
            <a:ext cx="1023938" cy="555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7213" y="1296"/>
                  <a:pt x="12826" y="2654"/>
                  <a:pt x="9243" y="6233"/>
                </a:cubicBezTo>
                <a:cubicBezTo>
                  <a:pt x="5660" y="9813"/>
                  <a:pt x="2009" y="17774"/>
                  <a:pt x="0" y="21600"/>
                </a:cubicBezTo>
              </a:path>
            </a:pathLst>
          </a:custGeom>
          <a:ln w="28575">
            <a:solidFill>
              <a:srgbClr val="FFFF00"/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14" name="Line"/>
          <p:cNvSpPr/>
          <p:nvPr/>
        </p:nvSpPr>
        <p:spPr>
          <a:xfrm>
            <a:off x="2968625" y="1747837"/>
            <a:ext cx="862013" cy="800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6469" y="20186"/>
                  <a:pt x="11337" y="18814"/>
                  <a:pt x="7757" y="15214"/>
                </a:cubicBezTo>
                <a:cubicBezTo>
                  <a:pt x="4177" y="11614"/>
                  <a:pt x="1512" y="3257"/>
                  <a:pt x="0" y="0"/>
                </a:cubicBezTo>
              </a:path>
            </a:pathLst>
          </a:custGeom>
          <a:ln w="28575">
            <a:solidFill>
              <a:srgbClr val="FFFF00"/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15" name="Circle"/>
          <p:cNvSpPr/>
          <p:nvPr/>
        </p:nvSpPr>
        <p:spPr>
          <a:xfrm>
            <a:off x="3643312" y="2406650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18" name="Group"/>
          <p:cNvGrpSpPr/>
          <p:nvPr/>
        </p:nvGrpSpPr>
        <p:grpSpPr>
          <a:xfrm>
            <a:off x="2300287" y="2273617"/>
            <a:ext cx="1344606" cy="408941"/>
            <a:chOff x="0" y="0"/>
            <a:chExt cx="1344605" cy="408940"/>
          </a:xfrm>
        </p:grpSpPr>
        <p:sp>
          <p:nvSpPr>
            <p:cNvPr id="316" name="Shape"/>
            <p:cNvSpPr/>
            <p:nvPr/>
          </p:nvSpPr>
          <p:spPr>
            <a:xfrm>
              <a:off x="0" y="1270"/>
              <a:ext cx="1344606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4638" y="21600"/>
                  </a:lnTo>
                  <a:lnTo>
                    <a:pt x="14638" y="18000"/>
                  </a:lnTo>
                  <a:lnTo>
                    <a:pt x="21600" y="11981"/>
                  </a:lnTo>
                  <a:lnTo>
                    <a:pt x="14638" y="12600"/>
                  </a:lnTo>
                  <a:lnTo>
                    <a:pt x="14638" y="0"/>
                  </a:lnTo>
                  <a:lnTo>
                    <a:pt x="8539" y="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7" name="亞西加"/>
            <p:cNvSpPr txBox="1"/>
            <p:nvPr/>
          </p:nvSpPr>
          <p:spPr>
            <a:xfrm>
              <a:off x="45719" y="0"/>
              <a:ext cx="819787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亞西加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2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9" presetID="18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2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2" grpId="1"/>
      <p:bldP build="whole" bldLvl="1" animBg="1" rev="0" advAuto="0" spid="295" grpId="4"/>
      <p:bldP build="whole" bldLvl="1" animBg="1" rev="0" advAuto="0" spid="308" grpId="5"/>
      <p:bldP build="whole" bldLvl="1" animBg="1" rev="0" advAuto="0" spid="313" grpId="2"/>
      <p:bldP build="whole" bldLvl="1" animBg="1" rev="0" advAuto="0" spid="296" grpId="6"/>
      <p:bldP build="whole" bldLvl="1" animBg="1" rev="0" advAuto="0" spid="305" grpId="7"/>
      <p:bldP build="whole" bldLvl="1" animBg="1" rev="0" advAuto="0" spid="314" grpId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以色列人追趕非利士人回來，就奪了他們的營盤。…"/>
          <p:cNvSpPr txBox="1"/>
          <p:nvPr/>
        </p:nvSpPr>
        <p:spPr>
          <a:xfrm>
            <a:off x="864869" y="4343400"/>
            <a:ext cx="7471411" cy="1589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以色列人追趕非利士人回來，就奪了他們的營盤。</a:t>
            </a:r>
          </a:p>
          <a:p>
            <a:pPr>
              <a:lnSpc>
                <a:spcPct val="120000"/>
              </a:lnSpc>
              <a:spcBef>
                <a:spcPts val="5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大衛將那非利士人的頭拿到耶路撒冷，卻將他軍裝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武器</a:t>
            </a:r>
            <a:r>
              <a:rPr>
                <a:solidFill>
                  <a:srgbClr val="996633"/>
                </a:solidFill>
              </a:rPr>
              <a:t>)</a:t>
            </a:r>
            <a:r>
              <a:t>放在自己的帳棚裡。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17:53-54)</a:t>
            </a:r>
          </a:p>
        </p:txBody>
      </p:sp>
      <p:grpSp>
        <p:nvGrpSpPr>
          <p:cNvPr id="323" name="Group"/>
          <p:cNvGrpSpPr/>
          <p:nvPr/>
        </p:nvGrpSpPr>
        <p:grpSpPr>
          <a:xfrm>
            <a:off x="-4763" y="-4763"/>
            <a:ext cx="9153526" cy="4200526"/>
            <a:chOff x="0" y="0"/>
            <a:chExt cx="9153525" cy="4200525"/>
          </a:xfrm>
        </p:grpSpPr>
        <p:pic>
          <p:nvPicPr>
            <p:cNvPr id="321" name="1sam4c.jpeg" descr="1sam4c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2258" r="18" b="6558"/>
            <a:stretch>
              <a:fillRect/>
            </a:stretch>
          </p:blipFill>
          <p:spPr>
            <a:xfrm>
              <a:off x="6436" y="4762"/>
              <a:ext cx="9142327" cy="4191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2" name="Rectangle"/>
            <p:cNvSpPr/>
            <p:nvPr/>
          </p:nvSpPr>
          <p:spPr>
            <a:xfrm>
              <a:off x="0" y="0"/>
              <a:ext cx="9153525" cy="420052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24" name="Circle"/>
          <p:cNvSpPr/>
          <p:nvPr/>
        </p:nvSpPr>
        <p:spPr>
          <a:xfrm>
            <a:off x="3843337" y="2563812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5" name="Circle"/>
          <p:cNvSpPr/>
          <p:nvPr/>
        </p:nvSpPr>
        <p:spPr>
          <a:xfrm>
            <a:off x="5514975" y="2317750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6" name="Circle"/>
          <p:cNvSpPr/>
          <p:nvPr/>
        </p:nvSpPr>
        <p:spPr>
          <a:xfrm>
            <a:off x="2676525" y="3092450"/>
            <a:ext cx="144463" cy="144463"/>
          </a:xfrm>
          <a:prstGeom prst="ellipse">
            <a:avLst/>
          </a:prstGeom>
          <a:solidFill>
            <a:srgbClr val="9900CC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7" name="Circle"/>
          <p:cNvSpPr/>
          <p:nvPr/>
        </p:nvSpPr>
        <p:spPr>
          <a:xfrm>
            <a:off x="2876550" y="1600200"/>
            <a:ext cx="144463" cy="144463"/>
          </a:xfrm>
          <a:prstGeom prst="ellipse">
            <a:avLst/>
          </a:prstGeom>
          <a:solidFill>
            <a:srgbClr val="9900CC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30" name="Group"/>
          <p:cNvGrpSpPr/>
          <p:nvPr/>
        </p:nvGrpSpPr>
        <p:grpSpPr>
          <a:xfrm>
            <a:off x="3768725" y="2720975"/>
            <a:ext cx="692150" cy="572770"/>
            <a:chOff x="0" y="0"/>
            <a:chExt cx="692150" cy="572769"/>
          </a:xfrm>
        </p:grpSpPr>
        <p:sp>
          <p:nvSpPr>
            <p:cNvPr id="328" name="Shape"/>
            <p:cNvSpPr/>
            <p:nvPr/>
          </p:nvSpPr>
          <p:spPr>
            <a:xfrm>
              <a:off x="0" y="0"/>
              <a:ext cx="692150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24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240"/>
                  </a:lnTo>
                  <a:lnTo>
                    <a:pt x="9000" y="6240"/>
                  </a:lnTo>
                  <a:lnTo>
                    <a:pt x="4905" y="0"/>
                  </a:lnTo>
                  <a:lnTo>
                    <a:pt x="3600" y="624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9" name="梭哥"/>
            <p:cNvSpPr txBox="1"/>
            <p:nvPr/>
          </p:nvSpPr>
          <p:spPr>
            <a:xfrm>
              <a:off x="45719" y="163829"/>
              <a:ext cx="60071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梭哥</a:t>
              </a:r>
            </a:p>
          </p:txBody>
        </p:sp>
      </p:grpSp>
      <p:grpSp>
        <p:nvGrpSpPr>
          <p:cNvPr id="333" name="Group"/>
          <p:cNvGrpSpPr/>
          <p:nvPr/>
        </p:nvGrpSpPr>
        <p:grpSpPr>
          <a:xfrm>
            <a:off x="1771650" y="1373505"/>
            <a:ext cx="1092205" cy="408941"/>
            <a:chOff x="0" y="0"/>
            <a:chExt cx="1092204" cy="408940"/>
          </a:xfrm>
        </p:grpSpPr>
        <p:sp>
          <p:nvSpPr>
            <p:cNvPr id="331" name="Shape"/>
            <p:cNvSpPr/>
            <p:nvPr/>
          </p:nvSpPr>
          <p:spPr>
            <a:xfrm>
              <a:off x="0" y="1270"/>
              <a:ext cx="109220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021" y="21600"/>
                  </a:lnTo>
                  <a:lnTo>
                    <a:pt x="18021" y="18000"/>
                  </a:lnTo>
                  <a:lnTo>
                    <a:pt x="21600" y="15441"/>
                  </a:lnTo>
                  <a:lnTo>
                    <a:pt x="18021" y="12600"/>
                  </a:lnTo>
                  <a:lnTo>
                    <a:pt x="18021" y="0"/>
                  </a:lnTo>
                  <a:lnTo>
                    <a:pt x="10512" y="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2" name="以革倫"/>
            <p:cNvSpPr txBox="1"/>
            <p:nvPr/>
          </p:nvSpPr>
          <p:spPr>
            <a:xfrm>
              <a:off x="45719" y="0"/>
              <a:ext cx="819787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以革倫</a:t>
              </a:r>
            </a:p>
          </p:txBody>
        </p:sp>
      </p:grpSp>
      <p:grpSp>
        <p:nvGrpSpPr>
          <p:cNvPr id="336" name="Group"/>
          <p:cNvGrpSpPr/>
          <p:nvPr/>
        </p:nvGrpSpPr>
        <p:grpSpPr>
          <a:xfrm>
            <a:off x="1857375" y="2941954"/>
            <a:ext cx="822313" cy="408941"/>
            <a:chOff x="0" y="0"/>
            <a:chExt cx="822312" cy="408940"/>
          </a:xfrm>
        </p:grpSpPr>
        <p:sp>
          <p:nvSpPr>
            <p:cNvPr id="334" name="Shape"/>
            <p:cNvSpPr/>
            <p:nvPr/>
          </p:nvSpPr>
          <p:spPr>
            <a:xfrm>
              <a:off x="0" y="1270"/>
              <a:ext cx="822313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139" y="21600"/>
                  </a:lnTo>
                  <a:lnTo>
                    <a:pt x="18139" y="18000"/>
                  </a:lnTo>
                  <a:lnTo>
                    <a:pt x="21600" y="12741"/>
                  </a:lnTo>
                  <a:lnTo>
                    <a:pt x="18139" y="12600"/>
                  </a:lnTo>
                  <a:lnTo>
                    <a:pt x="18139" y="0"/>
                  </a:lnTo>
                  <a:lnTo>
                    <a:pt x="10581" y="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5" name="迦特"/>
            <p:cNvSpPr txBox="1"/>
            <p:nvPr/>
          </p:nvSpPr>
          <p:spPr>
            <a:xfrm>
              <a:off x="45720" y="0"/>
              <a:ext cx="599123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迦特</a:t>
              </a:r>
            </a:p>
          </p:txBody>
        </p:sp>
      </p:grpSp>
      <p:grpSp>
        <p:nvGrpSpPr>
          <p:cNvPr id="339" name="Group"/>
          <p:cNvGrpSpPr/>
          <p:nvPr/>
        </p:nvGrpSpPr>
        <p:grpSpPr>
          <a:xfrm>
            <a:off x="3806825" y="1889442"/>
            <a:ext cx="911225" cy="620391"/>
            <a:chOff x="0" y="0"/>
            <a:chExt cx="911225" cy="620390"/>
          </a:xfrm>
        </p:grpSpPr>
        <p:sp>
          <p:nvSpPr>
            <p:cNvPr id="337" name="Shape"/>
            <p:cNvSpPr/>
            <p:nvPr/>
          </p:nvSpPr>
          <p:spPr>
            <a:xfrm>
              <a:off x="0" y="1270"/>
              <a:ext cx="911225" cy="619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4179"/>
                  </a:lnTo>
                  <a:lnTo>
                    <a:pt x="3600" y="14179"/>
                  </a:lnTo>
                  <a:lnTo>
                    <a:pt x="1167" y="21600"/>
                  </a:lnTo>
                  <a:lnTo>
                    <a:pt x="9000" y="14179"/>
                  </a:lnTo>
                  <a:lnTo>
                    <a:pt x="21600" y="14179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8" name="以拉谷"/>
            <p:cNvSpPr txBox="1"/>
            <p:nvPr/>
          </p:nvSpPr>
          <p:spPr>
            <a:xfrm>
              <a:off x="45719" y="0"/>
              <a:ext cx="819787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以拉谷</a:t>
              </a:r>
            </a:p>
          </p:txBody>
        </p:sp>
      </p:grpSp>
      <p:sp>
        <p:nvSpPr>
          <p:cNvPr id="340" name="Line"/>
          <p:cNvSpPr/>
          <p:nvPr/>
        </p:nvSpPr>
        <p:spPr>
          <a:xfrm>
            <a:off x="2801937" y="2547937"/>
            <a:ext cx="1023938" cy="555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7213" y="1296"/>
                  <a:pt x="12826" y="2654"/>
                  <a:pt x="9243" y="6233"/>
                </a:cubicBezTo>
                <a:cubicBezTo>
                  <a:pt x="5660" y="9813"/>
                  <a:pt x="2009" y="17774"/>
                  <a:pt x="0" y="21600"/>
                </a:cubicBezTo>
              </a:path>
            </a:pathLst>
          </a:custGeom>
          <a:ln w="28575">
            <a:solidFill>
              <a:srgbClr val="FFFF00"/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41" name="Line"/>
          <p:cNvSpPr/>
          <p:nvPr/>
        </p:nvSpPr>
        <p:spPr>
          <a:xfrm>
            <a:off x="2968625" y="1747837"/>
            <a:ext cx="862013" cy="800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6469" y="20186"/>
                  <a:pt x="11337" y="18814"/>
                  <a:pt x="7757" y="15214"/>
                </a:cubicBezTo>
                <a:cubicBezTo>
                  <a:pt x="4177" y="11614"/>
                  <a:pt x="1512" y="3257"/>
                  <a:pt x="0" y="0"/>
                </a:cubicBezTo>
              </a:path>
            </a:pathLst>
          </a:custGeom>
          <a:ln w="28575">
            <a:solidFill>
              <a:srgbClr val="FFFF00"/>
            </a:solidFill>
            <a:prstDash val="sysDot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42" name="Circle"/>
          <p:cNvSpPr/>
          <p:nvPr/>
        </p:nvSpPr>
        <p:spPr>
          <a:xfrm>
            <a:off x="3643312" y="2406650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45" name="Group"/>
          <p:cNvGrpSpPr/>
          <p:nvPr/>
        </p:nvGrpSpPr>
        <p:grpSpPr>
          <a:xfrm>
            <a:off x="2300287" y="2273617"/>
            <a:ext cx="1344606" cy="408941"/>
            <a:chOff x="0" y="0"/>
            <a:chExt cx="1344605" cy="408940"/>
          </a:xfrm>
        </p:grpSpPr>
        <p:sp>
          <p:nvSpPr>
            <p:cNvPr id="343" name="Shape"/>
            <p:cNvSpPr/>
            <p:nvPr/>
          </p:nvSpPr>
          <p:spPr>
            <a:xfrm>
              <a:off x="0" y="1270"/>
              <a:ext cx="1344606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4638" y="21600"/>
                  </a:lnTo>
                  <a:lnTo>
                    <a:pt x="14638" y="18000"/>
                  </a:lnTo>
                  <a:lnTo>
                    <a:pt x="21600" y="11981"/>
                  </a:lnTo>
                  <a:lnTo>
                    <a:pt x="14638" y="12600"/>
                  </a:lnTo>
                  <a:lnTo>
                    <a:pt x="14638" y="0"/>
                  </a:lnTo>
                  <a:lnTo>
                    <a:pt x="8539" y="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4" name="亞西加"/>
            <p:cNvSpPr txBox="1"/>
            <p:nvPr/>
          </p:nvSpPr>
          <p:spPr>
            <a:xfrm>
              <a:off x="45719" y="0"/>
              <a:ext cx="819787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亞西加</a:t>
              </a:r>
            </a:p>
          </p:txBody>
        </p:sp>
      </p:grpSp>
      <p:sp>
        <p:nvSpPr>
          <p:cNvPr id="346" name="Circle"/>
          <p:cNvSpPr/>
          <p:nvPr/>
        </p:nvSpPr>
        <p:spPr>
          <a:xfrm>
            <a:off x="5656262" y="1784350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49" name="Group"/>
          <p:cNvGrpSpPr/>
          <p:nvPr/>
        </p:nvGrpSpPr>
        <p:grpSpPr>
          <a:xfrm>
            <a:off x="5389562" y="1160780"/>
            <a:ext cx="1152526" cy="617230"/>
            <a:chOff x="0" y="0"/>
            <a:chExt cx="1152525" cy="617229"/>
          </a:xfrm>
        </p:grpSpPr>
        <p:sp>
          <p:nvSpPr>
            <p:cNvPr id="347" name="Shape"/>
            <p:cNvSpPr/>
            <p:nvPr/>
          </p:nvSpPr>
          <p:spPr>
            <a:xfrm>
              <a:off x="0" y="1270"/>
              <a:ext cx="1152525" cy="61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4251"/>
                  </a:lnTo>
                  <a:lnTo>
                    <a:pt x="3600" y="14251"/>
                  </a:lnTo>
                  <a:lnTo>
                    <a:pt x="6278" y="21600"/>
                  </a:lnTo>
                  <a:lnTo>
                    <a:pt x="9000" y="14251"/>
                  </a:lnTo>
                  <a:lnTo>
                    <a:pt x="21600" y="14251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8" name="耶路撒冷"/>
            <p:cNvSpPr txBox="1"/>
            <p:nvPr/>
          </p:nvSpPr>
          <p:spPr>
            <a:xfrm>
              <a:off x="45719" y="0"/>
              <a:ext cx="1061087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耶路撒冷</a:t>
              </a:r>
            </a:p>
          </p:txBody>
        </p:sp>
      </p:grpSp>
      <p:grpSp>
        <p:nvGrpSpPr>
          <p:cNvPr id="352" name="Group"/>
          <p:cNvGrpSpPr/>
          <p:nvPr/>
        </p:nvGrpSpPr>
        <p:grpSpPr>
          <a:xfrm>
            <a:off x="5307012" y="2466979"/>
            <a:ext cx="911226" cy="582291"/>
            <a:chOff x="0" y="0"/>
            <a:chExt cx="911225" cy="582290"/>
          </a:xfrm>
        </p:grpSpPr>
        <p:sp>
          <p:nvSpPr>
            <p:cNvPr id="350" name="Shape"/>
            <p:cNvSpPr/>
            <p:nvPr/>
          </p:nvSpPr>
          <p:spPr>
            <a:xfrm>
              <a:off x="0" y="0"/>
              <a:ext cx="911225" cy="58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9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492"/>
                  </a:lnTo>
                  <a:lnTo>
                    <a:pt x="9000" y="6492"/>
                  </a:lnTo>
                  <a:lnTo>
                    <a:pt x="6849" y="0"/>
                  </a:lnTo>
                  <a:lnTo>
                    <a:pt x="3600" y="6492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1" name="伯利恆"/>
            <p:cNvSpPr txBox="1"/>
            <p:nvPr/>
          </p:nvSpPr>
          <p:spPr>
            <a:xfrm>
              <a:off x="45719" y="173350"/>
              <a:ext cx="819787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伯利恆</a:t>
              </a:r>
            </a:p>
          </p:txBody>
        </p:sp>
      </p:grpSp>
      <p:sp>
        <p:nvSpPr>
          <p:cNvPr id="353" name="Circle"/>
          <p:cNvSpPr/>
          <p:nvPr/>
        </p:nvSpPr>
        <p:spPr>
          <a:xfrm>
            <a:off x="5854700" y="173990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56" name="Group"/>
          <p:cNvGrpSpPr/>
          <p:nvPr/>
        </p:nvGrpSpPr>
        <p:grpSpPr>
          <a:xfrm>
            <a:off x="6003925" y="1714500"/>
            <a:ext cx="896938" cy="427038"/>
            <a:chOff x="0" y="0"/>
            <a:chExt cx="896937" cy="427037"/>
          </a:xfrm>
        </p:grpSpPr>
        <p:sp>
          <p:nvSpPr>
            <p:cNvPr id="354" name="Shape"/>
            <p:cNvSpPr/>
            <p:nvPr/>
          </p:nvSpPr>
          <p:spPr>
            <a:xfrm>
              <a:off x="0" y="0"/>
              <a:ext cx="896938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55" y="0"/>
                  </a:moveTo>
                  <a:lnTo>
                    <a:pt x="4855" y="3600"/>
                  </a:lnTo>
                  <a:lnTo>
                    <a:pt x="0" y="5059"/>
                  </a:lnTo>
                  <a:lnTo>
                    <a:pt x="4855" y="9000"/>
                  </a:lnTo>
                  <a:lnTo>
                    <a:pt x="485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7646" y="0"/>
                  </a:lnTo>
                  <a:close/>
                </a:path>
              </a:pathLst>
            </a:custGeom>
            <a:solidFill>
              <a:srgbClr val="003366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5" name="挪伯"/>
            <p:cNvSpPr txBox="1"/>
            <p:nvPr/>
          </p:nvSpPr>
          <p:spPr>
            <a:xfrm>
              <a:off x="247332" y="9048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挪伯</a:t>
              </a:r>
            </a:p>
          </p:txBody>
        </p:sp>
      </p:grpSp>
      <p:grpSp>
        <p:nvGrpSpPr>
          <p:cNvPr id="359" name="Group"/>
          <p:cNvGrpSpPr/>
          <p:nvPr/>
        </p:nvGrpSpPr>
        <p:grpSpPr>
          <a:xfrm>
            <a:off x="4648200" y="76199"/>
            <a:ext cx="4267200" cy="990601"/>
            <a:chOff x="0" y="0"/>
            <a:chExt cx="4267200" cy="990600"/>
          </a:xfrm>
        </p:grpSpPr>
        <p:sp>
          <p:nvSpPr>
            <p:cNvPr id="357" name="Rectangle"/>
            <p:cNvSpPr/>
            <p:nvPr/>
          </p:nvSpPr>
          <p:spPr>
            <a:xfrm>
              <a:off x="0" y="0"/>
              <a:ext cx="4267200" cy="9906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20000"/>
                </a:lnSpc>
                <a:defRPr sz="2200">
                  <a:solidFill>
                    <a:srgbClr val="808080"/>
                  </a:solidFill>
                  <a:latin typeface="SimHei"/>
                  <a:ea typeface="SimHei"/>
                  <a:cs typeface="SimHei"/>
                  <a:sym typeface="SimHei"/>
                </a:defRPr>
              </a:pPr>
            </a:p>
          </p:txBody>
        </p:sp>
        <p:sp>
          <p:nvSpPr>
            <p:cNvPr id="358" name="斬你的頭，… 使普天下的人都知道以色列中有神。(撒上17:46)"/>
            <p:cNvSpPr txBox="1"/>
            <p:nvPr/>
          </p:nvSpPr>
          <p:spPr>
            <a:xfrm>
              <a:off x="45719" y="0"/>
              <a:ext cx="4175761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20000"/>
                </a:lnSpc>
                <a:defRPr sz="2200">
                  <a:latin typeface="SimHei"/>
                  <a:ea typeface="SimHei"/>
                  <a:cs typeface="SimHei"/>
                  <a:sym typeface="SimHei"/>
                </a:defRPr>
              </a:pPr>
              <a:r>
                <a:t>斬你的頭，</a:t>
              </a:r>
              <a:r>
                <a:t>… </a:t>
              </a:r>
              <a:r>
                <a:t>使普天下的人都知道以色列中有神。</a:t>
              </a:r>
              <a:r>
                <a:rPr>
                  <a:solidFill>
                    <a:srgbClr val="808080"/>
                  </a:solidFill>
                </a:rPr>
                <a:t>(</a:t>
              </a:r>
              <a:r>
                <a:rPr>
                  <a:solidFill>
                    <a:srgbClr val="808080"/>
                  </a:solidFill>
                </a:rPr>
                <a:t>撒上</a:t>
              </a:r>
              <a:r>
                <a:rPr>
                  <a:solidFill>
                    <a:srgbClr val="808080"/>
                  </a:solidFill>
                </a:rPr>
                <a:t>17:46)</a:t>
              </a:r>
            </a:p>
          </p:txBody>
        </p:sp>
      </p:grpSp>
      <p:grpSp>
        <p:nvGrpSpPr>
          <p:cNvPr id="362" name="Group"/>
          <p:cNvGrpSpPr/>
          <p:nvPr/>
        </p:nvGrpSpPr>
        <p:grpSpPr>
          <a:xfrm>
            <a:off x="7010400" y="1676400"/>
            <a:ext cx="1981200" cy="1793240"/>
            <a:chOff x="0" y="0"/>
            <a:chExt cx="1981200" cy="1793240"/>
          </a:xfrm>
        </p:grpSpPr>
        <p:sp>
          <p:nvSpPr>
            <p:cNvPr id="360" name="Rectangle"/>
            <p:cNvSpPr/>
            <p:nvPr/>
          </p:nvSpPr>
          <p:spPr>
            <a:xfrm>
              <a:off x="0" y="0"/>
              <a:ext cx="1981200" cy="17526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20000"/>
                </a:lnSpc>
                <a:defRPr sz="2200">
                  <a:solidFill>
                    <a:srgbClr val="808080"/>
                  </a:solidFill>
                  <a:latin typeface="SimHei"/>
                  <a:ea typeface="SimHei"/>
                  <a:cs typeface="SimHei"/>
                  <a:sym typeface="SimHei"/>
                </a:defRPr>
              </a:pPr>
            </a:p>
          </p:txBody>
        </p:sp>
        <p:sp>
          <p:nvSpPr>
            <p:cNvPr id="361" name="歌利亞的刀放在挪伯的會幕內。(撒上21:9)"/>
            <p:cNvSpPr txBox="1"/>
            <p:nvPr/>
          </p:nvSpPr>
          <p:spPr>
            <a:xfrm>
              <a:off x="45719" y="0"/>
              <a:ext cx="1889762" cy="179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20000"/>
                </a:lnSpc>
                <a:defRPr sz="2200">
                  <a:latin typeface="SimHei"/>
                  <a:ea typeface="SimHei"/>
                  <a:cs typeface="SimHei"/>
                  <a:sym typeface="SimHei"/>
                </a:defRPr>
              </a:pPr>
              <a:r>
                <a:t>歌利亞的刀放在挪伯的會幕內。</a:t>
              </a:r>
              <a:r>
                <a:rPr>
                  <a:solidFill>
                    <a:srgbClr val="808080"/>
                  </a:solidFill>
                </a:rPr>
                <a:t>(</a:t>
              </a:r>
              <a:r>
                <a:rPr>
                  <a:solidFill>
                    <a:srgbClr val="808080"/>
                  </a:solidFill>
                </a:rPr>
                <a:t>撒上</a:t>
              </a:r>
              <a:r>
                <a:rPr>
                  <a:solidFill>
                    <a:srgbClr val="808080"/>
                  </a:solidFill>
                </a:rPr>
                <a:t>21:9)</a:t>
              </a:r>
            </a:p>
          </p:txBody>
        </p:sp>
      </p:grpSp>
      <p:grpSp>
        <p:nvGrpSpPr>
          <p:cNvPr id="365" name="Group"/>
          <p:cNvGrpSpPr/>
          <p:nvPr/>
        </p:nvGrpSpPr>
        <p:grpSpPr>
          <a:xfrm>
            <a:off x="1752600" y="5813411"/>
            <a:ext cx="5486400" cy="815990"/>
            <a:chOff x="0" y="0"/>
            <a:chExt cx="5486400" cy="815989"/>
          </a:xfrm>
        </p:grpSpPr>
        <p:sp>
          <p:nvSpPr>
            <p:cNvPr id="363" name="Shape"/>
            <p:cNvSpPr/>
            <p:nvPr/>
          </p:nvSpPr>
          <p:spPr>
            <a:xfrm>
              <a:off x="0" y="0"/>
              <a:ext cx="5486400" cy="81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63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463"/>
                  </a:lnTo>
                  <a:lnTo>
                    <a:pt x="9000" y="5463"/>
                  </a:lnTo>
                  <a:lnTo>
                    <a:pt x="5544" y="0"/>
                  </a:lnTo>
                  <a:lnTo>
                    <a:pt x="3600" y="5463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20000"/>
                </a:lnSpc>
                <a:defRPr sz="22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pPr>
            </a:p>
          </p:txBody>
        </p:sp>
        <p:sp>
          <p:nvSpPr>
            <p:cNvPr id="364" name="預表基督的帳棚 = 神的家 = 教會 = 會幕"/>
            <p:cNvSpPr txBox="1"/>
            <p:nvPr/>
          </p:nvSpPr>
          <p:spPr>
            <a:xfrm>
              <a:off x="45719" y="206389"/>
              <a:ext cx="5394961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20000"/>
                </a:lnSpc>
                <a:defRPr sz="22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pPr>
              <a:r>
                <a:t>預表基督的帳棚 </a:t>
              </a:r>
              <a:r>
                <a:t>= </a:t>
              </a:r>
              <a:r>
                <a:t>神的家 </a:t>
              </a:r>
              <a:r>
                <a:t>= </a:t>
              </a:r>
              <a:r>
                <a:t>教會 </a:t>
              </a:r>
              <a:r>
                <a:t>= </a:t>
              </a:r>
              <a:r>
                <a:t>會幕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6" grpId="6"/>
      <p:bldP build="p" bldLvl="5" animBg="1" rev="0" advAuto="0" spid="320" grpId="1"/>
      <p:bldP build="whole" bldLvl="1" animBg="1" rev="0" advAuto="0" spid="359" grpId="4"/>
      <p:bldP build="whole" bldLvl="1" animBg="1" rev="0" advAuto="0" spid="346" grpId="2"/>
      <p:bldP build="whole" bldLvl="1" animBg="1" rev="0" advAuto="0" spid="362" grpId="7"/>
      <p:bldP build="whole" bldLvl="1" animBg="1" rev="0" advAuto="0" spid="353" grpId="5"/>
      <p:bldP build="whole" bldLvl="1" animBg="1" rev="0" advAuto="0" spid="365" grpId="8"/>
      <p:bldP build="whole" bldLvl="1" animBg="1" rev="0" advAuto="0" spid="349" grpId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"/>
          <p:cNvSpPr/>
          <p:nvPr/>
        </p:nvSpPr>
        <p:spPr>
          <a:xfrm>
            <a:off x="-1" y="3962400"/>
            <a:ext cx="9144002" cy="28956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70" name="Group"/>
          <p:cNvGrpSpPr/>
          <p:nvPr/>
        </p:nvGrpSpPr>
        <p:grpSpPr>
          <a:xfrm>
            <a:off x="2667000" y="761999"/>
            <a:ext cx="1447800" cy="795339"/>
            <a:chOff x="0" y="0"/>
            <a:chExt cx="1447799" cy="795337"/>
          </a:xfrm>
        </p:grpSpPr>
        <p:sp>
          <p:nvSpPr>
            <p:cNvPr id="368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369" name="父神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父神</a:t>
              </a:r>
            </a:p>
          </p:txBody>
        </p:sp>
      </p:grpSp>
      <p:grpSp>
        <p:nvGrpSpPr>
          <p:cNvPr id="373" name="Group"/>
          <p:cNvGrpSpPr/>
          <p:nvPr/>
        </p:nvGrpSpPr>
        <p:grpSpPr>
          <a:xfrm>
            <a:off x="5029200" y="761999"/>
            <a:ext cx="1447800" cy="795339"/>
            <a:chOff x="0" y="0"/>
            <a:chExt cx="1447799" cy="795337"/>
          </a:xfrm>
        </p:grpSpPr>
        <p:sp>
          <p:nvSpPr>
            <p:cNvPr id="371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372" name="世界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世界</a:t>
              </a:r>
            </a:p>
          </p:txBody>
        </p:sp>
      </p:grpSp>
      <p:sp>
        <p:nvSpPr>
          <p:cNvPr id="376" name="Connection Line"/>
          <p:cNvSpPr/>
          <p:nvPr/>
        </p:nvSpPr>
        <p:spPr>
          <a:xfrm>
            <a:off x="4119562" y="1159668"/>
            <a:ext cx="9048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-21600"/>
                  <a:pt x="21600" y="0"/>
                </a:cubicBez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75" name="不要愛世界和世界上的事。人若愛世界，愛父的心就不在他裡面了。(約一2:15)…"/>
          <p:cNvSpPr txBox="1"/>
          <p:nvPr/>
        </p:nvSpPr>
        <p:spPr>
          <a:xfrm>
            <a:off x="822007" y="4191000"/>
            <a:ext cx="7499986" cy="258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不要愛世界和世界上的事。人若愛世界，愛父的心就不在他裡面了。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約一</a:t>
            </a:r>
            <a:r>
              <a:rPr>
                <a:solidFill>
                  <a:srgbClr val="808080"/>
                </a:solidFill>
              </a:rPr>
              <a:t>2:15) </a:t>
            </a:r>
            <a:endParaRPr>
              <a:solidFill>
                <a:srgbClr val="808080"/>
              </a:solidFill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你們這些淫亂的人哪，豈不知與世俗為友就是與神為敵嗎？所以凡想要與世俗為友的，就是與神為敵了。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雅</a:t>
            </a:r>
            <a:r>
              <a:rPr>
                <a:solidFill>
                  <a:srgbClr val="808080"/>
                </a:solidFill>
              </a:rPr>
              <a:t>4:4)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5" grpId="5"/>
      <p:bldP build="whole" bldLvl="1" animBg="1" rev="0" advAuto="0" spid="373" grpId="2"/>
      <p:bldP build="whole" bldLvl="1" animBg="1" rev="0" advAuto="0" spid="367" grpId="4"/>
      <p:bldP build="whole" bldLvl="1" animBg="1" rev="0" advAuto="0" spid="370" grpId="1"/>
      <p:bldP build="whole" bldLvl="1" animBg="1" rev="0" advAuto="0" spid="376" grpId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"/>
          <p:cNvSpPr/>
          <p:nvPr/>
        </p:nvSpPr>
        <p:spPr>
          <a:xfrm>
            <a:off x="-1" y="3962400"/>
            <a:ext cx="9144002" cy="28956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81" name="Group"/>
          <p:cNvGrpSpPr/>
          <p:nvPr/>
        </p:nvGrpSpPr>
        <p:grpSpPr>
          <a:xfrm>
            <a:off x="2667000" y="761999"/>
            <a:ext cx="1447800" cy="795339"/>
            <a:chOff x="0" y="0"/>
            <a:chExt cx="1447799" cy="795337"/>
          </a:xfrm>
        </p:grpSpPr>
        <p:sp>
          <p:nvSpPr>
            <p:cNvPr id="379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380" name="父神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父神</a:t>
              </a:r>
            </a:p>
          </p:txBody>
        </p:sp>
      </p:grpSp>
      <p:grpSp>
        <p:nvGrpSpPr>
          <p:cNvPr id="384" name="Group"/>
          <p:cNvGrpSpPr/>
          <p:nvPr/>
        </p:nvGrpSpPr>
        <p:grpSpPr>
          <a:xfrm>
            <a:off x="5029200" y="761999"/>
            <a:ext cx="1447800" cy="795339"/>
            <a:chOff x="0" y="0"/>
            <a:chExt cx="1447799" cy="795337"/>
          </a:xfrm>
        </p:grpSpPr>
        <p:sp>
          <p:nvSpPr>
            <p:cNvPr id="382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383" name="世界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世界</a:t>
              </a:r>
            </a:p>
          </p:txBody>
        </p:sp>
      </p:grpSp>
      <p:grpSp>
        <p:nvGrpSpPr>
          <p:cNvPr id="387" name="Group"/>
          <p:cNvGrpSpPr/>
          <p:nvPr/>
        </p:nvGrpSpPr>
        <p:grpSpPr>
          <a:xfrm>
            <a:off x="2667000" y="1762124"/>
            <a:ext cx="1447800" cy="795339"/>
            <a:chOff x="0" y="0"/>
            <a:chExt cx="1447799" cy="795337"/>
          </a:xfrm>
        </p:grpSpPr>
        <p:sp>
          <p:nvSpPr>
            <p:cNvPr id="385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386" name="基督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基督</a:t>
              </a:r>
            </a:p>
          </p:txBody>
        </p:sp>
      </p:grpSp>
      <p:grpSp>
        <p:nvGrpSpPr>
          <p:cNvPr id="390" name="Group"/>
          <p:cNvGrpSpPr/>
          <p:nvPr/>
        </p:nvGrpSpPr>
        <p:grpSpPr>
          <a:xfrm>
            <a:off x="5029200" y="1762124"/>
            <a:ext cx="1447800" cy="795339"/>
            <a:chOff x="0" y="0"/>
            <a:chExt cx="1447799" cy="795337"/>
          </a:xfrm>
        </p:grpSpPr>
        <p:sp>
          <p:nvSpPr>
            <p:cNvPr id="388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389" name="魔鬼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魔鬼</a:t>
              </a:r>
            </a:p>
          </p:txBody>
        </p:sp>
      </p:grpSp>
      <p:sp>
        <p:nvSpPr>
          <p:cNvPr id="394" name="Connection Line"/>
          <p:cNvSpPr/>
          <p:nvPr/>
        </p:nvSpPr>
        <p:spPr>
          <a:xfrm>
            <a:off x="4119562" y="1159668"/>
            <a:ext cx="9048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-21600"/>
                  <a:pt x="21600" y="0"/>
                </a:cubicBez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95" name="Connection Line"/>
          <p:cNvSpPr/>
          <p:nvPr/>
        </p:nvSpPr>
        <p:spPr>
          <a:xfrm>
            <a:off x="4119562" y="2159793"/>
            <a:ext cx="9048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93" name="我又要叫你(蛇)和女人彼此為仇；你的後裔和女人的後裔也彼此為仇。女人的後裔(基督)要傷你的頭；你要傷他的腳跟。(創3:15)…"/>
          <p:cNvSpPr txBox="1"/>
          <p:nvPr/>
        </p:nvSpPr>
        <p:spPr>
          <a:xfrm>
            <a:off x="822007" y="4191000"/>
            <a:ext cx="7499986" cy="212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我又要叫你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蛇</a:t>
            </a:r>
            <a:r>
              <a:rPr>
                <a:solidFill>
                  <a:srgbClr val="996633"/>
                </a:solidFill>
              </a:rPr>
              <a:t>)</a:t>
            </a:r>
            <a:r>
              <a:t>和女人彼此為仇；你的後裔和女人的後裔也彼此為仇。女人的後裔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基督</a:t>
            </a:r>
            <a:r>
              <a:rPr>
                <a:solidFill>
                  <a:srgbClr val="996633"/>
                </a:solidFill>
              </a:rPr>
              <a:t>)</a:t>
            </a:r>
            <a:r>
              <a:t>要傷你的頭；你要傷他的腳跟。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創</a:t>
            </a:r>
            <a:r>
              <a:rPr>
                <a:solidFill>
                  <a:srgbClr val="808080"/>
                </a:solidFill>
              </a:rPr>
              <a:t>3:15) </a:t>
            </a:r>
            <a:endParaRPr>
              <a:solidFill>
                <a:srgbClr val="808080"/>
              </a:solidFill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神的兒子顯現出來，為要除滅魔鬼的作為。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約一</a:t>
            </a:r>
            <a:r>
              <a:rPr>
                <a:solidFill>
                  <a:srgbClr val="808080"/>
                </a:solidFill>
              </a:rPr>
              <a:t>3:8)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0" grpId="2"/>
      <p:bldP build="whole" bldLvl="1" animBg="1" rev="0" advAuto="0" spid="387" grpId="1"/>
      <p:bldP build="p" bldLvl="5" animBg="1" rev="0" advAuto="0" spid="393" grpId="4"/>
      <p:bldP build="whole" bldLvl="1" animBg="1" rev="0" advAuto="0" spid="395" grpId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"/>
          <p:cNvSpPr/>
          <p:nvPr/>
        </p:nvSpPr>
        <p:spPr>
          <a:xfrm>
            <a:off x="-1" y="3962400"/>
            <a:ext cx="9144002" cy="28956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00" name="Group"/>
          <p:cNvGrpSpPr/>
          <p:nvPr/>
        </p:nvGrpSpPr>
        <p:grpSpPr>
          <a:xfrm>
            <a:off x="2667000" y="761999"/>
            <a:ext cx="1447800" cy="795339"/>
            <a:chOff x="0" y="0"/>
            <a:chExt cx="1447799" cy="795337"/>
          </a:xfrm>
        </p:grpSpPr>
        <p:sp>
          <p:nvSpPr>
            <p:cNvPr id="398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399" name="父神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父神</a:t>
              </a:r>
            </a:p>
          </p:txBody>
        </p:sp>
      </p:grpSp>
      <p:grpSp>
        <p:nvGrpSpPr>
          <p:cNvPr id="403" name="Group"/>
          <p:cNvGrpSpPr/>
          <p:nvPr/>
        </p:nvGrpSpPr>
        <p:grpSpPr>
          <a:xfrm>
            <a:off x="5029200" y="761999"/>
            <a:ext cx="1447800" cy="795339"/>
            <a:chOff x="0" y="0"/>
            <a:chExt cx="1447799" cy="795337"/>
          </a:xfrm>
        </p:grpSpPr>
        <p:sp>
          <p:nvSpPr>
            <p:cNvPr id="401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02" name="世界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世界</a:t>
              </a:r>
            </a:p>
          </p:txBody>
        </p:sp>
      </p:grpSp>
      <p:grpSp>
        <p:nvGrpSpPr>
          <p:cNvPr id="406" name="Group"/>
          <p:cNvGrpSpPr/>
          <p:nvPr/>
        </p:nvGrpSpPr>
        <p:grpSpPr>
          <a:xfrm>
            <a:off x="2667000" y="1762124"/>
            <a:ext cx="1447800" cy="795339"/>
            <a:chOff x="0" y="0"/>
            <a:chExt cx="1447799" cy="795337"/>
          </a:xfrm>
        </p:grpSpPr>
        <p:sp>
          <p:nvSpPr>
            <p:cNvPr id="404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05" name="基督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基督</a:t>
              </a:r>
            </a:p>
          </p:txBody>
        </p:sp>
      </p:grpSp>
      <p:grpSp>
        <p:nvGrpSpPr>
          <p:cNvPr id="409" name="Group"/>
          <p:cNvGrpSpPr/>
          <p:nvPr/>
        </p:nvGrpSpPr>
        <p:grpSpPr>
          <a:xfrm>
            <a:off x="5029200" y="1762124"/>
            <a:ext cx="1447800" cy="795339"/>
            <a:chOff x="0" y="0"/>
            <a:chExt cx="1447799" cy="795337"/>
          </a:xfrm>
        </p:grpSpPr>
        <p:sp>
          <p:nvSpPr>
            <p:cNvPr id="407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08" name="魔鬼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魔鬼</a:t>
              </a:r>
            </a:p>
          </p:txBody>
        </p:sp>
      </p:grpSp>
      <p:grpSp>
        <p:nvGrpSpPr>
          <p:cNvPr id="412" name="Group"/>
          <p:cNvGrpSpPr/>
          <p:nvPr/>
        </p:nvGrpSpPr>
        <p:grpSpPr>
          <a:xfrm>
            <a:off x="2667000" y="2743199"/>
            <a:ext cx="1447800" cy="795339"/>
            <a:chOff x="0" y="0"/>
            <a:chExt cx="1447799" cy="795337"/>
          </a:xfrm>
        </p:grpSpPr>
        <p:sp>
          <p:nvSpPr>
            <p:cNvPr id="410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11" name="聖靈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聖靈</a:t>
              </a:r>
            </a:p>
          </p:txBody>
        </p:sp>
      </p:grpSp>
      <p:grpSp>
        <p:nvGrpSpPr>
          <p:cNvPr id="415" name="Group"/>
          <p:cNvGrpSpPr/>
          <p:nvPr/>
        </p:nvGrpSpPr>
        <p:grpSpPr>
          <a:xfrm>
            <a:off x="5029200" y="2743199"/>
            <a:ext cx="1447800" cy="795339"/>
            <a:chOff x="0" y="0"/>
            <a:chExt cx="1447799" cy="795337"/>
          </a:xfrm>
        </p:grpSpPr>
        <p:sp>
          <p:nvSpPr>
            <p:cNvPr id="413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14" name="肉體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肉體</a:t>
              </a:r>
            </a:p>
          </p:txBody>
        </p:sp>
      </p:grpSp>
      <p:sp>
        <p:nvSpPr>
          <p:cNvPr id="420" name="Connection Line"/>
          <p:cNvSpPr/>
          <p:nvPr/>
        </p:nvSpPr>
        <p:spPr>
          <a:xfrm>
            <a:off x="4119562" y="1159668"/>
            <a:ext cx="9048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-21600"/>
                  <a:pt x="21600" y="0"/>
                </a:cubicBez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21" name="Connection Line"/>
          <p:cNvSpPr/>
          <p:nvPr/>
        </p:nvSpPr>
        <p:spPr>
          <a:xfrm>
            <a:off x="4119562" y="2159793"/>
            <a:ext cx="9048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22" name="Connection Line"/>
          <p:cNvSpPr/>
          <p:nvPr/>
        </p:nvSpPr>
        <p:spPr>
          <a:xfrm>
            <a:off x="4119562" y="3140868"/>
            <a:ext cx="9048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19" name="情慾(肉體)和聖靈相爭，聖靈和情慾(肉體)相爭。(加5:17)…"/>
          <p:cNvSpPr txBox="1"/>
          <p:nvPr/>
        </p:nvSpPr>
        <p:spPr>
          <a:xfrm>
            <a:off x="822007" y="4191000"/>
            <a:ext cx="7499986" cy="206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情慾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肉體</a:t>
            </a:r>
            <a:r>
              <a:rPr>
                <a:solidFill>
                  <a:srgbClr val="996633"/>
                </a:solidFill>
              </a:rPr>
              <a:t>)</a:t>
            </a:r>
            <a:r>
              <a:t>和聖靈相爭，聖靈和情慾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肉體</a:t>
            </a:r>
            <a:r>
              <a:rPr>
                <a:solidFill>
                  <a:srgbClr val="996633"/>
                </a:solidFill>
              </a:rPr>
              <a:t>)</a:t>
            </a:r>
            <a:r>
              <a:t>相爭。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加</a:t>
            </a:r>
            <a:r>
              <a:rPr>
                <a:solidFill>
                  <a:srgbClr val="808080"/>
                </a:solidFill>
              </a:rPr>
              <a:t>5:17) </a:t>
            </a:r>
            <a:endParaRPr>
              <a:solidFill>
                <a:srgbClr val="808080"/>
              </a:solidFill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你們若順從肉體活著，必要死；若靠著聖靈治死身體的惡行，必要活著。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羅</a:t>
            </a:r>
            <a:r>
              <a:rPr>
                <a:solidFill>
                  <a:srgbClr val="808080"/>
                </a:solidFill>
              </a:rPr>
              <a:t>8:13)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2" grpId="3"/>
      <p:bldP build="whole" bldLvl="1" animBg="1" rev="0" advAuto="0" spid="412" grpId="1"/>
      <p:bldP build="p" bldLvl="5" animBg="1" rev="0" advAuto="0" spid="419" grpId="4"/>
      <p:bldP build="whole" bldLvl="1" animBg="1" rev="0" advAuto="0" spid="41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Capture5.jpeg" descr="Captur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02761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1" name="非利士人站在這邊山上，以色列人站在那邊山上，當中有谷。(撒上17:3)"/>
          <p:cNvSpPr txBox="1"/>
          <p:nvPr/>
        </p:nvSpPr>
        <p:spPr>
          <a:xfrm>
            <a:off x="836294" y="5280025"/>
            <a:ext cx="7471411" cy="101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非利士人站在這邊山上，以色列人站在那邊山上，當中有谷。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17:3)</a:t>
            </a:r>
          </a:p>
        </p:txBody>
      </p:sp>
      <p:grpSp>
        <p:nvGrpSpPr>
          <p:cNvPr id="84" name="Group"/>
          <p:cNvGrpSpPr/>
          <p:nvPr/>
        </p:nvGrpSpPr>
        <p:grpSpPr>
          <a:xfrm>
            <a:off x="6172200" y="3886200"/>
            <a:ext cx="946150" cy="719138"/>
            <a:chOff x="0" y="0"/>
            <a:chExt cx="946150" cy="719137"/>
          </a:xfrm>
        </p:grpSpPr>
        <p:sp>
          <p:nvSpPr>
            <p:cNvPr id="82" name="Oval"/>
            <p:cNvSpPr/>
            <p:nvPr/>
          </p:nvSpPr>
          <p:spPr>
            <a:xfrm>
              <a:off x="0" y="0"/>
              <a:ext cx="946150" cy="719138"/>
            </a:xfrm>
            <a:prstGeom prst="ellipse">
              <a:avLst/>
            </a:pr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" name="梭哥"/>
            <p:cNvSpPr txBox="1"/>
            <p:nvPr/>
          </p:nvSpPr>
          <p:spPr>
            <a:xfrm>
              <a:off x="167005" y="136048"/>
              <a:ext cx="612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梭哥</a:t>
              </a:r>
            </a:p>
          </p:txBody>
        </p:sp>
      </p:grpSp>
      <p:grpSp>
        <p:nvGrpSpPr>
          <p:cNvPr id="87" name="Group"/>
          <p:cNvGrpSpPr/>
          <p:nvPr/>
        </p:nvGrpSpPr>
        <p:grpSpPr>
          <a:xfrm>
            <a:off x="228600" y="533400"/>
            <a:ext cx="947738" cy="719138"/>
            <a:chOff x="0" y="0"/>
            <a:chExt cx="947737" cy="719137"/>
          </a:xfrm>
        </p:grpSpPr>
        <p:sp>
          <p:nvSpPr>
            <p:cNvPr id="85" name="Oval"/>
            <p:cNvSpPr/>
            <p:nvPr/>
          </p:nvSpPr>
          <p:spPr>
            <a:xfrm>
              <a:off x="0" y="0"/>
              <a:ext cx="947738" cy="719138"/>
            </a:xfrm>
            <a:prstGeom prst="ellipse">
              <a:avLst/>
            </a:pr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6" name="亞西加"/>
            <p:cNvSpPr txBox="1"/>
            <p:nvPr/>
          </p:nvSpPr>
          <p:spPr>
            <a:xfrm>
              <a:off x="40798" y="136048"/>
              <a:ext cx="866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亞西加</a:t>
              </a:r>
            </a:p>
          </p:txBody>
        </p:sp>
      </p:grpSp>
      <p:grpSp>
        <p:nvGrpSpPr>
          <p:cNvPr id="90" name="Group"/>
          <p:cNvGrpSpPr/>
          <p:nvPr/>
        </p:nvGrpSpPr>
        <p:grpSpPr>
          <a:xfrm>
            <a:off x="3505200" y="1066800"/>
            <a:ext cx="1524000" cy="685800"/>
            <a:chOff x="0" y="0"/>
            <a:chExt cx="1524000" cy="685800"/>
          </a:xfrm>
        </p:grpSpPr>
        <p:sp>
          <p:nvSpPr>
            <p:cNvPr id="88" name="Rectangle"/>
            <p:cNvSpPr/>
            <p:nvPr/>
          </p:nvSpPr>
          <p:spPr>
            <a:xfrm>
              <a:off x="0" y="0"/>
              <a:ext cx="1524000" cy="685800"/>
            </a:xfrm>
            <a:prstGeom prst="rect">
              <a:avLst/>
            </a:prstGeom>
            <a:solidFill>
              <a:srgbClr val="CCECFF">
                <a:alpha val="69999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</a:p>
          </p:txBody>
        </p:sp>
        <p:sp>
          <p:nvSpPr>
            <p:cNvPr id="89" name="以色列營"/>
            <p:cNvSpPr txBox="1"/>
            <p:nvPr/>
          </p:nvSpPr>
          <p:spPr>
            <a:xfrm>
              <a:off x="201929" y="119380"/>
              <a:ext cx="1120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以色列營</a:t>
              </a:r>
            </a:p>
          </p:txBody>
        </p:sp>
      </p:grpSp>
      <p:sp>
        <p:nvSpPr>
          <p:cNvPr id="91" name="以拉谷"/>
          <p:cNvSpPr txBox="1"/>
          <p:nvPr/>
        </p:nvSpPr>
        <p:spPr>
          <a:xfrm>
            <a:off x="3747770" y="2286000"/>
            <a:ext cx="1018541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以拉谷</a:t>
            </a:r>
          </a:p>
        </p:txBody>
      </p:sp>
      <p:sp>
        <p:nvSpPr>
          <p:cNvPr id="92" name="Shape"/>
          <p:cNvSpPr/>
          <p:nvPr/>
        </p:nvSpPr>
        <p:spPr>
          <a:xfrm>
            <a:off x="8458200" y="762000"/>
            <a:ext cx="373063" cy="452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66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" name="北"/>
          <p:cNvSpPr txBox="1"/>
          <p:nvPr/>
        </p:nvSpPr>
        <p:spPr>
          <a:xfrm>
            <a:off x="8415655" y="1219200"/>
            <a:ext cx="459740" cy="59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北</a:t>
            </a:r>
          </a:p>
        </p:txBody>
      </p:sp>
      <p:grpSp>
        <p:nvGrpSpPr>
          <p:cNvPr id="96" name="Group"/>
          <p:cNvGrpSpPr/>
          <p:nvPr/>
        </p:nvGrpSpPr>
        <p:grpSpPr>
          <a:xfrm>
            <a:off x="3429000" y="3276600"/>
            <a:ext cx="1524000" cy="685800"/>
            <a:chOff x="0" y="0"/>
            <a:chExt cx="1524000" cy="685800"/>
          </a:xfrm>
        </p:grpSpPr>
        <p:sp>
          <p:nvSpPr>
            <p:cNvPr id="94" name="Rectangle"/>
            <p:cNvSpPr/>
            <p:nvPr/>
          </p:nvSpPr>
          <p:spPr>
            <a:xfrm>
              <a:off x="0" y="0"/>
              <a:ext cx="1524000" cy="685800"/>
            </a:xfrm>
            <a:prstGeom prst="rect">
              <a:avLst/>
            </a:prstGeom>
            <a:solidFill>
              <a:srgbClr val="FFCCCC">
                <a:alpha val="69999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</a:p>
          </p:txBody>
        </p:sp>
        <p:sp>
          <p:nvSpPr>
            <p:cNvPr id="95" name="非利士營"/>
            <p:cNvSpPr txBox="1"/>
            <p:nvPr/>
          </p:nvSpPr>
          <p:spPr>
            <a:xfrm>
              <a:off x="201929" y="119380"/>
              <a:ext cx="1120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非利士營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roup"/>
          <p:cNvGrpSpPr/>
          <p:nvPr/>
        </p:nvGrpSpPr>
        <p:grpSpPr>
          <a:xfrm>
            <a:off x="2667000" y="761999"/>
            <a:ext cx="1447800" cy="795339"/>
            <a:chOff x="0" y="0"/>
            <a:chExt cx="1447799" cy="795337"/>
          </a:xfrm>
        </p:grpSpPr>
        <p:sp>
          <p:nvSpPr>
            <p:cNvPr id="424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25" name="父神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父神</a:t>
              </a:r>
            </a:p>
          </p:txBody>
        </p:sp>
      </p:grpSp>
      <p:grpSp>
        <p:nvGrpSpPr>
          <p:cNvPr id="429" name="Group"/>
          <p:cNvGrpSpPr/>
          <p:nvPr/>
        </p:nvGrpSpPr>
        <p:grpSpPr>
          <a:xfrm>
            <a:off x="5029200" y="761999"/>
            <a:ext cx="1447800" cy="795339"/>
            <a:chOff x="0" y="0"/>
            <a:chExt cx="1447799" cy="795337"/>
          </a:xfrm>
        </p:grpSpPr>
        <p:sp>
          <p:nvSpPr>
            <p:cNvPr id="427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28" name="世界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世界</a:t>
              </a:r>
            </a:p>
          </p:txBody>
        </p:sp>
      </p:grpSp>
      <p:grpSp>
        <p:nvGrpSpPr>
          <p:cNvPr id="432" name="Group"/>
          <p:cNvGrpSpPr/>
          <p:nvPr/>
        </p:nvGrpSpPr>
        <p:grpSpPr>
          <a:xfrm>
            <a:off x="2667000" y="1762124"/>
            <a:ext cx="1447800" cy="795339"/>
            <a:chOff x="0" y="0"/>
            <a:chExt cx="1447799" cy="795337"/>
          </a:xfrm>
        </p:grpSpPr>
        <p:sp>
          <p:nvSpPr>
            <p:cNvPr id="430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31" name="基督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基督</a:t>
              </a:r>
            </a:p>
          </p:txBody>
        </p:sp>
      </p:grpSp>
      <p:grpSp>
        <p:nvGrpSpPr>
          <p:cNvPr id="435" name="Group"/>
          <p:cNvGrpSpPr/>
          <p:nvPr/>
        </p:nvGrpSpPr>
        <p:grpSpPr>
          <a:xfrm>
            <a:off x="5029200" y="1762124"/>
            <a:ext cx="1447800" cy="795339"/>
            <a:chOff x="0" y="0"/>
            <a:chExt cx="1447799" cy="795337"/>
          </a:xfrm>
        </p:grpSpPr>
        <p:sp>
          <p:nvSpPr>
            <p:cNvPr id="433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34" name="魔鬼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魔鬼</a:t>
              </a:r>
            </a:p>
          </p:txBody>
        </p:sp>
      </p:grpSp>
      <p:grpSp>
        <p:nvGrpSpPr>
          <p:cNvPr id="438" name="Group"/>
          <p:cNvGrpSpPr/>
          <p:nvPr/>
        </p:nvGrpSpPr>
        <p:grpSpPr>
          <a:xfrm>
            <a:off x="2667000" y="2743199"/>
            <a:ext cx="1447800" cy="795339"/>
            <a:chOff x="0" y="0"/>
            <a:chExt cx="1447799" cy="795337"/>
          </a:xfrm>
        </p:grpSpPr>
        <p:sp>
          <p:nvSpPr>
            <p:cNvPr id="436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37" name="聖靈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聖靈</a:t>
              </a:r>
            </a:p>
          </p:txBody>
        </p:sp>
      </p:grpSp>
      <p:grpSp>
        <p:nvGrpSpPr>
          <p:cNvPr id="441" name="Group"/>
          <p:cNvGrpSpPr/>
          <p:nvPr/>
        </p:nvGrpSpPr>
        <p:grpSpPr>
          <a:xfrm>
            <a:off x="5029200" y="2743199"/>
            <a:ext cx="1447800" cy="795339"/>
            <a:chOff x="0" y="0"/>
            <a:chExt cx="1447799" cy="795337"/>
          </a:xfrm>
        </p:grpSpPr>
        <p:sp>
          <p:nvSpPr>
            <p:cNvPr id="439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40" name="肉體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肉體</a:t>
              </a:r>
            </a:p>
          </p:txBody>
        </p:sp>
      </p:grpSp>
      <p:sp>
        <p:nvSpPr>
          <p:cNvPr id="452" name="Connection Line"/>
          <p:cNvSpPr/>
          <p:nvPr/>
        </p:nvSpPr>
        <p:spPr>
          <a:xfrm>
            <a:off x="4119562" y="1159668"/>
            <a:ext cx="9048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-21600"/>
                  <a:pt x="21600" y="0"/>
                </a:cubicBez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53" name="Connection Line"/>
          <p:cNvSpPr/>
          <p:nvPr/>
        </p:nvSpPr>
        <p:spPr>
          <a:xfrm>
            <a:off x="4119562" y="2159793"/>
            <a:ext cx="9048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54" name="Connection Line"/>
          <p:cNvSpPr/>
          <p:nvPr/>
        </p:nvSpPr>
        <p:spPr>
          <a:xfrm>
            <a:off x="4119562" y="3140868"/>
            <a:ext cx="9048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grpSp>
        <p:nvGrpSpPr>
          <p:cNvPr id="447" name="Group"/>
          <p:cNvGrpSpPr/>
          <p:nvPr/>
        </p:nvGrpSpPr>
        <p:grpSpPr>
          <a:xfrm>
            <a:off x="6629400" y="2743199"/>
            <a:ext cx="1447800" cy="795339"/>
            <a:chOff x="0" y="0"/>
            <a:chExt cx="1447799" cy="795337"/>
          </a:xfrm>
        </p:grpSpPr>
        <p:sp>
          <p:nvSpPr>
            <p:cNvPr id="445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46" name="亞甲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亞甲</a:t>
              </a:r>
            </a:p>
          </p:txBody>
        </p:sp>
      </p:grpSp>
      <p:grpSp>
        <p:nvGrpSpPr>
          <p:cNvPr id="450" name="Group"/>
          <p:cNvGrpSpPr/>
          <p:nvPr/>
        </p:nvGrpSpPr>
        <p:grpSpPr>
          <a:xfrm>
            <a:off x="1066800" y="2743199"/>
            <a:ext cx="1447800" cy="795339"/>
            <a:chOff x="0" y="0"/>
            <a:chExt cx="1447799" cy="795337"/>
          </a:xfrm>
        </p:grpSpPr>
        <p:sp>
          <p:nvSpPr>
            <p:cNvPr id="448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49" name="撒母耳"/>
            <p:cNvSpPr txBox="1"/>
            <p:nvPr/>
          </p:nvSpPr>
          <p:spPr>
            <a:xfrm>
              <a:off x="138430" y="97948"/>
              <a:ext cx="11709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撒母耳</a:t>
              </a:r>
            </a:p>
          </p:txBody>
        </p:sp>
      </p:grpSp>
      <p:pic>
        <p:nvPicPr>
          <p:cNvPr id="451" name="Samuel-hewed-Agag-in-pieces-before-the-Lord-in-Gilgal.jpeg" descr="Samuel-hewed-Agag-in-pieces-before-the-Lord-in-Gilgal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71700" y="3862387"/>
            <a:ext cx="4800600" cy="299561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1" grpId="3"/>
      <p:bldP build="whole" bldLvl="1" animBg="1" rev="0" advAuto="0" spid="450" grpId="1"/>
      <p:bldP build="whole" bldLvl="1" animBg="1" rev="0" advAuto="0" spid="447" grpId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roup"/>
          <p:cNvGrpSpPr/>
          <p:nvPr/>
        </p:nvGrpSpPr>
        <p:grpSpPr>
          <a:xfrm>
            <a:off x="2667000" y="761999"/>
            <a:ext cx="1447800" cy="795339"/>
            <a:chOff x="0" y="0"/>
            <a:chExt cx="1447799" cy="795337"/>
          </a:xfrm>
        </p:grpSpPr>
        <p:sp>
          <p:nvSpPr>
            <p:cNvPr id="456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57" name="父神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父神</a:t>
              </a:r>
            </a:p>
          </p:txBody>
        </p:sp>
      </p:grpSp>
      <p:grpSp>
        <p:nvGrpSpPr>
          <p:cNvPr id="461" name="Group"/>
          <p:cNvGrpSpPr/>
          <p:nvPr/>
        </p:nvGrpSpPr>
        <p:grpSpPr>
          <a:xfrm>
            <a:off x="5029200" y="761999"/>
            <a:ext cx="1447800" cy="795339"/>
            <a:chOff x="0" y="0"/>
            <a:chExt cx="1447799" cy="795337"/>
          </a:xfrm>
        </p:grpSpPr>
        <p:sp>
          <p:nvSpPr>
            <p:cNvPr id="459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60" name="世界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世界</a:t>
              </a:r>
            </a:p>
          </p:txBody>
        </p:sp>
      </p:grpSp>
      <p:grpSp>
        <p:nvGrpSpPr>
          <p:cNvPr id="464" name="Group"/>
          <p:cNvGrpSpPr/>
          <p:nvPr/>
        </p:nvGrpSpPr>
        <p:grpSpPr>
          <a:xfrm>
            <a:off x="2667000" y="1762124"/>
            <a:ext cx="1447800" cy="795339"/>
            <a:chOff x="0" y="0"/>
            <a:chExt cx="1447799" cy="795337"/>
          </a:xfrm>
        </p:grpSpPr>
        <p:sp>
          <p:nvSpPr>
            <p:cNvPr id="462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63" name="基督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基督</a:t>
              </a:r>
            </a:p>
          </p:txBody>
        </p:sp>
      </p:grpSp>
      <p:grpSp>
        <p:nvGrpSpPr>
          <p:cNvPr id="467" name="Group"/>
          <p:cNvGrpSpPr/>
          <p:nvPr/>
        </p:nvGrpSpPr>
        <p:grpSpPr>
          <a:xfrm>
            <a:off x="5029200" y="1762124"/>
            <a:ext cx="1447800" cy="795339"/>
            <a:chOff x="0" y="0"/>
            <a:chExt cx="1447799" cy="795337"/>
          </a:xfrm>
        </p:grpSpPr>
        <p:sp>
          <p:nvSpPr>
            <p:cNvPr id="465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66" name="魔鬼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魔鬼</a:t>
              </a:r>
            </a:p>
          </p:txBody>
        </p:sp>
      </p:grpSp>
      <p:grpSp>
        <p:nvGrpSpPr>
          <p:cNvPr id="470" name="Group"/>
          <p:cNvGrpSpPr/>
          <p:nvPr/>
        </p:nvGrpSpPr>
        <p:grpSpPr>
          <a:xfrm>
            <a:off x="2667000" y="2743199"/>
            <a:ext cx="1447800" cy="795339"/>
            <a:chOff x="0" y="0"/>
            <a:chExt cx="1447799" cy="795337"/>
          </a:xfrm>
        </p:grpSpPr>
        <p:sp>
          <p:nvSpPr>
            <p:cNvPr id="468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69" name="聖靈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聖靈</a:t>
              </a:r>
            </a:p>
          </p:txBody>
        </p:sp>
      </p:grpSp>
      <p:grpSp>
        <p:nvGrpSpPr>
          <p:cNvPr id="473" name="Group"/>
          <p:cNvGrpSpPr/>
          <p:nvPr/>
        </p:nvGrpSpPr>
        <p:grpSpPr>
          <a:xfrm>
            <a:off x="5029200" y="2743199"/>
            <a:ext cx="1447800" cy="795339"/>
            <a:chOff x="0" y="0"/>
            <a:chExt cx="1447799" cy="795337"/>
          </a:xfrm>
        </p:grpSpPr>
        <p:sp>
          <p:nvSpPr>
            <p:cNvPr id="471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72" name="肉體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肉體</a:t>
              </a:r>
            </a:p>
          </p:txBody>
        </p:sp>
      </p:grpSp>
      <p:sp>
        <p:nvSpPr>
          <p:cNvPr id="492" name="Connection Line"/>
          <p:cNvSpPr/>
          <p:nvPr/>
        </p:nvSpPr>
        <p:spPr>
          <a:xfrm>
            <a:off x="4119562" y="1159668"/>
            <a:ext cx="9048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-21600"/>
                  <a:pt x="21600" y="0"/>
                </a:cubicBez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93" name="Connection Line"/>
          <p:cNvSpPr/>
          <p:nvPr/>
        </p:nvSpPr>
        <p:spPr>
          <a:xfrm>
            <a:off x="4119562" y="2159793"/>
            <a:ext cx="9048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94" name="Connection Line"/>
          <p:cNvSpPr/>
          <p:nvPr/>
        </p:nvSpPr>
        <p:spPr>
          <a:xfrm>
            <a:off x="4119562" y="3140868"/>
            <a:ext cx="9048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grpSp>
        <p:nvGrpSpPr>
          <p:cNvPr id="479" name="Group"/>
          <p:cNvGrpSpPr/>
          <p:nvPr/>
        </p:nvGrpSpPr>
        <p:grpSpPr>
          <a:xfrm>
            <a:off x="6629400" y="1762124"/>
            <a:ext cx="1447800" cy="795339"/>
            <a:chOff x="0" y="0"/>
            <a:chExt cx="1447799" cy="795337"/>
          </a:xfrm>
        </p:grpSpPr>
        <p:sp>
          <p:nvSpPr>
            <p:cNvPr id="477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78" name="歌利亞"/>
            <p:cNvSpPr txBox="1"/>
            <p:nvPr/>
          </p:nvSpPr>
          <p:spPr>
            <a:xfrm>
              <a:off x="138430" y="97948"/>
              <a:ext cx="11709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歌利亞</a:t>
              </a:r>
            </a:p>
          </p:txBody>
        </p:sp>
      </p:grpSp>
      <p:grpSp>
        <p:nvGrpSpPr>
          <p:cNvPr id="482" name="Group"/>
          <p:cNvGrpSpPr/>
          <p:nvPr/>
        </p:nvGrpSpPr>
        <p:grpSpPr>
          <a:xfrm>
            <a:off x="6629400" y="2743199"/>
            <a:ext cx="1447800" cy="795339"/>
            <a:chOff x="0" y="0"/>
            <a:chExt cx="1447799" cy="795337"/>
          </a:xfrm>
        </p:grpSpPr>
        <p:sp>
          <p:nvSpPr>
            <p:cNvPr id="480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81" name="亞甲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亞甲</a:t>
              </a:r>
            </a:p>
          </p:txBody>
        </p:sp>
      </p:grpSp>
      <p:grpSp>
        <p:nvGrpSpPr>
          <p:cNvPr id="485" name="Group"/>
          <p:cNvGrpSpPr/>
          <p:nvPr/>
        </p:nvGrpSpPr>
        <p:grpSpPr>
          <a:xfrm>
            <a:off x="1066800" y="1762124"/>
            <a:ext cx="1447800" cy="795339"/>
            <a:chOff x="0" y="0"/>
            <a:chExt cx="1447799" cy="795337"/>
          </a:xfrm>
        </p:grpSpPr>
        <p:sp>
          <p:nvSpPr>
            <p:cNvPr id="483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84" name="大衛"/>
            <p:cNvSpPr txBox="1"/>
            <p:nvPr/>
          </p:nvSpPr>
          <p:spPr>
            <a:xfrm>
              <a:off x="316229" y="97948"/>
              <a:ext cx="8153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大衛</a:t>
              </a:r>
            </a:p>
          </p:txBody>
        </p:sp>
      </p:grpSp>
      <p:grpSp>
        <p:nvGrpSpPr>
          <p:cNvPr id="488" name="Group"/>
          <p:cNvGrpSpPr/>
          <p:nvPr/>
        </p:nvGrpSpPr>
        <p:grpSpPr>
          <a:xfrm>
            <a:off x="1066800" y="2743199"/>
            <a:ext cx="1447800" cy="795339"/>
            <a:chOff x="0" y="0"/>
            <a:chExt cx="1447799" cy="795337"/>
          </a:xfrm>
        </p:grpSpPr>
        <p:sp>
          <p:nvSpPr>
            <p:cNvPr id="486" name="Rectangle"/>
            <p:cNvSpPr/>
            <p:nvPr/>
          </p:nvSpPr>
          <p:spPr>
            <a:xfrm>
              <a:off x="0" y="-1"/>
              <a:ext cx="1447800" cy="795339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487" name="撒母耳"/>
            <p:cNvSpPr txBox="1"/>
            <p:nvPr/>
          </p:nvSpPr>
          <p:spPr>
            <a:xfrm>
              <a:off x="138430" y="97948"/>
              <a:ext cx="11709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撒母耳</a:t>
              </a:r>
            </a:p>
          </p:txBody>
        </p:sp>
      </p:grpSp>
      <p:pic>
        <p:nvPicPr>
          <p:cNvPr id="489" name="zwz2.jpeg" descr="zwz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81162" y="3865562"/>
            <a:ext cx="4113213" cy="29924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90" name="Line"/>
          <p:cNvSpPr/>
          <p:nvPr/>
        </p:nvSpPr>
        <p:spPr>
          <a:xfrm flipH="1">
            <a:off x="5103812" y="4873625"/>
            <a:ext cx="904876" cy="381000"/>
          </a:xfrm>
          <a:prstGeom prst="line">
            <a:avLst/>
          </a:prstGeom>
          <a:ln w="28575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1" name="女人的後裔(基督)要傷你的頭"/>
          <p:cNvSpPr txBox="1"/>
          <p:nvPr/>
        </p:nvSpPr>
        <p:spPr>
          <a:xfrm>
            <a:off x="6113145" y="4464050"/>
            <a:ext cx="2292986" cy="101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女人的後裔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基督</a:t>
            </a:r>
            <a:r>
              <a:rPr>
                <a:solidFill>
                  <a:srgbClr val="996633"/>
                </a:solidFill>
              </a:rPr>
              <a:t>)</a:t>
            </a:r>
            <a:r>
              <a:t>要傷你的頭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1" grpId="5"/>
      <p:bldP build="whole" bldLvl="1" animBg="1" rev="0" advAuto="0" spid="490" grpId="4"/>
      <p:bldP build="whole" bldLvl="1" animBg="1" rev="0" advAuto="0" spid="485" grpId="1"/>
      <p:bldP build="whole" bldLvl="1" animBg="1" rev="0" advAuto="0" spid="479" grpId="2"/>
      <p:bldP build="whole" bldLvl="1" animBg="1" rev="0" advAuto="0" spid="489" grpId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在溪中挑選的五塊光滑石子：…"/>
          <p:cNvSpPr txBox="1"/>
          <p:nvPr/>
        </p:nvSpPr>
        <p:spPr>
          <a:xfrm>
            <a:off x="4312920" y="841375"/>
            <a:ext cx="4099560" cy="3244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在溪中挑選的</a:t>
            </a:r>
            <a:r>
              <a:rPr>
                <a:solidFill>
                  <a:srgbClr val="FF0000"/>
                </a:solidFill>
              </a:rPr>
              <a:t>五塊光滑石子：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預表被聖靈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溪水</a:t>
            </a:r>
            <a:r>
              <a:rPr>
                <a:solidFill>
                  <a:srgbClr val="996633"/>
                </a:solidFill>
              </a:rPr>
              <a:t>)</a:t>
            </a:r>
            <a:r>
              <a:t>浸泡、變化過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光滑</a:t>
            </a:r>
            <a:r>
              <a:rPr>
                <a:solidFill>
                  <a:srgbClr val="996633"/>
                </a:solidFill>
              </a:rPr>
              <a:t>)</a:t>
            </a:r>
            <a:r>
              <a:t>的聖徒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活石</a:t>
            </a:r>
            <a:r>
              <a:rPr>
                <a:solidFill>
                  <a:srgbClr val="996633"/>
                </a:solidFill>
              </a:rPr>
              <a:t>)</a:t>
            </a:r>
            <a:r>
              <a:t>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五：象徵神在教會所設立的五重職事</a:t>
            </a:r>
            <a:r>
              <a:t>—</a:t>
            </a:r>
            <a:r>
              <a:t>使徒、先知、傳福音的、牧師、教師。</a:t>
            </a:r>
          </a:p>
        </p:txBody>
      </p:sp>
      <p:pic>
        <p:nvPicPr>
          <p:cNvPr id="497" name="stones3.jpeg" descr="stones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933450"/>
            <a:ext cx="3124200" cy="23431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98" name="Rectangle"/>
          <p:cNvSpPr/>
          <p:nvPr/>
        </p:nvSpPr>
        <p:spPr>
          <a:xfrm>
            <a:off x="-1" y="4114800"/>
            <a:ext cx="9144002" cy="27432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9" name="賜平安的神快要將撒但踐踏在你們腳下。(羅16:20)…"/>
          <p:cNvSpPr txBox="1"/>
          <p:nvPr/>
        </p:nvSpPr>
        <p:spPr>
          <a:xfrm>
            <a:off x="822007" y="4343400"/>
            <a:ext cx="7499986" cy="1626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賜平安的神快要將撒但踐踏在你們腳下。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羅</a:t>
            </a:r>
            <a:r>
              <a:rPr>
                <a:solidFill>
                  <a:srgbClr val="808080"/>
                </a:solidFill>
              </a:rPr>
              <a:t>16:20)</a:t>
            </a:r>
            <a:endParaRPr>
              <a:solidFill>
                <a:srgbClr val="808080"/>
              </a:solidFill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耶和華必使你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基督</a:t>
            </a:r>
            <a:r>
              <a:rPr>
                <a:solidFill>
                  <a:srgbClr val="996633"/>
                </a:solidFill>
              </a:rPr>
              <a:t>)</a:t>
            </a:r>
            <a:r>
              <a:t>從錫安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教會</a:t>
            </a:r>
            <a:r>
              <a:rPr>
                <a:solidFill>
                  <a:srgbClr val="996633"/>
                </a:solidFill>
              </a:rPr>
              <a:t>)</a:t>
            </a:r>
            <a:r>
              <a:t>伸出能力的杖來；你要在你仇敵中掌權。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詩</a:t>
            </a:r>
            <a:r>
              <a:rPr>
                <a:solidFill>
                  <a:srgbClr val="808080"/>
                </a:solidFill>
              </a:rPr>
              <a:t>110:2)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8" grpId="3"/>
      <p:bldP build="p" bldLvl="5" animBg="1" rev="0" advAuto="0" spid="496" grpId="2"/>
      <p:bldP build="whole" bldLvl="1" animBg="1" rev="0" advAuto="0" spid="497" grpId="1"/>
      <p:bldP build="p" bldLvl="5" animBg="1" rev="0" advAuto="0" spid="499" grpId="4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David stones warrior boy.jpeg" descr="David stones warrior boy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90550"/>
            <a:ext cx="5276850" cy="5676900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他手中拿杖，又在溪中挑選了五塊光滑石子，放在袋裏，就是牧人帶的囊裏；手中拿著甩石的機弦，就去迎那非利士人。(撒上17:40)"/>
          <p:cNvSpPr txBox="1"/>
          <p:nvPr/>
        </p:nvSpPr>
        <p:spPr>
          <a:xfrm>
            <a:off x="5455920" y="3070225"/>
            <a:ext cx="3337560" cy="302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他手中拿杖，又在溪中挑選了五塊光滑石子，</a:t>
            </a:r>
            <a:r>
              <a:rPr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rPr>
              <a:t>放在袋裏，就是牧人帶的囊裏；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手中拿著甩石的機弦，就去迎那非利士人。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撒上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17:40)</a:t>
            </a:r>
          </a:p>
        </p:txBody>
      </p:sp>
      <p:pic>
        <p:nvPicPr>
          <p:cNvPr id="503" name="stones3.jpeg" descr="stones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6400" y="457200"/>
            <a:ext cx="3124200" cy="23431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歌利亞的刀：…"/>
          <p:cNvSpPr txBox="1"/>
          <p:nvPr/>
        </p:nvSpPr>
        <p:spPr>
          <a:xfrm>
            <a:off x="4998720" y="914400"/>
            <a:ext cx="3642360" cy="159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400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歌利亞的刀：</a:t>
            </a:r>
          </a:p>
          <a:p>
            <a:pPr>
              <a:lnSpc>
                <a:spcPct val="120000"/>
              </a:lnSpc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象徵死亡和陰間的鑰匙</a:t>
            </a:r>
          </a:p>
          <a:p>
            <a:pPr>
              <a:lnSpc>
                <a:spcPct val="120000"/>
              </a:lnSpc>
              <a:defRPr sz="1600"/>
            </a:pPr>
          </a:p>
        </p:txBody>
      </p:sp>
      <p:sp>
        <p:nvSpPr>
          <p:cNvPr id="506" name="Rectangle"/>
          <p:cNvSpPr/>
          <p:nvPr/>
        </p:nvSpPr>
        <p:spPr>
          <a:xfrm>
            <a:off x="-1" y="3962400"/>
            <a:ext cx="9144002" cy="28956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7" name="兒女既同有血肉之體，他(基督)也照樣親自成了血肉之體，特要藉著死敗壞那掌死權的，就是魔鬼。(來2:14)"/>
          <p:cNvSpPr txBox="1"/>
          <p:nvPr/>
        </p:nvSpPr>
        <p:spPr>
          <a:xfrm>
            <a:off x="822007" y="4191000"/>
            <a:ext cx="7499986" cy="1575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兒女既同有血肉之體，他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基督</a:t>
            </a:r>
            <a:r>
              <a:rPr>
                <a:solidFill>
                  <a:srgbClr val="996633"/>
                </a:solidFill>
              </a:rPr>
              <a:t>)</a:t>
            </a:r>
            <a:r>
              <a:t>也照樣親自成了血肉之體，特要藉著</a:t>
            </a:r>
            <a:r>
              <a:rPr>
                <a:solidFill>
                  <a:srgbClr val="FF0000"/>
                </a:solidFill>
              </a:rPr>
              <a:t>死</a:t>
            </a:r>
            <a:r>
              <a:t>敗壞那</a:t>
            </a:r>
            <a:r>
              <a:rPr>
                <a:solidFill>
                  <a:srgbClr val="FF0000"/>
                </a:solidFill>
              </a:rPr>
              <a:t>掌死權的</a:t>
            </a:r>
            <a:r>
              <a:t>，就是</a:t>
            </a:r>
            <a:r>
              <a:rPr>
                <a:solidFill>
                  <a:srgbClr val="FF0000"/>
                </a:solidFill>
              </a:rPr>
              <a:t>魔鬼</a:t>
            </a:r>
            <a:r>
              <a:t>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來</a:t>
            </a:r>
            <a:r>
              <a:rPr>
                <a:solidFill>
                  <a:srgbClr val="808080"/>
                </a:solidFill>
              </a:rPr>
              <a:t>2:14)</a:t>
            </a:r>
            <a:endParaRPr>
              <a:solidFill>
                <a:srgbClr val="808080"/>
              </a:solidFill>
            </a:endParaRPr>
          </a:p>
        </p:txBody>
      </p:sp>
      <p:pic>
        <p:nvPicPr>
          <p:cNvPr id="508" name="rubens_david_goliath.jpeg" descr="rubens_david_goliath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800" y="0"/>
            <a:ext cx="3255963" cy="3962400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511" name="Group"/>
          <p:cNvGrpSpPr/>
          <p:nvPr/>
        </p:nvGrpSpPr>
        <p:grpSpPr>
          <a:xfrm>
            <a:off x="2667000" y="5116509"/>
            <a:ext cx="609600" cy="827092"/>
            <a:chOff x="0" y="0"/>
            <a:chExt cx="609600" cy="827091"/>
          </a:xfrm>
        </p:grpSpPr>
        <p:sp>
          <p:nvSpPr>
            <p:cNvPr id="509" name="Shape"/>
            <p:cNvSpPr/>
            <p:nvPr/>
          </p:nvSpPr>
          <p:spPr>
            <a:xfrm>
              <a:off x="0" y="0"/>
              <a:ext cx="609600" cy="82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67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670"/>
                  </a:lnTo>
                  <a:lnTo>
                    <a:pt x="9000" y="7670"/>
                  </a:lnTo>
                  <a:lnTo>
                    <a:pt x="6356" y="0"/>
                  </a:lnTo>
                  <a:lnTo>
                    <a:pt x="3600" y="7670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0" name="刀"/>
            <p:cNvSpPr txBox="1"/>
            <p:nvPr/>
          </p:nvSpPr>
          <p:spPr>
            <a:xfrm>
              <a:off x="45719" y="324171"/>
              <a:ext cx="518161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刀</a:t>
              </a:r>
            </a:p>
          </p:txBody>
        </p:sp>
      </p:grpSp>
      <p:grpSp>
        <p:nvGrpSpPr>
          <p:cNvPr id="514" name="Group"/>
          <p:cNvGrpSpPr/>
          <p:nvPr/>
        </p:nvGrpSpPr>
        <p:grpSpPr>
          <a:xfrm>
            <a:off x="3962400" y="5116509"/>
            <a:ext cx="1371600" cy="827092"/>
            <a:chOff x="0" y="0"/>
            <a:chExt cx="1371600" cy="827091"/>
          </a:xfrm>
        </p:grpSpPr>
        <p:sp>
          <p:nvSpPr>
            <p:cNvPr id="512" name="Shape"/>
            <p:cNvSpPr/>
            <p:nvPr/>
          </p:nvSpPr>
          <p:spPr>
            <a:xfrm>
              <a:off x="0" y="0"/>
              <a:ext cx="1371600" cy="82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67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670"/>
                  </a:lnTo>
                  <a:lnTo>
                    <a:pt x="9000" y="7670"/>
                  </a:lnTo>
                  <a:lnTo>
                    <a:pt x="6425" y="0"/>
                  </a:lnTo>
                  <a:lnTo>
                    <a:pt x="3600" y="7670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3" name="擁有刀的"/>
            <p:cNvSpPr txBox="1"/>
            <p:nvPr/>
          </p:nvSpPr>
          <p:spPr>
            <a:xfrm>
              <a:off x="45719" y="324171"/>
              <a:ext cx="1280162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擁有刀的</a:t>
              </a:r>
            </a:p>
          </p:txBody>
        </p:sp>
      </p:grpSp>
      <p:grpSp>
        <p:nvGrpSpPr>
          <p:cNvPr id="517" name="Group"/>
          <p:cNvGrpSpPr/>
          <p:nvPr/>
        </p:nvGrpSpPr>
        <p:grpSpPr>
          <a:xfrm>
            <a:off x="6019800" y="5116509"/>
            <a:ext cx="1066800" cy="827092"/>
            <a:chOff x="0" y="0"/>
            <a:chExt cx="1066800" cy="827091"/>
          </a:xfrm>
        </p:grpSpPr>
        <p:sp>
          <p:nvSpPr>
            <p:cNvPr id="515" name="Shape"/>
            <p:cNvSpPr/>
            <p:nvPr/>
          </p:nvSpPr>
          <p:spPr>
            <a:xfrm>
              <a:off x="0" y="0"/>
              <a:ext cx="1066800" cy="82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67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670"/>
                  </a:lnTo>
                  <a:lnTo>
                    <a:pt x="9000" y="7670"/>
                  </a:lnTo>
                  <a:lnTo>
                    <a:pt x="6718" y="0"/>
                  </a:lnTo>
                  <a:lnTo>
                    <a:pt x="3600" y="7670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6" name="歌利亞"/>
            <p:cNvSpPr txBox="1"/>
            <p:nvPr/>
          </p:nvSpPr>
          <p:spPr>
            <a:xfrm>
              <a:off x="45719" y="324171"/>
              <a:ext cx="975362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歌利亞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4" grpId="5"/>
      <p:bldP build="whole" bldLvl="1" animBg="1" rev="0" advAuto="0" spid="506" grpId="2"/>
      <p:bldP build="p" bldLvl="5" animBg="1" rev="0" advAuto="0" spid="505" grpId="1"/>
      <p:bldP build="whole" bldLvl="1" animBg="1" rev="0" advAuto="0" spid="517" grpId="6"/>
      <p:bldP build="whole" bldLvl="1" animBg="1" rev="0" advAuto="0" spid="507" grpId="3"/>
      <p:bldP build="whole" bldLvl="1" animBg="1" rev="0" advAuto="0" spid="511" grpId="4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歌利亞的刀：…"/>
          <p:cNvSpPr txBox="1"/>
          <p:nvPr/>
        </p:nvSpPr>
        <p:spPr>
          <a:xfrm>
            <a:off x="4998720" y="914400"/>
            <a:ext cx="3642360" cy="159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400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歌利亞的刀：</a:t>
            </a:r>
          </a:p>
          <a:p>
            <a:pPr>
              <a:lnSpc>
                <a:spcPct val="120000"/>
              </a:lnSpc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象徵死亡和陰間的鑰匙</a:t>
            </a:r>
          </a:p>
          <a:p>
            <a:pPr>
              <a:lnSpc>
                <a:spcPct val="120000"/>
              </a:lnSpc>
              <a:defRPr sz="1600"/>
            </a:pPr>
          </a:p>
        </p:txBody>
      </p:sp>
      <p:sp>
        <p:nvSpPr>
          <p:cNvPr id="520" name="Rectangle"/>
          <p:cNvSpPr/>
          <p:nvPr/>
        </p:nvSpPr>
        <p:spPr>
          <a:xfrm>
            <a:off x="-1" y="3962400"/>
            <a:ext cx="9144002" cy="28956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1" name="兒女既同有血肉之體，他(基督)也照樣親自成了血肉之體，特要藉著死敗壞那掌死權的，就是魔鬼。(來2:14)…"/>
          <p:cNvSpPr txBox="1"/>
          <p:nvPr/>
        </p:nvSpPr>
        <p:spPr>
          <a:xfrm>
            <a:off x="822007" y="4191000"/>
            <a:ext cx="7499986" cy="26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兒女既同有血肉之體，他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基督</a:t>
            </a:r>
            <a:r>
              <a:rPr>
                <a:solidFill>
                  <a:srgbClr val="996633"/>
                </a:solidFill>
              </a:rPr>
              <a:t>)</a:t>
            </a:r>
            <a:r>
              <a:t>也照樣親自成了血肉之體，特要藉著</a:t>
            </a:r>
            <a:r>
              <a:rPr>
                <a:solidFill>
                  <a:srgbClr val="FF0000"/>
                </a:solidFill>
              </a:rPr>
              <a:t>死</a:t>
            </a:r>
            <a:r>
              <a:t>敗壞那</a:t>
            </a:r>
            <a:r>
              <a:rPr>
                <a:solidFill>
                  <a:srgbClr val="FF0000"/>
                </a:solidFill>
              </a:rPr>
              <a:t>掌死權的</a:t>
            </a:r>
            <a:r>
              <a:t>，就是</a:t>
            </a:r>
            <a:r>
              <a:rPr>
                <a:solidFill>
                  <a:srgbClr val="FF0000"/>
                </a:solidFill>
              </a:rPr>
              <a:t>魔鬼</a:t>
            </a:r>
            <a:r>
              <a:t>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來</a:t>
            </a:r>
            <a:r>
              <a:rPr>
                <a:solidFill>
                  <a:srgbClr val="808080"/>
                </a:solidFill>
              </a:rPr>
              <a:t>2:14)</a:t>
            </a:r>
            <a:endParaRPr>
              <a:solidFill>
                <a:srgbClr val="808080"/>
              </a:solidFill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我</a:t>
            </a:r>
            <a:r>
              <a:rPr>
                <a:solidFill>
                  <a:srgbClr val="996633"/>
                </a:solidFill>
              </a:rPr>
              <a:t>(</a:t>
            </a:r>
            <a:r>
              <a:rPr>
                <a:solidFill>
                  <a:srgbClr val="996633"/>
                </a:solidFill>
              </a:rPr>
              <a:t>基督</a:t>
            </a:r>
            <a:r>
              <a:rPr>
                <a:solidFill>
                  <a:srgbClr val="996633"/>
                </a:solidFill>
              </a:rPr>
              <a:t>)</a:t>
            </a:r>
            <a:r>
              <a:t>是首先的，我是末後的，又是那存活的；我曾死過，現在又活了，直活到永永遠遠；並且拿著</a:t>
            </a:r>
            <a:r>
              <a:rPr>
                <a:solidFill>
                  <a:srgbClr val="FF0000"/>
                </a:solidFill>
              </a:rPr>
              <a:t>死亡和陰間的鑰匙</a:t>
            </a:r>
            <a:r>
              <a:t>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啟</a:t>
            </a:r>
            <a:r>
              <a:rPr>
                <a:solidFill>
                  <a:srgbClr val="808080"/>
                </a:solidFill>
              </a:rPr>
              <a:t>1:18)</a:t>
            </a:r>
          </a:p>
        </p:txBody>
      </p:sp>
      <p:pic>
        <p:nvPicPr>
          <p:cNvPr id="522" name="rubens_david_goliath.jpeg" descr="rubens_david_goliath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800" y="0"/>
            <a:ext cx="3255963" cy="3962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1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歌利亞的刀：…"/>
          <p:cNvSpPr txBox="1"/>
          <p:nvPr/>
        </p:nvSpPr>
        <p:spPr>
          <a:xfrm>
            <a:off x="4998720" y="914400"/>
            <a:ext cx="3642360" cy="2795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400">
                <a:solidFill>
                  <a:srgbClr val="FF0000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歌利亞的刀：</a:t>
            </a:r>
          </a:p>
          <a:p>
            <a:pPr>
              <a:lnSpc>
                <a:spcPct val="120000"/>
              </a:lnSpc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象徵死亡和陰間的鑰匙</a:t>
            </a:r>
          </a:p>
          <a:p>
            <a:pPr>
              <a:lnSpc>
                <a:spcPct val="120000"/>
              </a:lnSpc>
              <a:defRPr sz="1600"/>
            </a:pPr>
          </a:p>
          <a:p>
            <a:pPr>
              <a:lnSpc>
                <a:spcPct val="120000"/>
              </a:lnSpc>
              <a:defRPr sz="2400">
                <a:solidFill>
                  <a:srgbClr val="FF0000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放在大衛的帳棚裡：</a:t>
            </a:r>
          </a:p>
          <a:p>
            <a:pPr>
              <a:lnSpc>
                <a:spcPct val="120000"/>
              </a:lnSpc>
              <a:defRPr sz="24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象徵神把勝過陰間的權柄賜給教會。</a:t>
            </a:r>
          </a:p>
        </p:txBody>
      </p:sp>
      <p:sp>
        <p:nvSpPr>
          <p:cNvPr id="525" name="Rectangle"/>
          <p:cNvSpPr/>
          <p:nvPr/>
        </p:nvSpPr>
        <p:spPr>
          <a:xfrm>
            <a:off x="-1" y="3962400"/>
            <a:ext cx="9144002" cy="28956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6" name="我還告訴你，你是彼得，我要把我的教會建造在這磐石上；陰間的權柄(權柄：原文是門)，不能勝過他。(太16:18)"/>
          <p:cNvSpPr txBox="1"/>
          <p:nvPr/>
        </p:nvSpPr>
        <p:spPr>
          <a:xfrm>
            <a:off x="822007" y="4191000"/>
            <a:ext cx="7499986" cy="146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我還告訴你，你是彼得，我要把我的教會建造在這磐石上；陰間的權柄</a:t>
            </a:r>
            <a:r>
              <a:rPr>
                <a:solidFill>
                  <a:srgbClr val="663300"/>
                </a:solidFill>
              </a:rPr>
              <a:t>(</a:t>
            </a:r>
            <a:r>
              <a:rPr>
                <a:solidFill>
                  <a:srgbClr val="663300"/>
                </a:solidFill>
              </a:rPr>
              <a:t>權柄：原文是門</a:t>
            </a:r>
            <a:r>
              <a:rPr>
                <a:solidFill>
                  <a:srgbClr val="663300"/>
                </a:solidFill>
              </a:rPr>
              <a:t>)</a:t>
            </a:r>
            <a:r>
              <a:t>，不能勝過他。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太</a:t>
            </a:r>
            <a:r>
              <a:rPr>
                <a:solidFill>
                  <a:srgbClr val="808080"/>
                </a:solidFill>
              </a:rPr>
              <a:t>16:18) </a:t>
            </a:r>
          </a:p>
        </p:txBody>
      </p:sp>
      <p:pic>
        <p:nvPicPr>
          <p:cNvPr id="527" name="rubens_david_goliath.jpeg" descr="rubens_david_goliath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800" y="0"/>
            <a:ext cx="3255963" cy="3962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6" grpId="2"/>
      <p:bldP build="p" bldLvl="5" animBg="1" rev="0" advAuto="0" spid="524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掃羅看見大衛去攻擊非利士人，就問元帥押尼珥說：「押尼珥啊，那少年人是誰的兒子？」…"/>
          <p:cNvSpPr txBox="1"/>
          <p:nvPr/>
        </p:nvSpPr>
        <p:spPr>
          <a:xfrm>
            <a:off x="836294" y="609600"/>
            <a:ext cx="7499986" cy="223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掃羅看見大衛去攻擊非利士人，就問元帥押尼珥說：「押尼珥啊，那少年人是誰的兒子？」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押尼珥說：「我敢在王面前起誓，我不知道。」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王說：「你可以問問那幼年人是誰的兒子。」</a:t>
            </a:r>
          </a:p>
        </p:txBody>
      </p:sp>
      <p:sp>
        <p:nvSpPr>
          <p:cNvPr id="530" name="大衛打死非利士人回來，押尼珥領他到掃羅面前，他手中拿著非利士人的頭。…"/>
          <p:cNvSpPr txBox="1"/>
          <p:nvPr/>
        </p:nvSpPr>
        <p:spPr>
          <a:xfrm>
            <a:off x="4160520" y="2736850"/>
            <a:ext cx="3870960" cy="419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大衛打死非利士人回來，押尼珥領他到掃羅面前，他手中拿著非利士人的頭。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掃羅問他說：「少年人哪，你是誰的兒子？」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大衛說：「我是你僕人伯利恆人耶西的兒子。」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17:55-58)</a:t>
            </a:r>
          </a:p>
        </p:txBody>
      </p:sp>
      <p:pic>
        <p:nvPicPr>
          <p:cNvPr id="531" name="triumph.jpeg" descr="triumph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2971800"/>
            <a:ext cx="2914650" cy="3886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1" grpId="2"/>
      <p:bldP build="p" bldLvl="5" animBg="1" rev="0" advAuto="0" spid="530" grpId="3"/>
      <p:bldP build="p" bldLvl="5" animBg="1" rev="0" advAuto="0" spid="529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思考題…"/>
          <p:cNvSpPr txBox="1"/>
          <p:nvPr/>
        </p:nvSpPr>
        <p:spPr>
          <a:xfrm>
            <a:off x="436989" y="608012"/>
            <a:ext cx="8270023" cy="48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b="1" sz="2400">
                <a:latin typeface="SimHei"/>
                <a:ea typeface="SimHei"/>
                <a:cs typeface="SimHei"/>
                <a:sym typeface="SimHei"/>
              </a:defRPr>
            </a:pPr>
            <a:r>
              <a:t>思考題</a:t>
            </a:r>
          </a:p>
          <a:p>
            <a:pPr marL="914400" indent="-457200" defTabSz="457200">
              <a:lnSpc>
                <a:spcPct val="120000"/>
              </a:lnSpc>
              <a:spcBef>
                <a:spcPts val="600"/>
              </a:spcBef>
              <a:buSzPct val="100000"/>
              <a:buAutoNum type="arabicPeriod" startAt="1"/>
              <a:defRPr sz="2200">
                <a:uFill>
                  <a:solidFill>
                    <a:srgbClr val="000000"/>
                  </a:solidFill>
                </a:u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大衛奉父親命令，攜食物到戰場探望當兵的哥哥們，剛巧遇見歌利亞出來討戰。你以為這只是偶合，抑或是神的安排？你猜大衛當時有否想到自己受膏的身分和使命？當被神使用的機會到來時，你如何能抓住機會被住所用？</a:t>
            </a:r>
          </a:p>
          <a:p>
            <a:pPr marL="914400" indent="-457200" defTabSz="457200">
              <a:lnSpc>
                <a:spcPct val="120000"/>
              </a:lnSpc>
              <a:spcBef>
                <a:spcPts val="600"/>
              </a:spcBef>
              <a:buSzPct val="100000"/>
              <a:buAutoNum type="arabicPeriod" startAt="1"/>
              <a:defRPr sz="2200">
                <a:uFill>
                  <a:solidFill>
                    <a:srgbClr val="000000"/>
                  </a:solidFill>
                </a:u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大衛為何有那麽大的勇氣？大衛的表現給你什麽激勵？</a:t>
            </a:r>
          </a:p>
          <a:p>
            <a:pPr marL="914400" indent="-457200" defTabSz="457200">
              <a:lnSpc>
                <a:spcPct val="120000"/>
              </a:lnSpc>
              <a:spcBef>
                <a:spcPts val="600"/>
              </a:spcBef>
              <a:buSzPct val="100000"/>
              <a:buAutoNum type="arabicPeriod" startAt="1"/>
              <a:defRPr sz="2200">
                <a:uFill>
                  <a:solidFill>
                    <a:srgbClr val="000000"/>
                  </a:solidFill>
                </a:u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大衛在過去牧羊時蒙耶和華的拯救，給他信心面對當前的危難，他用機弦甩石的本領可能也是在牧羊時鍛鏈出來的。試思想你過去經歷對你現今的影響。你當如何把握今天受訓練的機會，好叫自己將來更蒙神使用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ElahValley.jpeg" descr="ElahValley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65"/>
          <a:stretch>
            <a:fillRect/>
          </a:stretch>
        </p:blipFill>
        <p:spPr>
          <a:xfrm>
            <a:off x="0" y="-1"/>
            <a:ext cx="9144000" cy="5638801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01" name="Group"/>
          <p:cNvGrpSpPr/>
          <p:nvPr/>
        </p:nvGrpSpPr>
        <p:grpSpPr>
          <a:xfrm>
            <a:off x="609600" y="46037"/>
            <a:ext cx="2220913" cy="411163"/>
            <a:chOff x="0" y="0"/>
            <a:chExt cx="2220912" cy="411162"/>
          </a:xfrm>
        </p:grpSpPr>
        <p:sp>
          <p:nvSpPr>
            <p:cNvPr id="99" name="Rectangle"/>
            <p:cNvSpPr/>
            <p:nvPr/>
          </p:nvSpPr>
          <p:spPr>
            <a:xfrm>
              <a:off x="0" y="0"/>
              <a:ext cx="2220913" cy="411163"/>
            </a:xfrm>
            <a:prstGeom prst="rect">
              <a:avLst/>
            </a:prstGeom>
            <a:solidFill>
              <a:srgbClr val="CCFF9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SimHei"/>
                  <a:ea typeface="SimHei"/>
                  <a:cs typeface="SimHei"/>
                  <a:sym typeface="SimHei"/>
                </a:defRPr>
              </a:pPr>
            </a:p>
          </p:txBody>
        </p:sp>
        <p:sp>
          <p:nvSpPr>
            <p:cNvPr id="100" name="猶 大 山 地"/>
            <p:cNvSpPr txBox="1"/>
            <p:nvPr/>
          </p:nvSpPr>
          <p:spPr>
            <a:xfrm>
              <a:off x="505917" y="1111"/>
              <a:ext cx="1209078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/>
              <a:r>
                <a:t>猶 大 山 地</a:t>
              </a:r>
            </a:p>
          </p:txBody>
        </p:sp>
      </p:grpSp>
      <p:sp>
        <p:nvSpPr>
          <p:cNvPr id="102" name="以拉谷"/>
          <p:cNvSpPr txBox="1"/>
          <p:nvPr/>
        </p:nvSpPr>
        <p:spPr>
          <a:xfrm>
            <a:off x="4406582" y="2594292"/>
            <a:ext cx="10185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以拉谷</a:t>
            </a:r>
          </a:p>
        </p:txBody>
      </p:sp>
      <p:sp>
        <p:nvSpPr>
          <p:cNvPr id="103" name="Shape"/>
          <p:cNvSpPr/>
          <p:nvPr/>
        </p:nvSpPr>
        <p:spPr>
          <a:xfrm rot="18582720">
            <a:off x="976312" y="1092200"/>
            <a:ext cx="284163" cy="611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66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" name="東"/>
          <p:cNvSpPr txBox="1"/>
          <p:nvPr/>
        </p:nvSpPr>
        <p:spPr>
          <a:xfrm>
            <a:off x="447357" y="691673"/>
            <a:ext cx="459741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東</a:t>
            </a:r>
          </a:p>
        </p:txBody>
      </p:sp>
      <p:grpSp>
        <p:nvGrpSpPr>
          <p:cNvPr id="107" name="Group"/>
          <p:cNvGrpSpPr/>
          <p:nvPr/>
        </p:nvGrpSpPr>
        <p:grpSpPr>
          <a:xfrm>
            <a:off x="5418137" y="1784350"/>
            <a:ext cx="1277938" cy="485775"/>
            <a:chOff x="0" y="0"/>
            <a:chExt cx="1277937" cy="485775"/>
          </a:xfrm>
        </p:grpSpPr>
        <p:sp>
          <p:nvSpPr>
            <p:cNvPr id="105" name="Shape"/>
            <p:cNvSpPr/>
            <p:nvPr/>
          </p:nvSpPr>
          <p:spPr>
            <a:xfrm>
              <a:off x="0" y="0"/>
              <a:ext cx="1277938" cy="48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FFCCCC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2000">
                  <a:latin typeface="SimHei"/>
                  <a:ea typeface="SimHei"/>
                  <a:cs typeface="SimHei"/>
                  <a:sym typeface="SimHei"/>
                </a:defRPr>
              </a:pPr>
            </a:p>
          </p:txBody>
        </p:sp>
        <p:sp>
          <p:nvSpPr>
            <p:cNvPr id="106" name="非利士營"/>
            <p:cNvSpPr txBox="1"/>
            <p:nvPr/>
          </p:nvSpPr>
          <p:spPr>
            <a:xfrm>
              <a:off x="78898" y="19367"/>
              <a:ext cx="1120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lnSpc>
                  <a:spcPct val="90000"/>
                </a:lnSpc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/>
              <a:r>
                <a:t>非利士營</a:t>
              </a:r>
            </a:p>
          </p:txBody>
        </p:sp>
      </p:grpSp>
      <p:grpSp>
        <p:nvGrpSpPr>
          <p:cNvPr id="110" name="Group"/>
          <p:cNvGrpSpPr/>
          <p:nvPr/>
        </p:nvGrpSpPr>
        <p:grpSpPr>
          <a:xfrm>
            <a:off x="2014537" y="2892425"/>
            <a:ext cx="1473201" cy="542925"/>
            <a:chOff x="0" y="0"/>
            <a:chExt cx="1473200" cy="542925"/>
          </a:xfrm>
        </p:grpSpPr>
        <p:sp>
          <p:nvSpPr>
            <p:cNvPr id="108" name="Shape"/>
            <p:cNvSpPr/>
            <p:nvPr/>
          </p:nvSpPr>
          <p:spPr>
            <a:xfrm>
              <a:off x="-1" y="0"/>
              <a:ext cx="1473202" cy="54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CCECFF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2400">
                  <a:latin typeface="SimHei"/>
                  <a:ea typeface="SimHei"/>
                  <a:cs typeface="SimHei"/>
                  <a:sym typeface="SimHei"/>
                </a:defRPr>
              </a:pPr>
            </a:p>
          </p:txBody>
        </p:sp>
        <p:sp>
          <p:nvSpPr>
            <p:cNvPr id="109" name="以色列營"/>
            <p:cNvSpPr txBox="1"/>
            <p:nvPr/>
          </p:nvSpPr>
          <p:spPr>
            <a:xfrm>
              <a:off x="74929" y="16192"/>
              <a:ext cx="1323341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lnSpc>
                  <a:spcPct val="90000"/>
                </a:lnSpc>
                <a:defRPr sz="24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/>
              <a:r>
                <a:t>以色列營</a:t>
              </a:r>
            </a:p>
          </p:txBody>
        </p:sp>
      </p:grpSp>
      <p:grpSp>
        <p:nvGrpSpPr>
          <p:cNvPr id="113" name="Group"/>
          <p:cNvGrpSpPr/>
          <p:nvPr/>
        </p:nvGrpSpPr>
        <p:grpSpPr>
          <a:xfrm>
            <a:off x="3956050" y="1181100"/>
            <a:ext cx="854075" cy="603250"/>
            <a:chOff x="0" y="0"/>
            <a:chExt cx="854075" cy="603250"/>
          </a:xfrm>
        </p:grpSpPr>
        <p:sp>
          <p:nvSpPr>
            <p:cNvPr id="111" name="Oval"/>
            <p:cNvSpPr/>
            <p:nvPr/>
          </p:nvSpPr>
          <p:spPr>
            <a:xfrm>
              <a:off x="0" y="0"/>
              <a:ext cx="854075" cy="603250"/>
            </a:xfrm>
            <a:prstGeom prst="ellipse">
              <a:avLst/>
            </a:pr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2" name="梭哥"/>
            <p:cNvSpPr txBox="1"/>
            <p:nvPr/>
          </p:nvSpPr>
          <p:spPr>
            <a:xfrm>
              <a:off x="120967" y="78105"/>
              <a:ext cx="612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梭哥</a:t>
              </a:r>
            </a:p>
          </p:txBody>
        </p:sp>
      </p:grpSp>
      <p:sp>
        <p:nvSpPr>
          <p:cNvPr id="114" name="非利士人站在這邊山上，以色列人站在那邊山上，當中有谷。(撒上17:3)"/>
          <p:cNvSpPr txBox="1"/>
          <p:nvPr/>
        </p:nvSpPr>
        <p:spPr>
          <a:xfrm>
            <a:off x="836294" y="5715000"/>
            <a:ext cx="7471411" cy="101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非利士人站在這邊山上，以色列人站在那邊山上，當中有谷。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17:3)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" grpId="2"/>
      <p:bldP build="whole" bldLvl="1" animBg="1" rev="0" advAuto="0" spid="107" grpId="3"/>
      <p:bldP build="whole" bldLvl="1" animBg="1" rev="0" advAuto="0" spid="113" grpId="1"/>
      <p:bldP build="whole" bldLvl="1" animBg="1" rev="0" advAuto="0" spid="110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elah4.jpeg" descr="elah4.jpeg"/>
          <p:cNvPicPr>
            <a:picLocks noChangeAspect="1"/>
          </p:cNvPicPr>
          <p:nvPr/>
        </p:nvPicPr>
        <p:blipFill>
          <a:blip r:embed="rId2">
            <a:extLst/>
          </a:blip>
          <a:srcRect l="0" t="7501" r="0" b="0"/>
          <a:stretch>
            <a:fillRect/>
          </a:stretch>
        </p:blipFill>
        <p:spPr>
          <a:xfrm>
            <a:off x="0" y="-1"/>
            <a:ext cx="9144000" cy="5638801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19" name="Group"/>
          <p:cNvGrpSpPr/>
          <p:nvPr/>
        </p:nvGrpSpPr>
        <p:grpSpPr>
          <a:xfrm>
            <a:off x="5432425" y="3495674"/>
            <a:ext cx="1870075" cy="736602"/>
            <a:chOff x="0" y="0"/>
            <a:chExt cx="1870075" cy="736600"/>
          </a:xfrm>
        </p:grpSpPr>
        <p:sp>
          <p:nvSpPr>
            <p:cNvPr id="117" name="Rectangle"/>
            <p:cNvSpPr/>
            <p:nvPr/>
          </p:nvSpPr>
          <p:spPr>
            <a:xfrm>
              <a:off x="0" y="-1"/>
              <a:ext cx="1870075" cy="736602"/>
            </a:xfrm>
            <a:prstGeom prst="rect">
              <a:avLst/>
            </a:prstGeom>
            <a:solidFill>
              <a:srgbClr val="CCECFF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2800">
                  <a:latin typeface="SimHei"/>
                  <a:ea typeface="SimHei"/>
                  <a:cs typeface="SimHei"/>
                  <a:sym typeface="SimHei"/>
                </a:defRPr>
              </a:pPr>
            </a:p>
          </p:txBody>
        </p:sp>
        <p:sp>
          <p:nvSpPr>
            <p:cNvPr id="118" name="以色列營"/>
            <p:cNvSpPr txBox="1"/>
            <p:nvPr/>
          </p:nvSpPr>
          <p:spPr>
            <a:xfrm>
              <a:off x="171767" y="68579"/>
              <a:ext cx="1526541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lnSpc>
                  <a:spcPct val="90000"/>
                </a:lnSpc>
                <a:defRPr sz="28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/>
              <a:r>
                <a:t>以色列營</a:t>
              </a:r>
            </a:p>
          </p:txBody>
        </p:sp>
      </p:grpSp>
      <p:grpSp>
        <p:nvGrpSpPr>
          <p:cNvPr id="122" name="Group"/>
          <p:cNvGrpSpPr/>
          <p:nvPr/>
        </p:nvGrpSpPr>
        <p:grpSpPr>
          <a:xfrm>
            <a:off x="260350" y="508000"/>
            <a:ext cx="1327150" cy="481013"/>
            <a:chOff x="0" y="0"/>
            <a:chExt cx="1327150" cy="481012"/>
          </a:xfrm>
        </p:grpSpPr>
        <p:sp>
          <p:nvSpPr>
            <p:cNvPr id="120" name="Rectangle"/>
            <p:cNvSpPr/>
            <p:nvPr/>
          </p:nvSpPr>
          <p:spPr>
            <a:xfrm>
              <a:off x="0" y="0"/>
              <a:ext cx="1327150" cy="481013"/>
            </a:xfrm>
            <a:prstGeom prst="rect">
              <a:avLst/>
            </a:prstGeom>
            <a:solidFill>
              <a:srgbClr val="FFCCCC">
                <a:alpha val="8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2000">
                  <a:latin typeface="SimHei"/>
                  <a:ea typeface="SimHei"/>
                  <a:cs typeface="SimHei"/>
                  <a:sym typeface="SimHei"/>
                </a:defRPr>
              </a:pPr>
            </a:p>
          </p:txBody>
        </p:sp>
        <p:sp>
          <p:nvSpPr>
            <p:cNvPr id="121" name="非利士營"/>
            <p:cNvSpPr txBox="1"/>
            <p:nvPr/>
          </p:nvSpPr>
          <p:spPr>
            <a:xfrm>
              <a:off x="103505" y="16986"/>
              <a:ext cx="112014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lnSpc>
                  <a:spcPct val="90000"/>
                </a:lnSpc>
                <a:defRPr sz="2000"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/>
              <a:r>
                <a:t>非利士營</a:t>
              </a:r>
            </a:p>
          </p:txBody>
        </p:sp>
      </p:grpSp>
      <p:sp>
        <p:nvSpPr>
          <p:cNvPr id="123" name="以拉谷"/>
          <p:cNvSpPr txBox="1"/>
          <p:nvPr/>
        </p:nvSpPr>
        <p:spPr>
          <a:xfrm>
            <a:off x="2512695" y="1355725"/>
            <a:ext cx="1018541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以拉谷</a:t>
            </a:r>
          </a:p>
        </p:txBody>
      </p:sp>
      <p:sp>
        <p:nvSpPr>
          <p:cNvPr id="124" name="Shape"/>
          <p:cNvSpPr/>
          <p:nvPr/>
        </p:nvSpPr>
        <p:spPr>
          <a:xfrm rot="4129120">
            <a:off x="7897812" y="923925"/>
            <a:ext cx="284163" cy="611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66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5" name="西"/>
          <p:cNvSpPr txBox="1"/>
          <p:nvPr/>
        </p:nvSpPr>
        <p:spPr>
          <a:xfrm>
            <a:off x="8365807" y="715962"/>
            <a:ext cx="459741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西</a:t>
            </a:r>
          </a:p>
        </p:txBody>
      </p:sp>
      <p:sp>
        <p:nvSpPr>
          <p:cNvPr id="126" name="非利士人站在這邊山上，以色列人站在那邊山上，當中有谷。(撒上17:3)"/>
          <p:cNvSpPr txBox="1"/>
          <p:nvPr/>
        </p:nvSpPr>
        <p:spPr>
          <a:xfrm>
            <a:off x="836294" y="5715000"/>
            <a:ext cx="7471411" cy="101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非利士人站在這邊山上，以色列人站在那邊山上，當中有谷。</a:t>
            </a:r>
            <a:r>
              <a:rPr>
                <a:solidFill>
                  <a:srgbClr val="808080"/>
                </a:solidFill>
              </a:rPr>
              <a:t>(</a:t>
            </a:r>
            <a:r>
              <a:rPr>
                <a:solidFill>
                  <a:srgbClr val="808080"/>
                </a:solidFill>
              </a:rPr>
              <a:t>撒上</a:t>
            </a:r>
            <a:r>
              <a:rPr>
                <a:solidFill>
                  <a:srgbClr val="808080"/>
                </a:solidFill>
              </a:rPr>
              <a:t>17:3)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3"/>
      <p:bldP build="whole" bldLvl="1" animBg="1" rev="0" advAuto="0" spid="123" grpId="1"/>
      <p:bldP build="whole" bldLvl="1" animBg="1" rev="0" advAuto="0" spid="12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從非利士營中出來一個討戰的人，名叫歌利亞，是迦特人，身高六肘零一虎口 (3m)；頭戴銅盔，身穿鎧甲，甲重五千舍客勒 (57kg)；腿上有銅護膝，兩肩之中背負銅戟；槍桿粗如織布的機軸，鐵槍頭重六百舍客勒 (7kg)。有一個拿盾牌的人在他前面走。(撒上17:4-7)"/>
          <p:cNvSpPr txBox="1"/>
          <p:nvPr/>
        </p:nvSpPr>
        <p:spPr>
          <a:xfrm>
            <a:off x="864869" y="4114800"/>
            <a:ext cx="7547611" cy="2552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從非利士營中出來一個討戰的人，名叫歌利亞，是迦特人，身高六肘零一虎口</a:t>
            </a:r>
            <a:r>
              <a:rPr>
                <a:solidFill>
                  <a:srgbClr val="996633"/>
                </a:solidFill>
              </a:rPr>
              <a:t> </a:t>
            </a:r>
            <a:r>
              <a:rPr>
                <a:solidFill>
                  <a:srgbClr val="996633"/>
                </a:solidFill>
              </a:rPr>
              <a:t>(3m)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；頭戴銅盔，身穿鎧甲，甲重五千舍客勒</a:t>
            </a:r>
            <a:r>
              <a:rPr>
                <a:solidFill>
                  <a:srgbClr val="996633"/>
                </a:solidFill>
              </a:rPr>
              <a:t> </a:t>
            </a:r>
            <a:r>
              <a:rPr>
                <a:solidFill>
                  <a:srgbClr val="996633"/>
                </a:solidFill>
              </a:rPr>
              <a:t>(57kg)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；腿上有銅護膝，兩肩之中背負銅戟；槍桿粗如織布的機軸，鐵槍頭重六百舍客勒</a:t>
            </a:r>
            <a:r>
              <a:rPr>
                <a:solidFill>
                  <a:srgbClr val="996633"/>
                </a:solidFill>
              </a:rPr>
              <a:t> </a:t>
            </a:r>
            <a:r>
              <a:rPr>
                <a:solidFill>
                  <a:srgbClr val="996633"/>
                </a:solidFill>
              </a:rPr>
              <a:t>(7kg)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。有一個拿盾牌的人在他前面走。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撒上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17:4-7)</a:t>
            </a:r>
          </a:p>
        </p:txBody>
      </p:sp>
      <p:pic>
        <p:nvPicPr>
          <p:cNvPr id="129" name="003-david-goliath.jpeg" descr="003-david-goliath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0"/>
            <a:ext cx="5257800" cy="3943350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32" name="Group"/>
          <p:cNvGrpSpPr/>
          <p:nvPr/>
        </p:nvGrpSpPr>
        <p:grpSpPr>
          <a:xfrm>
            <a:off x="5405437" y="1294130"/>
            <a:ext cx="2671764" cy="408941"/>
            <a:chOff x="0" y="0"/>
            <a:chExt cx="2671762" cy="408940"/>
          </a:xfrm>
        </p:grpSpPr>
        <p:sp>
          <p:nvSpPr>
            <p:cNvPr id="130" name="Shape"/>
            <p:cNvSpPr/>
            <p:nvPr/>
          </p:nvSpPr>
          <p:spPr>
            <a:xfrm>
              <a:off x="0" y="1270"/>
              <a:ext cx="2671763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19" y="0"/>
                  </a:moveTo>
                  <a:lnTo>
                    <a:pt x="3119" y="12600"/>
                  </a:lnTo>
                  <a:lnTo>
                    <a:pt x="0" y="16200"/>
                  </a:lnTo>
                  <a:lnTo>
                    <a:pt x="3119" y="18000"/>
                  </a:lnTo>
                  <a:lnTo>
                    <a:pt x="3119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6199" y="0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1" name="粗如織布機軸的槍桿"/>
            <p:cNvSpPr txBox="1"/>
            <p:nvPr/>
          </p:nvSpPr>
          <p:spPr>
            <a:xfrm>
              <a:off x="431482" y="0"/>
              <a:ext cx="219456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粗如織布機軸的槍桿</a:t>
              </a:r>
            </a:p>
          </p:txBody>
        </p:sp>
      </p:grpSp>
      <p:grpSp>
        <p:nvGrpSpPr>
          <p:cNvPr id="135" name="Group"/>
          <p:cNvGrpSpPr/>
          <p:nvPr/>
        </p:nvGrpSpPr>
        <p:grpSpPr>
          <a:xfrm>
            <a:off x="5522919" y="379729"/>
            <a:ext cx="1639881" cy="408941"/>
            <a:chOff x="0" y="0"/>
            <a:chExt cx="1639880" cy="408940"/>
          </a:xfrm>
        </p:grpSpPr>
        <p:sp>
          <p:nvSpPr>
            <p:cNvPr id="133" name="Shape"/>
            <p:cNvSpPr/>
            <p:nvPr/>
          </p:nvSpPr>
          <p:spPr>
            <a:xfrm>
              <a:off x="0" y="1270"/>
              <a:ext cx="163988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37" y="0"/>
                  </a:moveTo>
                  <a:lnTo>
                    <a:pt x="4537" y="3600"/>
                  </a:lnTo>
                  <a:lnTo>
                    <a:pt x="0" y="8438"/>
                  </a:lnTo>
                  <a:lnTo>
                    <a:pt x="4537" y="9000"/>
                  </a:lnTo>
                  <a:lnTo>
                    <a:pt x="4537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7381" y="0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4" name="鐵槍頭7kg"/>
            <p:cNvSpPr txBox="1"/>
            <p:nvPr/>
          </p:nvSpPr>
          <p:spPr>
            <a:xfrm>
              <a:off x="390200" y="0"/>
              <a:ext cx="120396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鐵槍頭</a:t>
              </a:r>
              <a:r>
                <a:t>7kg</a:t>
              </a:r>
            </a:p>
          </p:txBody>
        </p:sp>
      </p:grpSp>
      <p:grpSp>
        <p:nvGrpSpPr>
          <p:cNvPr id="138" name="Group"/>
          <p:cNvGrpSpPr/>
          <p:nvPr/>
        </p:nvGrpSpPr>
        <p:grpSpPr>
          <a:xfrm>
            <a:off x="304799" y="457200"/>
            <a:ext cx="2378119" cy="838200"/>
            <a:chOff x="0" y="0"/>
            <a:chExt cx="2378117" cy="838200"/>
          </a:xfrm>
        </p:grpSpPr>
        <p:sp>
          <p:nvSpPr>
            <p:cNvPr id="136" name="Shape"/>
            <p:cNvSpPr/>
            <p:nvPr/>
          </p:nvSpPr>
          <p:spPr>
            <a:xfrm>
              <a:off x="0" y="0"/>
              <a:ext cx="2378118" cy="83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6611" y="21600"/>
                  </a:lnTo>
                  <a:lnTo>
                    <a:pt x="16611" y="18000"/>
                  </a:lnTo>
                  <a:lnTo>
                    <a:pt x="21600" y="18000"/>
                  </a:lnTo>
                  <a:lnTo>
                    <a:pt x="16611" y="12600"/>
                  </a:lnTo>
                  <a:lnTo>
                    <a:pt x="16611" y="0"/>
                  </a:lnTo>
                  <a:lnTo>
                    <a:pt x="9690" y="0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20000"/>
                </a:lnSpc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pPr>
            </a:p>
          </p:txBody>
        </p:sp>
        <p:sp>
          <p:nvSpPr>
            <p:cNvPr id="137" name="可能是亞衲族的後裔(書11:22)"/>
            <p:cNvSpPr txBox="1"/>
            <p:nvPr/>
          </p:nvSpPr>
          <p:spPr>
            <a:xfrm>
              <a:off x="45720" y="0"/>
              <a:ext cx="1737361" cy="789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20000"/>
                </a:lnSpc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pPr>
              <a:r>
                <a:t>可能是亞衲族的後裔</a:t>
              </a:r>
              <a:r>
                <a:t>(</a:t>
              </a:r>
              <a:r>
                <a:t>書</a:t>
              </a:r>
              <a:r>
                <a:t>11:22)</a:t>
              </a:r>
              <a: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  <p:bldP build="whole" bldLvl="1" animBg="1" rev="0" advAuto="0" spid="138" grpId="2"/>
      <p:bldP build="whole" bldLvl="1" animBg="1" rev="0" advAuto="0" spid="132" grpId="3"/>
      <p:bldP build="whole" bldLvl="1" animBg="1" rev="0" advAuto="0" spid="135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001-david-goliath.jpeg" descr="001-david-goliath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6850" y="0"/>
            <a:ext cx="6210300" cy="46577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1" name="歌利亞對著以色列的軍隊站立，呼叫說：「你們出來擺列隊伍做甚麼呢？我不是非利士人嗎？你們不是掃羅的僕人嗎？可以從你們中間揀選一人，使他下到我這裏來。」(撒上17:8)"/>
          <p:cNvSpPr txBox="1"/>
          <p:nvPr/>
        </p:nvSpPr>
        <p:spPr>
          <a:xfrm>
            <a:off x="864869" y="4732337"/>
            <a:ext cx="747141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歌利亞對著以色列的軍隊站立，呼叫說：「你們出來擺列隊伍做甚麼呢？我不是非利士人嗎？你們不是掃羅的僕人嗎？可以從你們中間揀選一人，使他下到我這裏來。」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(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撒上</a:t>
            </a:r>
            <a:r>
              <a:rPr>
                <a:solidFill>
                  <a:srgbClr val="808080"/>
                </a:solidFill>
                <a:latin typeface="SimHei"/>
                <a:ea typeface="SimHei"/>
                <a:cs typeface="SimHei"/>
                <a:sym typeface="SimHei"/>
              </a:rPr>
              <a:t>17:8)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