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503" r:id="rId3"/>
    <p:sldId id="521" r:id="rId4"/>
    <p:sldId id="514" r:id="rId5"/>
    <p:sldId id="518" r:id="rId6"/>
    <p:sldId id="506" r:id="rId7"/>
    <p:sldId id="52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1EDF"/>
    <a:srgbClr val="150575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248BC-A7B4-46D6-832B-CA6FB1124999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7E2C5-8E48-47FE-82E1-8A074F3A5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6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5/19/2018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5/19/2018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8889" y="160312"/>
            <a:ext cx="1026258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《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你們當效法我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第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17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課 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- 5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月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20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日</a:t>
            </a:r>
            <a:endParaRPr lang="en-US" altLang="zh-CN" sz="4000" b="1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最後一課</a:t>
            </a:r>
            <a:endParaRPr lang="en-US" altLang="zh-CN" sz="4000" b="1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保羅</a:t>
            </a:r>
            <a:r>
              <a:rPr lang="zh-CN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的末世論和救恩論簡</a:t>
            </a:r>
            <a:r>
              <a:rPr lang="zh-CN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介</a:t>
            </a:r>
            <a:endParaRPr lang="zh-TW" altLang="en-US" sz="4800" b="1" dirty="0">
              <a:solidFill>
                <a:srgbClr val="C00000"/>
              </a:solidFill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678" y="2954960"/>
            <a:ext cx="45736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課程內容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3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個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方面</a:t>
            </a:r>
            <a:endParaRPr lang="en-US" sz="4000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678" y="3743428"/>
            <a:ext cx="121116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</a:t>
            </a:r>
            <a:r>
              <a:rPr lang="zh-CN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羅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的末世論：</a:t>
            </a:r>
            <a:r>
              <a:rPr lang="zh-CN" altLang="en-US" sz="4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新時代，新</a:t>
            </a:r>
            <a:r>
              <a:rPr lang="zh-CN" altLang="en-US" sz="4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舊更</a:t>
            </a:r>
            <a:r>
              <a:rPr lang="zh-CN" altLang="en-US" sz="4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替</a:t>
            </a:r>
            <a:endParaRPr lang="en-US" altLang="zh-CN" sz="400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保</a:t>
            </a:r>
            <a:r>
              <a:rPr lang="zh-CN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羅的救恩論</a:t>
            </a:r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：</a:t>
            </a:r>
            <a:r>
              <a:rPr lang="zh-CN" altLang="en-US" sz="4000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神的主權</a:t>
            </a:r>
            <a:r>
              <a:rPr lang="zh-CN" altLang="en-US" sz="4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與</a:t>
            </a:r>
            <a:r>
              <a:rPr lang="zh-CN" altLang="en-US" sz="4000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人的自由</a:t>
            </a:r>
            <a:endParaRPr lang="en-US" altLang="zh-CN" sz="4000" u="sng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en-US" sz="40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一點討論</a:t>
            </a:r>
            <a:r>
              <a:rPr lang="en-US" altLang="zh-TW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: </a:t>
            </a:r>
            <a:r>
              <a:rPr lang="zh-CN" altLang="en-US" sz="4000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得救的確據</a:t>
            </a:r>
            <a:r>
              <a:rPr lang="zh-CN" altLang="en-US" sz="4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和</a:t>
            </a:r>
            <a:r>
              <a:rPr lang="zh-CN" altLang="en-US" sz="4000" u="sng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最後的分</a:t>
            </a:r>
            <a:r>
              <a:rPr lang="zh-CN" altLang="en-US" sz="4000" u="sng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享</a:t>
            </a:r>
            <a:endParaRPr lang="en-US" altLang="zh-CN" sz="4000" u="sng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電話：</a:t>
            </a:r>
            <a:r>
              <a:rPr lang="en-US" altLang="zh-TW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520</a:t>
            </a:r>
            <a:r>
              <a:rPr lang="en-US" altLang="zh-CN" sz="40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-248-0858</a:t>
            </a:r>
            <a:endParaRPr lang="zh-TW" altLang="en-US" sz="4000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1" y="764859"/>
            <a:ext cx="12161519" cy="549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7338" indent="-287338"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3200" dirty="0" smtClean="0">
                <a:ea typeface="SimHei" panose="02010609060101010101" pitchFamily="49" charset="-122"/>
              </a:rPr>
              <a:t>保羅</a:t>
            </a:r>
            <a:r>
              <a:rPr lang="zh-CN" altLang="en-US" sz="3200" dirty="0">
                <a:ea typeface="SimHei" panose="02010609060101010101" pitchFamily="49" charset="-122"/>
              </a:rPr>
              <a:t>格</a:t>
            </a:r>
            <a:r>
              <a:rPr lang="zh-CN" altLang="en-US" sz="3200" dirty="0" smtClean="0">
                <a:ea typeface="SimHei" panose="02010609060101010101" pitchFamily="49" charset="-122"/>
              </a:rPr>
              <a:t>外強調</a:t>
            </a:r>
            <a:r>
              <a:rPr lang="en-US" altLang="zh-CN" sz="3200" dirty="0" smtClean="0">
                <a:solidFill>
                  <a:srgbClr val="C00000"/>
                </a:solidFill>
                <a:ea typeface="SimHei" panose="02010609060101010101" pitchFamily="49" charset="-122"/>
              </a:rPr>
              <a:t>[</a:t>
            </a:r>
            <a:r>
              <a:rPr lang="zh-CN" altLang="en-US" sz="3200" dirty="0" smtClean="0">
                <a:solidFill>
                  <a:srgbClr val="C00000"/>
                </a:solidFill>
                <a:ea typeface="SimHei" panose="02010609060101010101" pitchFamily="49" charset="-122"/>
              </a:rPr>
              <a:t>在基督里的新</a:t>
            </a:r>
            <a:r>
              <a:rPr lang="en-US" altLang="zh-CN" sz="3200" dirty="0">
                <a:solidFill>
                  <a:srgbClr val="C00000"/>
                </a:solidFill>
                <a:ea typeface="SimHei" panose="02010609060101010101" pitchFamily="49" charset="-122"/>
              </a:rPr>
              <a:t>]</a:t>
            </a:r>
            <a:r>
              <a:rPr lang="zh-CN" altLang="en-US" sz="3200" dirty="0" smtClean="0">
                <a:ea typeface="SimHei" panose="02010609060101010101" pitchFamily="49" charset="-122"/>
              </a:rPr>
              <a:t>：</a:t>
            </a:r>
            <a:r>
              <a:rPr lang="en-US" altLang="zh-CN" sz="3200" dirty="0" smtClean="0">
                <a:solidFill>
                  <a:srgbClr val="C00000"/>
                </a:solidFill>
                <a:ea typeface="SimHei" panose="02010609060101010101" pitchFamily="49" charset="-122"/>
              </a:rPr>
              <a:t>Already, but not yet </a:t>
            </a:r>
            <a:endParaRPr lang="en-US" altLang="zh-CN" sz="3200" dirty="0" smtClean="0">
              <a:solidFill>
                <a:srgbClr val="C00000"/>
              </a:solidFill>
              <a:ea typeface="SimHei" panose="02010609060101010101" pitchFamily="49" charset="-122"/>
            </a:endParaRPr>
          </a:p>
          <a:p>
            <a:pPr marL="627062" lvl="2">
              <a:spcAft>
                <a:spcPts val="600"/>
              </a:spcAft>
            </a:pPr>
            <a:r>
              <a:rPr lang="zh-TW" altLang="en-US" sz="2600" i="1" dirty="0">
                <a:ea typeface="SimHei" panose="02010609060101010101" pitchFamily="49" charset="-122"/>
              </a:rPr>
              <a:t>若有人在基督</a:t>
            </a:r>
            <a:r>
              <a:rPr lang="zh-TW" altLang="en-US" sz="2600" i="1" dirty="0" smtClean="0">
                <a:ea typeface="SimHei" panose="02010609060101010101" pitchFamily="49" charset="-122"/>
              </a:rPr>
              <a:t>裡</a:t>
            </a:r>
            <a:r>
              <a:rPr lang="zh-CN" altLang="en-US" sz="26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600" i="1" dirty="0" smtClean="0">
                <a:ea typeface="SimHei" panose="02010609060101010101" pitchFamily="49" charset="-122"/>
              </a:rPr>
              <a:t>他</a:t>
            </a:r>
            <a:r>
              <a:rPr lang="zh-TW" altLang="en-US" sz="2600" i="1" dirty="0">
                <a:ea typeface="SimHei" panose="02010609060101010101" pitchFamily="49" charset="-122"/>
              </a:rPr>
              <a:t>就是新造的</a:t>
            </a:r>
            <a:r>
              <a:rPr lang="zh-TW" altLang="en-US" sz="2600" i="1" dirty="0" smtClean="0">
                <a:ea typeface="SimHei" panose="02010609060101010101" pitchFamily="49" charset="-122"/>
              </a:rPr>
              <a:t>人</a:t>
            </a:r>
            <a:r>
              <a:rPr lang="zh-CN" altLang="en-US" sz="2600" i="1" dirty="0" smtClean="0">
                <a:ea typeface="SimHei" panose="02010609060101010101" pitchFamily="49" charset="-122"/>
              </a:rPr>
              <a:t>。</a:t>
            </a:r>
            <a:r>
              <a:rPr lang="zh-TW" altLang="en-US" sz="2600" i="1" dirty="0" smtClean="0">
                <a:ea typeface="SimHei" panose="02010609060101010101" pitchFamily="49" charset="-122"/>
              </a:rPr>
              <a:t>舊</a:t>
            </a:r>
            <a:r>
              <a:rPr lang="zh-TW" altLang="en-US" sz="2600" i="1" dirty="0">
                <a:ea typeface="SimHei" panose="02010609060101010101" pitchFamily="49" charset="-122"/>
              </a:rPr>
              <a:t>事已</a:t>
            </a:r>
            <a:r>
              <a:rPr lang="zh-TW" altLang="en-US" sz="2600" i="1" dirty="0" smtClean="0">
                <a:ea typeface="SimHei" panose="02010609060101010101" pitchFamily="49" charset="-122"/>
              </a:rPr>
              <a:t>過</a:t>
            </a:r>
            <a:r>
              <a:rPr lang="zh-CN" altLang="en-US" sz="2600" i="1" dirty="0" smtClean="0">
                <a:ea typeface="SimHei" panose="02010609060101010101" pitchFamily="49" charset="-122"/>
              </a:rPr>
              <a:t>，</a:t>
            </a:r>
            <a:r>
              <a:rPr lang="zh-TW" altLang="en-US" sz="2600" i="1" dirty="0" smtClean="0">
                <a:ea typeface="SimHei" panose="02010609060101010101" pitchFamily="49" charset="-122"/>
              </a:rPr>
              <a:t>新</a:t>
            </a:r>
            <a:r>
              <a:rPr lang="zh-CN" altLang="en-US" sz="2600" i="1" dirty="0" smtClean="0">
                <a:ea typeface="SimHei" panose="02010609060101010101" pitchFamily="49" charset="-122"/>
              </a:rPr>
              <a:t>事已經來到了</a:t>
            </a:r>
            <a:r>
              <a:rPr lang="zh-TW" altLang="en-US" sz="2600" i="1" dirty="0" smtClean="0">
                <a:ea typeface="SimHei" panose="02010609060101010101" pitchFamily="49" charset="-122"/>
              </a:rPr>
              <a:t>。</a:t>
            </a:r>
            <a:r>
              <a:rPr lang="en-US" altLang="zh-CN" sz="2600" dirty="0" smtClean="0">
                <a:ea typeface="SimHei" panose="02010609060101010101" pitchFamily="49" charset="-122"/>
              </a:rPr>
              <a:t>(</a:t>
            </a:r>
            <a:r>
              <a:rPr lang="zh-CN" altLang="en-US" sz="2600" dirty="0">
                <a:ea typeface="SimHei" panose="02010609060101010101" pitchFamily="49" charset="-122"/>
              </a:rPr>
              <a:t>林</a:t>
            </a:r>
            <a:r>
              <a:rPr lang="zh-CN" altLang="en-US" sz="2600" dirty="0" smtClean="0">
                <a:ea typeface="SimHei" panose="02010609060101010101" pitchFamily="49" charset="-122"/>
              </a:rPr>
              <a:t>後</a:t>
            </a:r>
            <a:r>
              <a:rPr lang="en-US" altLang="zh-CN" sz="2600" dirty="0" smtClean="0">
                <a:ea typeface="SimHei" panose="02010609060101010101" pitchFamily="49" charset="-122"/>
              </a:rPr>
              <a:t>5:17)</a:t>
            </a:r>
          </a:p>
          <a:p>
            <a:pPr marL="627062" lvl="2">
              <a:spcAft>
                <a:spcPts val="600"/>
              </a:spcAft>
            </a:pPr>
            <a:endParaRPr lang="en-US" altLang="zh-CN" sz="2600" dirty="0" smtClean="0">
              <a:ea typeface="SimHei" panose="02010609060101010101" pitchFamily="49" charset="-122"/>
            </a:endParaRPr>
          </a:p>
          <a:p>
            <a:pPr marL="1084262" lvl="2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ea typeface="SimHei" panose="02010609060101010101" pitchFamily="49" charset="-122"/>
              </a:rPr>
              <a:t>新的來到 </a:t>
            </a:r>
            <a:r>
              <a:rPr lang="en-US" altLang="zh-CN" sz="2800" dirty="0">
                <a:ea typeface="SimHei" panose="02010609060101010101" pitchFamily="49" charset="-122"/>
              </a:rPr>
              <a:t>= </a:t>
            </a:r>
            <a:r>
              <a:rPr lang="zh-CN" altLang="en-US" sz="2800" dirty="0">
                <a:ea typeface="SimHei" panose="02010609060101010101" pitchFamily="49" charset="-122"/>
              </a:rPr>
              <a:t>耶穌基督帶來了新時代，新造，但尚待末世完成</a:t>
            </a:r>
            <a:endParaRPr lang="en-US" altLang="zh-CN" sz="2800" dirty="0">
              <a:ea typeface="SimHei" panose="02010609060101010101" pitchFamily="49" charset="-122"/>
            </a:endParaRPr>
          </a:p>
          <a:p>
            <a:pPr marL="1084262" lvl="2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ea typeface="SimHei" panose="02010609060101010101" pitchFamily="49" charset="-122"/>
              </a:rPr>
              <a:t>舊的過去 </a:t>
            </a:r>
            <a:r>
              <a:rPr lang="en-US" altLang="zh-CN" sz="2800" dirty="0">
                <a:ea typeface="SimHei" panose="02010609060101010101" pitchFamily="49" charset="-122"/>
              </a:rPr>
              <a:t>= </a:t>
            </a:r>
            <a:r>
              <a:rPr lang="zh-CN" altLang="en-US" sz="2800" dirty="0">
                <a:ea typeface="SimHei" panose="02010609060101010101" pitchFamily="49" charset="-122"/>
              </a:rPr>
              <a:t>舊的時代已經有新時代的闖入，新的權勢勝過舊的權勢。但不等於舊的時代已經結束</a:t>
            </a:r>
            <a:endParaRPr lang="en-US" altLang="zh-CN" sz="2800" dirty="0">
              <a:ea typeface="SimHei" panose="02010609060101010101" pitchFamily="49" charset="-122"/>
            </a:endParaRPr>
          </a:p>
          <a:p>
            <a:pPr marL="1084262" lvl="2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zh-CN" altLang="en-US" sz="2800" dirty="0">
                <a:ea typeface="SimHei" panose="02010609060101010101" pitchFamily="49" charset="-122"/>
              </a:rPr>
              <a:t>脫去舊人，穿上新人，客觀上已完成，主觀經歷上是慢慢實現的。</a:t>
            </a:r>
            <a:endParaRPr lang="en-US" altLang="zh-CN" sz="2800" dirty="0">
              <a:ea typeface="SimHei" panose="02010609060101010101" pitchFamily="49" charset="-122"/>
            </a:endParaRPr>
          </a:p>
          <a:p>
            <a:pPr marL="627062" lvl="2">
              <a:spcAft>
                <a:spcPts val="600"/>
              </a:spcAft>
            </a:pPr>
            <a:endParaRPr lang="en-US" altLang="zh-CN" sz="2600" dirty="0">
              <a:ea typeface="SimHei" panose="02010609060101010101" pitchFamily="49" charset="-122"/>
            </a:endParaRPr>
          </a:p>
          <a:p>
            <a:pPr marL="1084262" lvl="2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zh-CN" altLang="en-US" sz="2800" dirty="0" smtClean="0">
                <a:ea typeface="SimHei" panose="02010609060101010101" pitchFamily="49" charset="-122"/>
              </a:rPr>
              <a:t>聖經中</a:t>
            </a:r>
            <a:r>
              <a:rPr lang="en-US" altLang="zh-CN" sz="2800" dirty="0" smtClean="0">
                <a:ea typeface="SimHei" panose="02010609060101010101" pitchFamily="49" charset="-122"/>
              </a:rPr>
              <a:t>[</a:t>
            </a:r>
            <a:r>
              <a:rPr lang="zh-CN" altLang="en-US" sz="2800" dirty="0" smtClean="0">
                <a:ea typeface="SimHei" panose="02010609060101010101" pitchFamily="49" charset="-122"/>
              </a:rPr>
              <a:t>新</a:t>
            </a:r>
            <a:r>
              <a:rPr lang="en-US" altLang="zh-CN" sz="2800" dirty="0" smtClean="0">
                <a:ea typeface="SimHei" panose="02010609060101010101" pitchFamily="49" charset="-122"/>
              </a:rPr>
              <a:t>]</a:t>
            </a:r>
            <a:r>
              <a:rPr lang="zh-CN" altLang="en-US" sz="2800" dirty="0" smtClean="0">
                <a:ea typeface="SimHei" panose="02010609060101010101" pitchFamily="49" charset="-122"/>
              </a:rPr>
              <a:t>用法是指著</a:t>
            </a:r>
            <a:r>
              <a:rPr lang="en-US" altLang="zh-CN" sz="2800" dirty="0" smtClean="0">
                <a:ea typeface="SimHei" panose="02010609060101010101" pitchFamily="49" charset="-122"/>
              </a:rPr>
              <a:t>[</a:t>
            </a:r>
            <a:r>
              <a:rPr lang="zh-CN" altLang="en-US" sz="2800" dirty="0" smtClean="0">
                <a:ea typeface="SimHei" panose="02010609060101010101" pitchFamily="49" charset="-122"/>
              </a:rPr>
              <a:t>末世</a:t>
            </a:r>
            <a:r>
              <a:rPr lang="en-US" altLang="zh-CN" sz="2800" dirty="0" smtClean="0">
                <a:ea typeface="SimHei" panose="02010609060101010101" pitchFamily="49" charset="-122"/>
              </a:rPr>
              <a:t>]</a:t>
            </a:r>
            <a:r>
              <a:rPr lang="zh-CN" altLang="en-US" sz="2800" dirty="0" smtClean="0">
                <a:ea typeface="SimHei" panose="02010609060101010101" pitchFamily="49" charset="-122"/>
              </a:rPr>
              <a:t>說的。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r>
              <a:rPr lang="zh-CN" altLang="en-US" sz="2800" dirty="0" smtClean="0">
                <a:ea typeface="SimHei" panose="02010609060101010101" pitchFamily="49" charset="-122"/>
              </a:rPr>
              <a:t>舊約：新事 、</a:t>
            </a:r>
            <a:r>
              <a:rPr lang="zh-CN" altLang="en-US" sz="2800" dirty="0" smtClean="0">
                <a:ea typeface="SimHei" panose="02010609060101010101" pitchFamily="49" charset="-122"/>
              </a:rPr>
              <a:t>新約、</a:t>
            </a:r>
            <a:r>
              <a:rPr lang="zh-CN" altLang="en-US" sz="2800" dirty="0" smtClean="0">
                <a:ea typeface="SimHei" panose="02010609060101010101" pitchFamily="49" charset="-122"/>
              </a:rPr>
              <a:t>新心</a:t>
            </a:r>
            <a:r>
              <a:rPr lang="en-US" altLang="zh-CN" sz="2800" dirty="0" smtClean="0">
                <a:ea typeface="SimHei" panose="02010609060101010101" pitchFamily="49" charset="-122"/>
              </a:rPr>
              <a:t>/</a:t>
            </a:r>
            <a:r>
              <a:rPr lang="zh-CN" altLang="en-US" sz="2800" dirty="0" smtClean="0">
                <a:ea typeface="SimHei" panose="02010609060101010101" pitchFamily="49" charset="-122"/>
              </a:rPr>
              <a:t>新靈、</a:t>
            </a:r>
            <a:r>
              <a:rPr lang="zh-CN" altLang="en-US" sz="2800" dirty="0" smtClean="0">
                <a:ea typeface="SimHei" panose="02010609060101010101" pitchFamily="49" charset="-122"/>
              </a:rPr>
              <a:t>新名、</a:t>
            </a:r>
            <a:r>
              <a:rPr lang="zh-CN" altLang="en-US" sz="2800" dirty="0" smtClean="0">
                <a:ea typeface="SimHei" panose="02010609060101010101" pitchFamily="49" charset="-122"/>
              </a:rPr>
              <a:t>新</a:t>
            </a:r>
            <a:r>
              <a:rPr lang="zh-CN" altLang="en-US" sz="2800" dirty="0">
                <a:ea typeface="SimHei" panose="02010609060101010101" pitchFamily="49" charset="-122"/>
              </a:rPr>
              <a:t>天新</a:t>
            </a:r>
            <a:r>
              <a:rPr lang="zh-CN" altLang="en-US" sz="2800" dirty="0" smtClean="0">
                <a:ea typeface="SimHei" panose="02010609060101010101" pitchFamily="49" charset="-122"/>
              </a:rPr>
              <a:t>地</a:t>
            </a:r>
            <a:endParaRPr lang="en-US" altLang="zh-CN" sz="2800" dirty="0" smtClean="0">
              <a:ea typeface="SimHei" panose="02010609060101010101" pitchFamily="49" charset="-122"/>
            </a:endParaRPr>
          </a:p>
          <a:p>
            <a:pPr marL="1084262" lvl="3">
              <a:spcAft>
                <a:spcPts val="600"/>
              </a:spcAft>
            </a:pPr>
            <a:r>
              <a:rPr lang="zh-CN" altLang="en-US" sz="2800" dirty="0" smtClean="0">
                <a:ea typeface="SimHei" panose="02010609060101010101" pitchFamily="49" charset="-122"/>
              </a:rPr>
              <a:t>新約：</a:t>
            </a:r>
            <a:r>
              <a:rPr lang="zh-CN" altLang="en-US" sz="2800" dirty="0">
                <a:ea typeface="SimHei" panose="02010609060101010101" pitchFamily="49" charset="-122"/>
              </a:rPr>
              <a:t>新天新</a:t>
            </a:r>
            <a:r>
              <a:rPr lang="zh-CN" altLang="en-US" sz="2800" dirty="0" smtClean="0">
                <a:ea typeface="SimHei" panose="02010609060101010101" pitchFamily="49" charset="-122"/>
              </a:rPr>
              <a:t>地、新名、新歌、一切都更新了</a:t>
            </a:r>
            <a:endParaRPr lang="en-US" altLang="zh-CN" sz="2800" dirty="0" smtClean="0">
              <a:ea typeface="SimHei" panose="02010609060101010101" pitchFamily="49" charset="-12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 保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羅的歷史觀：</a:t>
            </a:r>
            <a:r>
              <a:rPr lang="en-US" altLang="zh-CN" sz="40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【</a:t>
            </a:r>
            <a:r>
              <a:rPr lang="zh-CN" altLang="en-US" sz="4000" b="1" dirty="0" smtClean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新</a:t>
            </a:r>
            <a:r>
              <a:rPr lang="en-US" altLang="zh-CN" sz="4000" b="1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】</a:t>
            </a:r>
            <a:endParaRPr lang="en-US" sz="40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7751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1" y="964364"/>
            <a:ext cx="12161519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7338" indent="-287338"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627062" lvl="2">
              <a:spcAft>
                <a:spcPts val="600"/>
              </a:spcAft>
              <a:tabLst/>
            </a:pP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願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頌讚歸與我們主耶穌基督的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父神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他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在基督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裡曾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賜給我們天上各樣屬靈的福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氣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。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就如神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從</a:t>
            </a:r>
            <a:r>
              <a:rPr lang="zh-TW" altLang="en-US" sz="2800" i="1" dirty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創立世界以</a:t>
            </a:r>
            <a:r>
              <a:rPr lang="zh-TW" altLang="en-US" sz="2800" i="1" dirty="0" smtClean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前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在</a:t>
            </a:r>
            <a:r>
              <a:rPr lang="zh-TW" altLang="en-US" sz="2800" i="1" dirty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基督裡揀選了我</a:t>
            </a:r>
            <a:r>
              <a:rPr lang="zh-TW" altLang="en-US" sz="2800" i="1" dirty="0" smtClean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們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使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我們在他面前成為聖潔、無有瑕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疵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。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又因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愛我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們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就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按著自己意旨所喜悅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的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CN" altLang="en-US" sz="2800" i="1" dirty="0" smtClean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預定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我們藉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著耶穌基督得兒子的名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分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使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他榮耀的恩典得著稱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讚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。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這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恩典是他在愛子裡所賜給我們的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。我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們藉這愛子的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血得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蒙救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贖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過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犯得以赦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免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乃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是照他豐富的恩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典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。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這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恩典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是神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用諸般智慧聰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明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充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充足足賞給我們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的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都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是照他自己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所</a:t>
            </a:r>
            <a:r>
              <a:rPr lang="zh-CN" altLang="en-US" sz="2800" i="1" dirty="0" smtClean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預</a:t>
            </a:r>
            <a:r>
              <a:rPr lang="zh-TW" altLang="en-US" sz="2800" i="1" dirty="0" smtClean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定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的美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意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叫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我們知道他旨意的奧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秘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要照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所安排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的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在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日期滿足的時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候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使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天上地上一切所有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的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都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在基督裡面同歸於一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。我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們也在他裡面得了基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業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這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原是那位隨己意行作萬事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的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照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著他旨意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所</a:t>
            </a:r>
            <a:r>
              <a:rPr lang="zh-CN" altLang="en-US" sz="2800" i="1" dirty="0" smtClean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預定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的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。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叫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他的榮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耀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從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我們這首先在基督裡有盼望的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人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可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以得著稱讚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。</a:t>
            </a:r>
            <a:r>
              <a:rPr lang="en-US" altLang="zh-CN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(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以弗所</a:t>
            </a:r>
            <a:r>
              <a:rPr lang="en-US" altLang="zh-CN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1:3-5)</a:t>
            </a:r>
          </a:p>
        </p:txBody>
      </p:sp>
      <p:sp>
        <p:nvSpPr>
          <p:cNvPr id="5" name="Rectangle 4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 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保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羅關於預定論的看法：</a:t>
            </a:r>
            <a:endParaRPr lang="en-US" sz="4000" b="1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0027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保羅關於預定論的看法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— </a:t>
            </a:r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續 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1</a:t>
            </a:r>
            <a:endParaRPr lang="en-US" sz="4000" b="1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0481" y="964364"/>
            <a:ext cx="12161519" cy="580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87338" indent="-287338"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533400" algn="l"/>
                <a:tab pos="609600" algn="l"/>
                <a:tab pos="7620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627062" lvl="2">
              <a:spcAft>
                <a:spcPts val="600"/>
              </a:spcAft>
              <a:tabLst/>
            </a:pP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我們曉得萬事都互相效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力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叫愛神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的人得益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處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就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是</a:t>
            </a:r>
            <a:r>
              <a:rPr lang="zh-TW" altLang="en-US" sz="2800" i="1" dirty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按他旨意被召的人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。因為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他</a:t>
            </a:r>
            <a:r>
              <a:rPr lang="zh-CN" altLang="en-US" sz="2800" i="1" dirty="0" smtClean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預</a:t>
            </a:r>
            <a:r>
              <a:rPr lang="zh-TW" altLang="en-US" sz="2800" i="1" dirty="0" smtClean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先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所知道的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人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就</a:t>
            </a:r>
            <a:r>
              <a:rPr lang="zh-CN" altLang="en-US" sz="2800" i="1" dirty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</a:rPr>
              <a:t>預</a:t>
            </a:r>
            <a:r>
              <a:rPr lang="zh-TW" altLang="en-US" sz="2800" i="1" dirty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</a:rPr>
              <a:t>先</a:t>
            </a:r>
            <a:r>
              <a:rPr lang="zh-TW" altLang="en-US" sz="2800" i="1" dirty="0" smtClean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定</a:t>
            </a:r>
            <a:r>
              <a:rPr lang="zh-TW" altLang="en-US" sz="2800" i="1" dirty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下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效法他兒子的模樣使他兒子在許多弟兄中作長子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。</a:t>
            </a:r>
            <a:r>
              <a:rPr lang="zh-CN" altLang="en-US" sz="2800" i="1" dirty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</a:rPr>
              <a:t>預</a:t>
            </a:r>
            <a:r>
              <a:rPr lang="zh-TW" altLang="en-US" sz="2800" i="1" dirty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</a:rPr>
              <a:t>先</a:t>
            </a:r>
            <a:r>
              <a:rPr lang="zh-TW" altLang="en-US" sz="2800" i="1" dirty="0" smtClean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所</a:t>
            </a:r>
            <a:r>
              <a:rPr lang="zh-TW" altLang="en-US" sz="2800" i="1" dirty="0">
                <a:solidFill>
                  <a:srgbClr val="C00000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定下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的人又召他們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來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。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所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召來的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人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又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稱他們為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義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。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所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稱為義的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人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，</a:t>
            </a:r>
            <a:r>
              <a:rPr lang="zh-TW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又</a:t>
            </a:r>
            <a:r>
              <a:rPr lang="zh-TW" altLang="en-US" sz="2800" i="1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叫他們得榮耀。 </a:t>
            </a:r>
            <a:r>
              <a:rPr lang="en-US" altLang="zh-CN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(</a:t>
            </a:r>
            <a:r>
              <a:rPr lang="zh-CN" altLang="en-US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羅馬書</a:t>
            </a:r>
            <a:r>
              <a:rPr lang="en-US" altLang="zh-CN" sz="2800" i="1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8:28-30)</a:t>
            </a:r>
          </a:p>
          <a:p>
            <a:pPr marL="627062" lvl="2">
              <a:spcAft>
                <a:spcPts val="600"/>
              </a:spcAft>
              <a:tabLst/>
            </a:pPr>
            <a:endParaRPr lang="en-US" altLang="zh-CN" sz="2800" i="1" dirty="0">
              <a:solidFill>
                <a:prstClr val="black"/>
              </a:solidFill>
              <a:latin typeface="Calibri" panose="020F0502020204030204"/>
              <a:ea typeface="SimHei" panose="02010609060101010101" pitchFamily="49" charset="-122"/>
              <a:cs typeface="+mn-cs"/>
            </a:endParaRPr>
          </a:p>
          <a:p>
            <a:pPr marL="1084262" lvl="2" indent="-457200">
              <a:spcAft>
                <a:spcPts val="600"/>
              </a:spcAft>
              <a:buFont typeface="Wingdings" panose="05000000000000000000" pitchFamily="2" charset="2"/>
              <a:buChar char="Ø"/>
              <a:tabLst/>
            </a:pPr>
            <a:r>
              <a:rPr lang="zh-CN" altLang="en-US" sz="2800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基督徒的盼望是基於神的預定，基督徒是神預知、預定、揀選、呼召、稱義、得榮的。</a:t>
            </a:r>
            <a:endParaRPr lang="en-US" altLang="zh-CN" sz="2800" dirty="0" smtClean="0">
              <a:solidFill>
                <a:prstClr val="black"/>
              </a:solidFill>
              <a:latin typeface="Calibri" panose="020F0502020204030204"/>
              <a:ea typeface="SimHei" panose="02010609060101010101" pitchFamily="49" charset="-122"/>
              <a:cs typeface="+mn-cs"/>
            </a:endParaRPr>
          </a:p>
          <a:p>
            <a:pPr marL="1084262" lvl="2" indent="-457200">
              <a:spcAft>
                <a:spcPts val="600"/>
              </a:spcAft>
              <a:buFont typeface="Wingdings" panose="05000000000000000000" pitchFamily="2" charset="2"/>
              <a:buChar char="Ø"/>
              <a:tabLst/>
            </a:pPr>
            <a:r>
              <a:rPr lang="zh-CN" altLang="en-US" sz="2800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保羅沒有提及基督徒是否背道、不信的情況。</a:t>
            </a:r>
            <a:endParaRPr lang="en-US" altLang="zh-CN" sz="2800" dirty="0" smtClean="0">
              <a:solidFill>
                <a:prstClr val="black"/>
              </a:solidFill>
              <a:latin typeface="Calibri" panose="020F0502020204030204"/>
              <a:ea typeface="SimHei" panose="02010609060101010101" pitchFamily="49" charset="-122"/>
              <a:cs typeface="+mn-cs"/>
            </a:endParaRPr>
          </a:p>
          <a:p>
            <a:pPr marL="1084262" lvl="2" indent="-457200">
              <a:spcAft>
                <a:spcPts val="600"/>
              </a:spcAft>
              <a:buFont typeface="Wingdings" panose="05000000000000000000" pitchFamily="2" charset="2"/>
              <a:buChar char="Ø"/>
              <a:tabLst/>
            </a:pPr>
            <a:r>
              <a:rPr lang="zh-CN" altLang="en-US" sz="2800" dirty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保</a:t>
            </a:r>
            <a:r>
              <a:rPr lang="zh-CN" altLang="en-US" sz="2800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羅知道還有許多神預定的人尚未信主，所以我們要積極傳福音！</a:t>
            </a:r>
            <a:endParaRPr lang="en-US" altLang="zh-CN" sz="2800" dirty="0" smtClean="0">
              <a:solidFill>
                <a:prstClr val="black"/>
              </a:solidFill>
              <a:latin typeface="Calibri" panose="020F0502020204030204"/>
              <a:ea typeface="SimHei" panose="02010609060101010101" pitchFamily="49" charset="-122"/>
              <a:cs typeface="+mn-cs"/>
            </a:endParaRPr>
          </a:p>
          <a:p>
            <a:pPr marL="1084262" lvl="2" indent="-457200">
              <a:spcAft>
                <a:spcPts val="600"/>
              </a:spcAft>
              <a:buFont typeface="Wingdings" panose="05000000000000000000" pitchFamily="2" charset="2"/>
              <a:buChar char="Ø"/>
              <a:tabLst/>
            </a:pPr>
            <a:endParaRPr lang="en-US" altLang="zh-CN" sz="2800" dirty="0" smtClean="0">
              <a:solidFill>
                <a:prstClr val="black"/>
              </a:solidFill>
              <a:latin typeface="Calibri" panose="020F0502020204030204"/>
              <a:ea typeface="SimHei" panose="02010609060101010101" pitchFamily="49" charset="-122"/>
              <a:cs typeface="+mn-cs"/>
            </a:endParaRPr>
          </a:p>
          <a:p>
            <a:pPr marL="627062" lvl="2">
              <a:spcAft>
                <a:spcPts val="600"/>
              </a:spcAft>
              <a:tabLst/>
            </a:pPr>
            <a:r>
              <a:rPr lang="zh-CN" altLang="en-US" sz="2800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所以預定不是問題，問題是</a:t>
            </a:r>
            <a:r>
              <a:rPr lang="zh-CN" altLang="en-US" sz="2800" b="1" u="sng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神絕對的主權</a:t>
            </a:r>
            <a:r>
              <a:rPr lang="zh-CN" altLang="en-US" sz="2800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和</a:t>
            </a:r>
            <a:r>
              <a:rPr lang="zh-CN" altLang="en-US" sz="2800" b="1" u="sng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人完全的自由</a:t>
            </a:r>
            <a:r>
              <a:rPr lang="zh-CN" altLang="en-US" sz="2800" dirty="0" smtClean="0">
                <a:solidFill>
                  <a:prstClr val="black"/>
                </a:solidFill>
                <a:latin typeface="Calibri" panose="020F0502020204030204"/>
                <a:ea typeface="SimHei" panose="02010609060101010101" pitchFamily="49" charset="-122"/>
                <a:cs typeface="+mn-cs"/>
              </a:rPr>
              <a:t>怎麼平衡？</a:t>
            </a:r>
            <a:endParaRPr lang="en-US" altLang="zh-CN" sz="2800" dirty="0" smtClean="0">
              <a:solidFill>
                <a:prstClr val="black"/>
              </a:solidFill>
              <a:latin typeface="Calibri" panose="020F0502020204030204"/>
              <a:ea typeface="SimHei" panose="02010609060101010101" pitchFamily="49" charset="-122"/>
              <a:cs typeface="+mn-cs"/>
            </a:endParaRPr>
          </a:p>
          <a:p>
            <a:pPr marL="627062" lvl="2">
              <a:spcAft>
                <a:spcPts val="600"/>
              </a:spcAft>
              <a:tabLst/>
            </a:pPr>
            <a:endParaRPr lang="en-US" altLang="zh-CN" sz="2800" dirty="0" smtClean="0">
              <a:solidFill>
                <a:prstClr val="black"/>
              </a:solidFill>
              <a:latin typeface="Calibri" panose="020F0502020204030204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533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3799" y="137900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.</a:t>
            </a:r>
            <a:r>
              <a:rPr lang="en-US" altLang="zh-CN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 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神的主權 </a:t>
            </a:r>
            <a:r>
              <a:rPr lang="en-US" altLang="zh-CN" sz="4000" b="1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Vs </a:t>
            </a:r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Microsoft YaHei" panose="020B0503020204020204" pitchFamily="34" charset="-122"/>
              </a:rPr>
              <a:t>人的自由</a:t>
            </a:r>
            <a:endParaRPr lang="en-US" sz="4000" b="1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690679"/>
              </p:ext>
            </p:extLst>
          </p:nvPr>
        </p:nvGraphicFramePr>
        <p:xfrm>
          <a:off x="1175788" y="762000"/>
          <a:ext cx="899899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9495"/>
                <a:gridCol w="4499495"/>
              </a:tblGrid>
              <a:tr h="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珍珠五条</a:t>
                      </a:r>
                      <a:r>
                        <a:rPr lang="en-U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PEARL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（1610）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郁金香五条</a:t>
                      </a:r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TULIP</a:t>
                      </a:r>
                    </a:p>
                    <a:p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(1619）</a:t>
                      </a:r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Prevenient Grace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先在的神恩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 Depravity</a:t>
                      </a:r>
                    </a:p>
                    <a:p>
                      <a:r>
                        <a:rPr lang="zh-CN" altLang="en-US" sz="28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全然的败坏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Election of the Faithful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因信蒙拣选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Unconditional  Election</a:t>
                      </a:r>
                    </a:p>
                    <a:p>
                      <a:r>
                        <a:rPr lang="zh-CN" altLang="en-US" sz="28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无条件拣选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Atonement for All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普世性的代死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Limited  Atonement</a:t>
                      </a:r>
                    </a:p>
                    <a:p>
                      <a:r>
                        <a:rPr lang="zh-CN" altLang="en-US" sz="28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有限的救赎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Resistible Grace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可抗拒的恩典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Irresistible  Grace</a:t>
                      </a:r>
                    </a:p>
                    <a:p>
                      <a:r>
                        <a:rPr lang="zh-CN" altLang="en-US" sz="28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不可抗拒的恩典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Liable of Lost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可能会堕落</a:t>
                      </a:r>
                      <a:endParaRPr lang="zh-CN" altLang="en-US" sz="2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Perseverance of the Saints</a:t>
                      </a:r>
                    </a:p>
                    <a:p>
                      <a:r>
                        <a:rPr lang="zh-CN" altLang="en-US" sz="28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永不失落的救恩</a:t>
                      </a:r>
                      <a:endParaRPr lang="en-US" sz="28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6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7866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二、一點討論：</a:t>
            </a:r>
            <a:endParaRPr lang="zh-TW" altLang="en-US" sz="4000" b="1" dirty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798" y="707886"/>
            <a:ext cx="1179896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我自己是否有得救的確據？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en-US" altLang="zh-CN" sz="32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Q1</a:t>
            </a:r>
            <a:r>
              <a:rPr lang="en-US" altLang="zh-CN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  <a:r>
              <a:rPr lang="zh-CN" altLang="en-US" sz="32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如果得救是神預定，那犯罪呢？</a:t>
            </a:r>
            <a:endParaRPr lang="en-US" altLang="zh-CN" sz="32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en-US" altLang="zh-CN" sz="32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Q2. </a:t>
            </a:r>
            <a:r>
              <a:rPr lang="zh-CN" altLang="en-US" sz="32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神既然預定一些人得救，一些人滅亡，就如“神愛雅各、惡</a:t>
            </a:r>
            <a:r>
              <a:rPr lang="zh-CN" altLang="en-US" sz="32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以掃</a:t>
            </a:r>
            <a:r>
              <a:rPr lang="zh-CN" altLang="en-US" sz="32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”？這</a:t>
            </a:r>
            <a:r>
              <a:rPr lang="zh-CN" altLang="en-US" sz="32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公平嗎？</a:t>
            </a:r>
            <a:endParaRPr lang="en-US" altLang="zh-CN" sz="3200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en-US" altLang="zh-CN" sz="3200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r>
              <a:rPr lang="en-US" altLang="zh-CN" sz="32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Q3</a:t>
            </a:r>
            <a:r>
              <a:rPr lang="en-US" altLang="zh-CN" sz="32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  <a:r>
              <a:rPr lang="zh-CN" altLang="en-US" sz="32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最後的分享：</a:t>
            </a:r>
            <a:endParaRPr lang="en-US" altLang="zh-CN" sz="3200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0827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029" y="3001023"/>
            <a:ext cx="1152345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上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帝無條件的恩典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/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永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不失落的救恩。</a:t>
            </a:r>
            <a:endParaRPr lang="en-US" altLang="zh-CN" sz="40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 smtClean="0"/>
              <a:t>人全然敗</a:t>
            </a:r>
            <a:r>
              <a:rPr lang="zh-CN" altLang="en-US" sz="4000" b="1" dirty="0" smtClean="0"/>
              <a:t>壞     </a:t>
            </a:r>
            <a:r>
              <a:rPr lang="en-US" altLang="zh-CN" sz="4000" b="1" dirty="0" smtClean="0"/>
              <a:t>–  </a:t>
            </a:r>
            <a:r>
              <a:rPr lang="zh-CN" altLang="en-US" sz="4000" b="1" dirty="0" smtClean="0"/>
              <a:t>認罪悔改是一種能力</a:t>
            </a:r>
            <a:endParaRPr lang="en-US" altLang="zh-CN" sz="40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 smtClean="0"/>
              <a:t>上帝主動施</a:t>
            </a:r>
            <a:r>
              <a:rPr lang="zh-CN" altLang="en-US" sz="4000" b="1" dirty="0" smtClean="0"/>
              <a:t>恩 </a:t>
            </a:r>
            <a:r>
              <a:rPr lang="en-US" altLang="zh-CN" sz="4000" b="1" dirty="0" smtClean="0"/>
              <a:t>–  </a:t>
            </a:r>
            <a:r>
              <a:rPr lang="zh-CN" altLang="en-US" sz="4000" b="1" dirty="0" smtClean="0"/>
              <a:t>主動事奉是一種能力</a:t>
            </a:r>
            <a:endParaRPr lang="en-US" altLang="zh-CN" sz="40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4000" b="1" dirty="0" smtClean="0"/>
              <a:t>得</a:t>
            </a:r>
            <a:r>
              <a:rPr lang="zh-CN" altLang="en-US" sz="4000" b="1" dirty="0" smtClean="0"/>
              <a:t>救的確</a:t>
            </a:r>
            <a:r>
              <a:rPr lang="zh-CN" altLang="en-US" sz="4000" b="1" dirty="0" smtClean="0"/>
              <a:t>據之一就是認識自己的全然敗壞！</a:t>
            </a:r>
            <a:endParaRPr lang="en-US" altLang="zh-CN" sz="4000" dirty="0"/>
          </a:p>
        </p:txBody>
      </p:sp>
      <p:sp>
        <p:nvSpPr>
          <p:cNvPr id="2" name="Rectangle 1"/>
          <p:cNvSpPr/>
          <p:nvPr/>
        </p:nvSpPr>
        <p:spPr>
          <a:xfrm>
            <a:off x="385029" y="472240"/>
            <a:ext cx="118069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預定論：救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恩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是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100</a:t>
            </a:r>
            <a:r>
              <a:rPr lang="en-US" altLang="zh-CN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%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神的工作，人毫無貢獻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。</a:t>
            </a:r>
            <a:endParaRPr lang="en-US" altLang="zh-CN" sz="4000" b="1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lvl="0"/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相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對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的都是試圖在上帝完備的恩典上分享功德，容易陷入</a:t>
            </a:r>
            <a:r>
              <a:rPr lang="zh-CN" altLang="en-US" sz="4000" b="1" u="sng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神</a:t>
            </a:r>
            <a:r>
              <a:rPr lang="zh-CN" altLang="en-US" sz="4000" b="1" u="sng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人合作說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。</a:t>
            </a:r>
            <a:endParaRPr lang="en-US" altLang="zh-CN" sz="4000" b="1" dirty="0"/>
          </a:p>
        </p:txBody>
      </p:sp>
    </p:spTree>
    <p:extLst>
      <p:ext uri="{BB962C8B-B14F-4D97-AF65-F5344CB8AC3E}">
        <p14:creationId xmlns:p14="http://schemas.microsoft.com/office/powerpoint/2010/main" val="165679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10698</TotalTime>
  <Words>1208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Microsoft YaHei</vt:lpstr>
      <vt:lpstr>SimHei</vt:lpstr>
      <vt:lpstr>宋体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Mike Lu</cp:lastModifiedBy>
  <cp:revision>252</cp:revision>
  <dcterms:created xsi:type="dcterms:W3CDTF">2014-12-30T18:22:34Z</dcterms:created>
  <dcterms:modified xsi:type="dcterms:W3CDTF">2018-05-20T06:39:06Z</dcterms:modified>
</cp:coreProperties>
</file>