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b="0" lang="en-US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Click to edit Master title style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D42A9EBF-4720-4B9C-B559-F5CB4626B176}" type="datetime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10/19/17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C2107BA7-D6C9-4B62-A9B8-8BC162B7CDC8}" type="slidenum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15057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384840" y="102240"/>
            <a:ext cx="11418480" cy="213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《跟隨他的腳蹤行》</a:t>
            </a: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10</a:t>
            </a: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月</a:t>
            </a: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15</a:t>
            </a: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日課程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4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耶穌基督從第三個逾越節到最後幾天</a:t>
            </a:r>
            <a:r>
              <a:rPr b="1" lang="en-US" sz="4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(</a:t>
            </a:r>
            <a:r>
              <a:rPr b="1" lang="en-US" sz="4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上）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47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加利利事工第三期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91800" y="2472840"/>
            <a:ext cx="3229200" cy="821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en-US" sz="4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課程內容：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3"/>
          <p:cNvSpPr/>
          <p:nvPr/>
        </p:nvSpPr>
        <p:spPr>
          <a:xfrm>
            <a:off x="38160" y="3519720"/>
            <a:ext cx="12111120" cy="252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743040" indent="-742680">
              <a:lnSpc>
                <a:spcPct val="100000"/>
              </a:lnSpc>
              <a:buClr>
                <a:srgbClr val="ffffff"/>
              </a:buClr>
              <a:buFont typeface="Calibri Light"/>
              <a:buAutoNum type="arabicPeriod"/>
            </a:pPr>
            <a:r>
              <a:rPr b="0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複習：耶穌基督三年半事工分段圖：</a:t>
            </a: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4</a:t>
            </a: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個逾越節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indent="-742680">
              <a:lnSpc>
                <a:spcPct val="100000"/>
              </a:lnSpc>
              <a:buClr>
                <a:srgbClr val="ffffff"/>
              </a:buClr>
              <a:buFont typeface="Calibri Light"/>
              <a:buAutoNum type="arabicPeriod"/>
            </a:pPr>
            <a:r>
              <a:rPr b="0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課堂作業 </a:t>
            </a:r>
            <a:r>
              <a:rPr b="0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(</a:t>
            </a:r>
            <a:r>
              <a:rPr b="0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我們一起畫圖</a:t>
            </a:r>
            <a:r>
              <a:rPr b="0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)</a:t>
            </a:r>
            <a:r>
              <a:rPr b="0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：</a:t>
            </a: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加利利事工第三期—信心的道路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indent="-742680">
              <a:lnSpc>
                <a:spcPct val="100000"/>
              </a:lnSpc>
              <a:buClr>
                <a:srgbClr val="ffffff"/>
              </a:buClr>
              <a:buFont typeface="Calibri Light"/>
              <a:buAutoNum type="arabicPeriod"/>
            </a:pPr>
            <a:r>
              <a:rPr b="0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一點討論：</a:t>
            </a: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合一的自由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15057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105840" y="61920"/>
            <a:ext cx="1090512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一：耶穌基督三年半事工分段圖 </a:t>
            </a: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(</a:t>
            </a:r>
            <a:r>
              <a:rPr b="1" lang="en-US" sz="28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加了</a:t>
            </a:r>
            <a:r>
              <a:rPr b="1" lang="en-US" sz="28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Dr. Scroggie</a:t>
            </a: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)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3" name="Picture 2" descr=""/>
          <p:cNvPicPr/>
          <p:nvPr/>
        </p:nvPicPr>
        <p:blipFill>
          <a:blip r:embed="rId1"/>
          <a:stretch/>
        </p:blipFill>
        <p:spPr>
          <a:xfrm>
            <a:off x="448920" y="770040"/>
            <a:ext cx="11571840" cy="5947200"/>
          </a:xfrm>
          <a:prstGeom prst="rect">
            <a:avLst/>
          </a:prstGeom>
          <a:ln>
            <a:noFill/>
          </a:ln>
        </p:spPr>
      </p:pic>
      <p:sp>
        <p:nvSpPr>
          <p:cNvPr id="44" name="CustomShape 2"/>
          <p:cNvSpPr/>
          <p:nvPr/>
        </p:nvSpPr>
        <p:spPr>
          <a:xfrm>
            <a:off x="1630440" y="6347880"/>
            <a:ext cx="83700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約</a:t>
            </a:r>
            <a:r>
              <a:rPr b="1" lang="en-US" sz="1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2:13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3"/>
          <p:cNvSpPr/>
          <p:nvPr/>
        </p:nvSpPr>
        <p:spPr>
          <a:xfrm>
            <a:off x="4778280" y="6347880"/>
            <a:ext cx="8370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約</a:t>
            </a:r>
            <a:r>
              <a:rPr b="1" lang="en-US" sz="1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5:1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4"/>
          <p:cNvSpPr/>
          <p:nvPr/>
        </p:nvSpPr>
        <p:spPr>
          <a:xfrm>
            <a:off x="7732440" y="6336720"/>
            <a:ext cx="8370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約</a:t>
            </a:r>
            <a:r>
              <a:rPr b="1" lang="en-US" sz="1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6:4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CustomShape 5"/>
          <p:cNvSpPr/>
          <p:nvPr/>
        </p:nvSpPr>
        <p:spPr>
          <a:xfrm>
            <a:off x="10686960" y="6347880"/>
            <a:ext cx="10152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約</a:t>
            </a:r>
            <a:r>
              <a:rPr b="1" lang="en-US" sz="1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11:55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CustomShape 6"/>
          <p:cNvSpPr/>
          <p:nvPr/>
        </p:nvSpPr>
        <p:spPr>
          <a:xfrm>
            <a:off x="5685840" y="2901240"/>
            <a:ext cx="77256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個月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CustomShape 7"/>
          <p:cNvSpPr/>
          <p:nvPr/>
        </p:nvSpPr>
        <p:spPr>
          <a:xfrm>
            <a:off x="8044920" y="770040"/>
            <a:ext cx="1227960" cy="5947200"/>
          </a:xfrm>
          <a:prstGeom prst="roundRect">
            <a:avLst>
              <a:gd name="adj" fmla="val 16667"/>
            </a:avLst>
          </a:prstGeom>
          <a:solidFill>
            <a:srgbClr val="00467a">
              <a:alpha val="15000"/>
            </a:srgb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15057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277560" y="61920"/>
            <a:ext cx="1134576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一：耶穌基督從第三個逾越節到最後幾天分為四段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2"/>
          <p:cNvSpPr/>
          <p:nvPr/>
        </p:nvSpPr>
        <p:spPr>
          <a:xfrm>
            <a:off x="80280" y="1474920"/>
            <a:ext cx="12111120" cy="496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743040" indent="-742680">
              <a:lnSpc>
                <a:spcPct val="100000"/>
              </a:lnSpc>
              <a:buClr>
                <a:srgbClr val="ffffff"/>
              </a:buClr>
              <a:buFont typeface="Calibri Light"/>
              <a:buAutoNum type="arabicPeriod"/>
            </a:pPr>
            <a:r>
              <a:rPr b="0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加利利事工第三期（</a:t>
            </a:r>
            <a:r>
              <a:rPr b="0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5-6</a:t>
            </a:r>
            <a:r>
              <a:rPr b="0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個月）今天講</a:t>
            </a:r>
            <a:r>
              <a:rPr b="0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,</a:t>
            </a:r>
            <a:r>
              <a:rPr b="0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講義第七課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indent="-742680">
              <a:lnSpc>
                <a:spcPct val="100000"/>
              </a:lnSpc>
              <a:buClr>
                <a:srgbClr val="ffc000"/>
              </a:buClr>
              <a:buFont typeface="Calibri Light"/>
              <a:buAutoNum type="arabicPeriod"/>
            </a:pP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在耶路撒冷的三個月—</a:t>
            </a: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(</a:t>
            </a: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約翰福音</a:t>
            </a: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7-9)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indent="-742680">
              <a:lnSpc>
                <a:spcPct val="100000"/>
              </a:lnSpc>
              <a:buClr>
                <a:srgbClr val="ffc000"/>
              </a:buClr>
              <a:buFont typeface="Calibri Light"/>
              <a:buAutoNum type="arabicPeriod"/>
            </a:pP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約旦河東比利亞一帶的事工</a:t>
            </a: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(</a:t>
            </a: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三個月</a:t>
            </a: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)</a:t>
            </a: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：—</a:t>
            </a: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(</a:t>
            </a: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路加福音</a:t>
            </a: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10-17)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indent="-742680">
              <a:lnSpc>
                <a:spcPct val="100000"/>
              </a:lnSpc>
              <a:buClr>
                <a:srgbClr val="ffc000"/>
              </a:buClr>
              <a:buFont typeface="Calibri Light"/>
              <a:buAutoNum type="arabicPeriod"/>
            </a:pP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最後的赴京之旅（約</a:t>
            </a: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2</a:t>
            </a: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個月）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（</a:t>
            </a: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2</a:t>
            </a: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、</a:t>
            </a: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3</a:t>
            </a: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、</a:t>
            </a: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4</a:t>
            </a:r>
            <a:r>
              <a:rPr b="0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下次講，講義第八課）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15057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2" descr=""/>
          <p:cNvPicPr/>
          <p:nvPr/>
        </p:nvPicPr>
        <p:blipFill>
          <a:blip r:embed="rId1"/>
          <a:stretch/>
        </p:blipFill>
        <p:spPr>
          <a:xfrm>
            <a:off x="2365920" y="707760"/>
            <a:ext cx="7949880" cy="6020280"/>
          </a:xfrm>
          <a:prstGeom prst="rect">
            <a:avLst/>
          </a:prstGeom>
          <a:ln>
            <a:noFill/>
          </a:ln>
        </p:spPr>
      </p:pic>
      <p:sp>
        <p:nvSpPr>
          <p:cNvPr id="53" name="CustomShape 1"/>
          <p:cNvSpPr/>
          <p:nvPr/>
        </p:nvSpPr>
        <p:spPr>
          <a:xfrm>
            <a:off x="0" y="0"/>
            <a:ext cx="1183860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二、耶穌基督的的主要行蹤 —</a:t>
            </a:r>
            <a:r>
              <a:rPr b="1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信心的道路</a:t>
            </a: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—圖：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CustomShape 2"/>
          <p:cNvSpPr/>
          <p:nvPr/>
        </p:nvSpPr>
        <p:spPr>
          <a:xfrm>
            <a:off x="120240" y="996840"/>
            <a:ext cx="2354760" cy="6062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迦百農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</a:t>
            </a: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推羅西頓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</a:t>
            </a: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低加波利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</a:t>
            </a: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加利利海邊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</a:t>
            </a: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進馬加丹（抹大拉）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加利利北岸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</a:t>
            </a: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伯賽大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</a:t>
            </a: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該撒利亞腓立比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</a:t>
            </a: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黑門山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</a:t>
            </a:r>
            <a:r>
              <a:rPr b="1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加利利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CustomShape 3"/>
          <p:cNvSpPr/>
          <p:nvPr/>
        </p:nvSpPr>
        <p:spPr>
          <a:xfrm flipH="1" flipV="1">
            <a:off x="5627160" y="1612800"/>
            <a:ext cx="1903320" cy="2493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ff0000"/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6" name="CustomShape 4"/>
          <p:cNvSpPr/>
          <p:nvPr/>
        </p:nvSpPr>
        <p:spPr>
          <a:xfrm>
            <a:off x="5747760" y="1460520"/>
            <a:ext cx="3075480" cy="3506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ff0000"/>
            </a:solidFill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5"/>
          <p:cNvSpPr/>
          <p:nvPr/>
        </p:nvSpPr>
        <p:spPr>
          <a:xfrm>
            <a:off x="5207040" y="1090080"/>
            <a:ext cx="712080" cy="1092240"/>
          </a:xfrm>
          <a:prstGeom prst="ellipse">
            <a:avLst/>
          </a:prstGeom>
          <a:solidFill>
            <a:srgbClr val="ff0000">
              <a:alpha val="10000"/>
            </a:srgb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8" name="CustomShape 6"/>
          <p:cNvSpPr/>
          <p:nvPr/>
        </p:nvSpPr>
        <p:spPr>
          <a:xfrm>
            <a:off x="7813800" y="4322520"/>
            <a:ext cx="1709640" cy="1014840"/>
          </a:xfrm>
          <a:prstGeom prst="ellipse">
            <a:avLst/>
          </a:prstGeom>
          <a:solidFill>
            <a:srgbClr val="ff0000">
              <a:alpha val="10000"/>
            </a:srgb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9" name="CustomShape 7"/>
          <p:cNvSpPr/>
          <p:nvPr/>
        </p:nvSpPr>
        <p:spPr>
          <a:xfrm flipH="1" flipV="1">
            <a:off x="7171920" y="4713840"/>
            <a:ext cx="961560" cy="70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ff0000"/>
            </a:solidFill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0" name="CustomShape 8"/>
          <p:cNvSpPr/>
          <p:nvPr/>
        </p:nvSpPr>
        <p:spPr>
          <a:xfrm flipV="1">
            <a:off x="7172640" y="4106520"/>
            <a:ext cx="640800" cy="607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ff0000"/>
            </a:solidFill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9"/>
          <p:cNvSpPr/>
          <p:nvPr/>
        </p:nvSpPr>
        <p:spPr>
          <a:xfrm flipV="1">
            <a:off x="7908840" y="1911960"/>
            <a:ext cx="11520" cy="2101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ff0000"/>
            </a:solidFill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10"/>
          <p:cNvSpPr/>
          <p:nvPr/>
        </p:nvSpPr>
        <p:spPr>
          <a:xfrm flipV="1">
            <a:off x="7813800" y="1342080"/>
            <a:ext cx="237240" cy="474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ff0000"/>
            </a:solidFill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11"/>
          <p:cNvSpPr/>
          <p:nvPr/>
        </p:nvSpPr>
        <p:spPr>
          <a:xfrm flipH="1">
            <a:off x="5474520" y="1342080"/>
            <a:ext cx="2445840" cy="3111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ff0000"/>
            </a:solidFill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4" name="CustomShape 12"/>
          <p:cNvSpPr/>
          <p:nvPr/>
        </p:nvSpPr>
        <p:spPr>
          <a:xfrm>
            <a:off x="5207040" y="3229920"/>
            <a:ext cx="1229040" cy="2754720"/>
          </a:xfrm>
          <a:prstGeom prst="ellipse">
            <a:avLst/>
          </a:prstGeom>
          <a:solidFill>
            <a:srgbClr val="ff0000">
              <a:alpha val="10000"/>
            </a:srgb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5" name="CustomShape 13"/>
          <p:cNvSpPr/>
          <p:nvPr/>
        </p:nvSpPr>
        <p:spPr>
          <a:xfrm flipV="1">
            <a:off x="5919480" y="4106520"/>
            <a:ext cx="1611360" cy="752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rgbClr val="ff0000"/>
            </a:solidFill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7" dur="indefinite" restart="never" nodeType="tmRoot">
          <p:childTnLst>
            <p:seq>
              <p:cTn id="8" nodeType="mainSeq">
                <p:childTnLst>
                  <p:par>
                    <p:cTn id="9" fill="freeze">
                      <p:stCondLst>
                        <p:cond delay="indefinite"/>
                      </p:stCondLst>
                      <p:childTnLst>
                        <p:par>
                          <p:cTn id="10" fill="freeze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freeze">
                            <p:stCondLst>
                              <p:cond delay="500"/>
                            </p:stCondLst>
                            <p:childTnLst>
                              <p:par>
                                <p:cTn id="15" nodeType="after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freeze">
                      <p:stCondLst>
                        <p:cond delay="indefinite"/>
                      </p:stCondLst>
                      <p:childTnLst>
                        <p:par>
                          <p:cTn id="20" fill="freeze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freeze">
                            <p:stCondLst>
                              <p:cond delay="1"/>
                            </p:stCondLst>
                            <p:childTnLst>
                              <p:par>
                                <p:cTn id="24" nodeType="after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6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freeze">
                      <p:stCondLst>
                        <p:cond delay="indefinite"/>
                      </p:stCondLst>
                      <p:childTnLst>
                        <p:par>
                          <p:cTn id="31" fill="freeze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3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4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freeze">
                      <p:stCondLst>
                        <p:cond delay="indefinite"/>
                      </p:stCondLst>
                      <p:childTnLst>
                        <p:par>
                          <p:cTn id="40" fill="freeze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freeze">
                      <p:stCondLst>
                        <p:cond delay="indefinite"/>
                      </p:stCondLst>
                      <p:childTnLst>
                        <p:par>
                          <p:cTn id="47" fill="freeze">
                            <p:stCondLst>
                              <p:cond delay="0"/>
                            </p:stCondLst>
                            <p:childTnLst>
                              <p:par>
                                <p:cTn id="48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6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freeze">
                      <p:stCondLst>
                        <p:cond delay="indefinite"/>
                      </p:stCondLst>
                      <p:childTnLst>
                        <p:par>
                          <p:cTn id="54" fill="freeze">
                            <p:stCondLst>
                              <p:cond delay="0"/>
                            </p:stCondLst>
                            <p:childTnLst>
                              <p:par>
                                <p:cTn id="55" nodeType="clickEffect" fill="hold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55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freeze">
                      <p:stCondLst>
                        <p:cond delay="indefinite"/>
                      </p:stCondLst>
                      <p:childTnLst>
                        <p:par>
                          <p:cTn id="61" fill="freeze">
                            <p:stCondLst>
                              <p:cond delay="0"/>
                            </p:stCondLst>
                            <p:childTnLst>
                              <p:par>
                                <p:cTn id="62" nodeType="clickEffect" fill="hold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 additive="repl">
                                        <p:cTn id="6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60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freeze">
                      <p:stCondLst>
                        <p:cond delay="indefinite"/>
                      </p:stCondLst>
                      <p:childTnLst>
                        <p:par>
                          <p:cTn id="68" fill="freeze">
                            <p:stCondLst>
                              <p:cond delay="0"/>
                            </p:stCondLst>
                            <p:childTnLst>
                              <p:par>
                                <p:cTn id="6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freeze">
                      <p:stCondLst>
                        <p:cond delay="indefinite"/>
                      </p:stCondLst>
                      <p:childTnLst>
                        <p:par>
                          <p:cTn id="72" fill="freeze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15057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1"/>
          <p:cNvSpPr/>
          <p:nvPr/>
        </p:nvSpPr>
        <p:spPr>
          <a:xfrm>
            <a:off x="-48960" y="-48240"/>
            <a:ext cx="628884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三</a:t>
            </a: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. </a:t>
            </a: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一點討論：合一的自由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CustomShape 2"/>
          <p:cNvSpPr/>
          <p:nvPr/>
        </p:nvSpPr>
        <p:spPr>
          <a:xfrm>
            <a:off x="94680" y="659520"/>
            <a:ext cx="12272400" cy="3746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處理教會爭端的順序？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indent="-742680">
              <a:lnSpc>
                <a:spcPct val="100000"/>
              </a:lnSpc>
              <a:buClr>
                <a:srgbClr val="ffffff"/>
              </a:buClr>
              <a:buFont typeface="Calibri Light"/>
              <a:buAutoNum type="arabicPeriod"/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禱告先行</a:t>
            </a: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切忌用投票解決問題</a:t>
            </a:r>
            <a:r>
              <a:rPr b="1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</a:t>
            </a:r>
            <a:r>
              <a:rPr b="1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神話語同在的明證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indent="-742680">
              <a:lnSpc>
                <a:spcPct val="100000"/>
              </a:lnSpc>
              <a:buClr>
                <a:srgbClr val="ffffff"/>
              </a:buClr>
              <a:buFont typeface="Calibri Light"/>
              <a:buAutoNum type="arabicPeriod"/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順序</a:t>
            </a: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</a:t>
            </a: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從領袖到會眾</a:t>
            </a: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，</a:t>
            </a: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</a:t>
            </a: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從根源到表徵</a:t>
            </a: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 — </a:t>
            </a:r>
            <a:r>
              <a:rPr b="1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榜樣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indent="-742680">
              <a:lnSpc>
                <a:spcPct val="100000"/>
              </a:lnSpc>
              <a:buClr>
                <a:srgbClr val="ffffff"/>
              </a:buClr>
              <a:buFont typeface="Calibri Light"/>
              <a:buAutoNum type="arabicPeriod"/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教會問題的根源基本上都是交流的問題— </a:t>
            </a:r>
            <a:r>
              <a:rPr b="1" lang="en-US" sz="40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心腸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indent="-742680">
              <a:lnSpc>
                <a:spcPct val="100000"/>
              </a:lnSpc>
              <a:buClr>
                <a:srgbClr val="ffffff"/>
              </a:buClr>
              <a:buFont typeface="Calibri Light"/>
              <a:buAutoNum type="arabicPeriod"/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態度要鮮明：不可隨夥裝假，和稀泥絕不是建造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CustomShape 3"/>
          <p:cNvSpPr/>
          <p:nvPr/>
        </p:nvSpPr>
        <p:spPr>
          <a:xfrm>
            <a:off x="94680" y="4023720"/>
            <a:ext cx="11679480" cy="1918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對投票結果的正確態度？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indent="-742680">
              <a:lnSpc>
                <a:spcPct val="100000"/>
              </a:lnSpc>
              <a:buClr>
                <a:srgbClr val="ffffff"/>
              </a:buClr>
              <a:buFont typeface="Calibri Light"/>
              <a:buAutoNum type="arabicPeriod"/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沒有經過慎重禱告的投票一定帶來傷害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indent="-742680">
              <a:lnSpc>
                <a:spcPct val="100000"/>
              </a:lnSpc>
              <a:buClr>
                <a:srgbClr val="ffffff"/>
              </a:buClr>
              <a:buFont typeface="Calibri Light"/>
              <a:buAutoNum type="arabicPeriod"/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如是我要的結果，感謝主；如不是學習靠主交托</a:t>
            </a:r>
            <a:endParaRPr b="0" lang="en-US" sz="180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5" dur="indefinite" restart="never" nodeType="tmRoot">
          <p:childTnLst>
            <p:seq>
              <p:cTn id="76" dur="indefinite" nodeType="mainSeq">
                <p:childTnLst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36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1" dur="500" fill="hold"/>
                                        <p:tgtEl>
                                          <p:spTgt spid="67">
                                            <p:txEl>
                                              <p:pRg st="36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2" dur="500" fill="hold"/>
                                        <p:tgtEl>
                                          <p:spTgt spid="67">
                                            <p:txEl>
                                              <p:pRg st="36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1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7" dur="500" fill="hold"/>
                                        <p:tgtEl>
                                          <p:spTgt spid="67">
                                            <p:txEl>
                                              <p:pRg st="11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8" dur="500" fill="hold"/>
                                        <p:tgtEl>
                                          <p:spTgt spid="67">
                                            <p:txEl>
                                              <p:pRg st="11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nodeType="with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61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1" dur="500" fill="hold"/>
                                        <p:tgtEl>
                                          <p:spTgt spid="67">
                                            <p:txEl>
                                              <p:pRg st="61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2" dur="500" fill="hold"/>
                                        <p:tgtEl>
                                          <p:spTgt spid="67">
                                            <p:txEl>
                                              <p:pRg st="61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nodeType="with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83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5" dur="500" fill="hold"/>
                                        <p:tgtEl>
                                          <p:spTgt spid="67">
                                            <p:txEl>
                                              <p:pRg st="83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6" dur="500" fill="hold"/>
                                        <p:tgtEl>
                                          <p:spTgt spid="67">
                                            <p:txEl>
                                              <p:pRg st="83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nodeType="click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2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1" dur="500" fill="hold"/>
                                        <p:tgtEl>
                                          <p:spTgt spid="68">
                                            <p:txEl>
                                              <p:pRg st="12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2" dur="500" fill="hold"/>
                                        <p:tgtEl>
                                          <p:spTgt spid="68">
                                            <p:txEl>
                                              <p:pRg st="12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nodeType="withEffect" fill="hold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0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5" dur="500" fill="hold"/>
                                        <p:tgtEl>
                                          <p:spTgt spid="68">
                                            <p:txEl>
                                              <p:pRg st="30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6" dur="500" fill="hold"/>
                                        <p:tgtEl>
                                          <p:spTgt spid="68">
                                            <p:txEl>
                                              <p:pRg st="30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8958</TotalTime>
  <Application>LibreOffice/5.2.2.2$Windows_X86_64 LibreOffice_project/8f96e87c890bf8fa77463cd4b640a2312823f3ad</Application>
  <Words>484</Words>
  <Paragraphs>40</Paragraphs>
  <Company>M3 Engineering &amp; Technology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2014-12-30T18:22:34Z</dcterms:created>
  <dc:creator>Mike Lu</dc:creator>
  <dc:description/>
  <dc:language>zh-CN</dc:language>
  <cp:lastModifiedBy/>
  <dcterms:modified xsi:type="dcterms:W3CDTF">2017-10-19T00:03:58Z</dcterms:modified>
  <cp:revision>176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M3 Engineering &amp; Technology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Widescreen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5</vt:i4>
  </property>
</Properties>
</file>