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  <p:sldMasterId id="2147483665" r:id="rId2"/>
    <p:sldMasterId id="2147483677" r:id="rId3"/>
  </p:sldMasterIdLst>
  <p:sldIdLst>
    <p:sldId id="256" r:id="rId4"/>
    <p:sldId id="264" r:id="rId5"/>
    <p:sldId id="268" r:id="rId6"/>
    <p:sldId id="273" r:id="rId7"/>
    <p:sldId id="275" r:id="rId8"/>
    <p:sldId id="267" r:id="rId9"/>
    <p:sldId id="278" r:id="rId10"/>
    <p:sldId id="284" r:id="rId11"/>
    <p:sldId id="285" r:id="rId12"/>
    <p:sldId id="286" r:id="rId13"/>
    <p:sldId id="277" r:id="rId14"/>
    <p:sldId id="287" r:id="rId15"/>
    <p:sldId id="288" r:id="rId16"/>
    <p:sldId id="293" r:id="rId17"/>
    <p:sldId id="294" r:id="rId18"/>
    <p:sldId id="291" r:id="rId19"/>
    <p:sldId id="295" r:id="rId20"/>
    <p:sldId id="296" r:id="rId21"/>
    <p:sldId id="310" r:id="rId22"/>
    <p:sldId id="298" r:id="rId23"/>
    <p:sldId id="305" r:id="rId24"/>
    <p:sldId id="306" r:id="rId25"/>
    <p:sldId id="307" r:id="rId26"/>
    <p:sldId id="308" r:id="rId27"/>
    <p:sldId id="309" r:id="rId28"/>
    <p:sldId id="297" r:id="rId29"/>
    <p:sldId id="311" r:id="rId30"/>
    <p:sldId id="325" r:id="rId31"/>
    <p:sldId id="326" r:id="rId32"/>
    <p:sldId id="320" r:id="rId33"/>
    <p:sldId id="321" r:id="rId34"/>
    <p:sldId id="316" r:id="rId35"/>
    <p:sldId id="318" r:id="rId36"/>
    <p:sldId id="319" r:id="rId37"/>
    <p:sldId id="322" r:id="rId38"/>
    <p:sldId id="323" r:id="rId39"/>
    <p:sldId id="324" r:id="rId40"/>
    <p:sldId id="312" r:id="rId4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99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2" y="2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presProps" Target="presProps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viewProps" Target="viewProps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20" Type="http://schemas.openxmlformats.org/officeDocument/2006/relationships/slide" Target="slides/slide17.xml"/><Relationship Id="rId41" Type="http://schemas.openxmlformats.org/officeDocument/2006/relationships/slide" Target="slides/slide3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29F99-89F5-93D8-AAD4-ABE8C3FBAC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F4A4E3-E2C6-B350-72B0-41BCBCD64D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A32167-61A6-AA39-22C5-DB3B8E3E6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F85A99-E689-64E5-382A-844D11D19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DAEC7D-DCD3-B725-00B9-23E8AE168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89860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5A4358-43B5-72E0-A49B-3EF157093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29F25-810B-828F-9D0B-6FB2AAD221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43ACF-63EC-F9B4-9684-EA85C9359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0DA942-DD1E-326B-38E4-A06C15A49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6A1FFE-B41C-2F81-5402-C61FDD61E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90880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1679D-A3A7-4A69-0414-E654B03B8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EE9FDD-2AC7-0BBE-7685-3D4856333F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429A77-393F-4464-29E4-28D0FD2E5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4C451-503B-7D01-DD77-2328876EB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350C3A-E6D7-D88B-9CD2-20FB66932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3606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C3F85E-ACC7-C8BC-3978-C3EE2D3EA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6692BD-50E3-F107-0F46-F492A94CC4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36878C-D1FE-2449-7091-5E00BA4DB4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ABC26D-934A-4CC3-92F2-2F8BB6983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DEBEBB-6F26-7631-9D6F-3C6EEA76F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DEBCC0-F0C5-9512-3D48-9A9119406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4598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8C649-AB3F-9694-D6AE-B93343866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696CC1-3894-ED51-3CC8-261F4A26E9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764CF7-A150-D400-7BD8-4022A9CAD3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897911-CE0C-8A88-FDE0-A84B0EBB2B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93DBE4-8260-F946-3DD5-C71E6331AC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A92064-AC79-FE8B-DDF5-1D7ED59C9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916DE4-D044-9204-B30C-B42DE5018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99DD54-7D73-1F97-7205-08AA2BC30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17156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D66ED-3A24-6CF5-6F86-032D94DE5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B730B2-C77F-F1CB-899B-9922570D2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000073-2442-564C-5204-8801745D0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EBA3B7-C53E-EF70-62F6-29A773C47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61215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AF8F1B-4374-AE47-8E4A-F3509F368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0015B5-50A2-F4BE-D3F9-59F209EA8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576C61-775B-403E-9D9D-3E408DA54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081671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520C6-1652-A10C-AD02-10EDC3EF8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F50F6C-6F42-1FA8-1063-41A52BC004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B37849-629D-CDF3-198D-8C54E7A575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750038-4E66-104A-7C86-3E09DD4D1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EB43E3-E321-A28D-A9E1-F8D4E9E23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15643C-BA42-7C46-CCCC-4891C5BBB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3530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1F940-C946-DC43-9450-FB7ADC87F7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44CF17-CD3A-19A5-63D1-26BD647D52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FB57A5-7B8D-FCA3-32B3-21FC93D7A1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78C0E0-CF57-3E4F-E616-BFEB32DA0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E36D2C-D197-8666-9464-90B5B3506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46DB6F-F385-8388-CA38-066B5AE88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017949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2ED7E8-16D1-2DA7-6F8C-8D5E4AC96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5E89E1-1473-3342-1687-A2FC75D832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68B462-EB17-AAA6-5660-038FFB740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50D677-88A0-D8C2-4F14-50C3D625F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D2125A-E1AE-A5B8-0AA0-F24C1B723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9501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D50977-1D38-FFBF-5F00-05E2DD3E41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78E757-9EF0-9BEF-418F-196A11EDAA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DE72EB-5B47-7858-BB97-1047928E0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DDF200-3D9C-FDB4-62D4-7874D4B8A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5038E6-34DA-EFDB-0F4D-7D765C9F9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851562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29F99-89F5-93D8-AAD4-ABE8C3FBAC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F4A4E3-E2C6-B350-72B0-41BCBCD64D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A32167-61A6-AA39-22C5-DB3B8E3E6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F85A99-E689-64E5-382A-844D11D19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DAEC7D-DCD3-B725-00B9-23E8AE168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97145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5A4358-43B5-72E0-A49B-3EF157093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29F25-810B-828F-9D0B-6FB2AAD221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43ACF-63EC-F9B4-9684-EA85C9359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0DA942-DD1E-326B-38E4-A06C15A49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6A1FFE-B41C-2F81-5402-C61FDD61E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1336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1679D-A3A7-4A69-0414-E654B03B8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EE9FDD-2AC7-0BBE-7685-3D4856333F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429A77-393F-4464-29E4-28D0FD2E5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4C451-503B-7D01-DD77-2328876EB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350C3A-E6D7-D88B-9CD2-20FB66932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000937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C3F85E-ACC7-C8BC-3978-C3EE2D3EA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6692BD-50E3-F107-0F46-F492A94CC4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36878C-D1FE-2449-7091-5E00BA4DB4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ABC26D-934A-4CC3-92F2-2F8BB6983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DEBEBB-6F26-7631-9D6F-3C6EEA76F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DEBCC0-F0C5-9512-3D48-9A9119406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60045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8C649-AB3F-9694-D6AE-B93343866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696CC1-3894-ED51-3CC8-261F4A26E9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764CF7-A150-D400-7BD8-4022A9CAD3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897911-CE0C-8A88-FDE0-A84B0EBB2B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93DBE4-8260-F946-3DD5-C71E6331AC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A92064-AC79-FE8B-DDF5-1D7ED59C9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916DE4-D044-9204-B30C-B42DE5018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99DD54-7D73-1F97-7205-08AA2BC30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10871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D66ED-3A24-6CF5-6F86-032D94DE5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B730B2-C77F-F1CB-899B-9922570D2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000073-2442-564C-5204-8801745D0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EBA3B7-C53E-EF70-62F6-29A773C47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024027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AF8F1B-4374-AE47-8E4A-F3509F368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0015B5-50A2-F4BE-D3F9-59F209EA8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576C61-775B-403E-9D9D-3E408DA54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06376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520C6-1652-A10C-AD02-10EDC3EF8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F50F6C-6F42-1FA8-1063-41A52BC004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B37849-629D-CDF3-198D-8C54E7A575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750038-4E66-104A-7C86-3E09DD4D1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EB43E3-E321-A28D-A9E1-F8D4E9E23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15643C-BA42-7C46-CCCC-4891C5BBB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116121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1F940-C946-DC43-9450-FB7ADC87F7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44CF17-CD3A-19A5-63D1-26BD647D52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FB57A5-7B8D-FCA3-32B3-21FC93D7A1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78C0E0-CF57-3E4F-E616-BFEB32DA0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E36D2C-D197-8666-9464-90B5B3506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46DB6F-F385-8388-CA38-066B5AE88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94648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2ED7E8-16D1-2DA7-6F8C-8D5E4AC96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5E89E1-1473-3342-1687-A2FC75D832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68B462-EB17-AAA6-5660-038FFB740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50D677-88A0-D8C2-4F14-50C3D625F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D2125A-E1AE-A5B8-0AA0-F24C1B723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896079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D50977-1D38-FFBF-5F00-05E2DD3E41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78E757-9EF0-9BEF-418F-196A11EDAA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DE72EB-5B47-7858-BB97-1047928E0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DDF200-3D9C-FDB4-62D4-7874D4B8A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5038E6-34DA-EFDB-0F4D-7D765C9F9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270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AA7D927-CD9D-1C06-8D69-3686DCE82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B2F3E2-1168-EA70-6BD7-614F024F17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773C4-CC3B-F123-E4F2-9A8BB2887E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2/18/2024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7E64A1-BA90-FED4-2750-179D9C3940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E85D17-E5B1-41F5-1DC5-D8C7C0C341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6035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AA7D927-CD9D-1C06-8D69-3686DCE82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B2F3E2-1168-EA70-6BD7-614F024F17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773C4-CC3B-F123-E4F2-9A8BB2887E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2/18/2024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7E64A1-BA90-FED4-2750-179D9C3940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E85D17-E5B1-41F5-1DC5-D8C7C0C341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02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9470" y="198555"/>
            <a:ext cx="12002529" cy="4142786"/>
          </a:xfrm>
        </p:spPr>
        <p:txBody>
          <a:bodyPr>
            <a:normAutofit/>
          </a:bodyPr>
          <a:lstStyle/>
          <a:p>
            <a:pPr algn="ctr"/>
            <a:r>
              <a:rPr lang="en-US" altLang="zh-TW" sz="48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2024 </a:t>
            </a:r>
            <a:r>
              <a:rPr lang="zh-CN" altLang="en-US" sz="48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春季主日学</a:t>
            </a:r>
            <a:br>
              <a:rPr lang="zh-CN" altLang="en-US" sz="48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TW" altLang="en-US" sz="6600" b="1" dirty="0">
                <a:latin typeface="KaiTi" panose="02010609060101010101" pitchFamily="49" charset="-122"/>
                <a:ea typeface="KaiTi" panose="02010609060101010101" pitchFamily="49" charset="-122"/>
              </a:rPr>
              <a:t>申命記</a:t>
            </a:r>
            <a:br>
              <a:rPr lang="en-US" altLang="zh-TW" sz="4800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4800" dirty="0">
                <a:latin typeface="KaiTi" panose="02010609060101010101" pitchFamily="49" charset="-122"/>
                <a:ea typeface="KaiTi" panose="02010609060101010101" pitchFamily="49" charset="-122"/>
              </a:rPr>
              <a:t>第三課：旷野的“和平与战争”（第二章）</a:t>
            </a:r>
            <a:br>
              <a:rPr lang="en-US" altLang="zh-CN" sz="6600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br>
              <a:rPr lang="en-US" altLang="zh-CN" sz="3600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CN" sz="4000" dirty="0">
                <a:latin typeface="KaiTi" panose="02010609060101010101" pitchFamily="49" charset="-122"/>
                <a:ea typeface="KaiTi" panose="02010609060101010101" pitchFamily="49" charset="-122"/>
              </a:rPr>
              <a:t>1/21/2024</a:t>
            </a:r>
            <a:endParaRPr lang="en-US" sz="4000" b="1" dirty="0">
              <a:solidFill>
                <a:schemeClr val="tx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16277" y="4504167"/>
            <a:ext cx="34743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土桑華人基督教會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7675" y="5354822"/>
            <a:ext cx="1091513" cy="1162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3997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3FA3697-DA61-FB64-AFE1-6EE5724E3581}"/>
              </a:ext>
            </a:extLst>
          </p:cNvPr>
          <p:cNvSpPr txBox="1"/>
          <p:nvPr/>
        </p:nvSpPr>
        <p:spPr>
          <a:xfrm>
            <a:off x="229907" y="1254463"/>
            <a:ext cx="11140004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0" i="0" dirty="0">
                <a:solidFill>
                  <a:srgbClr val="2A2A2A"/>
                </a:solidFill>
                <a:effectLst/>
                <a:latin typeface="Roboto Condensed" panose="02000000000000000000" pitchFamily="2" charset="0"/>
              </a:rPr>
              <a:t>申命记第</a:t>
            </a:r>
            <a:r>
              <a:rPr lang="zh-CN" altLang="en-US" sz="2400" dirty="0">
                <a:solidFill>
                  <a:srgbClr val="2A2A2A"/>
                </a:solidFill>
                <a:latin typeface="Roboto Condensed" panose="02000000000000000000" pitchFamily="2" charset="0"/>
              </a:rPr>
              <a:t>一</a:t>
            </a:r>
            <a:r>
              <a:rPr lang="zh-CN" altLang="en-US" sz="2400" b="0" i="0" dirty="0">
                <a:solidFill>
                  <a:srgbClr val="2A2A2A"/>
                </a:solidFill>
                <a:effectLst/>
                <a:latin typeface="Roboto Condensed" panose="02000000000000000000" pitchFamily="2" charset="0"/>
              </a:rPr>
              <a:t>章</a:t>
            </a:r>
            <a:endParaRPr lang="en-US" altLang="zh-CN" sz="2400" b="0" i="0" dirty="0">
              <a:solidFill>
                <a:srgbClr val="2A2A2A"/>
              </a:solidFill>
              <a:effectLst/>
              <a:latin typeface="Roboto Condensed" panose="02000000000000000000" pitchFamily="2" charset="0"/>
            </a:endParaRPr>
          </a:p>
          <a:p>
            <a:endParaRPr lang="en-US" altLang="zh-CN" sz="2400" dirty="0"/>
          </a:p>
          <a:p>
            <a:r>
              <a:rPr lang="en-US" altLang="zh-CN" sz="2400" dirty="0"/>
              <a:t>40</a:t>
            </a:r>
            <a:r>
              <a:rPr lang="zh-CN" altLang="en-US" sz="2400" dirty="0"/>
              <a:t>至于你们，要转回，从红海的路往旷野去。</a:t>
            </a:r>
          </a:p>
          <a:p>
            <a:r>
              <a:rPr lang="en-US" altLang="zh-CN" sz="2400" dirty="0"/>
              <a:t>41</a:t>
            </a:r>
            <a:r>
              <a:rPr lang="zh-CN" altLang="en-US" sz="2400" dirty="0"/>
              <a:t>那时，你们回答我说，我们得罪了耶和华，情愿照耶和华我们神一切所吩咐的上去争战。于是你们各人带着兵器，争先上山地去了。</a:t>
            </a:r>
          </a:p>
          <a:p>
            <a:r>
              <a:rPr lang="en-US" altLang="zh-CN" sz="2400" b="1" dirty="0"/>
              <a:t>42</a:t>
            </a:r>
            <a:r>
              <a:rPr lang="zh-CN" altLang="en-US" sz="2400" b="1" dirty="0"/>
              <a:t>耶和华吩咐我说，你对他们说，不要上去，也不要争战。因我不在你们中间，恐怕你们被仇敌杀败了。</a:t>
            </a:r>
          </a:p>
          <a:p>
            <a:r>
              <a:rPr lang="en-US" altLang="zh-CN" sz="2400" b="1" dirty="0"/>
              <a:t>43</a:t>
            </a:r>
            <a:r>
              <a:rPr lang="zh-CN" altLang="en-US" sz="2400" b="1" dirty="0"/>
              <a:t>我就告诉了你们，你们却不听从，竟违背耶和华的命令，擅自上山地去了。</a:t>
            </a:r>
          </a:p>
          <a:p>
            <a:r>
              <a:rPr lang="en-US" altLang="zh-CN" sz="2400" b="1" dirty="0"/>
              <a:t>44</a:t>
            </a:r>
            <a:r>
              <a:rPr lang="zh-CN" altLang="en-US" sz="2400" b="1" dirty="0"/>
              <a:t>住那山地的亚摩利人就出来攻击你们，追赶你们，如蜂拥一般，在西珥杀退你们，直到何珥玛。</a:t>
            </a:r>
          </a:p>
          <a:p>
            <a:r>
              <a:rPr lang="en-US" altLang="zh-CN" sz="2400" dirty="0"/>
              <a:t>45</a:t>
            </a:r>
            <a:r>
              <a:rPr lang="zh-CN" altLang="en-US" sz="2400" dirty="0"/>
              <a:t>你们便回来，在耶和华面前哭号。耶和华却不听你们的声音，也不向你们侧耳。</a:t>
            </a:r>
          </a:p>
          <a:p>
            <a:r>
              <a:rPr lang="en-US" altLang="zh-CN" sz="2400" dirty="0"/>
              <a:t>46</a:t>
            </a:r>
            <a:r>
              <a:rPr lang="zh-CN" altLang="en-US" sz="2400" dirty="0"/>
              <a:t>于是你们在加低斯住了许多日子。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105390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4C90BA4-9371-DFD0-14B3-628060890853}"/>
              </a:ext>
            </a:extLst>
          </p:cNvPr>
          <p:cNvSpPr txBox="1"/>
          <p:nvPr/>
        </p:nvSpPr>
        <p:spPr>
          <a:xfrm>
            <a:off x="150865" y="244574"/>
            <a:ext cx="11725505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4400"/>
            <a:r>
              <a:rPr lang="zh-CN" altLang="en-US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课堂提问与分享 </a:t>
            </a:r>
            <a:r>
              <a:rPr lang="en-US" altLang="zh-CN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Q&amp;A</a:t>
            </a:r>
          </a:p>
          <a:p>
            <a:pPr algn="ctr" defTabSz="914400"/>
            <a:endParaRPr lang="en-US" altLang="zh-CN" sz="2600" b="1" dirty="0">
              <a:solidFill>
                <a:prstClr val="black"/>
              </a:solidFill>
            </a:endParaRPr>
          </a:p>
          <a:p>
            <a:pPr defTabSz="914400"/>
            <a:endParaRPr lang="en-US" altLang="zh-CN" sz="1200" b="1" dirty="0">
              <a:solidFill>
                <a:prstClr val="black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96561" y="1326449"/>
            <a:ext cx="11895439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defTabSz="914400">
              <a:buFont typeface="Wingdings" panose="05000000000000000000" pitchFamily="2" charset="2"/>
              <a:buChar char="Ø"/>
            </a:pPr>
            <a:r>
              <a:rPr lang="en-US" altLang="zh-CN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Q1:</a:t>
            </a:r>
            <a:r>
              <a:rPr lang="zh-TW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以色列人不可與那些人爭戰？為什麽？</a:t>
            </a:r>
            <a:endParaRPr lang="en-US" altLang="zh-TW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285750" indent="-285750" defTabSz="914400">
              <a:buFont typeface="Wingdings" panose="05000000000000000000" pitchFamily="2" charset="2"/>
              <a:buChar char="Ø"/>
            </a:pPr>
            <a:endParaRPr lang="en-US" altLang="zh-TW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285750" indent="-285750" defTabSz="914400">
              <a:buFont typeface="Wingdings" panose="05000000000000000000" pitchFamily="2" charset="2"/>
              <a:buChar char="Ø"/>
            </a:pPr>
            <a:r>
              <a:rPr lang="en-US" altLang="zh-CN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Q2:</a:t>
            </a:r>
            <a:r>
              <a:rPr lang="zh-TW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以色列人與那些人爭戰？為什麽？</a:t>
            </a:r>
          </a:p>
          <a:p>
            <a:pPr marL="285750" indent="-285750" defTabSz="914400">
              <a:buFont typeface="Wingdings" panose="05000000000000000000" pitchFamily="2" charset="2"/>
              <a:buChar char="Ø"/>
            </a:pPr>
            <a:endParaRPr lang="en-US" altLang="zh-TW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285750" indent="-285750" defTabSz="914400">
              <a:buFont typeface="Wingdings" panose="05000000000000000000" pitchFamily="2" charset="2"/>
              <a:buChar char="Ø"/>
            </a:pPr>
            <a:r>
              <a:rPr lang="en-US" altLang="zh-CN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Q3:</a:t>
            </a: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当</a:t>
            </a:r>
            <a:r>
              <a:rPr lang="zh-TW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今</a:t>
            </a: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基督徒如何面对仇敌？</a:t>
            </a:r>
            <a:endParaRPr lang="en-US" altLang="zh-CN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/>
            <a:endParaRPr lang="zh-TW" altLang="en-US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/>
            <a:endParaRPr lang="en-US" altLang="zh-CN" sz="2800" dirty="0">
              <a:solidFill>
                <a:prstClr val="black"/>
              </a:solidFill>
              <a:latin typeface="等线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424290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9470" y="198555"/>
            <a:ext cx="12002529" cy="4142786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TW" sz="48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2024 </a:t>
            </a:r>
            <a:r>
              <a:rPr lang="zh-CN" altLang="en-US" sz="48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春季主日学</a:t>
            </a:r>
            <a:br>
              <a:rPr lang="zh-CN" altLang="en-US" sz="48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TW" altLang="en-US" sz="6600" b="1" dirty="0">
                <a:latin typeface="KaiTi" panose="02010609060101010101" pitchFamily="49" charset="-122"/>
                <a:ea typeface="KaiTi" panose="02010609060101010101" pitchFamily="49" charset="-122"/>
              </a:rPr>
              <a:t>申命記</a:t>
            </a:r>
            <a:br>
              <a:rPr lang="en-US" altLang="zh-TW" sz="4800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br>
              <a:rPr lang="en-US" altLang="zh-TW" sz="4800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4800" dirty="0">
                <a:latin typeface="KaiTi" panose="02010609060101010101" pitchFamily="49" charset="-122"/>
                <a:ea typeface="KaiTi" panose="02010609060101010101" pitchFamily="49" charset="-122"/>
              </a:rPr>
              <a:t>第四課：进入迦南之前战败巴珊王</a:t>
            </a:r>
            <a:br>
              <a:rPr lang="en-US" altLang="zh-CN" sz="4800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4800" dirty="0">
                <a:latin typeface="KaiTi" panose="02010609060101010101" pitchFamily="49" charset="-122"/>
                <a:ea typeface="KaiTi" panose="02010609060101010101" pitchFamily="49" charset="-122"/>
              </a:rPr>
              <a:t>（第三章）</a:t>
            </a:r>
            <a:br>
              <a:rPr lang="en-US" altLang="zh-CN" sz="6600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br>
              <a:rPr lang="en-US" altLang="zh-CN" sz="3600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CN" sz="4000" dirty="0">
                <a:latin typeface="KaiTi" panose="02010609060101010101" pitchFamily="49" charset="-122"/>
                <a:ea typeface="KaiTi" panose="02010609060101010101" pitchFamily="49" charset="-122"/>
              </a:rPr>
              <a:t>1/28/2024</a:t>
            </a:r>
            <a:endParaRPr lang="en-US" sz="4000" b="1" dirty="0">
              <a:solidFill>
                <a:schemeClr val="tx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16277" y="4781094"/>
            <a:ext cx="34743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土桑華人基督教會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7675" y="5579503"/>
            <a:ext cx="1091513" cy="1162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43256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DBD727C-3624-FC63-9952-2359F020DBEF}"/>
              </a:ext>
            </a:extLst>
          </p:cNvPr>
          <p:cNvSpPr txBox="1"/>
          <p:nvPr/>
        </p:nvSpPr>
        <p:spPr>
          <a:xfrm>
            <a:off x="99278" y="90375"/>
            <a:ext cx="7822039" cy="41472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150" b="1" dirty="0"/>
              <a:t>申命記</a:t>
            </a:r>
            <a:r>
              <a:rPr lang="en-US" altLang="zh-CN" sz="2150" b="1" dirty="0"/>
              <a:t>3 </a:t>
            </a:r>
            <a:r>
              <a:rPr lang="en-US" altLang="zh-CN" sz="2150" dirty="0"/>
              <a:t>	</a:t>
            </a:r>
          </a:p>
          <a:p>
            <a:r>
              <a:rPr lang="en-US" altLang="zh-CN" sz="2200" dirty="0"/>
              <a:t>1</a:t>
            </a:r>
            <a:r>
              <a:rPr lang="zh-CN" altLang="en-US" sz="2200" dirty="0"/>
              <a:t>以后，我们转回，</a:t>
            </a:r>
            <a:r>
              <a:rPr lang="zh-CN" altLang="en-US" sz="2200" b="1" dirty="0"/>
              <a:t>向巴珊去</a:t>
            </a:r>
            <a:r>
              <a:rPr lang="zh-CN" altLang="en-US" sz="2200" dirty="0"/>
              <a:t>。巴珊王噩和他的众民都出来，在以得来与我们交战。</a:t>
            </a:r>
            <a:r>
              <a:rPr lang="en-US" altLang="zh-CN" sz="2200" dirty="0"/>
              <a:t>2</a:t>
            </a:r>
            <a:r>
              <a:rPr lang="zh-CN" altLang="en-US" sz="2200" b="1" dirty="0"/>
              <a:t>耶和华对我说，不要怕他。因我已将他和他的众民，并他的地，都交在你手中</a:t>
            </a:r>
            <a:r>
              <a:rPr lang="zh-CN" altLang="en-US" sz="2200" dirty="0"/>
              <a:t>。你要待他像从前待住希实本的亚摩利王西宏一样。</a:t>
            </a:r>
            <a:r>
              <a:rPr lang="en-US" altLang="zh-CN" sz="2200" dirty="0"/>
              <a:t>3</a:t>
            </a:r>
            <a:r>
              <a:rPr lang="zh-CN" altLang="en-US" sz="2200" dirty="0"/>
              <a:t>于是耶和华我们的神也将巴珊王噩和他的众民都交在我们手中。我们杀了他们，没有留下一个。</a:t>
            </a:r>
            <a:r>
              <a:rPr lang="en-US" altLang="zh-CN" sz="2200" dirty="0"/>
              <a:t>4</a:t>
            </a:r>
            <a:r>
              <a:rPr lang="zh-CN" altLang="en-US" sz="2200" dirty="0"/>
              <a:t>那时，我们夺了</a:t>
            </a:r>
            <a:r>
              <a:rPr lang="zh-CN" altLang="en-US" sz="2200" b="1" dirty="0"/>
              <a:t>他所有的城，共有六十座，没有一座城不被我们所夺</a:t>
            </a:r>
            <a:r>
              <a:rPr lang="zh-CN" altLang="en-US" sz="2200" dirty="0"/>
              <a:t>。这为亚珥歌伯的全境，就是巴珊地噩王的国。</a:t>
            </a:r>
            <a:r>
              <a:rPr lang="en-US" altLang="zh-CN" sz="2200" dirty="0"/>
              <a:t>5</a:t>
            </a:r>
            <a:r>
              <a:rPr lang="zh-CN" altLang="en-US" sz="2200" dirty="0"/>
              <a:t>这些城都有坚固的高墙，有门有闩。此外还有许多无城墙的乡村。</a:t>
            </a:r>
            <a:r>
              <a:rPr lang="en-US" altLang="zh-CN" sz="2200" dirty="0"/>
              <a:t>6</a:t>
            </a:r>
            <a:r>
              <a:rPr lang="zh-CN" altLang="en-US" sz="2200" dirty="0"/>
              <a:t>我们将这些都毁灭了，像从前待希实本王西宏一样，把有人烟的各城，连女人带孩子，尽都毁灭。</a:t>
            </a:r>
            <a:r>
              <a:rPr lang="en-US" altLang="zh-CN" sz="2200" dirty="0"/>
              <a:t>7</a:t>
            </a:r>
            <a:r>
              <a:rPr lang="zh-CN" altLang="en-US" sz="2200" dirty="0"/>
              <a:t>惟有一切牲畜和城中的财物都取为自己的掠物。</a:t>
            </a:r>
            <a:endParaRPr lang="en-US" altLang="zh-CN" sz="22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4136A1-6BA2-0848-9D96-66D3119EE2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04266" y="0"/>
            <a:ext cx="3645408" cy="68580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18ADBF5-7242-50DA-6B90-616F2F72A60A}"/>
              </a:ext>
            </a:extLst>
          </p:cNvPr>
          <p:cNvSpPr/>
          <p:nvPr/>
        </p:nvSpPr>
        <p:spPr>
          <a:xfrm>
            <a:off x="4599330" y="6459848"/>
            <a:ext cx="305724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>
                <a:latin typeface="KaiTi" panose="02010609060101010101" pitchFamily="49" charset="-122"/>
                <a:ea typeface="KaiTi" panose="02010609060101010101" pitchFamily="49" charset="-122"/>
              </a:rPr>
              <a:t>地圖摘自</a:t>
            </a:r>
            <a:r>
              <a:rPr lang="zh-TW" altLang="en-US" sz="1400" dirty="0">
                <a:latin typeface="KaiTi" panose="02010609060101010101" pitchFamily="49" charset="-122"/>
                <a:ea typeface="KaiTi" panose="02010609060101010101" pitchFamily="49" charset="-122"/>
              </a:rPr>
              <a:t>聖光神學院聖經地理資訊網</a:t>
            </a:r>
            <a:endParaRPr lang="en-US" sz="14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38CE01C-D026-514B-D8CA-2578F840CB4D}"/>
              </a:ext>
            </a:extLst>
          </p:cNvPr>
          <p:cNvSpPr txBox="1"/>
          <p:nvPr/>
        </p:nvSpPr>
        <p:spPr>
          <a:xfrm>
            <a:off x="99278" y="4630235"/>
            <a:ext cx="7628708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200" dirty="0"/>
              <a:t>申命記</a:t>
            </a:r>
            <a:r>
              <a:rPr lang="en-US" altLang="zh-CN" sz="2200" dirty="0"/>
              <a:t>1</a:t>
            </a:r>
            <a:r>
              <a:rPr lang="zh-CN" altLang="en-US" sz="2200" dirty="0"/>
              <a:t>：</a:t>
            </a:r>
            <a:r>
              <a:rPr lang="en-US" altLang="zh-CN" sz="2200" dirty="0"/>
              <a:t>27</a:t>
            </a:r>
            <a:r>
              <a:rPr lang="zh-CN" altLang="en-US" sz="2200" dirty="0"/>
              <a:t>在帐棚内发怨言说，耶和华因为恨我们，所以将我们从埃及地领出来，要交在亚摩利人手中，除灭我们。</a:t>
            </a:r>
            <a:r>
              <a:rPr lang="en-US" altLang="zh-CN" sz="2200" dirty="0"/>
              <a:t>28</a:t>
            </a:r>
            <a:r>
              <a:rPr lang="zh-CN" altLang="en-US" sz="2200" dirty="0"/>
              <a:t>我们上哪里去呢？我们的弟兄使我们的心消化，说</a:t>
            </a:r>
            <a:r>
              <a:rPr lang="zh-CN" altLang="en-US" sz="2200" b="1" dirty="0"/>
              <a:t>那地的民比我们又大又高，城邑又广大又坚固</a:t>
            </a:r>
            <a:r>
              <a:rPr lang="zh-CN" altLang="en-US" sz="2200" dirty="0"/>
              <a:t>，高得顶天，并且我们在那里看见亚衲族的人。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369838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DBD727C-3624-FC63-9952-2359F020DBEF}"/>
              </a:ext>
            </a:extLst>
          </p:cNvPr>
          <p:cNvSpPr txBox="1"/>
          <p:nvPr/>
        </p:nvSpPr>
        <p:spPr>
          <a:xfrm>
            <a:off x="99278" y="90375"/>
            <a:ext cx="7822039" cy="51629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150" b="1" dirty="0"/>
              <a:t>申命記</a:t>
            </a:r>
            <a:r>
              <a:rPr lang="en-US" altLang="zh-CN" sz="2150" b="1" dirty="0"/>
              <a:t>3 </a:t>
            </a:r>
            <a:r>
              <a:rPr lang="en-US" altLang="zh-CN" sz="2150" dirty="0"/>
              <a:t>	</a:t>
            </a:r>
          </a:p>
          <a:p>
            <a:r>
              <a:rPr lang="en-US" altLang="zh-CN" sz="2200" dirty="0"/>
              <a:t>8</a:t>
            </a:r>
            <a:r>
              <a:rPr lang="zh-CN" altLang="en-US" sz="2200" dirty="0"/>
              <a:t>那时，我们从约旦河东两个亚摩利王的手将</a:t>
            </a:r>
            <a:r>
              <a:rPr lang="zh-CN" altLang="en-US" sz="2200" b="1" dirty="0"/>
              <a:t>亚嫩谷直到黑门山</a:t>
            </a:r>
            <a:r>
              <a:rPr lang="zh-CN" altLang="en-US" sz="2200" dirty="0"/>
              <a:t>之地夺过来</a:t>
            </a:r>
            <a:r>
              <a:rPr lang="en-US" altLang="zh-CN" sz="2200" dirty="0"/>
              <a:t>9</a:t>
            </a:r>
            <a:r>
              <a:rPr lang="zh-CN" altLang="en-US" sz="2200" dirty="0"/>
              <a:t>（这黑门山，西顿人称为西连，亚摩利人称为示尼珥），</a:t>
            </a:r>
            <a:r>
              <a:rPr lang="en-US" altLang="zh-CN" sz="2200" dirty="0"/>
              <a:t>10</a:t>
            </a:r>
            <a:r>
              <a:rPr lang="zh-CN" altLang="en-US" sz="2200" dirty="0"/>
              <a:t>就是夺了平原的各城，基列全地，巴珊全地，直到撒迦和以得来，都是巴珊王噩国内的城邑。</a:t>
            </a:r>
            <a:r>
              <a:rPr lang="en-US" altLang="zh-CN" sz="2200" dirty="0"/>
              <a:t>11</a:t>
            </a:r>
            <a:r>
              <a:rPr lang="zh-CN" altLang="en-US" sz="2200" dirty="0"/>
              <a:t>（利乏音人所剩下的只有巴珊王噩。他的床是铁的，长九肘，宽四肘，都是以人肘为度。现今岂不是在亚扪人的拉巴吗？）</a:t>
            </a:r>
            <a:endParaRPr lang="en-US" altLang="zh-CN" sz="2200" dirty="0"/>
          </a:p>
          <a:p>
            <a:endParaRPr lang="en-US" altLang="zh-CN" sz="2200" dirty="0"/>
          </a:p>
          <a:p>
            <a:r>
              <a:rPr lang="en-US" altLang="zh-CN" sz="2200" dirty="0"/>
              <a:t>12</a:t>
            </a:r>
            <a:r>
              <a:rPr lang="zh-CN" altLang="en-US" sz="2200" dirty="0"/>
              <a:t>那时，我们得了这地。从亚嫩谷边的亚罗珥起，我将基列山地的一半，并其中的城邑，都给了流便人和迦得人。</a:t>
            </a:r>
            <a:r>
              <a:rPr lang="en-US" altLang="zh-CN" sz="2200" dirty="0"/>
              <a:t>13</a:t>
            </a:r>
            <a:r>
              <a:rPr lang="zh-CN" altLang="en-US" sz="2200" dirty="0"/>
              <a:t>其余的基列地和巴珊全地，就是噩王的国，我给了玛拿西半支派。亚珥歌伯全地乃是巴珊全地。这叫作利乏音人之地。</a:t>
            </a:r>
            <a:r>
              <a:rPr lang="en-US" altLang="zh-CN" sz="2200" dirty="0"/>
              <a:t>14</a:t>
            </a:r>
            <a:r>
              <a:rPr lang="zh-CN" altLang="en-US" sz="2200" dirty="0"/>
              <a:t>玛拿西的子孙睚珥占了亚珥歌伯全境，直到基述人和玛迦人的交界，就按自己的名称这巴珊地为哈倭特睚珥，直到今日。</a:t>
            </a:r>
            <a:r>
              <a:rPr lang="en-US" altLang="zh-CN" sz="2200" dirty="0"/>
              <a:t>15</a:t>
            </a:r>
            <a:r>
              <a:rPr lang="zh-CN" altLang="en-US" sz="2200" dirty="0"/>
              <a:t>我又将基列给了玛吉。</a:t>
            </a:r>
            <a:endParaRPr lang="en-US" altLang="zh-CN" sz="22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4136A1-6BA2-0848-9D96-66D3119EE2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04266" y="0"/>
            <a:ext cx="3645408" cy="68580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18ADBF5-7242-50DA-6B90-616F2F72A60A}"/>
              </a:ext>
            </a:extLst>
          </p:cNvPr>
          <p:cNvSpPr/>
          <p:nvPr/>
        </p:nvSpPr>
        <p:spPr>
          <a:xfrm>
            <a:off x="4599330" y="6459848"/>
            <a:ext cx="305724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>
                <a:latin typeface="KaiTi" panose="02010609060101010101" pitchFamily="49" charset="-122"/>
                <a:ea typeface="KaiTi" panose="02010609060101010101" pitchFamily="49" charset="-122"/>
              </a:rPr>
              <a:t>地圖摘自</a:t>
            </a:r>
            <a:r>
              <a:rPr lang="zh-TW" altLang="en-US" sz="1400" dirty="0">
                <a:latin typeface="KaiTi" panose="02010609060101010101" pitchFamily="49" charset="-122"/>
                <a:ea typeface="KaiTi" panose="02010609060101010101" pitchFamily="49" charset="-122"/>
              </a:rPr>
              <a:t>聖光神學院聖經地理資訊網</a:t>
            </a:r>
            <a:endParaRPr lang="en-US" sz="14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417878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DBD727C-3624-FC63-9952-2359F020DBEF}"/>
              </a:ext>
            </a:extLst>
          </p:cNvPr>
          <p:cNvSpPr txBox="1"/>
          <p:nvPr/>
        </p:nvSpPr>
        <p:spPr>
          <a:xfrm>
            <a:off x="99278" y="90375"/>
            <a:ext cx="7822039" cy="58400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150" b="1" dirty="0"/>
              <a:t>申命記</a:t>
            </a:r>
            <a:r>
              <a:rPr lang="en-US" altLang="zh-CN" sz="2150" b="1" dirty="0"/>
              <a:t>3 </a:t>
            </a:r>
            <a:r>
              <a:rPr lang="en-US" altLang="zh-CN" sz="2150" dirty="0"/>
              <a:t>	</a:t>
            </a:r>
          </a:p>
          <a:p>
            <a:r>
              <a:rPr lang="en-US" altLang="zh-CN" sz="2200" dirty="0"/>
              <a:t>16</a:t>
            </a:r>
            <a:r>
              <a:rPr lang="zh-CN" altLang="en-US" sz="2200" dirty="0"/>
              <a:t>从基列到亚嫩谷，以谷中为界，直到亚扪人交界的雅博河，我给了</a:t>
            </a:r>
            <a:r>
              <a:rPr lang="zh-CN" altLang="en-US" sz="2200" b="1" dirty="0"/>
              <a:t>流便人和迦得人</a:t>
            </a:r>
            <a:r>
              <a:rPr lang="zh-CN" altLang="en-US" sz="2200" dirty="0"/>
              <a:t>，</a:t>
            </a:r>
            <a:r>
              <a:rPr lang="en-US" altLang="zh-CN" sz="2200" dirty="0"/>
              <a:t>17</a:t>
            </a:r>
            <a:r>
              <a:rPr lang="zh-CN" altLang="en-US" sz="2200" dirty="0"/>
              <a:t>又将亚拉巴和靠近约旦河之地，从基尼烈直到亚拉巴海，就是盐海，并毗斯迦山根东边之地，都给了他们。 </a:t>
            </a:r>
            <a:r>
              <a:rPr lang="en-US" altLang="zh-CN" sz="2200" dirty="0"/>
              <a:t>18</a:t>
            </a:r>
            <a:r>
              <a:rPr lang="zh-CN" altLang="en-US" sz="2200" dirty="0"/>
              <a:t>那时，我吩咐你们说，耶和华你们的神已将这地赐给你们为业。</a:t>
            </a:r>
            <a:r>
              <a:rPr lang="zh-CN" altLang="en-US" sz="2200" b="1" dirty="0"/>
              <a:t>你们所有的勇士都要带着兵器，在你们的弟兄以色列人前面过去</a:t>
            </a:r>
            <a:r>
              <a:rPr lang="zh-CN" altLang="en-US" sz="2200" dirty="0"/>
              <a:t>。</a:t>
            </a:r>
            <a:r>
              <a:rPr lang="en-US" altLang="zh-CN" sz="2200" dirty="0"/>
              <a:t>19</a:t>
            </a:r>
            <a:r>
              <a:rPr lang="zh-CN" altLang="en-US" sz="2200" dirty="0"/>
              <a:t>但你们的妻子，孩子，牲畜，（我知道你们有许多的牲畜）可以住在我所赐给你们的各城里。</a:t>
            </a:r>
            <a:r>
              <a:rPr lang="en-US" altLang="zh-CN" sz="2200" dirty="0"/>
              <a:t>20</a:t>
            </a:r>
            <a:r>
              <a:rPr lang="zh-CN" altLang="en-US" sz="2200" dirty="0"/>
              <a:t>等到你们弟兄在约旦河那边，也得耶和华你们神所赐给他们的地，又使他们得享平安，与你们一样，你们才可以回到我所赐给你们为业之地。</a:t>
            </a:r>
          </a:p>
          <a:p>
            <a:endParaRPr lang="en-US" altLang="zh-CN" sz="2200" dirty="0"/>
          </a:p>
          <a:p>
            <a:endParaRPr lang="en-US" altLang="zh-CN" sz="2200" dirty="0"/>
          </a:p>
          <a:p>
            <a:r>
              <a:rPr lang="en-US" altLang="zh-CN" sz="2200" dirty="0"/>
              <a:t>21</a:t>
            </a:r>
            <a:r>
              <a:rPr lang="zh-CN" altLang="en-US" sz="2200" dirty="0"/>
              <a:t>那时我吩咐约书亚说，你亲眼看见了耶和华你神向这二王所行的。耶和华也必向你所要去的各国照样行。</a:t>
            </a:r>
            <a:r>
              <a:rPr lang="en-US" altLang="zh-CN" sz="2200" dirty="0"/>
              <a:t>22</a:t>
            </a:r>
            <a:r>
              <a:rPr lang="zh-CN" altLang="en-US" sz="2200" b="1" dirty="0"/>
              <a:t>你不要怕他们，因那为你争战的是耶和华你的神。</a:t>
            </a:r>
            <a:endParaRPr lang="en-US" altLang="zh-CN" sz="2200" b="1" dirty="0"/>
          </a:p>
          <a:p>
            <a:endParaRPr lang="en-US" altLang="zh-CN" sz="22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4136A1-6BA2-0848-9D96-66D3119EE2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04266" y="0"/>
            <a:ext cx="3645408" cy="68580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18ADBF5-7242-50DA-6B90-616F2F72A60A}"/>
              </a:ext>
            </a:extLst>
          </p:cNvPr>
          <p:cNvSpPr/>
          <p:nvPr/>
        </p:nvSpPr>
        <p:spPr>
          <a:xfrm>
            <a:off x="4599330" y="6459848"/>
            <a:ext cx="305724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>
                <a:latin typeface="KaiTi" panose="02010609060101010101" pitchFamily="49" charset="-122"/>
                <a:ea typeface="KaiTi" panose="02010609060101010101" pitchFamily="49" charset="-122"/>
              </a:rPr>
              <a:t>地圖摘自</a:t>
            </a:r>
            <a:r>
              <a:rPr lang="zh-TW" altLang="en-US" sz="1400" dirty="0">
                <a:latin typeface="KaiTi" panose="02010609060101010101" pitchFamily="49" charset="-122"/>
                <a:ea typeface="KaiTi" panose="02010609060101010101" pitchFamily="49" charset="-122"/>
              </a:rPr>
              <a:t>聖光神學院聖經地理資訊網</a:t>
            </a:r>
            <a:endParaRPr lang="en-US" sz="14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587BB77-A096-6988-71A6-DCBB8CB422E5}"/>
              </a:ext>
            </a:extLst>
          </p:cNvPr>
          <p:cNvSpPr txBox="1"/>
          <p:nvPr/>
        </p:nvSpPr>
        <p:spPr>
          <a:xfrm>
            <a:off x="717151" y="3893558"/>
            <a:ext cx="6095128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200" b="1" dirty="0">
                <a:solidFill>
                  <a:srgbClr val="0000FF"/>
                </a:solidFill>
              </a:rPr>
              <a:t>流便人和迦得人留在约旦河东边（民数记</a:t>
            </a:r>
            <a:r>
              <a:rPr lang="en-US" altLang="zh-CN" sz="2200" b="1" dirty="0">
                <a:solidFill>
                  <a:srgbClr val="0000FF"/>
                </a:solidFill>
              </a:rPr>
              <a:t>32</a:t>
            </a:r>
            <a:r>
              <a:rPr lang="zh-CN" altLang="en-US" sz="2200" b="1" dirty="0">
                <a:solidFill>
                  <a:srgbClr val="0000FF"/>
                </a:solidFill>
              </a:rPr>
              <a:t>章）</a:t>
            </a:r>
            <a:endParaRPr lang="en-US" sz="2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5497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DBD727C-3624-FC63-9952-2359F020DBEF}"/>
              </a:ext>
            </a:extLst>
          </p:cNvPr>
          <p:cNvSpPr txBox="1"/>
          <p:nvPr/>
        </p:nvSpPr>
        <p:spPr>
          <a:xfrm>
            <a:off x="177654" y="100826"/>
            <a:ext cx="11845399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/>
              <a:t>申命記</a:t>
            </a:r>
            <a:r>
              <a:rPr lang="en-US" altLang="zh-CN" sz="2400" b="1" dirty="0"/>
              <a:t>3 </a:t>
            </a:r>
          </a:p>
          <a:p>
            <a:r>
              <a:rPr lang="en-US" altLang="zh-CN" sz="2400" dirty="0"/>
              <a:t>23</a:t>
            </a:r>
            <a:r>
              <a:rPr lang="zh-CN" altLang="en-US" sz="2400" dirty="0"/>
              <a:t>那时，</a:t>
            </a:r>
            <a:r>
              <a:rPr lang="zh-CN" altLang="en-US" sz="2400" b="1" dirty="0"/>
              <a:t>我恳求耶和华说</a:t>
            </a:r>
            <a:r>
              <a:rPr lang="zh-CN" altLang="en-US" sz="2400" dirty="0"/>
              <a:t>，</a:t>
            </a:r>
            <a:r>
              <a:rPr lang="en-US" altLang="zh-CN" sz="2400" dirty="0"/>
              <a:t>24</a:t>
            </a:r>
            <a:r>
              <a:rPr lang="zh-CN" altLang="en-US" sz="2400" dirty="0"/>
              <a:t>主耶和华阿，你已将你的大力大能显给仆人看。在天上，在地下，有什么神能象你行事，象你有大能的作为呢？</a:t>
            </a:r>
            <a:r>
              <a:rPr lang="en-US" altLang="zh-CN" sz="2400" dirty="0"/>
              <a:t>25</a:t>
            </a:r>
            <a:r>
              <a:rPr lang="zh-CN" altLang="en-US" sz="2400" b="1" dirty="0"/>
              <a:t>求你容我过去，看约旦河那边的美地，就是那佳美的山地和利巴嫩</a:t>
            </a:r>
            <a:r>
              <a:rPr lang="zh-CN" altLang="en-US" sz="2400" dirty="0"/>
              <a:t>。</a:t>
            </a:r>
            <a:r>
              <a:rPr lang="en-US" altLang="zh-CN" sz="2400" dirty="0"/>
              <a:t>26</a:t>
            </a:r>
            <a:r>
              <a:rPr lang="zh-CN" altLang="en-US" sz="2400" b="1" dirty="0"/>
              <a:t>但耶和华因你们的缘故向我发怒，不应允我</a:t>
            </a:r>
            <a:r>
              <a:rPr lang="zh-CN" altLang="en-US" sz="2400" dirty="0"/>
              <a:t>，对我说，罢了，你不要向我再提这事。</a:t>
            </a:r>
            <a:r>
              <a:rPr lang="en-US" altLang="zh-CN" sz="2400" dirty="0"/>
              <a:t>27</a:t>
            </a:r>
            <a:r>
              <a:rPr lang="zh-CN" altLang="en-US" sz="2400" dirty="0"/>
              <a:t>你且上毗斯迦山顶去，向东，西，南，北举目观望，因为你必不能过这约旦河。</a:t>
            </a:r>
            <a:r>
              <a:rPr lang="en-US" altLang="zh-CN" sz="2400" dirty="0"/>
              <a:t>28</a:t>
            </a:r>
            <a:r>
              <a:rPr lang="zh-CN" altLang="en-US" sz="2400" b="1" dirty="0"/>
              <a:t>你却要嘱咐约书亚，勉励他，使他胆壮。因为他必在这百姓前面过去，使他们承受你所要观看之地</a:t>
            </a:r>
            <a:r>
              <a:rPr lang="zh-CN" altLang="en-US" sz="2400" dirty="0"/>
              <a:t>。</a:t>
            </a:r>
            <a:r>
              <a:rPr lang="en-US" altLang="zh-CN" sz="2400" dirty="0"/>
              <a:t>29</a:t>
            </a:r>
            <a:r>
              <a:rPr lang="zh-CN" altLang="en-US" sz="2400" dirty="0"/>
              <a:t>于是我们住在伯毗珥对面的谷中</a:t>
            </a:r>
            <a:endParaRPr lang="en-US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FA413C5-3748-05EC-23C0-7B022857D73E}"/>
              </a:ext>
            </a:extLst>
          </p:cNvPr>
          <p:cNvSpPr txBox="1"/>
          <p:nvPr/>
        </p:nvSpPr>
        <p:spPr>
          <a:xfrm>
            <a:off x="177654" y="2969189"/>
            <a:ext cx="11516216" cy="3600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0" i="0" dirty="0">
                <a:solidFill>
                  <a:srgbClr val="2A2A2A"/>
                </a:solidFill>
                <a:effectLst/>
                <a:latin typeface="Roboto Condensed" panose="02000000000000000000" pitchFamily="2" charset="0"/>
              </a:rPr>
              <a:t>民数记</a:t>
            </a:r>
            <a:r>
              <a:rPr lang="en-US" altLang="zh-CN" sz="2400" b="0" i="0" dirty="0">
                <a:solidFill>
                  <a:srgbClr val="2A2A2A"/>
                </a:solidFill>
                <a:effectLst/>
                <a:latin typeface="Roboto Condensed" panose="02000000000000000000" pitchFamily="2" charset="0"/>
              </a:rPr>
              <a:t>20</a:t>
            </a:r>
            <a:r>
              <a:rPr lang="zh-CN" altLang="en-US" sz="2400" b="0" i="0" dirty="0">
                <a:solidFill>
                  <a:srgbClr val="2A2A2A"/>
                </a:solidFill>
                <a:effectLst/>
                <a:latin typeface="Roboto Condensed" panose="02000000000000000000" pitchFamily="2" charset="0"/>
              </a:rPr>
              <a:t>：</a:t>
            </a:r>
            <a:r>
              <a:rPr lang="en-US" altLang="zh-CN" sz="2400" dirty="0"/>
              <a:t>7</a:t>
            </a:r>
            <a:r>
              <a:rPr lang="zh-CN" altLang="en-US" sz="2400" dirty="0"/>
              <a:t>耶和华晓谕摩西说，</a:t>
            </a:r>
            <a:r>
              <a:rPr lang="en-US" altLang="zh-CN" sz="2400" dirty="0"/>
              <a:t>8</a:t>
            </a:r>
            <a:r>
              <a:rPr lang="zh-CN" altLang="en-US" sz="2400" dirty="0"/>
              <a:t>你拿着杖去，和你的哥哥亚伦招聚会众，</a:t>
            </a:r>
            <a:r>
              <a:rPr lang="zh-CN" altLang="en-US" sz="2400" b="1" dirty="0"/>
              <a:t>在他们眼前</a:t>
            </a:r>
            <a:r>
              <a:rPr lang="zh-CN" altLang="en-US" sz="2400" b="1" dirty="0">
                <a:solidFill>
                  <a:srgbClr val="FF0000"/>
                </a:solidFill>
              </a:rPr>
              <a:t>吩咐</a:t>
            </a:r>
            <a:r>
              <a:rPr lang="zh-CN" altLang="en-US" sz="2400" b="1" dirty="0"/>
              <a:t>磐石发出水来，水就从磐石流出</a:t>
            </a:r>
            <a:r>
              <a:rPr lang="zh-CN" altLang="en-US" sz="2400" dirty="0"/>
              <a:t>，给会众和他们的牲畜喝。</a:t>
            </a:r>
            <a:r>
              <a:rPr lang="en-US" altLang="zh-CN" sz="2400" dirty="0"/>
              <a:t>9</a:t>
            </a:r>
            <a:r>
              <a:rPr lang="zh-CN" altLang="en-US" sz="2400" dirty="0"/>
              <a:t>于是摩西照耶和华所吩咐的，从耶和华面前取了杖去。</a:t>
            </a:r>
            <a:r>
              <a:rPr lang="en-US" altLang="zh-CN" sz="2400" dirty="0"/>
              <a:t>10</a:t>
            </a:r>
            <a:r>
              <a:rPr lang="zh-CN" altLang="en-US" sz="2400" dirty="0"/>
              <a:t>摩西，亚伦就招聚会众到磐石前。摩西说，你们这些背叛的人听我说，我为你们使水从这磐石中流出来吗？</a:t>
            </a:r>
            <a:r>
              <a:rPr lang="en-US" altLang="zh-CN" sz="2400" dirty="0"/>
              <a:t>11</a:t>
            </a:r>
            <a:r>
              <a:rPr lang="zh-CN" altLang="en-US" sz="2400" b="1" dirty="0"/>
              <a:t>摩西举手，用杖</a:t>
            </a:r>
            <a:r>
              <a:rPr lang="zh-CN" altLang="en-US" sz="2400" b="1" dirty="0">
                <a:solidFill>
                  <a:srgbClr val="FF0000"/>
                </a:solidFill>
              </a:rPr>
              <a:t>击打</a:t>
            </a:r>
            <a:r>
              <a:rPr lang="zh-CN" altLang="en-US" sz="2400" b="1" dirty="0"/>
              <a:t>磐石两下，就有许多水流出来</a:t>
            </a:r>
            <a:r>
              <a:rPr lang="zh-CN" altLang="en-US" sz="2400" dirty="0"/>
              <a:t>，会众和他们的牲畜都喝了。</a:t>
            </a:r>
            <a:r>
              <a:rPr lang="en-US" altLang="zh-CN" sz="2400" dirty="0"/>
              <a:t>12</a:t>
            </a:r>
            <a:r>
              <a:rPr lang="zh-CN" altLang="en-US" sz="2400" b="1" dirty="0"/>
              <a:t>耶和华对摩西，亚伦说，因为</a:t>
            </a:r>
            <a:r>
              <a:rPr lang="zh-CN" altLang="en-US" sz="2400" b="1" dirty="0">
                <a:solidFill>
                  <a:srgbClr val="FF0000"/>
                </a:solidFill>
              </a:rPr>
              <a:t>你们不信我</a:t>
            </a:r>
            <a:r>
              <a:rPr lang="en-US" altLang="zh-CN" sz="2400" b="1" dirty="0">
                <a:solidFill>
                  <a:srgbClr val="FF0000"/>
                </a:solidFill>
              </a:rPr>
              <a:t>(did not trust me enough)</a:t>
            </a:r>
            <a:r>
              <a:rPr lang="zh-CN" altLang="en-US" sz="2400" b="1" dirty="0">
                <a:solidFill>
                  <a:srgbClr val="FF0000"/>
                </a:solidFill>
              </a:rPr>
              <a:t>，不在以色列人眼前尊我为圣</a:t>
            </a:r>
            <a:r>
              <a:rPr lang="zh-CN" altLang="en-US" sz="2400" b="1" dirty="0"/>
              <a:t>，所以你们必不得领这会众进我所赐给他们的地去。</a:t>
            </a:r>
            <a:endParaRPr lang="en-US" altLang="zh-CN" sz="2400" b="1" dirty="0"/>
          </a:p>
          <a:p>
            <a:endParaRPr lang="en-US" altLang="zh-CN" sz="1200" b="1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  <a:p>
            <a:r>
              <a:rPr lang="zh-CN" altLang="en-US" sz="2400" b="0" i="0" dirty="0">
                <a:solidFill>
                  <a:srgbClr val="333333"/>
                </a:solidFill>
                <a:effectLst/>
                <a:latin typeface="Roboto Condensed" panose="02000000000000000000" pitchFamily="2" charset="0"/>
              </a:rPr>
              <a:t>约书亚记</a:t>
            </a:r>
            <a:r>
              <a:rPr lang="en-US" altLang="zh-CN" sz="2400" b="0" i="0" dirty="0">
                <a:solidFill>
                  <a:srgbClr val="333333"/>
                </a:solidFill>
                <a:effectLst/>
                <a:latin typeface="Roboto Condensed" panose="02000000000000000000" pitchFamily="2" charset="0"/>
              </a:rPr>
              <a:t>1:9</a:t>
            </a:r>
            <a:r>
              <a:rPr lang="zh-CN" altLang="en-US" sz="2400" b="0" i="0" u="none" strike="noStrike" dirty="0">
                <a:solidFill>
                  <a:srgbClr val="4A4C4C"/>
                </a:solidFill>
                <a:effectLst/>
                <a:latin typeface="Roboto Condensed" panose="02000000000000000000" pitchFamily="2" charset="0"/>
              </a:rPr>
              <a:t>我岂没有吩咐你吗？</a:t>
            </a:r>
            <a:r>
              <a:rPr lang="zh-CN" altLang="en-US" sz="2400" b="1" i="0" u="none" strike="noStrike" dirty="0">
                <a:solidFill>
                  <a:srgbClr val="FF0000"/>
                </a:solidFill>
                <a:effectLst/>
                <a:latin typeface="Roboto Condensed" panose="02000000000000000000" pitchFamily="2" charset="0"/>
              </a:rPr>
              <a:t>你当刚强壮胆。不要惧怕，也不要惊惶。因为你无论往哪里去，耶和华你的神必与你同在。</a:t>
            </a:r>
          </a:p>
        </p:txBody>
      </p:sp>
    </p:spTree>
    <p:extLst>
      <p:ext uri="{BB962C8B-B14F-4D97-AF65-F5344CB8AC3E}">
        <p14:creationId xmlns:p14="http://schemas.microsoft.com/office/powerpoint/2010/main" val="4229476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4C90BA4-9371-DFD0-14B3-628060890853}"/>
              </a:ext>
            </a:extLst>
          </p:cNvPr>
          <p:cNvSpPr txBox="1"/>
          <p:nvPr/>
        </p:nvSpPr>
        <p:spPr>
          <a:xfrm>
            <a:off x="150865" y="244574"/>
            <a:ext cx="11725505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4400"/>
            <a:r>
              <a:rPr lang="zh-CN" altLang="en-US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课堂提问与分享 </a:t>
            </a:r>
            <a:r>
              <a:rPr lang="en-US" altLang="zh-CN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Q&amp;A</a:t>
            </a:r>
          </a:p>
          <a:p>
            <a:pPr algn="ctr" defTabSz="914400"/>
            <a:endParaRPr lang="en-US" altLang="zh-CN" sz="2600" b="1" dirty="0">
              <a:solidFill>
                <a:prstClr val="black"/>
              </a:solidFill>
            </a:endParaRPr>
          </a:p>
          <a:p>
            <a:pPr defTabSz="914400"/>
            <a:endParaRPr lang="en-US" altLang="zh-CN" sz="1200" b="1" dirty="0">
              <a:solidFill>
                <a:prstClr val="black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96561" y="1326449"/>
            <a:ext cx="11895439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defTabSz="914400">
              <a:buFont typeface="Wingdings" panose="05000000000000000000" pitchFamily="2" charset="2"/>
              <a:buChar char="Ø"/>
            </a:pPr>
            <a:r>
              <a:rPr lang="en-US" altLang="zh-CN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Q1:</a:t>
            </a:r>
            <a:r>
              <a:rPr lang="zh-TW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以色列人為什麽</a:t>
            </a: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与巴珊王征战</a:t>
            </a:r>
            <a:r>
              <a:rPr lang="zh-TW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？</a:t>
            </a:r>
            <a:endParaRPr lang="en-US" altLang="zh-TW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285750" indent="-285750" defTabSz="914400">
              <a:buFont typeface="Wingdings" panose="05000000000000000000" pitchFamily="2" charset="2"/>
              <a:buChar char="Ø"/>
            </a:pPr>
            <a:endParaRPr lang="en-US" altLang="zh-TW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285750" indent="-285750" defTabSz="914400">
              <a:buFont typeface="Wingdings" panose="05000000000000000000" pitchFamily="2" charset="2"/>
              <a:buChar char="Ø"/>
            </a:pPr>
            <a:r>
              <a:rPr lang="en-US" altLang="zh-CN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Q2:</a:t>
            </a: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流便人和迦得人</a:t>
            </a:r>
            <a:r>
              <a:rPr lang="zh-TW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為什麽</a:t>
            </a: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留在约旦河东边</a:t>
            </a:r>
            <a:r>
              <a:rPr lang="zh-TW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？</a:t>
            </a:r>
          </a:p>
          <a:p>
            <a:pPr marL="285750" indent="-285750" defTabSz="914400">
              <a:buFont typeface="Wingdings" panose="05000000000000000000" pitchFamily="2" charset="2"/>
              <a:buChar char="Ø"/>
            </a:pPr>
            <a:endParaRPr lang="en-US" altLang="zh-TW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285750" indent="-285750" defTabSz="914400">
              <a:buFont typeface="Wingdings" panose="05000000000000000000" pitchFamily="2" charset="2"/>
              <a:buChar char="Ø"/>
            </a:pPr>
            <a:r>
              <a:rPr lang="en-US" altLang="zh-CN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Q3:</a:t>
            </a: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摩西</a:t>
            </a:r>
            <a:r>
              <a:rPr lang="zh-TW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為什麽</a:t>
            </a: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不能进入迦南？对我们当</a:t>
            </a:r>
            <a:r>
              <a:rPr lang="zh-TW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今</a:t>
            </a: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基督徒的启示是什么？</a:t>
            </a:r>
            <a:endParaRPr lang="en-US" altLang="zh-CN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/>
            <a:endParaRPr lang="zh-TW" altLang="en-US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/>
            <a:endParaRPr lang="en-US" altLang="zh-CN" sz="2800" dirty="0">
              <a:solidFill>
                <a:prstClr val="black"/>
              </a:solidFill>
              <a:latin typeface="等线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525718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2CDFBE-16F5-B908-5035-3045B28888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50C12-F2F0-E274-F208-AD2AB84F6E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9470" y="198555"/>
            <a:ext cx="12002529" cy="4142786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TW" sz="48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2024 </a:t>
            </a:r>
            <a:r>
              <a:rPr lang="zh-CN" altLang="en-US" sz="48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春季主日学</a:t>
            </a:r>
            <a:br>
              <a:rPr lang="zh-CN" altLang="en-US" sz="48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TW" altLang="en-US" sz="6600" b="1" dirty="0">
                <a:latin typeface="KaiTi" panose="02010609060101010101" pitchFamily="49" charset="-122"/>
                <a:ea typeface="KaiTi" panose="02010609060101010101" pitchFamily="49" charset="-122"/>
              </a:rPr>
              <a:t>申命記</a:t>
            </a:r>
            <a:br>
              <a:rPr lang="en-US" altLang="zh-TW" sz="4800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br>
              <a:rPr lang="en-US" altLang="zh-TW" sz="4800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4800" dirty="0">
                <a:latin typeface="KaiTi" panose="02010609060101010101" pitchFamily="49" charset="-122"/>
                <a:ea typeface="KaiTi" panose="02010609060101010101" pitchFamily="49" charset="-122"/>
              </a:rPr>
              <a:t>第六課：</a:t>
            </a:r>
            <a:r>
              <a:rPr lang="zh-TW" altLang="en-US" sz="4800" dirty="0">
                <a:latin typeface="KaiTi" panose="02010609060101010101" pitchFamily="49" charset="-122"/>
                <a:ea typeface="KaiTi" panose="02010609060101010101" pitchFamily="49" charset="-122"/>
              </a:rPr>
              <a:t>重申西乃山之約</a:t>
            </a:r>
            <a:br>
              <a:rPr lang="zh-TW" altLang="en-US" sz="4800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4800" dirty="0">
                <a:latin typeface="KaiTi" panose="02010609060101010101" pitchFamily="49" charset="-122"/>
                <a:ea typeface="KaiTi" panose="02010609060101010101" pitchFamily="49" charset="-122"/>
              </a:rPr>
              <a:t>（第</a:t>
            </a:r>
            <a:r>
              <a:rPr lang="en-US" altLang="zh-CN" sz="4800" dirty="0">
                <a:latin typeface="KaiTi" panose="02010609060101010101" pitchFamily="49" charset="-122"/>
                <a:ea typeface="KaiTi" panose="02010609060101010101" pitchFamily="49" charset="-122"/>
              </a:rPr>
              <a:t>5-6</a:t>
            </a:r>
            <a:r>
              <a:rPr lang="zh-CN" altLang="en-US" sz="4800" dirty="0">
                <a:latin typeface="KaiTi" panose="02010609060101010101" pitchFamily="49" charset="-122"/>
                <a:ea typeface="KaiTi" panose="02010609060101010101" pitchFamily="49" charset="-122"/>
              </a:rPr>
              <a:t>章）</a:t>
            </a:r>
            <a:br>
              <a:rPr lang="en-US" altLang="zh-CN" sz="6600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br>
              <a:rPr lang="en-US" altLang="zh-CN" sz="3600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CN" sz="4000" dirty="0">
                <a:latin typeface="KaiTi" panose="02010609060101010101" pitchFamily="49" charset="-122"/>
                <a:ea typeface="KaiTi" panose="02010609060101010101" pitchFamily="49" charset="-122"/>
              </a:rPr>
              <a:t>2/11/2024</a:t>
            </a:r>
            <a:endParaRPr lang="en-US" sz="4000" b="1" dirty="0">
              <a:solidFill>
                <a:schemeClr val="tx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07D6054-5A11-1E57-0C38-207A7581ACDF}"/>
              </a:ext>
            </a:extLst>
          </p:cNvPr>
          <p:cNvSpPr txBox="1"/>
          <p:nvPr/>
        </p:nvSpPr>
        <p:spPr>
          <a:xfrm>
            <a:off x="4616277" y="4781094"/>
            <a:ext cx="34743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土桑華人基督教會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949E43B-0E0B-0F31-4703-9149BD2D41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7675" y="5579503"/>
            <a:ext cx="1091513" cy="1162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27560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FB7BE329-7066-8E41-C569-507D026059F1}"/>
              </a:ext>
            </a:extLst>
          </p:cNvPr>
          <p:cNvGrpSpPr/>
          <p:nvPr/>
        </p:nvGrpSpPr>
        <p:grpSpPr>
          <a:xfrm>
            <a:off x="800578" y="172352"/>
            <a:ext cx="11048050" cy="6590151"/>
            <a:chOff x="454588" y="215598"/>
            <a:chExt cx="11048050" cy="6590151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6EC6F75C-29A9-C90C-1AF9-3A997D7B465D}"/>
                </a:ext>
              </a:extLst>
            </p:cNvPr>
            <p:cNvSpPr txBox="1"/>
            <p:nvPr/>
          </p:nvSpPr>
          <p:spPr>
            <a:xfrm>
              <a:off x="8253905" y="1394076"/>
              <a:ext cx="3248733" cy="433965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zh-TW" altLang="en-US" sz="2800" b="1" dirty="0"/>
                <a:t>回顧已往歷史</a:t>
              </a:r>
              <a:endParaRPr lang="en-US" altLang="zh-TW" sz="2800" b="1" dirty="0"/>
            </a:p>
            <a:p>
              <a:pPr algn="ctr"/>
              <a:r>
                <a:rPr lang="en-US" altLang="zh-TW" sz="2400" b="1" dirty="0"/>
                <a:t>(</a:t>
              </a:r>
              <a:r>
                <a:rPr lang="zh-TW" altLang="en-US" sz="2400" b="1" dirty="0"/>
                <a:t>一至四章</a:t>
              </a:r>
              <a:r>
                <a:rPr lang="en-US" altLang="zh-TW" sz="2400" b="1" dirty="0"/>
                <a:t>)</a:t>
              </a:r>
            </a:p>
            <a:p>
              <a:pPr algn="ctr"/>
              <a:endParaRPr lang="en-US" altLang="zh-TW" sz="2400" b="1" dirty="0"/>
            </a:p>
            <a:p>
              <a:pPr algn="ctr"/>
              <a:endParaRPr lang="en-US" altLang="zh-TW" sz="2400" b="1" dirty="0"/>
            </a:p>
            <a:p>
              <a:pPr algn="ctr"/>
              <a:r>
                <a:rPr lang="zh-TW" altLang="en-US" sz="2800" b="1" dirty="0"/>
                <a:t>重申神的命令</a:t>
              </a:r>
              <a:endParaRPr lang="en-US" altLang="zh-TW" sz="2800" b="1" dirty="0"/>
            </a:p>
            <a:p>
              <a:pPr algn="ctr"/>
              <a:r>
                <a:rPr lang="en-US" altLang="zh-TW" sz="2400" b="1" dirty="0"/>
                <a:t>(</a:t>
              </a:r>
              <a:r>
                <a:rPr lang="zh-TW" altLang="en-US" sz="2400" b="1" dirty="0"/>
                <a:t>五至二十六章</a:t>
              </a:r>
              <a:r>
                <a:rPr lang="en-US" altLang="zh-TW" sz="2400" b="1" dirty="0"/>
                <a:t>)</a:t>
              </a:r>
            </a:p>
            <a:p>
              <a:pPr algn="ctr"/>
              <a:endParaRPr lang="en-US" altLang="zh-TW" sz="2400" b="1" dirty="0"/>
            </a:p>
            <a:p>
              <a:pPr algn="ctr"/>
              <a:endParaRPr lang="en-US" altLang="zh-TW" sz="2400" b="1" dirty="0"/>
            </a:p>
            <a:p>
              <a:pPr algn="ctr"/>
              <a:endParaRPr lang="en-US" altLang="zh-TW" sz="2400" b="1" dirty="0"/>
            </a:p>
            <a:p>
              <a:pPr algn="ctr"/>
              <a:r>
                <a:rPr lang="zh-TW" altLang="en-US" sz="2800" b="1" dirty="0"/>
                <a:t>展望未來前景</a:t>
              </a:r>
              <a:endParaRPr lang="en-US" altLang="zh-TW" sz="2800" b="1" dirty="0"/>
            </a:p>
            <a:p>
              <a:pPr algn="ctr"/>
              <a:r>
                <a:rPr lang="en-US" altLang="zh-TW" sz="2400" b="1" dirty="0"/>
                <a:t>(</a:t>
              </a:r>
              <a:r>
                <a:rPr lang="zh-TW" altLang="en-US" sz="2400" b="1" dirty="0"/>
                <a:t>二十七至三十四章</a:t>
              </a:r>
              <a:r>
                <a:rPr lang="en-US" altLang="zh-TW" sz="2400" b="1" dirty="0"/>
                <a:t>)</a:t>
              </a:r>
            </a:p>
          </p:txBody>
        </p: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AA2D9187-11B8-2AE9-117A-3425687F5C3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54588" y="215598"/>
              <a:ext cx="7838387" cy="6590151"/>
            </a:xfrm>
            <a:prstGeom prst="rect">
              <a:avLst/>
            </a:prstGeom>
          </p:spPr>
        </p:pic>
        <p:sp>
          <p:nvSpPr>
            <p:cNvPr id="6" name="Right Brace 5">
              <a:extLst>
                <a:ext uri="{FF2B5EF4-FFF2-40B4-BE49-F238E27FC236}">
                  <a16:creationId xmlns:a16="http://schemas.microsoft.com/office/drawing/2014/main" id="{2BAEF24B-E67D-BD0A-BDD4-5EF293E3D09F}"/>
                </a:ext>
              </a:extLst>
            </p:cNvPr>
            <p:cNvSpPr/>
            <p:nvPr/>
          </p:nvSpPr>
          <p:spPr>
            <a:xfrm>
              <a:off x="8161673" y="1274934"/>
              <a:ext cx="376210" cy="977102"/>
            </a:xfrm>
            <a:prstGeom prst="rightBrac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ight Brace 6">
              <a:extLst>
                <a:ext uri="{FF2B5EF4-FFF2-40B4-BE49-F238E27FC236}">
                  <a16:creationId xmlns:a16="http://schemas.microsoft.com/office/drawing/2014/main" id="{A68F4D28-F55C-FE81-9A42-26BEFEDC71FA}"/>
                </a:ext>
              </a:extLst>
            </p:cNvPr>
            <p:cNvSpPr/>
            <p:nvPr/>
          </p:nvSpPr>
          <p:spPr>
            <a:xfrm>
              <a:off x="8176555" y="2451897"/>
              <a:ext cx="376210" cy="1551691"/>
            </a:xfrm>
            <a:prstGeom prst="rightBrac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ight Brace 7">
              <a:extLst>
                <a:ext uri="{FF2B5EF4-FFF2-40B4-BE49-F238E27FC236}">
                  <a16:creationId xmlns:a16="http://schemas.microsoft.com/office/drawing/2014/main" id="{FC645369-36CD-1F19-89E9-A057E90D4299}"/>
                </a:ext>
              </a:extLst>
            </p:cNvPr>
            <p:cNvSpPr/>
            <p:nvPr/>
          </p:nvSpPr>
          <p:spPr>
            <a:xfrm>
              <a:off x="8176555" y="4240117"/>
              <a:ext cx="376210" cy="1845586"/>
            </a:xfrm>
            <a:prstGeom prst="rightBrac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634763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97DBFAA-6E5F-27DA-3E44-F79081F82E4D}"/>
              </a:ext>
            </a:extLst>
          </p:cNvPr>
          <p:cNvSpPr txBox="1"/>
          <p:nvPr/>
        </p:nvSpPr>
        <p:spPr>
          <a:xfrm>
            <a:off x="436370" y="281984"/>
            <a:ext cx="11236411" cy="62940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defRPr/>
            </a:pP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書名： </a:t>
            </a:r>
          </a:p>
          <a:p>
            <a:pPr defTabSz="914400">
              <a:lnSpc>
                <a:spcPts val="3000"/>
              </a:lnSpc>
              <a:defRPr/>
            </a:pP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申命记‬</a:t>
            </a:r>
            <a:r>
              <a:rPr lang="en-US" altLang="zh-CN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1:1 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以下所记的是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摩西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在约旦河东的旷野、疏弗对面的亚拉巴，就是巴兰、陀弗、拉班、哈洗录、底撒哈中间，向以色列众人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所</a:t>
            </a:r>
            <a:r>
              <a:rPr lang="zh-CN" altLang="en-US" sz="36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说的话</a:t>
            </a:r>
            <a:endParaRPr lang="en-US" altLang="zh-CN" sz="3600" b="1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endParaRPr lang="en-US" altLang="zh-CN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342900" indent="-342900" defTabSz="914400">
              <a:lnSpc>
                <a:spcPts val="3000"/>
              </a:lnSpc>
              <a:buFont typeface="Wingdings" panose="05000000000000000000" pitchFamily="2" charset="2"/>
              <a:buChar char="Ø"/>
              <a:defRPr/>
            </a:pP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希伯來正典是引用第一個字</a:t>
            </a:r>
            <a:r>
              <a:rPr lang="zh-CN" altLang="en-US" sz="24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“说的话”</a:t>
            </a:r>
            <a:endParaRPr lang="en-US" altLang="zh-CN" sz="2400" b="1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342900" indent="-342900" defTabSz="914400">
              <a:lnSpc>
                <a:spcPts val="3000"/>
              </a:lnSpc>
              <a:buFont typeface="Wingdings" panose="05000000000000000000" pitchFamily="2" charset="2"/>
              <a:buChar char="Ø"/>
              <a:defRPr/>
            </a:pP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希臘文七十士譯本 </a:t>
            </a:r>
            <a:r>
              <a:rPr lang="en-US" altLang="zh-CN" sz="2400" dirty="0">
                <a:latin typeface="KaiTi" panose="02010609060101010101" pitchFamily="49" charset="-122"/>
                <a:ea typeface="KaiTi" panose="02010609060101010101" pitchFamily="49" charset="-122"/>
              </a:rPr>
              <a:t>“</a:t>
            </a:r>
            <a:r>
              <a:rPr lang="en-US" altLang="zh-CN" sz="2400" dirty="0" err="1">
                <a:latin typeface="KaiTi" panose="02010609060101010101" pitchFamily="49" charset="-122"/>
                <a:ea typeface="KaiTi" panose="02010609060101010101" pitchFamily="49" charset="-122"/>
              </a:rPr>
              <a:t>Deuteros</a:t>
            </a:r>
            <a:r>
              <a:rPr lang="en-US" altLang="zh-CN" sz="2400" dirty="0">
                <a:latin typeface="KaiTi" panose="02010609060101010101" pitchFamily="49" charset="-122"/>
                <a:ea typeface="KaiTi" panose="02010609060101010101" pitchFamily="49" charset="-122"/>
              </a:rPr>
              <a:t>”(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二）</a:t>
            </a:r>
            <a:r>
              <a:rPr lang="en-US" altLang="zh-CN" sz="2400" dirty="0">
                <a:latin typeface="KaiTi" panose="02010609060101010101" pitchFamily="49" charset="-122"/>
                <a:ea typeface="KaiTi" panose="02010609060101010101" pitchFamily="49" charset="-122"/>
              </a:rPr>
              <a:t>+”nomos”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（誡命，律法）</a:t>
            </a:r>
            <a:r>
              <a:rPr lang="en-US" altLang="zh-CN" sz="2400" dirty="0" err="1">
                <a:latin typeface="KaiTi" panose="02010609060101010101" pitchFamily="49" charset="-122"/>
                <a:ea typeface="KaiTi" panose="02010609060101010101" pitchFamily="49" charset="-122"/>
              </a:rPr>
              <a:t>Deuteronominon</a:t>
            </a:r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342900" indent="-342900" defTabSz="914400">
              <a:lnSpc>
                <a:spcPts val="3000"/>
              </a:lnSpc>
              <a:buFont typeface="Wingdings" panose="05000000000000000000" pitchFamily="2" charset="2"/>
              <a:buChar char="Ø"/>
              <a:defRPr/>
            </a:pP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英文：</a:t>
            </a:r>
            <a:r>
              <a:rPr lang="en-US" altLang="zh-CN" sz="2400" dirty="0">
                <a:latin typeface="KaiTi" panose="02010609060101010101" pitchFamily="49" charset="-122"/>
                <a:ea typeface="KaiTi" panose="02010609060101010101" pitchFamily="49" charset="-122"/>
              </a:rPr>
              <a:t>Deuteronomy 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（第二次申明律法）</a:t>
            </a:r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342900" indent="-342900" defTabSz="914400">
              <a:lnSpc>
                <a:spcPts val="3000"/>
              </a:lnSpc>
              <a:buFont typeface="Wingdings" panose="05000000000000000000" pitchFamily="2" charset="2"/>
              <a:buChar char="Ø"/>
              <a:defRPr/>
            </a:pP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中文：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申命记</a:t>
            </a:r>
            <a:endParaRPr lang="en-US" altLang="zh-CN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endParaRPr lang="en-US" altLang="zh-CN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r>
              <a:rPr lang="zh-CN" altLang="en-US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作者： 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摩西 （</a:t>
            </a:r>
            <a:r>
              <a:rPr lang="en-US" altLang="zh-CN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1:1-3,29:1,31:9,24-26)</a:t>
            </a:r>
          </a:p>
          <a:p>
            <a:pPr defTabSz="914400">
              <a:lnSpc>
                <a:spcPts val="3000"/>
              </a:lnSpc>
              <a:defRPr/>
            </a:pPr>
            <a:endParaRPr lang="en-US" altLang="zh-CN" sz="24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r>
              <a:rPr lang="zh-CN" altLang="en-US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寫作時間</a:t>
            </a:r>
            <a:r>
              <a:rPr lang="zh-CN" altLang="en-US" sz="24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大約在過約但河一個月之前（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－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），在以色列人結束曠野 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40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年生活之後寫的。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（～</a:t>
            </a:r>
            <a:r>
              <a:rPr lang="en-US" altLang="zh-CN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BC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1406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年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</a:p>
          <a:p>
            <a:pPr defTabSz="914400">
              <a:lnSpc>
                <a:spcPts val="3000"/>
              </a:lnSpc>
              <a:defRPr/>
            </a:pPr>
            <a:endParaRPr lang="en-US" altLang="zh-CN" sz="32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r>
              <a:rPr lang="zh-CN" altLang="en-US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內容跨越時間：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約有四十年</a:t>
            </a:r>
            <a:endParaRPr lang="en-US" altLang="zh-CN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59091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27C63D3-714D-A878-209A-08F09AFEF7DA}"/>
              </a:ext>
            </a:extLst>
          </p:cNvPr>
          <p:cNvSpPr txBox="1"/>
          <p:nvPr/>
        </p:nvSpPr>
        <p:spPr>
          <a:xfrm>
            <a:off x="99278" y="90375"/>
            <a:ext cx="11929001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/>
              <a:t>申命記</a:t>
            </a:r>
            <a:r>
              <a:rPr lang="en-US" altLang="zh-CN" sz="2400" b="1" dirty="0"/>
              <a:t>5 </a:t>
            </a:r>
            <a:r>
              <a:rPr lang="en-US" altLang="zh-CN" sz="2400" dirty="0"/>
              <a:t>	</a:t>
            </a:r>
          </a:p>
          <a:p>
            <a:endParaRPr lang="en-US" altLang="zh-CN" sz="2400" dirty="0"/>
          </a:p>
          <a:p>
            <a:r>
              <a:rPr lang="zh-CN" altLang="en-US" sz="2400" b="1" dirty="0"/>
              <a:t>一、十诫的由来</a:t>
            </a:r>
            <a:r>
              <a:rPr lang="en-US" altLang="zh-CN" sz="2400" b="1" dirty="0"/>
              <a:t>(1~5 </a:t>
            </a:r>
            <a:r>
              <a:rPr lang="zh-CN" altLang="en-US" sz="2400" b="1" dirty="0"/>
              <a:t>节</a:t>
            </a:r>
            <a:r>
              <a:rPr lang="en-US" altLang="zh-CN" sz="2400" b="1" dirty="0"/>
              <a:t>)</a:t>
            </a:r>
          </a:p>
          <a:p>
            <a:r>
              <a:rPr lang="en-US" altLang="zh-CN" sz="2400" dirty="0"/>
              <a:t>1</a:t>
            </a:r>
            <a:r>
              <a:rPr lang="zh-CN" altLang="en-US" sz="2400" dirty="0"/>
              <a:t>摩西将以色列众人召了来，对他们说，以色列人哪，我今日晓谕你们的律例典章，你们要听，可以学习，谨守遵行。</a:t>
            </a:r>
            <a:r>
              <a:rPr lang="en-US" altLang="zh-CN" sz="2400" dirty="0"/>
              <a:t>2</a:t>
            </a:r>
            <a:r>
              <a:rPr lang="zh-CN" altLang="en-US" sz="2400" dirty="0"/>
              <a:t>耶和华我们的神在何烈山与我们立约。</a:t>
            </a:r>
            <a:r>
              <a:rPr lang="en-US" altLang="zh-CN" sz="2400" dirty="0"/>
              <a:t>3</a:t>
            </a:r>
            <a:r>
              <a:rPr lang="zh-CN" altLang="en-US" sz="2400" dirty="0"/>
              <a:t>这约不是与我们列祖立的，乃是与我们今日在这里存活之人立的。</a:t>
            </a:r>
            <a:r>
              <a:rPr lang="en-US" altLang="zh-CN" sz="2400" dirty="0"/>
              <a:t>4</a:t>
            </a:r>
            <a:r>
              <a:rPr lang="zh-CN" altLang="en-US" sz="2400" dirty="0"/>
              <a:t>耶和华在山上，从火中，面对面与你们说话。</a:t>
            </a:r>
            <a:r>
              <a:rPr lang="en-US" altLang="zh-CN" sz="2400" dirty="0"/>
              <a:t>5</a:t>
            </a:r>
            <a:r>
              <a:rPr lang="zh-CN" altLang="en-US" sz="2400" dirty="0"/>
              <a:t>（那时我站在耶和华和你们中间，要将耶和华的话传给你们，因为你们惧怕那火，没有上山）</a:t>
            </a:r>
            <a:r>
              <a:rPr lang="en-US" altLang="zh-CN" sz="2400" dirty="0"/>
              <a:t>6</a:t>
            </a:r>
            <a:r>
              <a:rPr lang="zh-CN" altLang="en-US" sz="2400" dirty="0"/>
              <a:t>说，我是耶和华你的神，曾将你从埃及地为奴之家领出来。</a:t>
            </a:r>
            <a:br>
              <a:rPr lang="en-US" altLang="zh-CN" sz="2400" dirty="0"/>
            </a:br>
            <a:endParaRPr lang="en-US" altLang="zh-CN" sz="2400" dirty="0"/>
          </a:p>
        </p:txBody>
      </p:sp>
    </p:spTree>
    <p:extLst>
      <p:ext uri="{BB962C8B-B14F-4D97-AF65-F5344CB8AC3E}">
        <p14:creationId xmlns:p14="http://schemas.microsoft.com/office/powerpoint/2010/main" val="35139096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28CEEF-5666-160C-0B69-B867E11FAC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2F25B52-51F4-CFE0-C0D1-373A8BABBAFA}"/>
              </a:ext>
            </a:extLst>
          </p:cNvPr>
          <p:cNvSpPr txBox="1"/>
          <p:nvPr/>
        </p:nvSpPr>
        <p:spPr>
          <a:xfrm>
            <a:off x="99278" y="90375"/>
            <a:ext cx="12092722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/>
              <a:t>申命記</a:t>
            </a:r>
            <a:r>
              <a:rPr lang="en-US" altLang="zh-CN" sz="2400" b="1" dirty="0"/>
              <a:t>5 </a:t>
            </a:r>
            <a:r>
              <a:rPr lang="en-US" altLang="zh-CN" sz="2400" dirty="0"/>
              <a:t>		</a:t>
            </a:r>
            <a:r>
              <a:rPr lang="zh-CN" altLang="en-US" sz="2400" b="1" dirty="0"/>
              <a:t>二、十诫的纲领</a:t>
            </a:r>
            <a:r>
              <a:rPr lang="en-US" altLang="zh-CN" sz="2400" b="1" dirty="0"/>
              <a:t>(6~21 </a:t>
            </a:r>
            <a:r>
              <a:rPr lang="zh-CN" altLang="en-US" sz="2400" b="1" dirty="0"/>
              <a:t>节</a:t>
            </a:r>
            <a:r>
              <a:rPr lang="en-US" altLang="zh-CN" sz="2400" b="1" dirty="0"/>
              <a:t>)</a:t>
            </a:r>
          </a:p>
          <a:p>
            <a:r>
              <a:rPr lang="en-US" altLang="zh-CN" sz="2400" dirty="0"/>
              <a:t>7</a:t>
            </a:r>
            <a:r>
              <a:rPr lang="zh-CN" altLang="en-US" sz="2400" b="1" dirty="0">
                <a:solidFill>
                  <a:srgbClr val="FF0000"/>
                </a:solidFill>
              </a:rPr>
              <a:t>除了我以外，你不可有别的神</a:t>
            </a:r>
            <a:r>
              <a:rPr lang="zh-CN" altLang="en-US" sz="2400" dirty="0"/>
              <a:t>。</a:t>
            </a:r>
            <a:endParaRPr lang="en-US" altLang="zh-CN" sz="2400" dirty="0"/>
          </a:p>
          <a:p>
            <a:r>
              <a:rPr lang="en-US" altLang="zh-CN" sz="2400" dirty="0"/>
              <a:t>8</a:t>
            </a:r>
            <a:r>
              <a:rPr lang="zh-CN" altLang="en-US" sz="2400" b="1" dirty="0">
                <a:solidFill>
                  <a:srgbClr val="FF0000"/>
                </a:solidFill>
              </a:rPr>
              <a:t>不可为自己雕刻偶像</a:t>
            </a:r>
            <a:r>
              <a:rPr lang="zh-CN" altLang="en-US" sz="2400" dirty="0"/>
              <a:t>，也不可作什么形像，仿佛上天，下地和地底下，水中的百物。</a:t>
            </a:r>
            <a:r>
              <a:rPr lang="en-US" altLang="zh-CN" sz="2400" dirty="0"/>
              <a:t>9</a:t>
            </a:r>
            <a:r>
              <a:rPr lang="zh-CN" altLang="en-US" sz="2400" b="1" dirty="0">
                <a:solidFill>
                  <a:srgbClr val="FF0000"/>
                </a:solidFill>
              </a:rPr>
              <a:t>不可跪拜那些像，也不可事奉它</a:t>
            </a:r>
            <a:r>
              <a:rPr lang="zh-CN" altLang="en-US" sz="2400" dirty="0"/>
              <a:t>，因为我耶和华你的神是忌邪的神。恨我的，我必追讨他的罪，自父及子，直到三，四代。</a:t>
            </a:r>
            <a:r>
              <a:rPr lang="en-US" altLang="zh-CN" sz="2400" dirty="0"/>
              <a:t>10</a:t>
            </a:r>
            <a:r>
              <a:rPr lang="zh-CN" altLang="en-US" sz="2400" dirty="0"/>
              <a:t>爱我，守我诫命的，我必向他们发慈爱，直到千代。</a:t>
            </a:r>
            <a:endParaRPr lang="en-US" altLang="zh-CN" sz="2400" dirty="0"/>
          </a:p>
          <a:p>
            <a:r>
              <a:rPr lang="en-US" altLang="zh-CN" sz="2400" dirty="0"/>
              <a:t>11</a:t>
            </a:r>
            <a:r>
              <a:rPr lang="zh-CN" altLang="en-US" sz="2400" b="1" dirty="0">
                <a:solidFill>
                  <a:srgbClr val="FF0000"/>
                </a:solidFill>
              </a:rPr>
              <a:t>不可妄称耶和华你神的名</a:t>
            </a:r>
            <a:r>
              <a:rPr lang="zh-CN" altLang="en-US" sz="2400" dirty="0"/>
              <a:t>。因为妄称耶和华名的，耶和华必不以他为无罪。</a:t>
            </a:r>
          </a:p>
          <a:p>
            <a:r>
              <a:rPr lang="en-US" altLang="zh-CN" sz="2400" dirty="0"/>
              <a:t>12</a:t>
            </a:r>
            <a:r>
              <a:rPr lang="zh-CN" altLang="en-US" sz="2400" b="1" dirty="0">
                <a:solidFill>
                  <a:srgbClr val="FF0000"/>
                </a:solidFill>
              </a:rPr>
              <a:t>当照耶和华你神所吩咐的守安息日为圣日</a:t>
            </a:r>
            <a:r>
              <a:rPr lang="zh-CN" altLang="en-US" sz="2400" dirty="0"/>
              <a:t>。</a:t>
            </a:r>
            <a:r>
              <a:rPr lang="en-US" altLang="zh-CN" sz="2400" dirty="0"/>
              <a:t>13</a:t>
            </a:r>
            <a:r>
              <a:rPr lang="zh-CN" altLang="en-US" sz="2400" dirty="0"/>
              <a:t>六日要劳碌作你一切的工，</a:t>
            </a:r>
            <a:r>
              <a:rPr lang="en-US" altLang="zh-CN" sz="2400" dirty="0"/>
              <a:t>14</a:t>
            </a:r>
            <a:r>
              <a:rPr lang="zh-CN" altLang="en-US" sz="2400" dirty="0"/>
              <a:t>但第七日是向耶和华你神当守的安息日。这一日，你和你的儿女，仆婢，牛，驴，牲畜，并在你城里寄居的客旅，无论何工都不可作，使你的仆婢可以和你一样安息。</a:t>
            </a:r>
            <a:r>
              <a:rPr lang="en-US" altLang="zh-CN" sz="2400" dirty="0"/>
              <a:t>15</a:t>
            </a:r>
            <a:r>
              <a:rPr lang="zh-CN" altLang="en-US" sz="2400" dirty="0"/>
              <a:t>你也要记念你在埃及地作过奴仆。耶和华你神用大能的手和伸出来的膀臂将你从那里领出来。因此，耶和华你的神吩咐你守安息日。</a:t>
            </a:r>
          </a:p>
          <a:p>
            <a:r>
              <a:rPr lang="en-US" altLang="zh-CN" sz="2400" dirty="0"/>
              <a:t>16</a:t>
            </a:r>
            <a:r>
              <a:rPr lang="zh-CN" altLang="en-US" sz="2400" b="1" dirty="0">
                <a:solidFill>
                  <a:srgbClr val="FF0000"/>
                </a:solidFill>
              </a:rPr>
              <a:t>当照耶和华你神所吩咐的孝敬父母</a:t>
            </a:r>
            <a:r>
              <a:rPr lang="zh-CN" altLang="en-US" sz="2400" dirty="0"/>
              <a:t>，使你得福，并使你的日子在耶和华你神所赐你的地上得以长久。</a:t>
            </a:r>
          </a:p>
          <a:p>
            <a:r>
              <a:rPr lang="en-US" altLang="zh-CN" sz="2400" dirty="0"/>
              <a:t>17</a:t>
            </a:r>
            <a:r>
              <a:rPr lang="zh-CN" altLang="en-US" sz="2400" b="1" dirty="0">
                <a:solidFill>
                  <a:srgbClr val="FF0000"/>
                </a:solidFill>
              </a:rPr>
              <a:t>不可杀人</a:t>
            </a:r>
            <a:r>
              <a:rPr lang="zh-CN" altLang="en-US" sz="2400" dirty="0"/>
              <a:t>。</a:t>
            </a:r>
          </a:p>
          <a:p>
            <a:r>
              <a:rPr lang="en-US" altLang="zh-CN" sz="2400" dirty="0"/>
              <a:t>18</a:t>
            </a:r>
            <a:r>
              <a:rPr lang="zh-CN" altLang="en-US" sz="2400" b="1" dirty="0">
                <a:solidFill>
                  <a:srgbClr val="FF0000"/>
                </a:solidFill>
              </a:rPr>
              <a:t>不可奸淫</a:t>
            </a:r>
            <a:r>
              <a:rPr lang="zh-CN" altLang="en-US" sz="2400" dirty="0"/>
              <a:t>。</a:t>
            </a:r>
          </a:p>
          <a:p>
            <a:r>
              <a:rPr lang="en-US" altLang="zh-CN" sz="2400" dirty="0"/>
              <a:t>19</a:t>
            </a:r>
            <a:r>
              <a:rPr lang="zh-CN" altLang="en-US" sz="2400" b="1" dirty="0">
                <a:solidFill>
                  <a:srgbClr val="FF0000"/>
                </a:solidFill>
              </a:rPr>
              <a:t>不可偷盗</a:t>
            </a:r>
            <a:r>
              <a:rPr lang="zh-CN" altLang="en-US" sz="2400" dirty="0"/>
              <a:t>。</a:t>
            </a:r>
          </a:p>
          <a:p>
            <a:r>
              <a:rPr lang="en-US" altLang="zh-CN" sz="2400" dirty="0"/>
              <a:t>20</a:t>
            </a:r>
            <a:r>
              <a:rPr lang="zh-CN" altLang="en-US" sz="2400" b="1" dirty="0">
                <a:solidFill>
                  <a:srgbClr val="FF0000"/>
                </a:solidFill>
              </a:rPr>
              <a:t>不可作假见证陷害人</a:t>
            </a:r>
            <a:r>
              <a:rPr lang="zh-CN" altLang="en-US" sz="2400" dirty="0"/>
              <a:t>。</a:t>
            </a:r>
          </a:p>
          <a:p>
            <a:r>
              <a:rPr lang="en-US" altLang="zh-CN" sz="2400" dirty="0"/>
              <a:t>21</a:t>
            </a:r>
            <a:r>
              <a:rPr lang="zh-CN" altLang="en-US" sz="2400" b="1" dirty="0">
                <a:solidFill>
                  <a:srgbClr val="FF0000"/>
                </a:solidFill>
              </a:rPr>
              <a:t>不可贪恋人的妻子。也不可贪图人的房屋，田地，仆婢，牛，驴，并他一切所有的</a:t>
            </a:r>
            <a:r>
              <a:rPr lang="zh-CN" altLang="en-US" sz="2400" dirty="0"/>
              <a:t>。</a:t>
            </a:r>
            <a:endParaRPr lang="en-US" altLang="zh-CN" sz="2400" dirty="0"/>
          </a:p>
        </p:txBody>
      </p:sp>
    </p:spTree>
    <p:extLst>
      <p:ext uri="{BB962C8B-B14F-4D97-AF65-F5344CB8AC3E}">
        <p14:creationId xmlns:p14="http://schemas.microsoft.com/office/powerpoint/2010/main" val="38728231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190AD3-44B5-E142-C704-DEE1066F06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AD4481D-A438-E889-E1C2-E0656EC53A18}"/>
              </a:ext>
            </a:extLst>
          </p:cNvPr>
          <p:cNvSpPr txBox="1"/>
          <p:nvPr/>
        </p:nvSpPr>
        <p:spPr>
          <a:xfrm>
            <a:off x="99278" y="90375"/>
            <a:ext cx="11929001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/>
              <a:t>申命記</a:t>
            </a:r>
            <a:r>
              <a:rPr lang="en-US" altLang="zh-CN" sz="2400" b="1" dirty="0"/>
              <a:t>5 </a:t>
            </a:r>
            <a:r>
              <a:rPr lang="en-US" altLang="zh-CN" sz="2400" dirty="0"/>
              <a:t>	</a:t>
            </a:r>
          </a:p>
          <a:p>
            <a:endParaRPr lang="en-US" altLang="zh-CN" sz="2400" dirty="0"/>
          </a:p>
          <a:p>
            <a:r>
              <a:rPr lang="zh-CN" altLang="en-US" sz="2400" b="1" dirty="0"/>
              <a:t>三、十诫的设立</a:t>
            </a:r>
            <a:r>
              <a:rPr lang="en-US" altLang="zh-CN" sz="2400" b="1" dirty="0"/>
              <a:t>(22~33 </a:t>
            </a:r>
            <a:r>
              <a:rPr lang="zh-CN" altLang="en-US" sz="2400" b="1" dirty="0"/>
              <a:t>节</a:t>
            </a:r>
            <a:r>
              <a:rPr lang="en-US" altLang="zh-CN" sz="2400" b="1" dirty="0"/>
              <a:t>)</a:t>
            </a:r>
          </a:p>
          <a:p>
            <a:r>
              <a:rPr lang="en-US" altLang="zh-CN" sz="2400" dirty="0"/>
              <a:t>22</a:t>
            </a:r>
            <a:r>
              <a:rPr lang="zh-CN" altLang="en-US" sz="2400" dirty="0"/>
              <a:t>这些话是耶和华在山上，从火中，云中，幽暗中，大声晓谕你们全会众的。此外并没有添别的话。</a:t>
            </a:r>
            <a:r>
              <a:rPr lang="zh-CN" altLang="en-US" sz="2400" b="1" dirty="0"/>
              <a:t>他就把这话写在两块石版上，交给我了</a:t>
            </a:r>
            <a:r>
              <a:rPr lang="zh-CN" altLang="en-US" sz="2400" dirty="0"/>
              <a:t>。</a:t>
            </a:r>
          </a:p>
          <a:p>
            <a:r>
              <a:rPr lang="en-US" altLang="zh-CN" sz="2400" dirty="0"/>
              <a:t>23</a:t>
            </a:r>
            <a:r>
              <a:rPr lang="zh-CN" altLang="en-US" sz="2400" dirty="0"/>
              <a:t>那时，火焰烧山，你们听见从黑暗中出来的声音。你们支派中所有的首领和长老都来就近我，</a:t>
            </a:r>
            <a:r>
              <a:rPr lang="en-US" altLang="zh-CN" sz="2400" dirty="0"/>
              <a:t>24</a:t>
            </a:r>
            <a:r>
              <a:rPr lang="zh-CN" altLang="en-US" sz="2400" dirty="0"/>
              <a:t>说，看哪，耶和华我们神将他的荣光和他的大能显给我们看，我们又听见他的声音从火中出来。今日我们得见神与人说话，人还存活。</a:t>
            </a:r>
            <a:r>
              <a:rPr lang="en-US" altLang="zh-CN" sz="2400" dirty="0"/>
              <a:t>25</a:t>
            </a:r>
            <a:r>
              <a:rPr lang="zh-CN" altLang="en-US" sz="2400" dirty="0"/>
              <a:t>现在这大火将要烧灭我们，我们何必冒死呢？若再听见耶和华我们神的声音就必死亡。</a:t>
            </a:r>
            <a:r>
              <a:rPr lang="en-US" altLang="zh-CN" sz="2400" dirty="0"/>
              <a:t>26</a:t>
            </a:r>
            <a:r>
              <a:rPr lang="zh-CN" altLang="en-US" sz="2400" dirty="0"/>
              <a:t>凡属血气的，曾有何人听见永生神的声音从火中出来，像我们听见还能存活呢？</a:t>
            </a:r>
            <a:r>
              <a:rPr lang="en-US" altLang="zh-CN" sz="2400" dirty="0"/>
              <a:t>27</a:t>
            </a:r>
            <a:r>
              <a:rPr lang="zh-CN" altLang="en-US" sz="2400" b="1" dirty="0"/>
              <a:t>求你近前去，听耶和华我们神所要说的一切话，将他对你说的话都传给我们，我们就听从遵行</a:t>
            </a:r>
            <a:r>
              <a:rPr lang="zh-CN" altLang="en-US" sz="2400" dirty="0"/>
              <a:t>。</a:t>
            </a:r>
          </a:p>
          <a:p>
            <a:r>
              <a:rPr lang="en-US" altLang="zh-CN" sz="2400" dirty="0"/>
              <a:t>28</a:t>
            </a:r>
            <a:r>
              <a:rPr lang="zh-CN" altLang="en-US" sz="2400" dirty="0"/>
              <a:t>你们对我说的话，耶和华都听见了。耶和华对我说，</a:t>
            </a:r>
            <a:r>
              <a:rPr lang="zh-CN" altLang="en-US" sz="2400" b="1" dirty="0">
                <a:solidFill>
                  <a:srgbClr val="FF0000"/>
                </a:solidFill>
              </a:rPr>
              <a:t>这百姓的话，我听见了</a:t>
            </a:r>
            <a:r>
              <a:rPr lang="zh-CN" altLang="en-US" sz="2400" dirty="0"/>
              <a:t>。他们所说的都是。</a:t>
            </a:r>
            <a:r>
              <a:rPr lang="en-US" altLang="zh-CN" sz="2400" dirty="0"/>
              <a:t>29</a:t>
            </a:r>
            <a:r>
              <a:rPr lang="zh-CN" altLang="en-US" sz="2400" b="1" dirty="0">
                <a:solidFill>
                  <a:srgbClr val="FF0000"/>
                </a:solidFill>
              </a:rPr>
              <a:t>惟愿他们存这样的心敬畏我，常遵守我的一切诫命，使他们和他们的子孙永远得福</a:t>
            </a:r>
            <a:r>
              <a:rPr lang="zh-CN" altLang="en-US" sz="2400" dirty="0"/>
              <a:t>。</a:t>
            </a:r>
            <a:r>
              <a:rPr lang="en-US" altLang="zh-CN" sz="2400" dirty="0"/>
              <a:t>30</a:t>
            </a:r>
            <a:r>
              <a:rPr lang="zh-CN" altLang="en-US" sz="2400" dirty="0"/>
              <a:t>你去对他们说，你们回帐棚去吧。</a:t>
            </a:r>
            <a:r>
              <a:rPr lang="en-US" altLang="zh-CN" sz="2400" dirty="0"/>
              <a:t>31</a:t>
            </a:r>
            <a:r>
              <a:rPr lang="zh-CN" altLang="en-US" sz="2400" dirty="0"/>
              <a:t>至于你，可以站在我这里，</a:t>
            </a:r>
            <a:r>
              <a:rPr lang="zh-CN" altLang="en-US" sz="2400" b="1" dirty="0">
                <a:solidFill>
                  <a:srgbClr val="FF0000"/>
                </a:solidFill>
              </a:rPr>
              <a:t>我要将一切诫命，律例，典章传给你。你要教训他们，使他们在我赐他们为业的地上遵行</a:t>
            </a:r>
            <a:r>
              <a:rPr lang="zh-CN" altLang="en-US" sz="2400" dirty="0"/>
              <a:t>。</a:t>
            </a:r>
            <a:endParaRPr lang="en-US" altLang="zh-CN" sz="2400" dirty="0"/>
          </a:p>
          <a:p>
            <a:r>
              <a:rPr lang="en-US" altLang="zh-CN" sz="2400" dirty="0"/>
              <a:t>32</a:t>
            </a:r>
            <a:r>
              <a:rPr lang="zh-CN" altLang="en-US" sz="2400" dirty="0"/>
              <a:t>所以，你们要照耶和华你们神所吩咐的谨守遵行，不可偏离左右。</a:t>
            </a:r>
            <a:r>
              <a:rPr lang="en-US" altLang="zh-CN" sz="2400" dirty="0"/>
              <a:t>33</a:t>
            </a:r>
            <a:r>
              <a:rPr lang="zh-CN" altLang="en-US" sz="2400" dirty="0"/>
              <a:t>耶和华你们神所吩咐你们行的，你们都要去行，使你们可以存活得福，并使你们的日子在所要承受的地上得以长久。</a:t>
            </a:r>
            <a:endParaRPr lang="en-US" altLang="zh-CN" sz="2400" dirty="0"/>
          </a:p>
        </p:txBody>
      </p:sp>
    </p:spTree>
    <p:extLst>
      <p:ext uri="{BB962C8B-B14F-4D97-AF65-F5344CB8AC3E}">
        <p14:creationId xmlns:p14="http://schemas.microsoft.com/office/powerpoint/2010/main" val="26090370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B09889-4F68-34FA-A932-BD1DB05046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2A9F8F7-87CA-9F48-380E-1EF0D9F3FA21}"/>
              </a:ext>
            </a:extLst>
          </p:cNvPr>
          <p:cNvSpPr txBox="1"/>
          <p:nvPr/>
        </p:nvSpPr>
        <p:spPr>
          <a:xfrm>
            <a:off x="47025" y="0"/>
            <a:ext cx="12111881" cy="67864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100" b="1" dirty="0"/>
              <a:t>申命記</a:t>
            </a:r>
            <a:r>
              <a:rPr lang="en-US" altLang="zh-CN" sz="2100" b="1" dirty="0"/>
              <a:t>6 </a:t>
            </a:r>
            <a:r>
              <a:rPr lang="en-US" altLang="zh-CN" sz="2100" dirty="0"/>
              <a:t>	</a:t>
            </a:r>
          </a:p>
          <a:p>
            <a:r>
              <a:rPr lang="zh-CN" altLang="en-US" sz="2400" dirty="0"/>
              <a:t>一、谨守遵行诫命的好处：</a:t>
            </a:r>
          </a:p>
          <a:p>
            <a:r>
              <a:rPr lang="en-US" altLang="zh-CN" sz="2400" dirty="0"/>
              <a:t>1</a:t>
            </a:r>
            <a:r>
              <a:rPr lang="zh-CN" altLang="en-US" sz="2400" dirty="0"/>
              <a:t>这是耶和华你们神所吩咐教训你们的诫命，律例，典章，使你们在所要过去得为业的地上遵行，</a:t>
            </a:r>
            <a:r>
              <a:rPr lang="en-US" altLang="zh-CN" sz="2400" dirty="0"/>
              <a:t>2</a:t>
            </a:r>
            <a:r>
              <a:rPr lang="zh-CN" altLang="en-US" sz="2400" dirty="0"/>
              <a:t>好叫你和你子子孙孙一生敬畏耶和华你的神，谨守他的一切律例诫命，就是我所吩咐你的，</a:t>
            </a:r>
            <a:r>
              <a:rPr lang="zh-CN" altLang="en-US" sz="2400" b="1" dirty="0">
                <a:solidFill>
                  <a:srgbClr val="FF0000"/>
                </a:solidFill>
              </a:rPr>
              <a:t>使你的日子得以长久</a:t>
            </a:r>
            <a:r>
              <a:rPr lang="zh-CN" altLang="en-US" sz="2400" dirty="0"/>
              <a:t>。</a:t>
            </a:r>
            <a:endParaRPr lang="en-US" altLang="zh-CN" sz="2400" dirty="0"/>
          </a:p>
          <a:p>
            <a:endParaRPr lang="en-US" altLang="zh-CN" sz="1200" dirty="0"/>
          </a:p>
          <a:p>
            <a:r>
              <a:rPr lang="en-US" altLang="zh-CN" sz="2400" dirty="0"/>
              <a:t>3</a:t>
            </a:r>
            <a:r>
              <a:rPr lang="zh-CN" altLang="en-US" sz="2400" dirty="0"/>
              <a:t>以色列阿，你要听，要谨守遵行，使你可以在那流奶与蜜之地</a:t>
            </a:r>
            <a:r>
              <a:rPr lang="zh-CN" altLang="en-US" sz="2400" b="1" dirty="0">
                <a:solidFill>
                  <a:srgbClr val="FF0000"/>
                </a:solidFill>
              </a:rPr>
              <a:t>得以享福</a:t>
            </a:r>
            <a:r>
              <a:rPr lang="zh-CN" altLang="en-US" sz="2400" dirty="0"/>
              <a:t>，人数极其增多，正如耶和华你列祖的神所应许你的。</a:t>
            </a:r>
            <a:endParaRPr lang="en-US" altLang="zh-CN" sz="2400" dirty="0"/>
          </a:p>
          <a:p>
            <a:endParaRPr lang="en-US" altLang="zh-CN" sz="1200" dirty="0"/>
          </a:p>
          <a:p>
            <a:r>
              <a:rPr lang="en-US" altLang="zh-CN" sz="2400" dirty="0"/>
              <a:t>18</a:t>
            </a:r>
            <a:r>
              <a:rPr lang="zh-CN" altLang="en-US" sz="2400" dirty="0"/>
              <a:t>耶和华眼中看为正，看为善的，你都要遵行，使你可以享福，</a:t>
            </a:r>
            <a:r>
              <a:rPr lang="zh-CN" altLang="en-US" sz="2400" b="1" dirty="0">
                <a:solidFill>
                  <a:srgbClr val="FF0000"/>
                </a:solidFill>
              </a:rPr>
              <a:t>并可以进去得耶和华向你列祖起誓应许的那美地</a:t>
            </a:r>
            <a:r>
              <a:rPr lang="zh-CN" altLang="en-US" sz="2400" dirty="0"/>
              <a:t>，</a:t>
            </a:r>
            <a:r>
              <a:rPr lang="en-US" altLang="zh-CN" sz="2400" dirty="0"/>
              <a:t>19</a:t>
            </a:r>
            <a:r>
              <a:rPr lang="zh-CN" altLang="en-US" sz="2400" dirty="0"/>
              <a:t>照耶和华所说的，从你面前撵出你的一切仇敌。</a:t>
            </a:r>
            <a:r>
              <a:rPr lang="en-US" altLang="zh-CN" sz="2400" dirty="0"/>
              <a:t>20</a:t>
            </a:r>
            <a:r>
              <a:rPr lang="zh-CN" altLang="en-US" sz="2400" dirty="0"/>
              <a:t>日后，你的儿子问你说，耶和华我们神吩咐你们的这些法度，律例，典章是什么意思呢？</a:t>
            </a:r>
            <a:r>
              <a:rPr lang="en-US" altLang="zh-CN" sz="2400" dirty="0"/>
              <a:t>21</a:t>
            </a:r>
            <a:r>
              <a:rPr lang="zh-CN" altLang="en-US" sz="2400" dirty="0"/>
              <a:t>你就告诉你的儿子说，我们在埃及作过法老的奴仆。耶和华用大能的手将我们从埃及领出来，</a:t>
            </a:r>
            <a:r>
              <a:rPr lang="en-US" altLang="zh-CN" sz="2400" dirty="0"/>
              <a:t>22</a:t>
            </a:r>
            <a:r>
              <a:rPr lang="zh-CN" altLang="en-US" sz="2400" dirty="0"/>
              <a:t>在我们眼前，将重大可怕的神迹奇事施行在埃及地和法老并他全家的身上，</a:t>
            </a:r>
            <a:r>
              <a:rPr lang="en-US" altLang="zh-CN" sz="2400" dirty="0"/>
              <a:t>23</a:t>
            </a:r>
            <a:r>
              <a:rPr lang="zh-CN" altLang="en-US" sz="2400" dirty="0"/>
              <a:t>将我们从那里领出来，</a:t>
            </a:r>
            <a:r>
              <a:rPr lang="zh-CN" altLang="en-US" sz="2400" b="1" dirty="0">
                <a:solidFill>
                  <a:srgbClr val="FF0000"/>
                </a:solidFill>
              </a:rPr>
              <a:t>要领我们进入他向我们列祖起誓应许之地，把这地赐给我们</a:t>
            </a:r>
            <a:r>
              <a:rPr lang="zh-CN" altLang="en-US" sz="2400" dirty="0"/>
              <a:t>。</a:t>
            </a:r>
            <a:endParaRPr lang="en-US" altLang="zh-CN" sz="2400" dirty="0"/>
          </a:p>
          <a:p>
            <a:endParaRPr lang="en-US" altLang="zh-CN" sz="1200" dirty="0"/>
          </a:p>
          <a:p>
            <a:r>
              <a:rPr lang="en-US" altLang="zh-CN" sz="2400" dirty="0"/>
              <a:t>24</a:t>
            </a:r>
            <a:r>
              <a:rPr lang="zh-CN" altLang="en-US" sz="2400" dirty="0"/>
              <a:t>耶和华又吩咐我们遵行这一切律例，要敬畏耶和华我们的神，</a:t>
            </a:r>
            <a:r>
              <a:rPr lang="zh-CN" altLang="en-US" sz="2400" b="1" dirty="0">
                <a:solidFill>
                  <a:srgbClr val="FF0000"/>
                </a:solidFill>
              </a:rPr>
              <a:t>使我们常得好处，蒙他保全我们的生命</a:t>
            </a:r>
            <a:r>
              <a:rPr lang="zh-CN" altLang="en-US" sz="2400" dirty="0"/>
              <a:t>，像今日一样。</a:t>
            </a:r>
            <a:endParaRPr lang="en-US" altLang="zh-CN" sz="2400" dirty="0"/>
          </a:p>
          <a:p>
            <a:endParaRPr lang="en-US" altLang="zh-CN" sz="1200" dirty="0"/>
          </a:p>
          <a:p>
            <a:r>
              <a:rPr lang="en-US" altLang="zh-CN" sz="2400" dirty="0"/>
              <a:t>25</a:t>
            </a:r>
            <a:r>
              <a:rPr lang="zh-CN" altLang="en-US" sz="2400" dirty="0"/>
              <a:t>我们若照耶和华我们神所吩咐的一切诫命谨守遵行，</a:t>
            </a:r>
            <a:r>
              <a:rPr lang="zh-CN" altLang="en-US" sz="2400" b="1" dirty="0">
                <a:solidFill>
                  <a:srgbClr val="FF0000"/>
                </a:solidFill>
              </a:rPr>
              <a:t>这就是我们的义了</a:t>
            </a:r>
            <a:r>
              <a:rPr lang="zh-CN" altLang="en-US" sz="2400" dirty="0"/>
              <a:t>。</a:t>
            </a:r>
            <a:endParaRPr lang="en-US" altLang="zh-CN" sz="2400" dirty="0"/>
          </a:p>
        </p:txBody>
      </p:sp>
    </p:spTree>
    <p:extLst>
      <p:ext uri="{BB962C8B-B14F-4D97-AF65-F5344CB8AC3E}">
        <p14:creationId xmlns:p14="http://schemas.microsoft.com/office/powerpoint/2010/main" val="31719662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BDC783-CC1F-D8DD-A292-A70C32183A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C514BC2-A9E4-17C2-8534-0A9250491B8A}"/>
              </a:ext>
            </a:extLst>
          </p:cNvPr>
          <p:cNvSpPr txBox="1"/>
          <p:nvPr/>
        </p:nvSpPr>
        <p:spPr>
          <a:xfrm>
            <a:off x="47025" y="0"/>
            <a:ext cx="10486863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/>
              <a:t>申命記</a:t>
            </a:r>
            <a:r>
              <a:rPr lang="en-US" altLang="zh-CN" sz="2400" b="1" dirty="0"/>
              <a:t>6 </a:t>
            </a:r>
            <a:r>
              <a:rPr lang="en-US" altLang="zh-CN" sz="2400" dirty="0"/>
              <a:t>	</a:t>
            </a:r>
          </a:p>
          <a:p>
            <a:r>
              <a:rPr lang="zh-CN" altLang="en-US" sz="2400" dirty="0"/>
              <a:t>二、谨守遵行诫命的方法：</a:t>
            </a:r>
            <a:endParaRPr lang="en-US" altLang="zh-CN" sz="2400" dirty="0"/>
          </a:p>
          <a:p>
            <a:r>
              <a:rPr lang="en-US" altLang="zh-CN" sz="2400" dirty="0"/>
              <a:t>4</a:t>
            </a:r>
            <a:r>
              <a:rPr lang="zh-CN" altLang="en-US" sz="2400" dirty="0"/>
              <a:t>以色列阿，你</a:t>
            </a:r>
            <a:r>
              <a:rPr lang="zh-CN" altLang="en-US" sz="2400" b="1" dirty="0">
                <a:solidFill>
                  <a:srgbClr val="FF0000"/>
                </a:solidFill>
              </a:rPr>
              <a:t>要听</a:t>
            </a:r>
            <a:r>
              <a:rPr lang="zh-CN" altLang="en-US" sz="2400" dirty="0"/>
              <a:t>。耶和华我们神是独一的主。</a:t>
            </a:r>
            <a:endParaRPr lang="en-US" altLang="zh-CN" sz="2400" dirty="0"/>
          </a:p>
          <a:p>
            <a:r>
              <a:rPr lang="en-US" altLang="zh-CN" sz="2400" dirty="0"/>
              <a:t>5</a:t>
            </a:r>
            <a:r>
              <a:rPr lang="zh-CN" altLang="en-US" sz="2400" dirty="0"/>
              <a:t>你</a:t>
            </a:r>
            <a:r>
              <a:rPr lang="zh-CN" altLang="en-US" sz="2400" b="1" dirty="0">
                <a:solidFill>
                  <a:srgbClr val="FF0000"/>
                </a:solidFill>
              </a:rPr>
              <a:t>要</a:t>
            </a:r>
            <a:r>
              <a:rPr lang="zh-CN" altLang="en-US" sz="2400" dirty="0"/>
              <a:t>尽心，尽性，尽力</a:t>
            </a:r>
            <a:r>
              <a:rPr lang="zh-CN" altLang="en-US" sz="2400" b="1" dirty="0">
                <a:solidFill>
                  <a:srgbClr val="FF0000"/>
                </a:solidFill>
              </a:rPr>
              <a:t>爱</a:t>
            </a:r>
            <a:r>
              <a:rPr lang="zh-CN" altLang="en-US" sz="2400" dirty="0"/>
              <a:t>耶和华你的神。</a:t>
            </a:r>
            <a:endParaRPr lang="en-US" altLang="zh-CN" sz="2400" dirty="0"/>
          </a:p>
          <a:p>
            <a:r>
              <a:rPr lang="en-US" altLang="zh-CN" sz="2400" dirty="0"/>
              <a:t>6</a:t>
            </a:r>
            <a:r>
              <a:rPr lang="zh-CN" altLang="en-US" sz="2400" dirty="0"/>
              <a:t>我今日所吩咐你的话都</a:t>
            </a:r>
            <a:r>
              <a:rPr lang="zh-CN" altLang="en-US" sz="2400" b="1" dirty="0">
                <a:solidFill>
                  <a:srgbClr val="FF0000"/>
                </a:solidFill>
              </a:rPr>
              <a:t>要记</a:t>
            </a:r>
            <a:r>
              <a:rPr lang="zh-CN" altLang="en-US" sz="2400" dirty="0"/>
              <a:t>在心上，</a:t>
            </a:r>
            <a:endParaRPr lang="en-US" altLang="zh-CN" sz="2400" dirty="0"/>
          </a:p>
          <a:p>
            <a:r>
              <a:rPr lang="en-US" altLang="zh-CN" sz="2400" dirty="0"/>
              <a:t>7</a:t>
            </a:r>
            <a:r>
              <a:rPr lang="zh-CN" altLang="en-US" sz="2400" dirty="0"/>
              <a:t>也</a:t>
            </a:r>
            <a:r>
              <a:rPr lang="zh-CN" altLang="en-US" sz="2400" b="1" dirty="0">
                <a:solidFill>
                  <a:srgbClr val="FF0000"/>
                </a:solidFill>
              </a:rPr>
              <a:t>要</a:t>
            </a:r>
            <a:r>
              <a:rPr lang="zh-CN" altLang="en-US" sz="2400" dirty="0"/>
              <a:t>殷勤</a:t>
            </a:r>
            <a:r>
              <a:rPr lang="zh-CN" altLang="en-US" sz="2400" b="1" dirty="0">
                <a:solidFill>
                  <a:srgbClr val="FF0000"/>
                </a:solidFill>
              </a:rPr>
              <a:t>教</a:t>
            </a:r>
            <a:r>
              <a:rPr lang="zh-CN" altLang="en-US" sz="2400" dirty="0"/>
              <a:t>训你的儿女。</a:t>
            </a:r>
            <a:endParaRPr lang="en-US" altLang="zh-CN" sz="2400" dirty="0"/>
          </a:p>
          <a:p>
            <a:r>
              <a:rPr lang="zh-CN" altLang="en-US" sz="2400" dirty="0"/>
              <a:t>无论你坐在家里，行在路上，躺下，起来，都</a:t>
            </a:r>
            <a:r>
              <a:rPr lang="zh-CN" altLang="en-US" sz="2400" b="1" dirty="0">
                <a:solidFill>
                  <a:srgbClr val="FF0000"/>
                </a:solidFill>
              </a:rPr>
              <a:t>要谈</a:t>
            </a:r>
            <a:r>
              <a:rPr lang="zh-CN" altLang="en-US" sz="2400" dirty="0"/>
              <a:t>论。</a:t>
            </a:r>
            <a:endParaRPr lang="en-US" altLang="zh-CN" sz="2400" dirty="0"/>
          </a:p>
          <a:p>
            <a:r>
              <a:rPr lang="en-US" altLang="zh-CN" sz="2400" dirty="0"/>
              <a:t>8</a:t>
            </a:r>
            <a:r>
              <a:rPr lang="zh-CN" altLang="en-US" sz="2400" dirty="0"/>
              <a:t>也</a:t>
            </a:r>
            <a:r>
              <a:rPr lang="zh-CN" altLang="en-US" sz="2400" b="1" dirty="0">
                <a:solidFill>
                  <a:srgbClr val="FF0000"/>
                </a:solidFill>
              </a:rPr>
              <a:t>要</a:t>
            </a:r>
            <a:r>
              <a:rPr lang="zh-CN" altLang="en-US" sz="2400" dirty="0"/>
              <a:t>系在手上为记号，</a:t>
            </a:r>
            <a:r>
              <a:rPr lang="zh-CN" altLang="en-US" sz="2400" b="1" dirty="0">
                <a:solidFill>
                  <a:srgbClr val="FF0000"/>
                </a:solidFill>
              </a:rPr>
              <a:t>戴</a:t>
            </a:r>
            <a:r>
              <a:rPr lang="zh-CN" altLang="en-US" sz="2400" dirty="0"/>
              <a:t>在额上为经文。</a:t>
            </a:r>
            <a:endParaRPr lang="en-US" altLang="zh-CN" sz="2400" dirty="0"/>
          </a:p>
          <a:p>
            <a:r>
              <a:rPr lang="en-US" altLang="zh-CN" sz="2400" dirty="0"/>
              <a:t>9</a:t>
            </a:r>
            <a:r>
              <a:rPr lang="zh-CN" altLang="en-US" sz="2400" dirty="0"/>
              <a:t>又</a:t>
            </a:r>
            <a:r>
              <a:rPr lang="zh-CN" altLang="en-US" sz="2400" b="1" dirty="0">
                <a:solidFill>
                  <a:srgbClr val="FF0000"/>
                </a:solidFill>
              </a:rPr>
              <a:t>要写</a:t>
            </a:r>
            <a:r>
              <a:rPr lang="zh-CN" altLang="en-US" sz="2400" dirty="0"/>
              <a:t>在你房屋的门框上，并你的城门上。</a:t>
            </a:r>
            <a:r>
              <a:rPr lang="en-US" altLang="zh-CN" sz="2400" dirty="0"/>
              <a:t>10</a:t>
            </a:r>
            <a:r>
              <a:rPr lang="zh-CN" altLang="en-US" sz="2400" dirty="0"/>
              <a:t>耶和华你的神领你进他向你列祖亚伯拉罕，以撒，雅各起誓应许给你的地。那里有城邑，又大又美，非你所建造的。</a:t>
            </a:r>
            <a:r>
              <a:rPr lang="en-US" altLang="zh-CN" sz="2400" dirty="0"/>
              <a:t>11</a:t>
            </a:r>
            <a:r>
              <a:rPr lang="zh-CN" altLang="en-US" sz="2400" dirty="0"/>
              <a:t>有房屋，装满各样美物，非你所装满的。有凿成的水井，非你所凿成的。还有葡萄园，橄榄园，非你所栽种的。你吃了而且饱足。</a:t>
            </a:r>
            <a:endParaRPr lang="en-US" altLang="zh-CN" sz="2400" dirty="0"/>
          </a:p>
          <a:p>
            <a:r>
              <a:rPr lang="en-US" altLang="zh-CN" sz="2400" dirty="0"/>
              <a:t>12</a:t>
            </a:r>
            <a:r>
              <a:rPr lang="zh-CN" altLang="en-US" sz="2400" dirty="0"/>
              <a:t>那时你</a:t>
            </a:r>
            <a:r>
              <a:rPr lang="zh-CN" altLang="en-US" sz="2400" b="1" dirty="0">
                <a:solidFill>
                  <a:srgbClr val="FF0000"/>
                </a:solidFill>
              </a:rPr>
              <a:t>要</a:t>
            </a:r>
            <a:r>
              <a:rPr lang="zh-CN" altLang="en-US" sz="2400" dirty="0"/>
              <a:t>谨慎，</a:t>
            </a:r>
            <a:r>
              <a:rPr lang="zh-CN" altLang="en-US" sz="2400" b="1" dirty="0">
                <a:solidFill>
                  <a:srgbClr val="FF0000"/>
                </a:solidFill>
              </a:rPr>
              <a:t>免得</a:t>
            </a:r>
            <a:r>
              <a:rPr lang="zh-CN" altLang="en-US" sz="2400" dirty="0"/>
              <a:t>你</a:t>
            </a:r>
            <a:r>
              <a:rPr lang="zh-CN" altLang="en-US" sz="2400" b="1" dirty="0">
                <a:solidFill>
                  <a:srgbClr val="FF0000"/>
                </a:solidFill>
              </a:rPr>
              <a:t>忘记</a:t>
            </a:r>
            <a:r>
              <a:rPr lang="zh-CN" altLang="en-US" sz="2400" dirty="0"/>
              <a:t>将你从埃及地，为奴之家领出来的耶和华。</a:t>
            </a:r>
            <a:endParaRPr lang="en-US" altLang="zh-CN" sz="2400" dirty="0"/>
          </a:p>
          <a:p>
            <a:r>
              <a:rPr lang="en-US" altLang="zh-CN" sz="2400" dirty="0"/>
              <a:t>13</a:t>
            </a:r>
            <a:r>
              <a:rPr lang="zh-CN" altLang="en-US" sz="2400" dirty="0"/>
              <a:t>你</a:t>
            </a:r>
            <a:r>
              <a:rPr lang="zh-CN" altLang="en-US" sz="2400" b="1" dirty="0">
                <a:solidFill>
                  <a:srgbClr val="FF0000"/>
                </a:solidFill>
              </a:rPr>
              <a:t>要敬畏</a:t>
            </a:r>
            <a:r>
              <a:rPr lang="zh-CN" altLang="en-US" sz="2400" dirty="0"/>
              <a:t>耶和华你的神，</a:t>
            </a:r>
            <a:r>
              <a:rPr lang="zh-CN" altLang="en-US" sz="2400" b="1" dirty="0">
                <a:solidFill>
                  <a:srgbClr val="FF0000"/>
                </a:solidFill>
              </a:rPr>
              <a:t>事奉</a:t>
            </a:r>
            <a:r>
              <a:rPr lang="zh-CN" altLang="en-US" sz="2400" dirty="0"/>
              <a:t>他，指着他的名</a:t>
            </a:r>
            <a:r>
              <a:rPr lang="zh-CN" altLang="en-US" sz="2400" b="1" dirty="0">
                <a:solidFill>
                  <a:srgbClr val="FF0000"/>
                </a:solidFill>
              </a:rPr>
              <a:t>起誓</a:t>
            </a:r>
            <a:r>
              <a:rPr lang="zh-CN" altLang="en-US" sz="2400" dirty="0"/>
              <a:t>。</a:t>
            </a:r>
            <a:endParaRPr lang="en-US" altLang="zh-CN" sz="2400" dirty="0"/>
          </a:p>
          <a:p>
            <a:r>
              <a:rPr lang="en-US" altLang="zh-CN" sz="2400" dirty="0"/>
              <a:t>14</a:t>
            </a:r>
            <a:r>
              <a:rPr lang="zh-CN" altLang="en-US" sz="2400" b="1" dirty="0">
                <a:solidFill>
                  <a:srgbClr val="FF0000"/>
                </a:solidFill>
              </a:rPr>
              <a:t>不可随从别神</a:t>
            </a:r>
            <a:r>
              <a:rPr lang="zh-CN" altLang="en-US" sz="2400" dirty="0"/>
              <a:t>，就是你们四围国民的神。</a:t>
            </a:r>
            <a:r>
              <a:rPr lang="en-US" altLang="zh-CN" sz="2400" dirty="0"/>
              <a:t>15</a:t>
            </a:r>
            <a:r>
              <a:rPr lang="zh-CN" altLang="en-US" sz="2400" dirty="0"/>
              <a:t>因为在你们中间的耶和华你神是忌邪的神，惟恐耶和华你神的怒气向你发作，就把你从地上除灭。</a:t>
            </a:r>
            <a:r>
              <a:rPr lang="en-US" altLang="zh-CN" sz="2400" dirty="0"/>
              <a:t>16</a:t>
            </a:r>
            <a:r>
              <a:rPr lang="zh-CN" altLang="en-US" sz="2400" dirty="0"/>
              <a:t>你们不可试探耶和华你们的神，象你们在玛撒那样试探他。</a:t>
            </a:r>
            <a:r>
              <a:rPr lang="en-US" altLang="zh-CN" sz="2400" dirty="0"/>
              <a:t>17</a:t>
            </a:r>
            <a:r>
              <a:rPr lang="zh-CN" altLang="en-US" sz="2400" dirty="0"/>
              <a:t>要留意遵守耶和华你们神所吩咐的诫命，法度，律例。</a:t>
            </a:r>
            <a:endParaRPr lang="en-US" altLang="zh-CN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67259F1-D9CC-F1BD-615B-BE7068D1E2F9}"/>
              </a:ext>
            </a:extLst>
          </p:cNvPr>
          <p:cNvSpPr txBox="1"/>
          <p:nvPr/>
        </p:nvSpPr>
        <p:spPr>
          <a:xfrm>
            <a:off x="10690641" y="1166842"/>
            <a:ext cx="1222685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rgbClr val="FF0000"/>
                </a:solidFill>
              </a:rPr>
              <a:t>要听</a:t>
            </a:r>
            <a:endParaRPr lang="en-US" altLang="zh-CN" sz="2400" b="1" dirty="0">
              <a:solidFill>
                <a:srgbClr val="FF0000"/>
              </a:solidFill>
            </a:endParaRPr>
          </a:p>
          <a:p>
            <a:r>
              <a:rPr lang="zh-CN" altLang="en-US" sz="2400" b="1" dirty="0">
                <a:solidFill>
                  <a:srgbClr val="FF0000"/>
                </a:solidFill>
              </a:rPr>
              <a:t>要爱</a:t>
            </a:r>
            <a:endParaRPr lang="en-US" altLang="zh-CN" sz="2400" dirty="0"/>
          </a:p>
          <a:p>
            <a:r>
              <a:rPr lang="zh-CN" altLang="en-US" sz="2400" b="1" dirty="0">
                <a:solidFill>
                  <a:srgbClr val="FF0000"/>
                </a:solidFill>
              </a:rPr>
              <a:t>要记</a:t>
            </a:r>
            <a:endParaRPr lang="en-US" altLang="zh-CN" sz="2400" dirty="0"/>
          </a:p>
          <a:p>
            <a:r>
              <a:rPr lang="zh-CN" altLang="en-US" sz="2400" b="1" dirty="0">
                <a:solidFill>
                  <a:srgbClr val="FF0000"/>
                </a:solidFill>
              </a:rPr>
              <a:t>要教</a:t>
            </a:r>
            <a:endParaRPr lang="en-US" altLang="zh-CN" sz="2400" dirty="0"/>
          </a:p>
          <a:p>
            <a:r>
              <a:rPr lang="zh-CN" altLang="en-US" sz="2400" b="1" dirty="0">
                <a:solidFill>
                  <a:srgbClr val="FF0000"/>
                </a:solidFill>
              </a:rPr>
              <a:t>要谈</a:t>
            </a:r>
            <a:endParaRPr lang="en-US" altLang="zh-CN" sz="2400" dirty="0"/>
          </a:p>
          <a:p>
            <a:r>
              <a:rPr lang="zh-CN" altLang="en-US" sz="2400" b="1" dirty="0">
                <a:solidFill>
                  <a:srgbClr val="FF0000"/>
                </a:solidFill>
              </a:rPr>
              <a:t>要戴</a:t>
            </a:r>
            <a:endParaRPr lang="en-US" altLang="zh-CN" sz="2400" b="1" dirty="0">
              <a:solidFill>
                <a:srgbClr val="FF0000"/>
              </a:solidFill>
            </a:endParaRPr>
          </a:p>
          <a:p>
            <a:r>
              <a:rPr lang="zh-CN" altLang="en-US" sz="2400" b="1" dirty="0">
                <a:solidFill>
                  <a:srgbClr val="FF0000"/>
                </a:solidFill>
              </a:rPr>
              <a:t>要写</a:t>
            </a:r>
            <a:endParaRPr lang="en-US" altLang="zh-CN" sz="2400" b="1" dirty="0">
              <a:solidFill>
                <a:srgbClr val="FF0000"/>
              </a:solidFill>
            </a:endParaRPr>
          </a:p>
          <a:p>
            <a:r>
              <a:rPr lang="zh-CN" altLang="en-US" sz="2400" b="1" dirty="0">
                <a:solidFill>
                  <a:srgbClr val="FF0000"/>
                </a:solidFill>
              </a:rPr>
              <a:t>要记</a:t>
            </a:r>
            <a:endParaRPr lang="en-US" altLang="zh-CN" sz="2400" b="1" dirty="0">
              <a:solidFill>
                <a:srgbClr val="FF0000"/>
              </a:solidFill>
            </a:endParaRPr>
          </a:p>
          <a:p>
            <a:r>
              <a:rPr lang="zh-CN" altLang="en-US" sz="2400" b="1" dirty="0">
                <a:solidFill>
                  <a:srgbClr val="FF0000"/>
                </a:solidFill>
              </a:rPr>
              <a:t>要敬畏</a:t>
            </a:r>
            <a:endParaRPr lang="en-US" altLang="zh-CN" sz="2400" b="1" dirty="0">
              <a:solidFill>
                <a:srgbClr val="FF0000"/>
              </a:solidFill>
            </a:endParaRPr>
          </a:p>
          <a:p>
            <a:r>
              <a:rPr lang="zh-CN" altLang="en-US" sz="2400" b="1" dirty="0">
                <a:solidFill>
                  <a:srgbClr val="FF0000"/>
                </a:solidFill>
              </a:rPr>
              <a:t>要事奉</a:t>
            </a:r>
            <a:endParaRPr lang="en-US" altLang="zh-CN" sz="2400" b="1" dirty="0">
              <a:solidFill>
                <a:srgbClr val="FF0000"/>
              </a:solidFill>
            </a:endParaRPr>
          </a:p>
          <a:p>
            <a:r>
              <a:rPr lang="zh-CN" altLang="en-US" sz="2400" b="1" dirty="0">
                <a:solidFill>
                  <a:srgbClr val="FF0000"/>
                </a:solidFill>
              </a:rPr>
              <a:t>要起誓</a:t>
            </a:r>
            <a:endParaRPr lang="en-US" altLang="zh-CN" sz="2400" dirty="0"/>
          </a:p>
          <a:p>
            <a:r>
              <a:rPr lang="zh-CN" altLang="en-US" sz="2400" b="1" dirty="0">
                <a:solidFill>
                  <a:srgbClr val="FF0000"/>
                </a:solidFill>
              </a:rPr>
              <a:t>要戒</a:t>
            </a:r>
            <a:endParaRPr lang="en-US" altLang="zh-CN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85531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647E41-E8DA-A20B-40C8-B9671711A3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E095D75-0FE6-4F3E-1458-73F30856E4C7}"/>
              </a:ext>
            </a:extLst>
          </p:cNvPr>
          <p:cNvSpPr txBox="1"/>
          <p:nvPr/>
        </p:nvSpPr>
        <p:spPr>
          <a:xfrm>
            <a:off x="128886" y="156754"/>
            <a:ext cx="11934228" cy="637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/>
              <a:t>申命記</a:t>
            </a:r>
            <a:r>
              <a:rPr lang="en-US" altLang="zh-CN" sz="2400" b="1" dirty="0"/>
              <a:t>6 </a:t>
            </a:r>
            <a:r>
              <a:rPr lang="en-US" altLang="zh-CN" sz="2400" dirty="0"/>
              <a:t>	</a:t>
            </a:r>
          </a:p>
          <a:p>
            <a:r>
              <a:rPr lang="en-US" altLang="zh-CN" sz="2400" dirty="0"/>
              <a:t>13</a:t>
            </a:r>
            <a:r>
              <a:rPr lang="zh-CN" altLang="en-US" sz="2400" b="1" dirty="0">
                <a:solidFill>
                  <a:srgbClr val="FF0000"/>
                </a:solidFill>
              </a:rPr>
              <a:t>你要敬畏耶和华你的神，事奉他，</a:t>
            </a:r>
            <a:r>
              <a:rPr lang="zh-CN" altLang="en-US" sz="2400" dirty="0"/>
              <a:t>指着他的名起誓。</a:t>
            </a:r>
            <a:endParaRPr lang="en-US" altLang="zh-CN" sz="2400" dirty="0"/>
          </a:p>
          <a:p>
            <a:r>
              <a:rPr lang="en-US" altLang="zh-CN" sz="2400" dirty="0"/>
              <a:t>14</a:t>
            </a:r>
            <a:r>
              <a:rPr lang="zh-CN" altLang="en-US" sz="2400" dirty="0"/>
              <a:t>不可随从别神，就是你们四围国民的神。</a:t>
            </a:r>
            <a:r>
              <a:rPr lang="en-US" altLang="zh-CN" sz="2400" dirty="0"/>
              <a:t>15</a:t>
            </a:r>
            <a:r>
              <a:rPr lang="zh-CN" altLang="en-US" sz="2400" dirty="0"/>
              <a:t>因为在你们中间的耶和华你神是忌邪的神，惟恐耶和华你神的怒气向你发作，就把你从地上除灭。</a:t>
            </a:r>
            <a:r>
              <a:rPr lang="en-US" altLang="zh-CN" sz="2400" dirty="0"/>
              <a:t>16</a:t>
            </a:r>
            <a:r>
              <a:rPr lang="zh-CN" altLang="en-US" sz="2400" b="1" dirty="0">
                <a:solidFill>
                  <a:srgbClr val="FF0000"/>
                </a:solidFill>
              </a:rPr>
              <a:t>你们不可试探耶和华你们的神</a:t>
            </a:r>
            <a:r>
              <a:rPr lang="zh-CN" altLang="en-US" sz="2400" dirty="0"/>
              <a:t>，象你们在玛撒那样试探他。</a:t>
            </a:r>
            <a:r>
              <a:rPr lang="en-US" altLang="zh-CN" sz="2400" dirty="0"/>
              <a:t>17</a:t>
            </a:r>
            <a:r>
              <a:rPr lang="zh-CN" altLang="en-US" sz="2400" dirty="0"/>
              <a:t>要留意遵守耶和华你们神所吩咐的诫命，法度，律例。</a:t>
            </a:r>
            <a:endParaRPr lang="en-US" altLang="zh-CN" sz="2400" dirty="0"/>
          </a:p>
          <a:p>
            <a:endParaRPr lang="en-US" altLang="zh-CN" sz="2400" dirty="0"/>
          </a:p>
          <a:p>
            <a:r>
              <a:rPr lang="zh-CN" altLang="en-US" sz="2400" b="1" dirty="0"/>
              <a:t>路加福音</a:t>
            </a:r>
            <a:r>
              <a:rPr lang="en-US" altLang="zh-CN" sz="2400" b="1" dirty="0"/>
              <a:t>4 </a:t>
            </a:r>
          </a:p>
          <a:p>
            <a:r>
              <a:rPr lang="en-US" altLang="zh-CN" sz="2400" dirty="0"/>
              <a:t>1</a:t>
            </a:r>
            <a:r>
              <a:rPr lang="zh-CN" altLang="en-US" sz="2400" dirty="0"/>
              <a:t>耶稣被圣灵充满，从约但河回来，圣灵将他引到旷野，四十天受魔鬼的试探。</a:t>
            </a:r>
          </a:p>
          <a:p>
            <a:r>
              <a:rPr lang="en-US" altLang="zh-CN" sz="2400" dirty="0"/>
              <a:t>2</a:t>
            </a:r>
            <a:r>
              <a:rPr lang="zh-CN" altLang="en-US" sz="2400" dirty="0"/>
              <a:t>那些日子没有吃什么。日子满了，他就饿了。</a:t>
            </a:r>
            <a:r>
              <a:rPr lang="en-US" altLang="zh-CN" sz="2400" dirty="0"/>
              <a:t>3</a:t>
            </a:r>
            <a:r>
              <a:rPr lang="zh-CN" altLang="en-US" sz="2400" dirty="0"/>
              <a:t>魔鬼对他说，你若是神的儿子，可以吩咐这块石头变成食物。</a:t>
            </a:r>
            <a:r>
              <a:rPr lang="en-US" altLang="zh-CN" sz="2400" dirty="0"/>
              <a:t>4</a:t>
            </a:r>
            <a:r>
              <a:rPr lang="zh-CN" altLang="en-US" sz="2400" dirty="0"/>
              <a:t>耶稣回答说，经上记着说，人活着不是单靠食物，乃是靠神口里所出的一切话 </a:t>
            </a:r>
            <a:r>
              <a:rPr lang="en-US" altLang="zh-CN" sz="2400" dirty="0"/>
              <a:t>5</a:t>
            </a:r>
            <a:r>
              <a:rPr lang="zh-CN" altLang="en-US" sz="2400" dirty="0"/>
              <a:t>魔鬼又领他上了高山，霎时间把天下的万国都指给他看。</a:t>
            </a:r>
            <a:r>
              <a:rPr lang="en-US" altLang="zh-CN" sz="2400" dirty="0"/>
              <a:t>6</a:t>
            </a:r>
            <a:r>
              <a:rPr lang="zh-CN" altLang="en-US" sz="2400" dirty="0"/>
              <a:t>对他说，这一切权柄荣华，我都要给你。因为这原是交付我的，我愿意给谁就给谁。</a:t>
            </a:r>
            <a:r>
              <a:rPr lang="en-US" altLang="zh-CN" sz="2400" dirty="0"/>
              <a:t>7</a:t>
            </a:r>
            <a:r>
              <a:rPr lang="zh-CN" altLang="en-US" sz="2400" dirty="0"/>
              <a:t>你若在我面前下拜，这都要归你。</a:t>
            </a:r>
            <a:r>
              <a:rPr lang="en-US" altLang="zh-CN" sz="2400" dirty="0"/>
              <a:t>8</a:t>
            </a:r>
            <a:r>
              <a:rPr lang="zh-CN" altLang="en-US" sz="2400" b="1" dirty="0">
                <a:solidFill>
                  <a:srgbClr val="FF0000"/>
                </a:solidFill>
              </a:rPr>
              <a:t>耶稣说，经上记着说，当拜主你的神，单要事奉他</a:t>
            </a:r>
            <a:r>
              <a:rPr lang="zh-CN" altLang="en-US" sz="2400" dirty="0"/>
              <a:t>。</a:t>
            </a:r>
          </a:p>
          <a:p>
            <a:r>
              <a:rPr lang="en-US" altLang="zh-CN" sz="2400" dirty="0"/>
              <a:t>9</a:t>
            </a:r>
            <a:r>
              <a:rPr lang="zh-CN" altLang="en-US" sz="2400" dirty="0"/>
              <a:t>魔鬼又领他到耶路撒冷去，叫他站在殿顶上，对他说，你若是神的儿子，可以从这里跳下去。</a:t>
            </a:r>
            <a:r>
              <a:rPr lang="en-US" altLang="zh-CN" sz="2400" dirty="0"/>
              <a:t>10</a:t>
            </a:r>
            <a:r>
              <a:rPr lang="zh-CN" altLang="en-US" sz="2400" dirty="0"/>
              <a:t>因为经上记着说，主要为你吩咐他的使者保护你。</a:t>
            </a:r>
            <a:r>
              <a:rPr lang="en-US" altLang="zh-CN" sz="2400" dirty="0"/>
              <a:t>11</a:t>
            </a:r>
            <a:r>
              <a:rPr lang="zh-CN" altLang="en-US" sz="2400" dirty="0"/>
              <a:t>他们要用手托着你，免得你的脚碰在石头上。</a:t>
            </a:r>
            <a:r>
              <a:rPr lang="en-US" altLang="zh-CN" sz="2400" dirty="0"/>
              <a:t>12</a:t>
            </a:r>
            <a:r>
              <a:rPr lang="zh-CN" altLang="en-US" sz="2400" b="1" dirty="0">
                <a:solidFill>
                  <a:srgbClr val="FF0000"/>
                </a:solidFill>
              </a:rPr>
              <a:t>耶稣对他说，经上说，不可试探主你的神</a:t>
            </a:r>
            <a:r>
              <a:rPr lang="zh-CN" altLang="en-US" sz="2400" dirty="0"/>
              <a:t>。</a:t>
            </a:r>
            <a:r>
              <a:rPr lang="en-US" altLang="zh-CN" sz="2400" dirty="0"/>
              <a:t>13</a:t>
            </a:r>
            <a:r>
              <a:rPr lang="zh-CN" altLang="en-US" sz="2400" dirty="0"/>
              <a:t>魔鬼用完了各样的试探，就暂时离开耶稣。</a:t>
            </a:r>
            <a:endParaRPr lang="en-US" altLang="zh-CN" sz="2400" dirty="0"/>
          </a:p>
        </p:txBody>
      </p:sp>
    </p:spTree>
    <p:extLst>
      <p:ext uri="{BB962C8B-B14F-4D97-AF65-F5344CB8AC3E}">
        <p14:creationId xmlns:p14="http://schemas.microsoft.com/office/powerpoint/2010/main" val="417462303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D1282B-52EB-3322-F75B-E785BBB87A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50C9006-A931-41F7-95C4-562CDC9C8B3D}"/>
              </a:ext>
            </a:extLst>
          </p:cNvPr>
          <p:cNvSpPr txBox="1"/>
          <p:nvPr/>
        </p:nvSpPr>
        <p:spPr>
          <a:xfrm>
            <a:off x="150865" y="244574"/>
            <a:ext cx="11725505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4400"/>
            <a:r>
              <a:rPr lang="zh-CN" altLang="en-US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课堂提问与分享 </a:t>
            </a:r>
            <a:r>
              <a:rPr lang="en-US" altLang="zh-CN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Q&amp;A</a:t>
            </a:r>
          </a:p>
          <a:p>
            <a:pPr algn="ctr" defTabSz="914400"/>
            <a:endParaRPr lang="en-US" altLang="zh-CN" sz="2600" b="1" dirty="0">
              <a:solidFill>
                <a:prstClr val="black"/>
              </a:solidFill>
            </a:endParaRPr>
          </a:p>
          <a:p>
            <a:pPr defTabSz="914400"/>
            <a:endParaRPr lang="en-US" altLang="zh-CN" sz="1200" b="1" dirty="0">
              <a:solidFill>
                <a:prstClr val="black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EA07583-2B60-B6A9-9773-88E5FBD79C26}"/>
              </a:ext>
            </a:extLst>
          </p:cNvPr>
          <p:cNvSpPr/>
          <p:nvPr/>
        </p:nvSpPr>
        <p:spPr>
          <a:xfrm>
            <a:off x="296561" y="1326449"/>
            <a:ext cx="11895439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defTabSz="914400">
              <a:buFont typeface="Wingdings" panose="05000000000000000000" pitchFamily="2" charset="2"/>
              <a:buChar char="Ø"/>
            </a:pPr>
            <a:r>
              <a:rPr lang="en-US" altLang="zh-CN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Q1:</a:t>
            </a: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神为什么设立十诫</a:t>
            </a:r>
            <a:r>
              <a:rPr lang="zh-TW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？</a:t>
            </a:r>
            <a:endParaRPr lang="en-US" altLang="zh-TW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285750" indent="-285750" defTabSz="914400">
              <a:buFont typeface="Wingdings" panose="05000000000000000000" pitchFamily="2" charset="2"/>
              <a:buChar char="Ø"/>
            </a:pPr>
            <a:endParaRPr lang="en-US" altLang="zh-TW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285750" indent="-285750" defTabSz="914400">
              <a:buFont typeface="Wingdings" panose="05000000000000000000" pitchFamily="2" charset="2"/>
              <a:buChar char="Ø"/>
            </a:pPr>
            <a:r>
              <a:rPr lang="en-US" altLang="zh-CN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Q2:</a:t>
            </a: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十诫过时了吗？十诫在当今的意义是什么？</a:t>
            </a:r>
            <a:endParaRPr lang="zh-TW" altLang="en-US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285750" indent="-285750" defTabSz="914400">
              <a:buFont typeface="Wingdings" panose="05000000000000000000" pitchFamily="2" charset="2"/>
              <a:buChar char="Ø"/>
            </a:pPr>
            <a:endParaRPr lang="en-US" altLang="zh-TW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285750" indent="-285750" defTabSz="914400">
              <a:buFont typeface="Wingdings" panose="05000000000000000000" pitchFamily="2" charset="2"/>
              <a:buChar char="Ø"/>
            </a:pPr>
            <a:r>
              <a:rPr lang="en-US" altLang="zh-CN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Q3:</a:t>
            </a: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如何理解“你们不可试探耶和华你们的神”？请分享你的经历</a:t>
            </a:r>
            <a:endParaRPr lang="en-US" altLang="zh-CN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/>
            <a:endParaRPr lang="zh-TW" altLang="en-US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/>
            <a:endParaRPr lang="en-US" altLang="zh-CN" sz="2800" dirty="0">
              <a:solidFill>
                <a:prstClr val="black"/>
              </a:solidFill>
              <a:latin typeface="等线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0384052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CAC0F1-4472-F78B-54E5-7F1A24B140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A1F50-441D-8E06-BE47-9FF31BAC8F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9470" y="198555"/>
            <a:ext cx="12002529" cy="4142786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TW" sz="48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2024 </a:t>
            </a:r>
            <a:r>
              <a:rPr lang="zh-CN" altLang="en-US" sz="48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春季主日学</a:t>
            </a:r>
            <a:br>
              <a:rPr lang="zh-CN" altLang="en-US" sz="48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TW" altLang="en-US" sz="6600" b="1" dirty="0">
                <a:latin typeface="KaiTi" panose="02010609060101010101" pitchFamily="49" charset="-122"/>
                <a:ea typeface="KaiTi" panose="02010609060101010101" pitchFamily="49" charset="-122"/>
              </a:rPr>
              <a:t>申命記</a:t>
            </a:r>
            <a:br>
              <a:rPr lang="en-US" altLang="zh-TW" sz="4800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br>
              <a:rPr lang="en-US" altLang="zh-TW" sz="4800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4800" dirty="0">
                <a:latin typeface="KaiTi" panose="02010609060101010101" pitchFamily="49" charset="-122"/>
                <a:ea typeface="KaiTi" panose="02010609060101010101" pitchFamily="49" charset="-122"/>
              </a:rPr>
              <a:t>第六課：</a:t>
            </a:r>
            <a:r>
              <a:rPr lang="zh-TW" altLang="en-US" sz="4800" dirty="0">
                <a:latin typeface="KaiTi" panose="02010609060101010101" pitchFamily="49" charset="-122"/>
                <a:ea typeface="KaiTi" panose="02010609060101010101" pitchFamily="49" charset="-122"/>
              </a:rPr>
              <a:t>進迦南地後須守住神選民的身份</a:t>
            </a:r>
            <a:br>
              <a:rPr lang="zh-TW" altLang="en-US" sz="4800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4800" dirty="0">
                <a:latin typeface="KaiTi" panose="02010609060101010101" pitchFamily="49" charset="-122"/>
                <a:ea typeface="KaiTi" panose="02010609060101010101" pitchFamily="49" charset="-122"/>
              </a:rPr>
              <a:t>（第</a:t>
            </a:r>
            <a:r>
              <a:rPr lang="en-US" altLang="zh-CN" sz="4800" dirty="0">
                <a:latin typeface="KaiTi" panose="02010609060101010101" pitchFamily="49" charset="-122"/>
                <a:ea typeface="KaiTi" panose="02010609060101010101" pitchFamily="49" charset="-122"/>
              </a:rPr>
              <a:t>7-9</a:t>
            </a:r>
            <a:r>
              <a:rPr lang="zh-CN" altLang="en-US" sz="4800" dirty="0">
                <a:latin typeface="KaiTi" panose="02010609060101010101" pitchFamily="49" charset="-122"/>
                <a:ea typeface="KaiTi" panose="02010609060101010101" pitchFamily="49" charset="-122"/>
              </a:rPr>
              <a:t>章）</a:t>
            </a:r>
            <a:br>
              <a:rPr lang="en-US" altLang="zh-CN" sz="6600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br>
              <a:rPr lang="en-US" altLang="zh-CN" sz="3600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CN" sz="4000" dirty="0">
                <a:latin typeface="KaiTi" panose="02010609060101010101" pitchFamily="49" charset="-122"/>
                <a:ea typeface="KaiTi" panose="02010609060101010101" pitchFamily="49" charset="-122"/>
              </a:rPr>
              <a:t>2/18/2024</a:t>
            </a:r>
            <a:endParaRPr lang="en-US" sz="4000" b="1" dirty="0">
              <a:solidFill>
                <a:schemeClr val="tx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02C252B-8DA9-1374-3397-4F5C35EFFEB4}"/>
              </a:ext>
            </a:extLst>
          </p:cNvPr>
          <p:cNvSpPr txBox="1"/>
          <p:nvPr/>
        </p:nvSpPr>
        <p:spPr>
          <a:xfrm>
            <a:off x="4616277" y="4781094"/>
            <a:ext cx="34743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土桑華人基督教會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65E5AD1-E7B5-780B-34B8-B378ADD9F6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7675" y="5579503"/>
            <a:ext cx="1091513" cy="1162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751881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FA7C8B-628B-6193-A825-DB067FA41B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F296E10-0816-9CCC-5531-9F42798374CA}"/>
              </a:ext>
            </a:extLst>
          </p:cNvPr>
          <p:cNvSpPr txBox="1"/>
          <p:nvPr/>
        </p:nvSpPr>
        <p:spPr>
          <a:xfrm>
            <a:off x="99278" y="90375"/>
            <a:ext cx="12092722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/>
              <a:t>申命記</a:t>
            </a:r>
            <a:r>
              <a:rPr lang="en-US" altLang="zh-CN" sz="2400" b="1" dirty="0"/>
              <a:t>5 </a:t>
            </a:r>
            <a:r>
              <a:rPr lang="en-US" altLang="zh-CN" sz="2400" dirty="0"/>
              <a:t>		</a:t>
            </a:r>
            <a:r>
              <a:rPr lang="zh-CN" altLang="en-US" sz="2400" b="1" dirty="0"/>
              <a:t>十诫</a:t>
            </a:r>
            <a:endParaRPr lang="en-US" altLang="zh-CN" sz="2400" b="1" dirty="0"/>
          </a:p>
          <a:p>
            <a:r>
              <a:rPr lang="en-US" altLang="zh-CN" sz="2400" dirty="0"/>
              <a:t>7</a:t>
            </a:r>
            <a:r>
              <a:rPr lang="zh-CN" altLang="en-US" sz="2400" b="1" dirty="0">
                <a:solidFill>
                  <a:srgbClr val="FF0000"/>
                </a:solidFill>
              </a:rPr>
              <a:t>除了我以外，你不可有别的神</a:t>
            </a:r>
            <a:r>
              <a:rPr lang="zh-CN" altLang="en-US" sz="2400" dirty="0"/>
              <a:t>。</a:t>
            </a:r>
            <a:endParaRPr lang="en-US" altLang="zh-CN" sz="2400" dirty="0"/>
          </a:p>
          <a:p>
            <a:r>
              <a:rPr lang="en-US" altLang="zh-CN" sz="2400" dirty="0"/>
              <a:t>8</a:t>
            </a:r>
            <a:r>
              <a:rPr lang="zh-CN" altLang="en-US" sz="2400" b="1" dirty="0">
                <a:solidFill>
                  <a:srgbClr val="FF0000"/>
                </a:solidFill>
              </a:rPr>
              <a:t>不可为自己雕刻偶像</a:t>
            </a:r>
            <a:r>
              <a:rPr lang="zh-CN" altLang="en-US" sz="2400" dirty="0"/>
              <a:t>，也不可作什么形像，仿佛上天，下地和地底下，水中的百物。</a:t>
            </a:r>
            <a:r>
              <a:rPr lang="en-US" altLang="zh-CN" sz="2400" dirty="0"/>
              <a:t>9</a:t>
            </a:r>
            <a:r>
              <a:rPr lang="zh-CN" altLang="en-US" sz="2400" b="1" dirty="0">
                <a:solidFill>
                  <a:srgbClr val="FF0000"/>
                </a:solidFill>
              </a:rPr>
              <a:t>不可跪拜那些像，也不可事奉它</a:t>
            </a:r>
            <a:r>
              <a:rPr lang="zh-CN" altLang="en-US" sz="2400" dirty="0"/>
              <a:t>，因为我耶和华你的神是忌邪的神。恨我的，我必追讨他的罪，自父及子，直到三，四代。</a:t>
            </a:r>
            <a:r>
              <a:rPr lang="en-US" altLang="zh-CN" sz="2400" dirty="0"/>
              <a:t>10</a:t>
            </a:r>
            <a:r>
              <a:rPr lang="zh-CN" altLang="en-US" sz="2400" dirty="0"/>
              <a:t>爱我，守我诫命的，我必向他们发慈爱，直到千代。</a:t>
            </a:r>
            <a:endParaRPr lang="en-US" altLang="zh-CN" sz="2400" dirty="0"/>
          </a:p>
          <a:p>
            <a:r>
              <a:rPr lang="en-US" altLang="zh-CN" sz="2400" dirty="0"/>
              <a:t>11</a:t>
            </a:r>
            <a:r>
              <a:rPr lang="zh-CN" altLang="en-US" sz="2400" b="1" dirty="0">
                <a:solidFill>
                  <a:srgbClr val="FF0000"/>
                </a:solidFill>
              </a:rPr>
              <a:t>不可妄称耶和华你神的名</a:t>
            </a:r>
            <a:r>
              <a:rPr lang="zh-CN" altLang="en-US" sz="2400" dirty="0"/>
              <a:t>。因为妄称耶和华名的，耶和华必不以他为无罪。</a:t>
            </a:r>
          </a:p>
          <a:p>
            <a:r>
              <a:rPr lang="en-US" altLang="zh-CN" sz="2400" dirty="0"/>
              <a:t>12</a:t>
            </a:r>
            <a:r>
              <a:rPr lang="zh-CN" altLang="en-US" sz="2400" b="1" dirty="0">
                <a:solidFill>
                  <a:srgbClr val="FF0000"/>
                </a:solidFill>
              </a:rPr>
              <a:t>当照耶和华你神所吩咐的守安息日为圣日</a:t>
            </a:r>
            <a:r>
              <a:rPr lang="zh-CN" altLang="en-US" sz="2400" dirty="0"/>
              <a:t>。</a:t>
            </a:r>
            <a:r>
              <a:rPr lang="en-US" altLang="zh-CN" sz="2400" dirty="0"/>
              <a:t>13</a:t>
            </a:r>
            <a:r>
              <a:rPr lang="zh-CN" altLang="en-US" sz="2400" dirty="0"/>
              <a:t>六日要劳碌作你一切的工，</a:t>
            </a:r>
            <a:r>
              <a:rPr lang="en-US" altLang="zh-CN" sz="2400" dirty="0"/>
              <a:t>14</a:t>
            </a:r>
            <a:r>
              <a:rPr lang="zh-CN" altLang="en-US" sz="2400" dirty="0"/>
              <a:t>但第七日是向耶和华你神当守的安息日。这一日，你和你的儿女，仆婢，牛，驴，牲畜，并在你城里寄居的客旅，无论何工都不可作，使你的仆婢可以和你一样安息。</a:t>
            </a:r>
            <a:r>
              <a:rPr lang="en-US" altLang="zh-CN" sz="2400" dirty="0"/>
              <a:t>15</a:t>
            </a:r>
            <a:r>
              <a:rPr lang="zh-CN" altLang="en-US" sz="2400" dirty="0"/>
              <a:t>你也要记念你在埃及地作过奴仆。耶和华你神用大能的手和伸出来的膀臂将你从那里领出来。因此，耶和华你的神吩咐你守安息日。</a:t>
            </a:r>
          </a:p>
          <a:p>
            <a:r>
              <a:rPr lang="en-US" altLang="zh-CN" sz="2400" dirty="0"/>
              <a:t>16</a:t>
            </a:r>
            <a:r>
              <a:rPr lang="zh-CN" altLang="en-US" sz="2400" b="1" dirty="0">
                <a:solidFill>
                  <a:srgbClr val="FF0000"/>
                </a:solidFill>
              </a:rPr>
              <a:t>当照耶和华你神所吩咐的孝敬父母</a:t>
            </a:r>
            <a:r>
              <a:rPr lang="zh-CN" altLang="en-US" sz="2400" dirty="0"/>
              <a:t>，使你得福，并使你的日子在耶和华你神所赐你的地上得以长久。</a:t>
            </a:r>
          </a:p>
          <a:p>
            <a:r>
              <a:rPr lang="en-US" altLang="zh-CN" sz="2400" dirty="0"/>
              <a:t>17</a:t>
            </a:r>
            <a:r>
              <a:rPr lang="zh-CN" altLang="en-US" sz="2400" b="1" dirty="0">
                <a:solidFill>
                  <a:srgbClr val="FF0000"/>
                </a:solidFill>
              </a:rPr>
              <a:t>不可杀人</a:t>
            </a:r>
            <a:r>
              <a:rPr lang="zh-CN" altLang="en-US" sz="2400" dirty="0"/>
              <a:t>。</a:t>
            </a:r>
          </a:p>
          <a:p>
            <a:r>
              <a:rPr lang="en-US" altLang="zh-CN" sz="2400" dirty="0"/>
              <a:t>18</a:t>
            </a:r>
            <a:r>
              <a:rPr lang="zh-CN" altLang="en-US" sz="2400" b="1" dirty="0">
                <a:solidFill>
                  <a:srgbClr val="FF0000"/>
                </a:solidFill>
              </a:rPr>
              <a:t>不可奸淫</a:t>
            </a:r>
            <a:r>
              <a:rPr lang="zh-CN" altLang="en-US" sz="2400" dirty="0"/>
              <a:t>。</a:t>
            </a:r>
          </a:p>
          <a:p>
            <a:r>
              <a:rPr lang="en-US" altLang="zh-CN" sz="2400" dirty="0"/>
              <a:t>19</a:t>
            </a:r>
            <a:r>
              <a:rPr lang="zh-CN" altLang="en-US" sz="2400" b="1" dirty="0">
                <a:solidFill>
                  <a:srgbClr val="FF0000"/>
                </a:solidFill>
              </a:rPr>
              <a:t>不可偷盗</a:t>
            </a:r>
            <a:r>
              <a:rPr lang="zh-CN" altLang="en-US" sz="2400" dirty="0"/>
              <a:t>。</a:t>
            </a:r>
          </a:p>
          <a:p>
            <a:r>
              <a:rPr lang="en-US" altLang="zh-CN" sz="2400" dirty="0"/>
              <a:t>20</a:t>
            </a:r>
            <a:r>
              <a:rPr lang="zh-CN" altLang="en-US" sz="2400" b="1" dirty="0">
                <a:solidFill>
                  <a:srgbClr val="FF0000"/>
                </a:solidFill>
              </a:rPr>
              <a:t>不可作假见证陷害人</a:t>
            </a:r>
            <a:r>
              <a:rPr lang="zh-CN" altLang="en-US" sz="2400" dirty="0"/>
              <a:t>。</a:t>
            </a:r>
          </a:p>
          <a:p>
            <a:r>
              <a:rPr lang="en-US" altLang="zh-CN" sz="2400" dirty="0"/>
              <a:t>21</a:t>
            </a:r>
            <a:r>
              <a:rPr lang="zh-CN" altLang="en-US" sz="2400" b="1" dirty="0">
                <a:solidFill>
                  <a:srgbClr val="FF0000"/>
                </a:solidFill>
              </a:rPr>
              <a:t>不可贪恋人的妻子。也不可贪图人的房屋，田地，仆婢，牛，驴，并他一切所有的</a:t>
            </a:r>
            <a:r>
              <a:rPr lang="zh-CN" altLang="en-US" sz="2400" dirty="0"/>
              <a:t>。</a:t>
            </a:r>
            <a:endParaRPr lang="en-US" altLang="zh-CN" sz="2400" dirty="0"/>
          </a:p>
        </p:txBody>
      </p:sp>
    </p:spTree>
    <p:extLst>
      <p:ext uri="{BB962C8B-B14F-4D97-AF65-F5344CB8AC3E}">
        <p14:creationId xmlns:p14="http://schemas.microsoft.com/office/powerpoint/2010/main" val="264392074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BE717F-795F-0836-A89B-B422E9715C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3653795-FC37-0522-5FA1-E7AF76A4A89D}"/>
              </a:ext>
            </a:extLst>
          </p:cNvPr>
          <p:cNvSpPr txBox="1"/>
          <p:nvPr/>
        </p:nvSpPr>
        <p:spPr>
          <a:xfrm>
            <a:off x="47025" y="0"/>
            <a:ext cx="10486863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/>
              <a:t>申命記</a:t>
            </a:r>
            <a:r>
              <a:rPr lang="en-US" altLang="zh-CN" sz="2400" b="1" dirty="0"/>
              <a:t>6 </a:t>
            </a:r>
            <a:r>
              <a:rPr lang="en-US" altLang="zh-CN" sz="2400" dirty="0"/>
              <a:t>			</a:t>
            </a:r>
            <a:r>
              <a:rPr lang="zh-CN" altLang="en-US" sz="2400" b="1" dirty="0"/>
              <a:t>谨守遵行诫命的</a:t>
            </a:r>
            <a:r>
              <a:rPr lang="zh-CN" altLang="en-US" sz="2400" b="1"/>
              <a:t>方法</a:t>
            </a:r>
            <a:endParaRPr lang="en-US" altLang="zh-CN" sz="2400" b="1" dirty="0"/>
          </a:p>
          <a:p>
            <a:endParaRPr lang="en-US" altLang="zh-CN" sz="2400" dirty="0"/>
          </a:p>
          <a:p>
            <a:r>
              <a:rPr lang="en-US" altLang="zh-CN" sz="2400" dirty="0"/>
              <a:t>4</a:t>
            </a:r>
            <a:r>
              <a:rPr lang="zh-CN" altLang="en-US" sz="2400" dirty="0"/>
              <a:t>以色列阿，你</a:t>
            </a:r>
            <a:r>
              <a:rPr lang="zh-CN" altLang="en-US" sz="2400" b="1" dirty="0">
                <a:solidFill>
                  <a:srgbClr val="FF0000"/>
                </a:solidFill>
              </a:rPr>
              <a:t>要听</a:t>
            </a:r>
            <a:r>
              <a:rPr lang="zh-CN" altLang="en-US" sz="2400" dirty="0"/>
              <a:t>。耶和华我们神是独一的主。</a:t>
            </a:r>
            <a:endParaRPr lang="en-US" altLang="zh-CN" sz="2400" dirty="0"/>
          </a:p>
          <a:p>
            <a:r>
              <a:rPr lang="en-US" altLang="zh-CN" sz="2400" dirty="0"/>
              <a:t>5</a:t>
            </a:r>
            <a:r>
              <a:rPr lang="zh-CN" altLang="en-US" sz="2400" dirty="0"/>
              <a:t>你</a:t>
            </a:r>
            <a:r>
              <a:rPr lang="zh-CN" altLang="en-US" sz="2400" b="1" dirty="0">
                <a:solidFill>
                  <a:srgbClr val="FF0000"/>
                </a:solidFill>
              </a:rPr>
              <a:t>要</a:t>
            </a:r>
            <a:r>
              <a:rPr lang="zh-CN" altLang="en-US" sz="2400" dirty="0"/>
              <a:t>尽心，尽性，尽力</a:t>
            </a:r>
            <a:r>
              <a:rPr lang="zh-CN" altLang="en-US" sz="2400" b="1" dirty="0">
                <a:solidFill>
                  <a:srgbClr val="FF0000"/>
                </a:solidFill>
              </a:rPr>
              <a:t>爱</a:t>
            </a:r>
            <a:r>
              <a:rPr lang="zh-CN" altLang="en-US" sz="2400" dirty="0"/>
              <a:t>耶和华你的神。</a:t>
            </a:r>
            <a:endParaRPr lang="en-US" altLang="zh-CN" sz="2400" dirty="0"/>
          </a:p>
          <a:p>
            <a:r>
              <a:rPr lang="en-US" altLang="zh-CN" sz="2400" dirty="0"/>
              <a:t>6</a:t>
            </a:r>
            <a:r>
              <a:rPr lang="zh-CN" altLang="en-US" sz="2400" dirty="0"/>
              <a:t>我今日所吩咐你的话都</a:t>
            </a:r>
            <a:r>
              <a:rPr lang="zh-CN" altLang="en-US" sz="2400" b="1" dirty="0">
                <a:solidFill>
                  <a:srgbClr val="FF0000"/>
                </a:solidFill>
              </a:rPr>
              <a:t>要记</a:t>
            </a:r>
            <a:r>
              <a:rPr lang="zh-CN" altLang="en-US" sz="2400" dirty="0"/>
              <a:t>在心上，</a:t>
            </a:r>
            <a:endParaRPr lang="en-US" altLang="zh-CN" sz="2400" dirty="0"/>
          </a:p>
          <a:p>
            <a:r>
              <a:rPr lang="en-US" altLang="zh-CN" sz="2400" dirty="0"/>
              <a:t>7</a:t>
            </a:r>
            <a:r>
              <a:rPr lang="zh-CN" altLang="en-US" sz="2400" dirty="0"/>
              <a:t>也</a:t>
            </a:r>
            <a:r>
              <a:rPr lang="zh-CN" altLang="en-US" sz="2400" b="1" dirty="0">
                <a:solidFill>
                  <a:srgbClr val="FF0000"/>
                </a:solidFill>
              </a:rPr>
              <a:t>要</a:t>
            </a:r>
            <a:r>
              <a:rPr lang="zh-CN" altLang="en-US" sz="2400" dirty="0"/>
              <a:t>殷勤</a:t>
            </a:r>
            <a:r>
              <a:rPr lang="zh-CN" altLang="en-US" sz="2400" b="1" dirty="0">
                <a:solidFill>
                  <a:srgbClr val="FF0000"/>
                </a:solidFill>
              </a:rPr>
              <a:t>教</a:t>
            </a:r>
            <a:r>
              <a:rPr lang="zh-CN" altLang="en-US" sz="2400" dirty="0"/>
              <a:t>训你的儿女。</a:t>
            </a:r>
            <a:endParaRPr lang="en-US" altLang="zh-CN" sz="2400" dirty="0"/>
          </a:p>
          <a:p>
            <a:r>
              <a:rPr lang="zh-CN" altLang="en-US" sz="2400" dirty="0"/>
              <a:t>无论你坐在家里，行在路上，躺下，起来，都</a:t>
            </a:r>
            <a:r>
              <a:rPr lang="zh-CN" altLang="en-US" sz="2400" b="1" dirty="0">
                <a:solidFill>
                  <a:srgbClr val="FF0000"/>
                </a:solidFill>
              </a:rPr>
              <a:t>要谈</a:t>
            </a:r>
            <a:r>
              <a:rPr lang="zh-CN" altLang="en-US" sz="2400" dirty="0"/>
              <a:t>论。</a:t>
            </a:r>
            <a:endParaRPr lang="en-US" altLang="zh-CN" sz="2400" dirty="0"/>
          </a:p>
          <a:p>
            <a:r>
              <a:rPr lang="en-US" altLang="zh-CN" sz="2400" dirty="0"/>
              <a:t>8</a:t>
            </a:r>
            <a:r>
              <a:rPr lang="zh-CN" altLang="en-US" sz="2400" dirty="0"/>
              <a:t>也</a:t>
            </a:r>
            <a:r>
              <a:rPr lang="zh-CN" altLang="en-US" sz="2400" b="1" dirty="0">
                <a:solidFill>
                  <a:srgbClr val="FF0000"/>
                </a:solidFill>
              </a:rPr>
              <a:t>要</a:t>
            </a:r>
            <a:r>
              <a:rPr lang="zh-CN" altLang="en-US" sz="2400" dirty="0"/>
              <a:t>系在手上为记号，</a:t>
            </a:r>
            <a:r>
              <a:rPr lang="zh-CN" altLang="en-US" sz="2400" b="1" dirty="0">
                <a:solidFill>
                  <a:srgbClr val="FF0000"/>
                </a:solidFill>
              </a:rPr>
              <a:t>戴</a:t>
            </a:r>
            <a:r>
              <a:rPr lang="zh-CN" altLang="en-US" sz="2400" dirty="0"/>
              <a:t>在额上为经文。</a:t>
            </a:r>
            <a:endParaRPr lang="en-US" altLang="zh-CN" sz="2400" dirty="0"/>
          </a:p>
          <a:p>
            <a:r>
              <a:rPr lang="en-US" altLang="zh-CN" sz="2400" dirty="0"/>
              <a:t>9</a:t>
            </a:r>
            <a:r>
              <a:rPr lang="zh-CN" altLang="en-US" sz="2400" dirty="0"/>
              <a:t>又</a:t>
            </a:r>
            <a:r>
              <a:rPr lang="zh-CN" altLang="en-US" sz="2400" b="1" dirty="0">
                <a:solidFill>
                  <a:srgbClr val="FF0000"/>
                </a:solidFill>
              </a:rPr>
              <a:t>要写</a:t>
            </a:r>
            <a:r>
              <a:rPr lang="zh-CN" altLang="en-US" sz="2400" dirty="0"/>
              <a:t>在你房屋的门框上，并你的城门上。</a:t>
            </a:r>
            <a:r>
              <a:rPr lang="en-US" altLang="zh-CN" sz="2400" dirty="0"/>
              <a:t>10</a:t>
            </a:r>
            <a:r>
              <a:rPr lang="zh-CN" altLang="en-US" sz="2400" dirty="0"/>
              <a:t>耶和华你的神领你进他向你列祖亚伯拉罕，以撒，雅各起誓应许给你的地。那里有城邑，又大又美，非你所建造的。</a:t>
            </a:r>
            <a:r>
              <a:rPr lang="en-US" altLang="zh-CN" sz="2400" dirty="0"/>
              <a:t>11</a:t>
            </a:r>
            <a:r>
              <a:rPr lang="zh-CN" altLang="en-US" sz="2400" dirty="0"/>
              <a:t>有房屋，装满各样美物，非你所装满的。有凿成的水井，非你所凿成的。还有葡萄园，橄榄园，非你所栽种的。你吃了而且饱足。</a:t>
            </a:r>
            <a:endParaRPr lang="en-US" altLang="zh-CN" sz="2400" dirty="0"/>
          </a:p>
          <a:p>
            <a:r>
              <a:rPr lang="en-US" altLang="zh-CN" sz="2400" dirty="0"/>
              <a:t>12</a:t>
            </a:r>
            <a:r>
              <a:rPr lang="zh-CN" altLang="en-US" sz="2400" dirty="0"/>
              <a:t>那时你</a:t>
            </a:r>
            <a:r>
              <a:rPr lang="zh-CN" altLang="en-US" sz="2400" b="1" dirty="0">
                <a:solidFill>
                  <a:srgbClr val="FF0000"/>
                </a:solidFill>
              </a:rPr>
              <a:t>要</a:t>
            </a:r>
            <a:r>
              <a:rPr lang="zh-CN" altLang="en-US" sz="2400" dirty="0"/>
              <a:t>谨慎，</a:t>
            </a:r>
            <a:r>
              <a:rPr lang="zh-CN" altLang="en-US" sz="2400" b="1" dirty="0">
                <a:solidFill>
                  <a:srgbClr val="FF0000"/>
                </a:solidFill>
              </a:rPr>
              <a:t>免得</a:t>
            </a:r>
            <a:r>
              <a:rPr lang="zh-CN" altLang="en-US" sz="2400" dirty="0"/>
              <a:t>你</a:t>
            </a:r>
            <a:r>
              <a:rPr lang="zh-CN" altLang="en-US" sz="2400" b="1" dirty="0">
                <a:solidFill>
                  <a:srgbClr val="FF0000"/>
                </a:solidFill>
              </a:rPr>
              <a:t>忘记</a:t>
            </a:r>
            <a:r>
              <a:rPr lang="zh-CN" altLang="en-US" sz="2400" dirty="0"/>
              <a:t>将你从埃及地，为奴之家领出来的耶和华。</a:t>
            </a:r>
            <a:endParaRPr lang="en-US" altLang="zh-CN" sz="2400" dirty="0"/>
          </a:p>
          <a:p>
            <a:r>
              <a:rPr lang="en-US" altLang="zh-CN" sz="2400" dirty="0"/>
              <a:t>13</a:t>
            </a:r>
            <a:r>
              <a:rPr lang="zh-CN" altLang="en-US" sz="2400" dirty="0"/>
              <a:t>你</a:t>
            </a:r>
            <a:r>
              <a:rPr lang="zh-CN" altLang="en-US" sz="2400" b="1" dirty="0">
                <a:solidFill>
                  <a:srgbClr val="FF0000"/>
                </a:solidFill>
              </a:rPr>
              <a:t>要敬畏</a:t>
            </a:r>
            <a:r>
              <a:rPr lang="zh-CN" altLang="en-US" sz="2400" dirty="0"/>
              <a:t>耶和华你的神，</a:t>
            </a:r>
            <a:r>
              <a:rPr lang="zh-CN" altLang="en-US" sz="2400" b="1" dirty="0">
                <a:solidFill>
                  <a:srgbClr val="FF0000"/>
                </a:solidFill>
              </a:rPr>
              <a:t>事奉</a:t>
            </a:r>
            <a:r>
              <a:rPr lang="zh-CN" altLang="en-US" sz="2400" dirty="0"/>
              <a:t>他，指着他的名</a:t>
            </a:r>
            <a:r>
              <a:rPr lang="zh-CN" altLang="en-US" sz="2400" b="1" dirty="0">
                <a:solidFill>
                  <a:srgbClr val="FF0000"/>
                </a:solidFill>
              </a:rPr>
              <a:t>起誓</a:t>
            </a:r>
            <a:r>
              <a:rPr lang="zh-CN" altLang="en-US" sz="2400" dirty="0"/>
              <a:t>。</a:t>
            </a:r>
            <a:endParaRPr lang="en-US" altLang="zh-CN" sz="2400" dirty="0"/>
          </a:p>
          <a:p>
            <a:r>
              <a:rPr lang="en-US" altLang="zh-CN" sz="2400" dirty="0"/>
              <a:t>14</a:t>
            </a:r>
            <a:r>
              <a:rPr lang="zh-CN" altLang="en-US" sz="2400" b="1" dirty="0">
                <a:solidFill>
                  <a:srgbClr val="FF0000"/>
                </a:solidFill>
              </a:rPr>
              <a:t>不可随从别神</a:t>
            </a:r>
            <a:r>
              <a:rPr lang="zh-CN" altLang="en-US" sz="2400" dirty="0"/>
              <a:t>，就是你们四围国民的神。</a:t>
            </a:r>
            <a:r>
              <a:rPr lang="en-US" altLang="zh-CN" sz="2400" dirty="0"/>
              <a:t>15</a:t>
            </a:r>
            <a:r>
              <a:rPr lang="zh-CN" altLang="en-US" sz="2400" dirty="0"/>
              <a:t>因为在你们中间的耶和华你神是忌邪的神，惟恐耶和华你神的怒气向你发作，就把你从地上除灭。</a:t>
            </a:r>
            <a:r>
              <a:rPr lang="en-US" altLang="zh-CN" sz="2400" dirty="0"/>
              <a:t>16</a:t>
            </a:r>
            <a:r>
              <a:rPr lang="zh-CN" altLang="en-US" sz="2400" dirty="0"/>
              <a:t>你们不可试探耶和华你们的神，象你们在玛撒那样试探他。</a:t>
            </a:r>
            <a:r>
              <a:rPr lang="en-US" altLang="zh-CN" sz="2400" dirty="0"/>
              <a:t>17</a:t>
            </a:r>
            <a:r>
              <a:rPr lang="zh-CN" altLang="en-US" sz="2400" dirty="0"/>
              <a:t>要留意遵守耶和华你们神所吩咐的诫命，法度，律例。</a:t>
            </a:r>
            <a:endParaRPr lang="en-US" altLang="zh-CN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48FFA3-8983-950F-1B13-3F9860555712}"/>
              </a:ext>
            </a:extLst>
          </p:cNvPr>
          <p:cNvSpPr txBox="1"/>
          <p:nvPr/>
        </p:nvSpPr>
        <p:spPr>
          <a:xfrm>
            <a:off x="10690641" y="1166842"/>
            <a:ext cx="1222685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rgbClr val="FF0000"/>
                </a:solidFill>
              </a:rPr>
              <a:t>要听</a:t>
            </a:r>
            <a:endParaRPr lang="en-US" altLang="zh-CN" sz="2400" b="1" dirty="0">
              <a:solidFill>
                <a:srgbClr val="FF0000"/>
              </a:solidFill>
            </a:endParaRPr>
          </a:p>
          <a:p>
            <a:r>
              <a:rPr lang="zh-CN" altLang="en-US" sz="2400" b="1" dirty="0">
                <a:solidFill>
                  <a:srgbClr val="FF0000"/>
                </a:solidFill>
              </a:rPr>
              <a:t>要爱</a:t>
            </a:r>
            <a:endParaRPr lang="en-US" altLang="zh-CN" sz="2400" dirty="0"/>
          </a:p>
          <a:p>
            <a:r>
              <a:rPr lang="zh-CN" altLang="en-US" sz="2400" b="1" dirty="0">
                <a:solidFill>
                  <a:srgbClr val="FF0000"/>
                </a:solidFill>
              </a:rPr>
              <a:t>要记</a:t>
            </a:r>
            <a:endParaRPr lang="en-US" altLang="zh-CN" sz="2400" dirty="0"/>
          </a:p>
          <a:p>
            <a:r>
              <a:rPr lang="zh-CN" altLang="en-US" sz="2400" b="1" dirty="0">
                <a:solidFill>
                  <a:srgbClr val="FF0000"/>
                </a:solidFill>
              </a:rPr>
              <a:t>要教</a:t>
            </a:r>
            <a:endParaRPr lang="en-US" altLang="zh-CN" sz="2400" dirty="0"/>
          </a:p>
          <a:p>
            <a:r>
              <a:rPr lang="zh-CN" altLang="en-US" sz="2400" b="1" dirty="0">
                <a:solidFill>
                  <a:srgbClr val="FF0000"/>
                </a:solidFill>
              </a:rPr>
              <a:t>要谈</a:t>
            </a:r>
            <a:endParaRPr lang="en-US" altLang="zh-CN" sz="2400" dirty="0"/>
          </a:p>
          <a:p>
            <a:r>
              <a:rPr lang="zh-CN" altLang="en-US" sz="2400" b="1" dirty="0">
                <a:solidFill>
                  <a:srgbClr val="FF0000"/>
                </a:solidFill>
              </a:rPr>
              <a:t>要戴</a:t>
            </a:r>
            <a:endParaRPr lang="en-US" altLang="zh-CN" sz="2400" b="1" dirty="0">
              <a:solidFill>
                <a:srgbClr val="FF0000"/>
              </a:solidFill>
            </a:endParaRPr>
          </a:p>
          <a:p>
            <a:r>
              <a:rPr lang="zh-CN" altLang="en-US" sz="2400" b="1" dirty="0">
                <a:solidFill>
                  <a:srgbClr val="FF0000"/>
                </a:solidFill>
              </a:rPr>
              <a:t>要写</a:t>
            </a:r>
            <a:endParaRPr lang="en-US" altLang="zh-CN" sz="2400" b="1" dirty="0">
              <a:solidFill>
                <a:srgbClr val="FF0000"/>
              </a:solidFill>
            </a:endParaRPr>
          </a:p>
          <a:p>
            <a:r>
              <a:rPr lang="zh-CN" altLang="en-US" sz="2400" b="1" dirty="0">
                <a:solidFill>
                  <a:srgbClr val="FF0000"/>
                </a:solidFill>
              </a:rPr>
              <a:t>要记</a:t>
            </a:r>
            <a:endParaRPr lang="en-US" altLang="zh-CN" sz="2400" b="1" dirty="0">
              <a:solidFill>
                <a:srgbClr val="FF0000"/>
              </a:solidFill>
            </a:endParaRPr>
          </a:p>
          <a:p>
            <a:r>
              <a:rPr lang="zh-CN" altLang="en-US" sz="2400" b="1" dirty="0">
                <a:solidFill>
                  <a:srgbClr val="FF0000"/>
                </a:solidFill>
              </a:rPr>
              <a:t>要敬畏</a:t>
            </a:r>
            <a:endParaRPr lang="en-US" altLang="zh-CN" sz="2400" b="1" dirty="0">
              <a:solidFill>
                <a:srgbClr val="FF0000"/>
              </a:solidFill>
            </a:endParaRPr>
          </a:p>
          <a:p>
            <a:r>
              <a:rPr lang="zh-CN" altLang="en-US" sz="2400" b="1" dirty="0">
                <a:solidFill>
                  <a:srgbClr val="FF0000"/>
                </a:solidFill>
              </a:rPr>
              <a:t>要事奉</a:t>
            </a:r>
            <a:endParaRPr lang="en-US" altLang="zh-CN" sz="2400" b="1" dirty="0">
              <a:solidFill>
                <a:srgbClr val="FF0000"/>
              </a:solidFill>
            </a:endParaRPr>
          </a:p>
          <a:p>
            <a:r>
              <a:rPr lang="zh-CN" altLang="en-US" sz="2400" b="1" dirty="0">
                <a:solidFill>
                  <a:srgbClr val="FF0000"/>
                </a:solidFill>
              </a:rPr>
              <a:t>要起誓</a:t>
            </a:r>
            <a:endParaRPr lang="en-US" altLang="zh-CN" sz="2400" dirty="0"/>
          </a:p>
          <a:p>
            <a:r>
              <a:rPr lang="zh-CN" altLang="en-US" sz="2400" b="1" dirty="0">
                <a:solidFill>
                  <a:srgbClr val="FF0000"/>
                </a:solidFill>
              </a:rPr>
              <a:t>要戒</a:t>
            </a:r>
            <a:endParaRPr lang="en-US" altLang="zh-CN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892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97DBFAA-6E5F-27DA-3E44-F79081F82E4D}"/>
              </a:ext>
            </a:extLst>
          </p:cNvPr>
          <p:cNvSpPr txBox="1"/>
          <p:nvPr/>
        </p:nvSpPr>
        <p:spPr>
          <a:xfrm>
            <a:off x="593124" y="276921"/>
            <a:ext cx="11236411" cy="544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lnSpc>
                <a:spcPts val="3000"/>
              </a:lnSpc>
              <a:defRPr/>
            </a:pPr>
            <a:endParaRPr lang="en-US" altLang="zh-CN" sz="24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r>
              <a:rPr lang="zh-CN" altLang="en-US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寫作背景和目的</a:t>
            </a:r>
            <a:r>
              <a:rPr lang="zh-CN" altLang="en-US" sz="24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：去埃及到如今已經</a:t>
            </a:r>
            <a:r>
              <a:rPr lang="en-US" altLang="zh-CN" sz="24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40</a:t>
            </a:r>
            <a:r>
              <a:rPr lang="zh-CN" altLang="en-US" sz="24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年，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當以色列人舊的一代已經過去，而新的一代是在曠野長大，當他們進入迦南地前，必要曉得神已經說的話語與誡命，因此申命記不是一套新的律法與誡命，乃是重申舊命，使新的一代能得知，他們是信實的神所愛的立約子民，好在進入應許之地後，因著遵行神的話語，要成為蒙福的子民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。反之，如違約，將受禍且被分散在各國。</a:t>
            </a:r>
            <a:endParaRPr lang="en-US" altLang="zh-CN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endParaRPr lang="en-US" altLang="zh-CN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endParaRPr lang="en-US" altLang="zh-CN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r>
              <a:rPr lang="zh-CN" altLang="en-US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中心信息</a:t>
            </a:r>
            <a:r>
              <a:rPr lang="zh-CN" altLang="en-US" sz="24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：神的信實與人的抉擇</a:t>
            </a:r>
            <a:endParaRPr lang="en-US" altLang="zh-CN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申命记‬</a:t>
            </a:r>
            <a:r>
              <a:rPr lang="en-US" altLang="zh-CN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11:26 “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看哪，我今日将祝福与咒诅的话都陈明在你们面前。 </a:t>
            </a:r>
            <a:r>
              <a:rPr lang="en-US" altLang="zh-CN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27 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你们</a:t>
            </a:r>
            <a:r>
              <a:rPr lang="zh-CN" altLang="en-US" sz="2400" b="1" dirty="0">
                <a:solidFill>
                  <a:srgbClr val="0000FF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若听从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耶和华你们神的诫命，就是我今日所吩咐你们的，</a:t>
            </a:r>
            <a:r>
              <a:rPr lang="zh-CN" altLang="en-US" sz="2400" b="1" dirty="0">
                <a:solidFill>
                  <a:srgbClr val="0000FF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就必蒙福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 </a:t>
            </a:r>
            <a:r>
              <a:rPr lang="en-US" altLang="zh-CN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28 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你们</a:t>
            </a:r>
            <a:r>
              <a:rPr lang="zh-CN" altLang="en-US" sz="2400" b="1" dirty="0">
                <a:solidFill>
                  <a:srgbClr val="0000FF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若不听从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耶和华你们神的诫命，偏离我今日所吩咐你们的道，去侍奉你们素来所不认识的别神，</a:t>
            </a:r>
            <a:r>
              <a:rPr lang="zh-CN" altLang="en-US" sz="2400" b="1" dirty="0">
                <a:solidFill>
                  <a:srgbClr val="0000FF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就必受祸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‪提摩太后书‬</a:t>
            </a:r>
            <a:r>
              <a:rPr lang="en-US" altLang="zh-CN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2:13 </a:t>
            </a:r>
            <a:r>
              <a:rPr lang="zh-CN" altLang="en-US" sz="2400" b="1" dirty="0">
                <a:solidFill>
                  <a:srgbClr val="0000FF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我们纵然失信，他仍是可信的，因为他不能背乎自己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8657625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52150C-5B25-9AF5-F9BC-58D360147E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A57FC48-F2FD-7F0A-F577-FF68DA9762F3}"/>
              </a:ext>
            </a:extLst>
          </p:cNvPr>
          <p:cNvSpPr txBox="1"/>
          <p:nvPr/>
        </p:nvSpPr>
        <p:spPr>
          <a:xfrm>
            <a:off x="128886" y="156754"/>
            <a:ext cx="11934228" cy="637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/>
              <a:t>申命記</a:t>
            </a:r>
            <a:r>
              <a:rPr lang="en-US" altLang="zh-CN" sz="2400" b="1" dirty="0"/>
              <a:t>7 </a:t>
            </a:r>
            <a:r>
              <a:rPr lang="en-US" altLang="zh-CN" sz="2400" dirty="0"/>
              <a:t>				</a:t>
            </a:r>
            <a:r>
              <a:rPr lang="zh-CN" altLang="en-US" sz="2400" dirty="0"/>
              <a:t>一</a:t>
            </a:r>
            <a:r>
              <a:rPr lang="zh-CN" altLang="en-US" sz="2400" b="1" dirty="0"/>
              <a:t>、逐出异族，归神为圣，谨守诫命</a:t>
            </a:r>
            <a:endParaRPr lang="en-US" altLang="zh-CN" sz="2400" b="1" dirty="0"/>
          </a:p>
          <a:p>
            <a:endParaRPr lang="en-US" altLang="zh-CN" sz="2400" dirty="0"/>
          </a:p>
          <a:p>
            <a:r>
              <a:rPr lang="en-US" altLang="zh-CN" sz="2400" dirty="0"/>
              <a:t>1</a:t>
            </a:r>
            <a:r>
              <a:rPr lang="zh-CN" altLang="en-US" sz="2400" b="1" dirty="0"/>
              <a:t>耶和华你神领你进入要得为业之地，从你面前赶出许多国民</a:t>
            </a:r>
            <a:r>
              <a:rPr lang="zh-CN" altLang="en-US" sz="2400" dirty="0"/>
              <a:t>，就是赫人，革迦撒人，亚摩利人，迦南人，比利洗人，希未人，耶布斯人，共七国的民，都比你强大。</a:t>
            </a:r>
            <a:r>
              <a:rPr lang="en-US" altLang="zh-CN" sz="2400" dirty="0"/>
              <a:t>2</a:t>
            </a:r>
            <a:r>
              <a:rPr lang="zh-CN" altLang="en-US" sz="2400" b="1" dirty="0"/>
              <a:t>耶和华你神将他们交给你击杀，那时你要把他们灭绝净尽</a:t>
            </a:r>
            <a:r>
              <a:rPr lang="zh-CN" altLang="en-US" sz="2400" dirty="0"/>
              <a:t>，不可与他们立约，也不可怜恤他们。</a:t>
            </a:r>
            <a:r>
              <a:rPr lang="en-US" altLang="zh-CN" sz="2400" dirty="0"/>
              <a:t>3</a:t>
            </a:r>
            <a:r>
              <a:rPr lang="zh-CN" altLang="en-US" sz="2400" dirty="0"/>
              <a:t>不可与他们结亲。不可将你的女儿嫁他们的儿子，也不可叫你的儿子娶他们的女儿。</a:t>
            </a:r>
            <a:r>
              <a:rPr lang="en-US" altLang="zh-CN" sz="2400" dirty="0"/>
              <a:t>4</a:t>
            </a:r>
            <a:r>
              <a:rPr lang="zh-CN" altLang="en-US" sz="2400" b="1" dirty="0">
                <a:solidFill>
                  <a:srgbClr val="0000FF"/>
                </a:solidFill>
              </a:rPr>
              <a:t>因为他必使你儿子转离不跟从主，去事奉别神</a:t>
            </a:r>
            <a:r>
              <a:rPr lang="zh-CN" altLang="en-US" sz="2400" dirty="0"/>
              <a:t>，以致耶和华的怒气向你们发作，就速速地将你们灭绝。</a:t>
            </a:r>
            <a:r>
              <a:rPr lang="en-US" altLang="zh-CN" sz="2400" dirty="0"/>
              <a:t>5</a:t>
            </a:r>
            <a:r>
              <a:rPr lang="zh-CN" altLang="en-US" sz="2400" b="1" dirty="0">
                <a:solidFill>
                  <a:srgbClr val="FF0000"/>
                </a:solidFill>
              </a:rPr>
              <a:t>你们却要这样待他们，拆毁他们的祭坛，打碎他们的柱像，砍下他们的木偶，用火焚烧他们雕刻的偶像</a:t>
            </a:r>
            <a:r>
              <a:rPr lang="zh-CN" altLang="en-US" sz="2400" dirty="0"/>
              <a:t>。</a:t>
            </a:r>
            <a:endParaRPr lang="en-US" altLang="zh-CN" sz="2400" dirty="0"/>
          </a:p>
          <a:p>
            <a:r>
              <a:rPr lang="en-US" altLang="zh-CN" sz="2400" dirty="0"/>
              <a:t>6</a:t>
            </a:r>
            <a:r>
              <a:rPr lang="zh-CN" altLang="en-US" sz="2400" dirty="0"/>
              <a:t>因为你归耶和华你神为圣洁的民。</a:t>
            </a:r>
            <a:r>
              <a:rPr lang="zh-CN" altLang="en-US" sz="2400" b="1" dirty="0"/>
              <a:t>耶和华你神从地上的万民中拣选你，特作自己的子民</a:t>
            </a:r>
            <a:r>
              <a:rPr lang="zh-CN" altLang="en-US" sz="2400" dirty="0"/>
              <a:t>。</a:t>
            </a:r>
            <a:r>
              <a:rPr lang="en-US" altLang="zh-CN" sz="2400" dirty="0"/>
              <a:t>7</a:t>
            </a:r>
            <a:r>
              <a:rPr lang="zh-CN" altLang="en-US" sz="2400" b="1" dirty="0">
                <a:solidFill>
                  <a:srgbClr val="FF0000"/>
                </a:solidFill>
              </a:rPr>
              <a:t>耶和华专爱你们，拣选你们，并非因你们的人数多于别民</a:t>
            </a:r>
            <a:r>
              <a:rPr lang="zh-CN" altLang="en-US" sz="2400" dirty="0"/>
              <a:t>，</a:t>
            </a:r>
            <a:r>
              <a:rPr lang="zh-CN" altLang="en-US" sz="2400" b="1" dirty="0">
                <a:solidFill>
                  <a:srgbClr val="0000FF"/>
                </a:solidFill>
              </a:rPr>
              <a:t>原来你们的人数在万民中是最少的</a:t>
            </a:r>
            <a:r>
              <a:rPr lang="zh-CN" altLang="en-US" sz="2400" dirty="0"/>
              <a:t>。</a:t>
            </a:r>
            <a:r>
              <a:rPr lang="en-US" altLang="zh-CN" sz="2400" dirty="0"/>
              <a:t>8</a:t>
            </a:r>
            <a:r>
              <a:rPr lang="zh-CN" altLang="en-US" sz="2400" b="1" dirty="0">
                <a:solidFill>
                  <a:srgbClr val="FF0000"/>
                </a:solidFill>
              </a:rPr>
              <a:t>只因耶和华爱你们</a:t>
            </a:r>
            <a:r>
              <a:rPr lang="zh-CN" altLang="en-US" sz="2400" dirty="0"/>
              <a:t>，</a:t>
            </a:r>
            <a:r>
              <a:rPr lang="zh-CN" altLang="en-US" sz="2400" b="1" dirty="0">
                <a:solidFill>
                  <a:srgbClr val="FF0000"/>
                </a:solidFill>
              </a:rPr>
              <a:t>又因要守他向你们列祖所起的誓</a:t>
            </a:r>
            <a:r>
              <a:rPr lang="zh-CN" altLang="en-US" sz="2400" dirty="0"/>
              <a:t>，就用大能的手领你们出来，从为奴之家救赎你们脱离埃及王法老的手。</a:t>
            </a:r>
            <a:r>
              <a:rPr lang="en-US" altLang="zh-CN" sz="2400" dirty="0"/>
              <a:t>9</a:t>
            </a:r>
            <a:r>
              <a:rPr lang="zh-CN" altLang="en-US" sz="2400" b="1" dirty="0">
                <a:solidFill>
                  <a:srgbClr val="FF0000"/>
                </a:solidFill>
              </a:rPr>
              <a:t>所以，你要知道耶和华你的神，他是神，是信实的神。向爱他，守他诫命的人守约，施慈爱，直到千代。</a:t>
            </a:r>
            <a:r>
              <a:rPr lang="en-US" altLang="zh-CN" sz="2400" dirty="0"/>
              <a:t>10</a:t>
            </a:r>
            <a:r>
              <a:rPr lang="zh-CN" altLang="en-US" sz="2400" dirty="0"/>
              <a:t>向恨他的人当面报应他们，将他们灭绝。凡恨他的人必报应他们，决不迟延。</a:t>
            </a:r>
            <a:r>
              <a:rPr lang="en-US" altLang="zh-CN" sz="2400" dirty="0"/>
              <a:t>11</a:t>
            </a:r>
            <a:r>
              <a:rPr lang="zh-CN" altLang="en-US" sz="2400" b="1" dirty="0">
                <a:solidFill>
                  <a:srgbClr val="FF0000"/>
                </a:solidFill>
              </a:rPr>
              <a:t>所以，你要谨守遵行我今日所吩咐你的诫命，律例，典章。</a:t>
            </a:r>
            <a:r>
              <a:rPr lang="en-US" altLang="zh-CN" sz="2400" dirty="0"/>
              <a:t>12</a:t>
            </a:r>
            <a:r>
              <a:rPr lang="zh-CN" altLang="en-US" sz="2400" dirty="0"/>
              <a:t>你们果然听从这些典章，谨守遵行，耶和华你神就必照他向你列祖所起的誓守约，施慈爱。</a:t>
            </a:r>
            <a:endParaRPr lang="en-US" altLang="zh-CN" sz="2400" dirty="0"/>
          </a:p>
        </p:txBody>
      </p:sp>
    </p:spTree>
    <p:extLst>
      <p:ext uri="{BB962C8B-B14F-4D97-AF65-F5344CB8AC3E}">
        <p14:creationId xmlns:p14="http://schemas.microsoft.com/office/powerpoint/2010/main" val="1675898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C30634-9252-5BEB-0CBC-9A41362105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09005D6-F5FE-6508-A1FA-64191D5C9E6D}"/>
              </a:ext>
            </a:extLst>
          </p:cNvPr>
          <p:cNvSpPr txBox="1"/>
          <p:nvPr/>
        </p:nvSpPr>
        <p:spPr>
          <a:xfrm>
            <a:off x="128886" y="31354"/>
            <a:ext cx="11934228" cy="6832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/>
              <a:t>申命記</a:t>
            </a:r>
            <a:r>
              <a:rPr lang="en-US" altLang="zh-CN" sz="2400" b="1" dirty="0"/>
              <a:t>7 				</a:t>
            </a:r>
            <a:r>
              <a:rPr lang="zh-CN" altLang="en-US" sz="2400" b="1" dirty="0"/>
              <a:t>二、守约与慈爱的神，蒙福且得胜的民</a:t>
            </a:r>
            <a:endParaRPr lang="en-US" altLang="zh-CN" sz="2400" b="1" dirty="0"/>
          </a:p>
          <a:p>
            <a:r>
              <a:rPr lang="en-US" altLang="zh-CN" sz="2300" dirty="0"/>
              <a:t>12</a:t>
            </a:r>
            <a:r>
              <a:rPr lang="zh-CN" altLang="en-US" sz="2300" b="1" dirty="0">
                <a:solidFill>
                  <a:srgbClr val="FF0000"/>
                </a:solidFill>
              </a:rPr>
              <a:t>你们果然听从这些典章，谨守遵行，耶和华你神就必照他向你列祖所起的誓守约，施慈爱</a:t>
            </a:r>
            <a:r>
              <a:rPr lang="zh-CN" altLang="en-US" sz="2300" dirty="0"/>
              <a:t>。</a:t>
            </a:r>
            <a:r>
              <a:rPr lang="en-US" altLang="zh-CN" sz="2300" dirty="0"/>
              <a:t>13</a:t>
            </a:r>
            <a:r>
              <a:rPr lang="zh-CN" altLang="en-US" sz="2300" b="1" dirty="0">
                <a:solidFill>
                  <a:srgbClr val="FF0000"/>
                </a:solidFill>
              </a:rPr>
              <a:t>他必爱你，赐福与你</a:t>
            </a:r>
            <a:r>
              <a:rPr lang="zh-CN" altLang="en-US" sz="2300" dirty="0"/>
              <a:t>，使你人数增多，</a:t>
            </a:r>
            <a:r>
              <a:rPr lang="zh-CN" altLang="en-US" sz="2300" b="1" dirty="0">
                <a:solidFill>
                  <a:srgbClr val="FF0000"/>
                </a:solidFill>
              </a:rPr>
              <a:t>也必在他向你列祖起誓应许给你的地上赐福与你身所生的</a:t>
            </a:r>
            <a:r>
              <a:rPr lang="zh-CN" altLang="en-US" sz="2300" dirty="0"/>
              <a:t>，地所产的，并你的五谷，新酒，和油，以及牛犊，羊羔。</a:t>
            </a:r>
            <a:r>
              <a:rPr lang="en-US" altLang="zh-CN" sz="2300" dirty="0"/>
              <a:t>14</a:t>
            </a:r>
            <a:r>
              <a:rPr lang="zh-CN" altLang="en-US" sz="2300" dirty="0"/>
              <a:t>你必蒙福胜过万民。你们的男女没有不能生养的，牲畜也没有不能生育的。</a:t>
            </a:r>
            <a:r>
              <a:rPr lang="en-US" altLang="zh-CN" sz="2300" dirty="0"/>
              <a:t>15</a:t>
            </a:r>
            <a:r>
              <a:rPr lang="zh-CN" altLang="en-US" sz="2300" dirty="0"/>
              <a:t>耶和华必使一切的病症离开你。你所知道埃及各样的恶疾，他不加在你身上，只加在一切恨你的人身上。</a:t>
            </a:r>
            <a:r>
              <a:rPr lang="en-US" altLang="zh-CN" sz="2300" dirty="0"/>
              <a:t>16</a:t>
            </a:r>
            <a:r>
              <a:rPr lang="zh-CN" altLang="en-US" sz="2300" dirty="0"/>
              <a:t>耶和华你神所要交给你的一切人民，你要将他们除灭。你眼不可顾惜他们。你也不可事奉他们的神，因这必成为你的网罗。</a:t>
            </a:r>
            <a:endParaRPr lang="en-US" altLang="zh-CN" sz="2300" dirty="0"/>
          </a:p>
          <a:p>
            <a:r>
              <a:rPr lang="en-US" altLang="zh-CN" sz="2300" dirty="0"/>
              <a:t>17</a:t>
            </a:r>
            <a:r>
              <a:rPr lang="zh-CN" altLang="en-US" sz="2300" dirty="0"/>
              <a:t>你若心里说，这些国的民比我更多，我怎能赶出他们呢？</a:t>
            </a:r>
            <a:r>
              <a:rPr lang="en-US" altLang="zh-CN" sz="2300" dirty="0"/>
              <a:t>18</a:t>
            </a:r>
            <a:r>
              <a:rPr lang="zh-CN" altLang="en-US" sz="2300" dirty="0"/>
              <a:t>你不要惧怕他们，要牢牢记念耶和华你神向法老和埃及全地所行的事，</a:t>
            </a:r>
            <a:r>
              <a:rPr lang="en-US" altLang="zh-CN" sz="2300" dirty="0"/>
              <a:t>19</a:t>
            </a:r>
            <a:r>
              <a:rPr lang="zh-CN" altLang="en-US" sz="2300" dirty="0"/>
              <a:t>就是你亲眼所看见的大试验，神迹，奇事，和大能的手，并伸出来的膀臂，都是耶和华你神领你出来所用的。耶和华你神必照样待你所惧怕的一切人民。</a:t>
            </a:r>
            <a:r>
              <a:rPr lang="en-US" altLang="zh-CN" sz="2300" dirty="0"/>
              <a:t>20</a:t>
            </a:r>
            <a:r>
              <a:rPr lang="zh-CN" altLang="en-US" sz="2300" dirty="0"/>
              <a:t>并且耶和华你神必打发黄蜂飞到他们中间，直到那剩下而藏躲的人从你面前灭亡。</a:t>
            </a:r>
            <a:r>
              <a:rPr lang="en-US" altLang="zh-CN" sz="2300" dirty="0"/>
              <a:t>21</a:t>
            </a:r>
            <a:r>
              <a:rPr lang="zh-CN" altLang="en-US" sz="2300" dirty="0"/>
              <a:t>你不要因他们惊恐，因为耶和华你神在你们中间是大而可畏的神。</a:t>
            </a:r>
            <a:r>
              <a:rPr lang="en-US" altLang="zh-CN" sz="2300" dirty="0"/>
              <a:t>22</a:t>
            </a:r>
            <a:r>
              <a:rPr lang="zh-CN" altLang="en-US" sz="2300" dirty="0"/>
              <a:t>耶和华你神必将这些国的民从你面前渐渐赶出。你不可把他们速速灭尽，恐怕野地的兽多起来害你。</a:t>
            </a:r>
            <a:r>
              <a:rPr lang="en-US" altLang="zh-CN" sz="2300" dirty="0"/>
              <a:t>23</a:t>
            </a:r>
            <a:r>
              <a:rPr lang="zh-CN" altLang="en-US" sz="2300" dirty="0"/>
              <a:t>耶和华你神必将他们交给你，大大地扰乱他们，直到他们灭绝了。</a:t>
            </a:r>
            <a:r>
              <a:rPr lang="en-US" altLang="zh-CN" sz="2300" dirty="0"/>
              <a:t>24</a:t>
            </a:r>
            <a:r>
              <a:rPr lang="zh-CN" altLang="en-US" sz="2300" dirty="0"/>
              <a:t>又要将他们的君王交在你手中，你就使他们的名从天下消灭。必无一人能在你面前站立得住，直到你将他们灭绝了。</a:t>
            </a:r>
            <a:endParaRPr lang="en-US" altLang="zh-CN" sz="2300" dirty="0"/>
          </a:p>
          <a:p>
            <a:r>
              <a:rPr lang="en-US" altLang="zh-CN" sz="2300" dirty="0"/>
              <a:t>25</a:t>
            </a:r>
            <a:r>
              <a:rPr lang="zh-CN" altLang="en-US" sz="2300" b="1" dirty="0">
                <a:solidFill>
                  <a:srgbClr val="0000FF"/>
                </a:solidFill>
              </a:rPr>
              <a:t>他们雕刻的神像，你们要用火焚烧。其上的金银，你不可贪图，也不可收取，免得你因此陷入网罗</a:t>
            </a:r>
            <a:r>
              <a:rPr lang="zh-CN" altLang="en-US" sz="2300" dirty="0"/>
              <a:t>。这原是耶和华你神所憎恶的。</a:t>
            </a:r>
            <a:r>
              <a:rPr lang="en-US" altLang="zh-CN" sz="2300" dirty="0"/>
              <a:t>26</a:t>
            </a:r>
            <a:r>
              <a:rPr lang="zh-CN" altLang="en-US" sz="2300" b="1" dirty="0">
                <a:solidFill>
                  <a:srgbClr val="0000FF"/>
                </a:solidFill>
              </a:rPr>
              <a:t>可憎的物，你不可带进家去</a:t>
            </a:r>
            <a:r>
              <a:rPr lang="zh-CN" altLang="en-US" sz="2300" dirty="0"/>
              <a:t>。不然，你就成了当毁灭的，与那物一样。你要十分厌恶，十分憎嫌，因为这是当毁灭的物。</a:t>
            </a:r>
            <a:endParaRPr lang="en-US" altLang="zh-CN" sz="2300" dirty="0"/>
          </a:p>
        </p:txBody>
      </p:sp>
    </p:spTree>
    <p:extLst>
      <p:ext uri="{BB962C8B-B14F-4D97-AF65-F5344CB8AC3E}">
        <p14:creationId xmlns:p14="http://schemas.microsoft.com/office/powerpoint/2010/main" val="2817399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A00A653-56F1-A6BD-DFF2-CB94DA47B1AF}"/>
              </a:ext>
            </a:extLst>
          </p:cNvPr>
          <p:cNvSpPr txBox="1"/>
          <p:nvPr/>
        </p:nvSpPr>
        <p:spPr>
          <a:xfrm>
            <a:off x="128886" y="156754"/>
            <a:ext cx="11934228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/>
              <a:t>申命記</a:t>
            </a:r>
            <a:r>
              <a:rPr lang="en-US" altLang="zh-CN" sz="2400" b="1" dirty="0"/>
              <a:t>9 </a:t>
            </a:r>
            <a:r>
              <a:rPr lang="en-US" altLang="zh-CN" sz="2400" dirty="0"/>
              <a:t>	</a:t>
            </a:r>
          </a:p>
          <a:p>
            <a:endParaRPr lang="en-US" altLang="zh-CN" sz="2400" dirty="0"/>
          </a:p>
          <a:p>
            <a:r>
              <a:rPr lang="zh-CN" altLang="en-US" sz="2400" dirty="0"/>
              <a:t>一</a:t>
            </a:r>
            <a:r>
              <a:rPr lang="zh-CN" altLang="en-US" sz="2400" b="1" dirty="0"/>
              <a:t>、能够进入迦南美地的原因 </a:t>
            </a:r>
            <a:endParaRPr lang="en-US" altLang="zh-CN" sz="2400" b="1" dirty="0"/>
          </a:p>
          <a:p>
            <a:endParaRPr lang="en-US" altLang="zh-CN" sz="2400" dirty="0"/>
          </a:p>
          <a:p>
            <a:r>
              <a:rPr lang="en-US" altLang="zh-CN" sz="2400" dirty="0"/>
              <a:t>1</a:t>
            </a:r>
            <a:r>
              <a:rPr lang="zh-CN" altLang="en-US" sz="2400" dirty="0"/>
              <a:t>以色列阿，你当听。</a:t>
            </a:r>
            <a:r>
              <a:rPr lang="zh-CN" altLang="en-US" sz="2400" b="1" dirty="0"/>
              <a:t>你今日要过约旦河，进去赶出比你强大的国民，得着广大坚固，高得顶天的城邑</a:t>
            </a:r>
            <a:r>
              <a:rPr lang="zh-CN" altLang="en-US" sz="2400" dirty="0"/>
              <a:t>。</a:t>
            </a:r>
            <a:r>
              <a:rPr lang="en-US" altLang="zh-CN" sz="2400" dirty="0"/>
              <a:t>2</a:t>
            </a:r>
            <a:r>
              <a:rPr lang="zh-CN" altLang="en-US" sz="2400" dirty="0"/>
              <a:t>那民是亚衲族的人，又大又高，是你所知道的。也曾听见有人指着他们说，谁能在亚衲族人面前站立得住呢？</a:t>
            </a:r>
            <a:r>
              <a:rPr lang="en-US" altLang="zh-CN" sz="2400" dirty="0"/>
              <a:t>3</a:t>
            </a:r>
            <a:r>
              <a:rPr lang="zh-CN" altLang="en-US" sz="2400" dirty="0"/>
              <a:t>你今日当知道，</a:t>
            </a:r>
            <a:r>
              <a:rPr lang="zh-CN" altLang="en-US" sz="2400" b="1" dirty="0">
                <a:solidFill>
                  <a:srgbClr val="FF0000"/>
                </a:solidFill>
              </a:rPr>
              <a:t>耶和华你的神在你前面过去，如同烈火，要灭绝他们，将他们制伏在你面前</a:t>
            </a:r>
            <a:r>
              <a:rPr lang="zh-CN" altLang="en-US" sz="2400" dirty="0"/>
              <a:t>。这样，你就要照耶和华所说的赶出他们，使他们速速灭亡。</a:t>
            </a:r>
            <a:r>
              <a:rPr lang="en-US" altLang="zh-CN" sz="2400" dirty="0"/>
              <a:t>4</a:t>
            </a:r>
            <a:r>
              <a:rPr lang="zh-CN" altLang="en-US" sz="2400" b="1" dirty="0">
                <a:solidFill>
                  <a:srgbClr val="FF0000"/>
                </a:solidFill>
              </a:rPr>
              <a:t>耶和华你的神将这些国民从你面前撵出以后，你心里不可说，耶和华将我领进来得这地是因我的义</a:t>
            </a:r>
            <a:r>
              <a:rPr lang="zh-CN" altLang="en-US" sz="2400" dirty="0"/>
              <a:t>。</a:t>
            </a:r>
            <a:r>
              <a:rPr lang="zh-CN" altLang="en-US" sz="2400" b="1" dirty="0">
                <a:solidFill>
                  <a:srgbClr val="0000FF"/>
                </a:solidFill>
              </a:rPr>
              <a:t>其实，耶和华将他们从你面前赶出去是因他们的恶</a:t>
            </a:r>
            <a:r>
              <a:rPr lang="zh-CN" altLang="en-US" sz="2400" dirty="0"/>
              <a:t>。</a:t>
            </a:r>
            <a:r>
              <a:rPr lang="en-US" altLang="zh-CN" sz="2400" dirty="0"/>
              <a:t>5</a:t>
            </a:r>
            <a:r>
              <a:rPr lang="zh-CN" altLang="en-US" sz="2400" b="1" dirty="0">
                <a:solidFill>
                  <a:srgbClr val="FF0000"/>
                </a:solidFill>
              </a:rPr>
              <a:t>你进去得他们的地，并不是因你的义，也不是因你心里正直</a:t>
            </a:r>
            <a:r>
              <a:rPr lang="zh-CN" altLang="en-US" sz="2400" dirty="0"/>
              <a:t>，</a:t>
            </a:r>
            <a:r>
              <a:rPr lang="zh-CN" altLang="en-US" sz="2400" b="1" dirty="0">
                <a:solidFill>
                  <a:srgbClr val="0000FF"/>
                </a:solidFill>
              </a:rPr>
              <a:t>乃是因这些国民的恶</a:t>
            </a:r>
            <a:r>
              <a:rPr lang="zh-CN" altLang="en-US" sz="2400" dirty="0"/>
              <a:t>，耶和华你的神将他们从你面前赶出去，又因耶和华要坚定他向你列祖亚伯拉罕，以撒，雅各起誓所应许的话。</a:t>
            </a:r>
            <a:r>
              <a:rPr lang="en-US" altLang="zh-CN" sz="2400" dirty="0"/>
              <a:t>6</a:t>
            </a:r>
            <a:r>
              <a:rPr lang="zh-CN" altLang="en-US" sz="2400" dirty="0"/>
              <a:t>你当知道，</a:t>
            </a:r>
            <a:r>
              <a:rPr lang="zh-CN" altLang="en-US" sz="2400" b="1" dirty="0">
                <a:solidFill>
                  <a:srgbClr val="FF0000"/>
                </a:solidFill>
              </a:rPr>
              <a:t>耶和华你神将这美地赐你为业，并不是因你的义</a:t>
            </a:r>
            <a:r>
              <a:rPr lang="zh-CN" altLang="en-US" sz="2400" dirty="0"/>
              <a:t>。你本是硬着颈项的百姓。</a:t>
            </a:r>
            <a:endParaRPr lang="en-US" altLang="zh-CN" sz="2400" dirty="0"/>
          </a:p>
        </p:txBody>
      </p:sp>
    </p:spTree>
    <p:extLst>
      <p:ext uri="{BB962C8B-B14F-4D97-AF65-F5344CB8AC3E}">
        <p14:creationId xmlns:p14="http://schemas.microsoft.com/office/powerpoint/2010/main" val="2931362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55EAA5-58F3-21A2-1EF6-5767312CFF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75249BD-C146-6306-ECBF-9E13944B8542}"/>
              </a:ext>
            </a:extLst>
          </p:cNvPr>
          <p:cNvSpPr txBox="1"/>
          <p:nvPr/>
        </p:nvSpPr>
        <p:spPr>
          <a:xfrm>
            <a:off x="141075" y="54993"/>
            <a:ext cx="11866302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/>
              <a:t>申命記</a:t>
            </a:r>
            <a:r>
              <a:rPr lang="en-US" altLang="zh-CN" sz="2400" b="1" dirty="0"/>
              <a:t>9 </a:t>
            </a:r>
            <a:r>
              <a:rPr lang="en-US" altLang="zh-CN" sz="2400" dirty="0"/>
              <a:t>	</a:t>
            </a:r>
            <a:endParaRPr lang="en-US" altLang="zh-CN" sz="1200" dirty="0"/>
          </a:p>
          <a:p>
            <a:r>
              <a:rPr lang="zh-CN" altLang="en-US" sz="2400" b="1" dirty="0"/>
              <a:t>二、旷野往事 </a:t>
            </a:r>
            <a:r>
              <a:rPr lang="en-US" altLang="zh-CN" sz="2400" b="1" dirty="0"/>
              <a:t>– </a:t>
            </a:r>
            <a:r>
              <a:rPr lang="zh-CN" altLang="en-US" sz="2400" b="1" dirty="0"/>
              <a:t>拜金牛犊 </a:t>
            </a:r>
            <a:r>
              <a:rPr lang="en-US" altLang="zh-CN" sz="2400" b="1" dirty="0"/>
              <a:t>– </a:t>
            </a:r>
            <a:r>
              <a:rPr lang="zh-CN" altLang="en-US" sz="2400" b="1" dirty="0"/>
              <a:t>要学取教训</a:t>
            </a:r>
            <a:endParaRPr lang="en-US" altLang="zh-CN" sz="2400" b="1" dirty="0"/>
          </a:p>
          <a:p>
            <a:r>
              <a:rPr lang="en-US" altLang="zh-CN" sz="2400" dirty="0"/>
              <a:t>7</a:t>
            </a:r>
            <a:r>
              <a:rPr lang="zh-CN" altLang="en-US" sz="2400" b="1" dirty="0"/>
              <a:t>你当记念不忘，你在旷野怎样惹耶和华你神发怒</a:t>
            </a:r>
            <a:r>
              <a:rPr lang="zh-CN" altLang="en-US" sz="2400" dirty="0"/>
              <a:t>。自从你出了埃及地的那日，直到你们来到这地方，</a:t>
            </a:r>
            <a:r>
              <a:rPr lang="zh-CN" altLang="en-US" sz="2400" b="1" dirty="0"/>
              <a:t>你们时常悖逆耶和华</a:t>
            </a:r>
            <a:r>
              <a:rPr lang="zh-CN" altLang="en-US" sz="2400" dirty="0"/>
              <a:t>。</a:t>
            </a:r>
            <a:r>
              <a:rPr lang="en-US" altLang="zh-CN" sz="2400" dirty="0"/>
              <a:t>8</a:t>
            </a:r>
            <a:r>
              <a:rPr lang="zh-CN" altLang="en-US" sz="2400" b="1" dirty="0"/>
              <a:t>你们在何烈山又惹耶和华发怒</a:t>
            </a:r>
            <a:r>
              <a:rPr lang="zh-CN" altLang="en-US" sz="2400" dirty="0"/>
              <a:t>。他恼怒你们，要灭绝你们。</a:t>
            </a:r>
            <a:r>
              <a:rPr lang="en-US" altLang="zh-CN" sz="2400" dirty="0"/>
              <a:t>9</a:t>
            </a:r>
            <a:r>
              <a:rPr lang="zh-CN" altLang="en-US" sz="2400" dirty="0"/>
              <a:t>我上了山，要领受两块石版，就是耶和华与你们立约的版。那时我在山上住了四十昼夜，没有吃饭，也没有喝水。</a:t>
            </a:r>
            <a:r>
              <a:rPr lang="en-US" altLang="zh-CN" sz="2400" dirty="0"/>
              <a:t>10</a:t>
            </a:r>
            <a:r>
              <a:rPr lang="zh-CN" altLang="en-US" sz="2400" dirty="0"/>
              <a:t>耶和华把那两块石版交给我，是神用指头写的。版上所写的是照耶和华在大会的日子，在山上，从火中对你们所说的一切话。</a:t>
            </a:r>
            <a:r>
              <a:rPr lang="en-US" altLang="zh-CN" sz="2400" dirty="0"/>
              <a:t>11</a:t>
            </a:r>
            <a:r>
              <a:rPr lang="zh-CN" altLang="en-US" sz="2400" b="1" dirty="0"/>
              <a:t>过了四十昼夜，耶和华把那两块石版，就是约版，交给我。</a:t>
            </a:r>
            <a:r>
              <a:rPr lang="en-US" altLang="zh-CN" sz="2400" b="1" dirty="0"/>
              <a:t>12</a:t>
            </a:r>
            <a:r>
              <a:rPr lang="zh-CN" altLang="en-US" sz="2400" b="1" dirty="0"/>
              <a:t>对我说，你起来，赶快下去。因为你从埃及领出来的百姓已经败坏了自己。他们快快地偏离了我所吩咐的道，为自己铸成了偶像</a:t>
            </a:r>
            <a:r>
              <a:rPr lang="zh-CN" altLang="en-US" sz="2400" dirty="0"/>
              <a:t>。</a:t>
            </a:r>
            <a:r>
              <a:rPr lang="en-US" altLang="zh-CN" sz="2400" dirty="0"/>
              <a:t>13</a:t>
            </a:r>
            <a:r>
              <a:rPr lang="zh-CN" altLang="en-US" sz="2400" dirty="0"/>
              <a:t>耶和华又对我说，我看这百姓是硬着颈项的百姓。</a:t>
            </a:r>
            <a:r>
              <a:rPr lang="en-US" altLang="zh-CN" sz="2400" dirty="0"/>
              <a:t>14</a:t>
            </a:r>
            <a:r>
              <a:rPr lang="zh-CN" altLang="en-US" sz="2400" dirty="0"/>
              <a:t>你且由着我，我要灭绝他们，将他们的名从天下涂抹，使你的后裔比他们成为更大更强的国。</a:t>
            </a:r>
            <a:r>
              <a:rPr lang="en-US" altLang="zh-CN" sz="2400" dirty="0"/>
              <a:t>15</a:t>
            </a:r>
            <a:r>
              <a:rPr lang="zh-CN" altLang="en-US" sz="2400" dirty="0"/>
              <a:t>于是我转身下山，山被火烧着，两块约版在我两手之中。</a:t>
            </a:r>
            <a:r>
              <a:rPr lang="en-US" altLang="zh-CN" sz="2400" dirty="0"/>
              <a:t>16</a:t>
            </a:r>
            <a:r>
              <a:rPr lang="zh-CN" altLang="en-US" sz="2400" b="1" dirty="0"/>
              <a:t>我一看见你们得罪了耶和华你们的神，铸成了牛犊，快快地偏离了耶和华所吩咐你们的道</a:t>
            </a:r>
            <a:r>
              <a:rPr lang="zh-CN" altLang="en-US" sz="2400" dirty="0"/>
              <a:t>，</a:t>
            </a:r>
            <a:r>
              <a:rPr lang="en-US" altLang="zh-CN" sz="2400" dirty="0"/>
              <a:t>17</a:t>
            </a:r>
            <a:r>
              <a:rPr lang="zh-CN" altLang="en-US" sz="2400" dirty="0"/>
              <a:t>我就把那两块版从我手中扔下去，在你们眼前摔碎了。</a:t>
            </a:r>
            <a:r>
              <a:rPr lang="en-US" altLang="zh-CN" sz="2400" dirty="0"/>
              <a:t>18</a:t>
            </a:r>
            <a:r>
              <a:rPr lang="zh-CN" altLang="en-US" sz="2400" dirty="0"/>
              <a:t>因你们所犯的一切罪，行了耶和华眼中看为恶的事，惹他发怒，我就像从前俯伏在耶和华面前四十昼夜，没有吃饭，也没有喝水。</a:t>
            </a:r>
            <a:r>
              <a:rPr lang="en-US" altLang="zh-CN" sz="2400" dirty="0"/>
              <a:t>19</a:t>
            </a:r>
            <a:r>
              <a:rPr lang="zh-CN" altLang="en-US" sz="2400" b="1" dirty="0"/>
              <a:t>我因耶和华向你们大发烈怒，要灭绝你们，就甚害怕。但那次耶和华又应允了我。</a:t>
            </a:r>
            <a:r>
              <a:rPr lang="en-US" altLang="zh-CN" sz="2400" dirty="0"/>
              <a:t>20</a:t>
            </a:r>
            <a:r>
              <a:rPr lang="zh-CN" altLang="en-US" sz="2400" dirty="0"/>
              <a:t>耶和华也向亚伦甚是发怒，要灭绝他。那时我又为亚伦祈祷。</a:t>
            </a:r>
            <a:r>
              <a:rPr lang="en-US" altLang="zh-CN" sz="2400" dirty="0"/>
              <a:t>21</a:t>
            </a:r>
            <a:r>
              <a:rPr lang="zh-CN" altLang="en-US" sz="2400" b="1" dirty="0">
                <a:solidFill>
                  <a:srgbClr val="FF0000"/>
                </a:solidFill>
              </a:rPr>
              <a:t>我把那叫你们犯罪所铸的牛犊用火焚烧，又捣碎磨得很细，以至细如灰尘，我就把这灰尘撒在从山上流下来的溪水中</a:t>
            </a:r>
            <a:r>
              <a:rPr lang="zh-CN" altLang="en-US" sz="2400" dirty="0"/>
              <a:t>。</a:t>
            </a:r>
            <a:endParaRPr lang="en-US" altLang="zh-CN" sz="2400" b="1" dirty="0"/>
          </a:p>
        </p:txBody>
      </p:sp>
    </p:spTree>
    <p:extLst>
      <p:ext uri="{BB962C8B-B14F-4D97-AF65-F5344CB8AC3E}">
        <p14:creationId xmlns:p14="http://schemas.microsoft.com/office/powerpoint/2010/main" val="1333569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CD5C2B-CA84-1498-A25D-3F1246F23B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742F7E6-468C-E2D5-883F-386085367BF7}"/>
              </a:ext>
            </a:extLst>
          </p:cNvPr>
          <p:cNvSpPr txBox="1"/>
          <p:nvPr/>
        </p:nvSpPr>
        <p:spPr>
          <a:xfrm>
            <a:off x="170687" y="465038"/>
            <a:ext cx="11627685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/>
              <a:t>申命記</a:t>
            </a:r>
            <a:r>
              <a:rPr lang="en-US" altLang="zh-CN" sz="2400" b="1" dirty="0"/>
              <a:t>9 </a:t>
            </a:r>
            <a:r>
              <a:rPr lang="en-US" altLang="zh-CN" sz="2400" dirty="0"/>
              <a:t>	</a:t>
            </a:r>
          </a:p>
          <a:p>
            <a:endParaRPr lang="en-US" altLang="zh-CN" sz="2400" dirty="0"/>
          </a:p>
          <a:p>
            <a:r>
              <a:rPr lang="zh-CN" altLang="en-US" sz="2400" b="1" dirty="0"/>
              <a:t>三、摩西为百姓代求 </a:t>
            </a:r>
            <a:r>
              <a:rPr lang="en-US" altLang="zh-CN" sz="2400" b="1" dirty="0"/>
              <a:t>- </a:t>
            </a:r>
            <a:r>
              <a:rPr lang="zh-CN" altLang="en-US" sz="2400" b="1" dirty="0"/>
              <a:t>神的慈爱与信实 </a:t>
            </a:r>
            <a:endParaRPr lang="en-US" altLang="zh-CN" sz="2400" b="1" dirty="0"/>
          </a:p>
          <a:p>
            <a:endParaRPr lang="en-US" altLang="zh-CN" sz="2400" dirty="0"/>
          </a:p>
          <a:p>
            <a:r>
              <a:rPr lang="en-US" altLang="zh-CN" sz="2400" dirty="0"/>
              <a:t>22</a:t>
            </a:r>
            <a:r>
              <a:rPr lang="zh-CN" altLang="en-US" sz="2400" dirty="0"/>
              <a:t>你们在他备拉，玛撒，基博罗哈他瓦又惹耶和华发怒。</a:t>
            </a:r>
            <a:r>
              <a:rPr lang="en-US" altLang="zh-CN" sz="2400" dirty="0"/>
              <a:t>23</a:t>
            </a:r>
            <a:r>
              <a:rPr lang="zh-CN" altLang="en-US" sz="2400" dirty="0"/>
              <a:t>耶和华打发你们离开加低斯巴尼亚，说，你们上去得我所赐给你们的地。那时你们违背了耶和华你们神的命令，不信服他，不听从他的话。</a:t>
            </a:r>
            <a:r>
              <a:rPr lang="en-US" altLang="zh-CN" sz="2400" dirty="0"/>
              <a:t>24</a:t>
            </a:r>
            <a:r>
              <a:rPr lang="zh-CN" altLang="en-US" sz="2400" b="1" dirty="0"/>
              <a:t>自从我认识你们以来，你们常常悖逆耶和华</a:t>
            </a:r>
            <a:r>
              <a:rPr lang="zh-CN" altLang="en-US" sz="2400" dirty="0"/>
              <a:t>。</a:t>
            </a:r>
            <a:endParaRPr lang="en-US" altLang="zh-CN" sz="2400" dirty="0"/>
          </a:p>
          <a:p>
            <a:endParaRPr lang="en-US" altLang="zh-CN" sz="2400" dirty="0"/>
          </a:p>
          <a:p>
            <a:r>
              <a:rPr lang="en-US" altLang="zh-CN" sz="2400" dirty="0"/>
              <a:t>25</a:t>
            </a:r>
            <a:r>
              <a:rPr lang="zh-CN" altLang="en-US" sz="2400" b="1" dirty="0">
                <a:solidFill>
                  <a:srgbClr val="FF0000"/>
                </a:solidFill>
              </a:rPr>
              <a:t>我因耶和华说要灭绝你们，就在耶和华面前照旧俯伏四十昼夜</a:t>
            </a:r>
            <a:r>
              <a:rPr lang="zh-CN" altLang="en-US" sz="2400" dirty="0"/>
              <a:t>。</a:t>
            </a:r>
            <a:r>
              <a:rPr lang="en-US" altLang="zh-CN" sz="2400" dirty="0"/>
              <a:t>26</a:t>
            </a:r>
            <a:r>
              <a:rPr lang="zh-CN" altLang="en-US" sz="2400" b="1" dirty="0">
                <a:solidFill>
                  <a:srgbClr val="FF0000"/>
                </a:solidFill>
              </a:rPr>
              <a:t>我祈祷耶和华说，主耶和华阿，求你不要灭绝你的百姓。他们是你的产业，是你用大力救赎的</a:t>
            </a:r>
            <a:r>
              <a:rPr lang="zh-CN" altLang="en-US" sz="2400" dirty="0"/>
              <a:t>，用大能从埃及领出来的。</a:t>
            </a:r>
            <a:r>
              <a:rPr lang="en-US" altLang="zh-CN" sz="2400" dirty="0"/>
              <a:t>27</a:t>
            </a:r>
            <a:r>
              <a:rPr lang="zh-CN" altLang="en-US" sz="2400" b="1" dirty="0">
                <a:solidFill>
                  <a:srgbClr val="FF0000"/>
                </a:solidFill>
              </a:rPr>
              <a:t>求你记念你的仆人亚伯拉罕，以撒，雅各，不要想念这百姓的顽梗，邪恶，罪过，</a:t>
            </a:r>
            <a:r>
              <a:rPr lang="en-US" altLang="zh-CN" sz="2400" dirty="0"/>
              <a:t>28</a:t>
            </a:r>
            <a:r>
              <a:rPr lang="zh-CN" altLang="en-US" sz="2400" dirty="0"/>
              <a:t>免得你领我们出来的那地之人说，耶和华因为不能将这百姓领进他所应许之地，又因恨他们，所以领他们出去，要在旷野杀他们。</a:t>
            </a:r>
            <a:r>
              <a:rPr lang="en-US" altLang="zh-CN" sz="2400" dirty="0"/>
              <a:t>29</a:t>
            </a:r>
            <a:r>
              <a:rPr lang="zh-CN" altLang="en-US" sz="2400" dirty="0"/>
              <a:t>其实他们是你的百姓，你的产业，是你用大能和伸出来的膀臂领出来的。</a:t>
            </a:r>
            <a:endParaRPr lang="en-US" altLang="zh-CN" sz="2400" dirty="0"/>
          </a:p>
        </p:txBody>
      </p:sp>
    </p:spTree>
    <p:extLst>
      <p:ext uri="{BB962C8B-B14F-4D97-AF65-F5344CB8AC3E}">
        <p14:creationId xmlns:p14="http://schemas.microsoft.com/office/powerpoint/2010/main" val="2792506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50CEE3-7D1E-8181-695B-96C207412B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099AA5B-349E-B956-AEB6-AA76399151CD}"/>
              </a:ext>
            </a:extLst>
          </p:cNvPr>
          <p:cNvSpPr txBox="1"/>
          <p:nvPr/>
        </p:nvSpPr>
        <p:spPr>
          <a:xfrm>
            <a:off x="170687" y="465038"/>
            <a:ext cx="11627685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/>
              <a:t>申命記</a:t>
            </a:r>
            <a:r>
              <a:rPr lang="en-US" altLang="zh-CN" sz="2400" b="1" dirty="0"/>
              <a:t>8		 </a:t>
            </a:r>
            <a:r>
              <a:rPr lang="en-US" altLang="zh-CN" sz="2400" dirty="0"/>
              <a:t>	</a:t>
            </a:r>
            <a:r>
              <a:rPr lang="zh-CN" altLang="en-US" sz="2400" b="1" dirty="0"/>
              <a:t>不可忘记耶和华你的神</a:t>
            </a:r>
            <a:endParaRPr lang="en-US" altLang="zh-CN" sz="2400" b="1" dirty="0"/>
          </a:p>
          <a:p>
            <a:endParaRPr lang="en-US" altLang="zh-CN" sz="2400" dirty="0"/>
          </a:p>
          <a:p>
            <a:r>
              <a:rPr lang="zh-CN" altLang="en-US" sz="2400" b="1" dirty="0"/>
              <a:t>一、要纪念神在旷野四十年的试炼和管教</a:t>
            </a:r>
          </a:p>
          <a:p>
            <a:endParaRPr lang="en-US" altLang="zh-CN" sz="2400" dirty="0"/>
          </a:p>
          <a:p>
            <a:r>
              <a:rPr lang="en-US" altLang="zh-CN" sz="2400" dirty="0"/>
              <a:t>1</a:t>
            </a:r>
            <a:r>
              <a:rPr lang="zh-CN" altLang="en-US" sz="2400" dirty="0"/>
              <a:t>我今日所吩咐的一切诫命，你们要谨守遵行，好叫你们存活，人数增多，且进去得耶和华向你们列祖起誓应许的那地。</a:t>
            </a:r>
            <a:r>
              <a:rPr lang="en-US" altLang="zh-CN" sz="2400" dirty="0"/>
              <a:t>2</a:t>
            </a:r>
            <a:r>
              <a:rPr lang="zh-CN" altLang="en-US" sz="2400" b="1" dirty="0"/>
              <a:t>你也要记念耶和华你的神在旷野引导你这四十年，是要苦炼你，试验你，</a:t>
            </a:r>
            <a:r>
              <a:rPr lang="zh-CN" altLang="en-US" sz="2400" dirty="0"/>
              <a:t>要知道你心内如何，肯守他的诫命不肯。</a:t>
            </a:r>
            <a:r>
              <a:rPr lang="en-US" altLang="zh-CN" sz="2400" dirty="0"/>
              <a:t>3</a:t>
            </a:r>
            <a:r>
              <a:rPr lang="zh-CN" altLang="en-US" sz="2400" b="1" dirty="0"/>
              <a:t>他苦炼你，任你饥饿，将你和你列祖所不认识的吗哪赐给你吃，</a:t>
            </a:r>
            <a:r>
              <a:rPr lang="zh-CN" altLang="en-US" sz="2400" b="1" dirty="0">
                <a:solidFill>
                  <a:srgbClr val="FF0000"/>
                </a:solidFill>
              </a:rPr>
              <a:t>使你知道，人活着不是单靠食物，乃是靠耶和华口里所出的一切话</a:t>
            </a:r>
            <a:r>
              <a:rPr lang="zh-CN" altLang="en-US" sz="2400" dirty="0"/>
              <a:t>。</a:t>
            </a:r>
            <a:r>
              <a:rPr lang="en-US" altLang="zh-CN" sz="2400" dirty="0"/>
              <a:t>4</a:t>
            </a:r>
            <a:r>
              <a:rPr lang="zh-CN" altLang="en-US" sz="2400" dirty="0"/>
              <a:t>这四十年，你的衣服没有穿破，你的脚也没有肿。</a:t>
            </a:r>
            <a:r>
              <a:rPr lang="en-US" altLang="zh-CN" sz="2400" dirty="0"/>
              <a:t>5</a:t>
            </a:r>
            <a:r>
              <a:rPr lang="zh-CN" altLang="en-US" sz="2400" dirty="0"/>
              <a:t>你当心里思想，耶和华你神管教你，好像人管教儿子一样。</a:t>
            </a:r>
            <a:endParaRPr lang="en-US" altLang="zh-CN" sz="2400" dirty="0"/>
          </a:p>
        </p:txBody>
      </p:sp>
    </p:spTree>
    <p:extLst>
      <p:ext uri="{BB962C8B-B14F-4D97-AF65-F5344CB8AC3E}">
        <p14:creationId xmlns:p14="http://schemas.microsoft.com/office/powerpoint/2010/main" val="253400759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99B3B3-D2E0-CAB7-63BF-D2530D981C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300B50F-1850-1365-6988-1872103BF687}"/>
              </a:ext>
            </a:extLst>
          </p:cNvPr>
          <p:cNvSpPr txBox="1"/>
          <p:nvPr/>
        </p:nvSpPr>
        <p:spPr>
          <a:xfrm>
            <a:off x="301312" y="125405"/>
            <a:ext cx="11627685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/>
              <a:t>申命記</a:t>
            </a:r>
            <a:r>
              <a:rPr lang="en-US" altLang="zh-CN" sz="2400" b="1" dirty="0"/>
              <a:t>8		 </a:t>
            </a:r>
            <a:r>
              <a:rPr lang="en-US" altLang="zh-CN" sz="2400" dirty="0"/>
              <a:t>	</a:t>
            </a:r>
            <a:r>
              <a:rPr lang="zh-CN" altLang="en-US" sz="2400" b="1" dirty="0"/>
              <a:t>不可忘记耶和华你的神</a:t>
            </a:r>
            <a:r>
              <a:rPr lang="en-US" altLang="zh-CN" sz="2400" b="1" dirty="0"/>
              <a:t> </a:t>
            </a:r>
          </a:p>
          <a:p>
            <a:endParaRPr lang="en-US" altLang="zh-CN" sz="1200" b="1" dirty="0"/>
          </a:p>
          <a:p>
            <a:r>
              <a:rPr lang="zh-CN" altLang="en-US" sz="2400" b="1" dirty="0"/>
              <a:t>二、 进入美地后饱足无缺，心高气傲，不可因此忘记神</a:t>
            </a:r>
            <a:endParaRPr lang="en-US" altLang="zh-CN" sz="2400" b="1" dirty="0"/>
          </a:p>
          <a:p>
            <a:endParaRPr lang="en-US" altLang="zh-CN" sz="1200" dirty="0"/>
          </a:p>
          <a:p>
            <a:r>
              <a:rPr lang="en-US" altLang="zh-CN" sz="2400" dirty="0"/>
              <a:t>6</a:t>
            </a:r>
            <a:r>
              <a:rPr lang="zh-CN" altLang="en-US" sz="2400" b="1" dirty="0">
                <a:solidFill>
                  <a:srgbClr val="FF0000"/>
                </a:solidFill>
              </a:rPr>
              <a:t>你要谨守耶和华你神的诫命，遵行他的道，敬畏他</a:t>
            </a:r>
            <a:r>
              <a:rPr lang="zh-CN" altLang="en-US" sz="2400" dirty="0"/>
              <a:t>。</a:t>
            </a:r>
            <a:r>
              <a:rPr lang="en-US" altLang="zh-CN" sz="2400" dirty="0"/>
              <a:t>7</a:t>
            </a:r>
            <a:r>
              <a:rPr lang="zh-CN" altLang="en-US" sz="2400" dirty="0"/>
              <a:t>因为耶和华你神领你进入美地，那地有河，有泉，有源，从山谷中流出水来。</a:t>
            </a:r>
            <a:r>
              <a:rPr lang="en-US" altLang="zh-CN" sz="2400" dirty="0"/>
              <a:t>8</a:t>
            </a:r>
            <a:r>
              <a:rPr lang="zh-CN" altLang="en-US" sz="2400" dirty="0"/>
              <a:t>那地有小麦，大麦，葡萄树，无花果树，石榴树，橄榄树，和蜜。</a:t>
            </a:r>
            <a:r>
              <a:rPr lang="en-US" altLang="zh-CN" sz="2400" dirty="0"/>
              <a:t>9</a:t>
            </a:r>
            <a:r>
              <a:rPr lang="zh-CN" altLang="en-US" sz="2400" dirty="0"/>
              <a:t>你在那地不缺食物，一无所缺。那地的石头是铁，山内可以挖铜。</a:t>
            </a:r>
            <a:r>
              <a:rPr lang="en-US" altLang="zh-CN" sz="2400" dirty="0"/>
              <a:t>10</a:t>
            </a:r>
            <a:r>
              <a:rPr lang="zh-CN" altLang="en-US" sz="2400" dirty="0"/>
              <a:t>你吃得饱足，就要称颂耶和华你的神，因他将那美地赐给你了。</a:t>
            </a:r>
            <a:r>
              <a:rPr lang="en-US" altLang="zh-CN" sz="2400" dirty="0"/>
              <a:t>11</a:t>
            </a:r>
            <a:r>
              <a:rPr lang="zh-CN" altLang="en-US" sz="2400" b="1" dirty="0">
                <a:solidFill>
                  <a:srgbClr val="FF0000"/>
                </a:solidFill>
              </a:rPr>
              <a:t>你要谨慎，免得忘记耶和华你的神，不守他的诫命，典章，律例，就是我今日所吩咐你的</a:t>
            </a:r>
            <a:r>
              <a:rPr lang="zh-CN" altLang="en-US" sz="2400" dirty="0"/>
              <a:t>。</a:t>
            </a:r>
            <a:endParaRPr lang="en-US" altLang="zh-CN" sz="2400" dirty="0"/>
          </a:p>
          <a:p>
            <a:endParaRPr lang="en-US" altLang="zh-CN" sz="2400" dirty="0"/>
          </a:p>
          <a:p>
            <a:r>
              <a:rPr lang="en-US" altLang="zh-CN" sz="2400" dirty="0"/>
              <a:t>12</a:t>
            </a:r>
            <a:r>
              <a:rPr lang="zh-CN" altLang="en-US" sz="2400" b="1" dirty="0">
                <a:solidFill>
                  <a:srgbClr val="FF0000"/>
                </a:solidFill>
              </a:rPr>
              <a:t>恐怕你吃得饱足，建造美好的房屋居住，</a:t>
            </a:r>
            <a:r>
              <a:rPr lang="en-US" altLang="zh-CN" sz="2400" b="1" dirty="0">
                <a:solidFill>
                  <a:srgbClr val="FF0000"/>
                </a:solidFill>
              </a:rPr>
              <a:t>13</a:t>
            </a:r>
            <a:r>
              <a:rPr lang="zh-CN" altLang="en-US" sz="2400" b="1" dirty="0">
                <a:solidFill>
                  <a:srgbClr val="FF0000"/>
                </a:solidFill>
              </a:rPr>
              <a:t>你的牛羊加多，你的金银增添，并你所有的全都加增，</a:t>
            </a:r>
            <a:r>
              <a:rPr lang="en-US" altLang="zh-CN" sz="2400" b="1" dirty="0">
                <a:solidFill>
                  <a:srgbClr val="FF0000"/>
                </a:solidFill>
              </a:rPr>
              <a:t>14</a:t>
            </a:r>
            <a:r>
              <a:rPr lang="zh-CN" altLang="en-US" sz="2400" b="1" dirty="0">
                <a:solidFill>
                  <a:srgbClr val="FF0000"/>
                </a:solidFill>
              </a:rPr>
              <a:t>你就心高气傲，忘记耶和华你的神</a:t>
            </a:r>
            <a:r>
              <a:rPr lang="zh-CN" altLang="en-US" sz="2400" dirty="0"/>
              <a:t>，就是将你从埃及地为奴之家领出来的，</a:t>
            </a:r>
            <a:r>
              <a:rPr lang="en-US" altLang="zh-CN" sz="2400" dirty="0"/>
              <a:t>15</a:t>
            </a:r>
            <a:r>
              <a:rPr lang="zh-CN" altLang="en-US" sz="2400" dirty="0"/>
              <a:t>引你经过那大而可怕的旷野，那里有火蛇，蝎子，干旱无水之地。他曾为你使水从坚硬的磐石中流出来，</a:t>
            </a:r>
            <a:r>
              <a:rPr lang="en-US" altLang="zh-CN" sz="2400" dirty="0"/>
              <a:t>16</a:t>
            </a:r>
            <a:r>
              <a:rPr lang="zh-CN" altLang="en-US" sz="2400" dirty="0"/>
              <a:t>又在旷野将你列祖所不认识的吗哪赐给你吃，是要苦炼你，试验你，叫你终久享福。</a:t>
            </a:r>
            <a:r>
              <a:rPr lang="en-US" altLang="zh-CN" sz="2400" dirty="0"/>
              <a:t>17</a:t>
            </a:r>
            <a:r>
              <a:rPr lang="zh-CN" altLang="en-US" sz="2400" b="1" dirty="0">
                <a:solidFill>
                  <a:srgbClr val="FF0000"/>
                </a:solidFill>
              </a:rPr>
              <a:t>恐怕你心里说，这货财是我力量，我能力得来的。</a:t>
            </a:r>
          </a:p>
          <a:p>
            <a:r>
              <a:rPr lang="en-US" altLang="zh-CN" sz="2400" b="1" dirty="0">
                <a:solidFill>
                  <a:srgbClr val="FF0000"/>
                </a:solidFill>
              </a:rPr>
              <a:t>18</a:t>
            </a:r>
            <a:r>
              <a:rPr lang="zh-CN" altLang="en-US" sz="2400" b="1" dirty="0">
                <a:solidFill>
                  <a:srgbClr val="FF0000"/>
                </a:solidFill>
              </a:rPr>
              <a:t>你要记念耶和华你的神，因为得货财的力量是他给你的</a:t>
            </a:r>
            <a:r>
              <a:rPr lang="zh-CN" altLang="en-US" sz="2400" dirty="0"/>
              <a:t>，为要坚定他向你列祖起誓所立的约，像今日一样。</a:t>
            </a:r>
            <a:r>
              <a:rPr lang="en-US" altLang="zh-CN" sz="2400" dirty="0"/>
              <a:t>19</a:t>
            </a:r>
            <a:r>
              <a:rPr lang="zh-CN" altLang="en-US" sz="2400" dirty="0"/>
              <a:t>你若忘记耶和华你的神，随从别神，事奉敬拜，你们必定灭亡。这是我今日警戒你们的。</a:t>
            </a:r>
            <a:r>
              <a:rPr lang="en-US" altLang="zh-CN" sz="2400" dirty="0"/>
              <a:t>20</a:t>
            </a:r>
            <a:r>
              <a:rPr lang="zh-CN" altLang="en-US" sz="2400" dirty="0"/>
              <a:t>耶和华在你们面前怎样使列国的民灭亡，你们也必照样灭亡，因为你们不听从耶和华你们神的话。</a:t>
            </a:r>
            <a:endParaRPr lang="en-US" altLang="zh-CN" sz="2400" dirty="0"/>
          </a:p>
        </p:txBody>
      </p:sp>
    </p:spTree>
    <p:extLst>
      <p:ext uri="{BB962C8B-B14F-4D97-AF65-F5344CB8AC3E}">
        <p14:creationId xmlns:p14="http://schemas.microsoft.com/office/powerpoint/2010/main" val="142239964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083D8D-E6EA-7C82-60E3-080A24108B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277B1DC-22F0-BD92-522E-5F1232CF2A7E}"/>
              </a:ext>
            </a:extLst>
          </p:cNvPr>
          <p:cNvSpPr txBox="1"/>
          <p:nvPr/>
        </p:nvSpPr>
        <p:spPr>
          <a:xfrm>
            <a:off x="483325" y="209583"/>
            <a:ext cx="11225349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/>
              <a:t>申命記</a:t>
            </a:r>
            <a:r>
              <a:rPr lang="en-US" altLang="zh-CN" sz="2400" b="1" dirty="0"/>
              <a:t>8		 </a:t>
            </a:r>
            <a:r>
              <a:rPr lang="en-US" altLang="zh-CN" sz="2400" dirty="0"/>
              <a:t>	</a:t>
            </a:r>
            <a:r>
              <a:rPr lang="zh-CN" altLang="en-US" sz="2400" b="1" dirty="0"/>
              <a:t>不可忘记耶和华你的神</a:t>
            </a:r>
            <a:endParaRPr lang="en-US" altLang="zh-CN" sz="2400" b="1" dirty="0"/>
          </a:p>
          <a:p>
            <a:endParaRPr lang="en-US" altLang="zh-CN" sz="2400" dirty="0"/>
          </a:p>
          <a:p>
            <a:r>
              <a:rPr lang="zh-CN" altLang="en-US" sz="2400" b="1" dirty="0"/>
              <a:t>三、若事奉别神，就必要灭亡 </a:t>
            </a:r>
            <a:endParaRPr lang="en-US" altLang="zh-CN" sz="2400" b="1" dirty="0"/>
          </a:p>
          <a:p>
            <a:endParaRPr lang="en-US" altLang="zh-CN" sz="2400" dirty="0"/>
          </a:p>
          <a:p>
            <a:r>
              <a:rPr lang="en-US" altLang="zh-CN" sz="2400" dirty="0"/>
              <a:t>19</a:t>
            </a:r>
            <a:r>
              <a:rPr lang="zh-CN" altLang="en-US" sz="2400" b="1" dirty="0">
                <a:solidFill>
                  <a:srgbClr val="FF0000"/>
                </a:solidFill>
              </a:rPr>
              <a:t>你若忘记耶和华你的神，随从别神，事奉敬拜，你们必定灭亡</a:t>
            </a:r>
            <a:r>
              <a:rPr lang="zh-CN" altLang="en-US" sz="2400" dirty="0"/>
              <a:t>。这是我今日警戒你们的。</a:t>
            </a:r>
            <a:r>
              <a:rPr lang="en-US" altLang="zh-CN" sz="2400" dirty="0"/>
              <a:t>20</a:t>
            </a:r>
            <a:r>
              <a:rPr lang="zh-CN" altLang="en-US" sz="2400" dirty="0"/>
              <a:t>耶和华在你们面前怎样使列国的民灭亡，你们也必照样灭亡，因为你们不听从耶和华你们神的话。</a:t>
            </a:r>
            <a:endParaRPr lang="en-US" altLang="zh-CN" sz="2400" dirty="0"/>
          </a:p>
          <a:p>
            <a:endParaRPr lang="en-US" altLang="zh-CN" sz="2400" dirty="0"/>
          </a:p>
          <a:p>
            <a:r>
              <a:rPr lang="zh-CN" altLang="en-US" sz="2400" b="1" dirty="0"/>
              <a:t>申命記</a:t>
            </a:r>
            <a:r>
              <a:rPr lang="en-US" altLang="zh-CN" sz="2400" b="1" dirty="0"/>
              <a:t>5 </a:t>
            </a:r>
            <a:r>
              <a:rPr lang="en-US" altLang="zh-CN" sz="2400" dirty="0"/>
              <a:t>		</a:t>
            </a:r>
            <a:r>
              <a:rPr lang="zh-CN" altLang="en-US" sz="2400" b="1" dirty="0"/>
              <a:t>十诫</a:t>
            </a:r>
            <a:endParaRPr lang="en-US" altLang="zh-CN" sz="2400" b="1" dirty="0"/>
          </a:p>
          <a:p>
            <a:r>
              <a:rPr lang="en-US" altLang="zh-CN" sz="2400" dirty="0"/>
              <a:t>7</a:t>
            </a:r>
            <a:r>
              <a:rPr lang="zh-CN" altLang="en-US" sz="2400" b="1" dirty="0">
                <a:solidFill>
                  <a:srgbClr val="FF0000"/>
                </a:solidFill>
              </a:rPr>
              <a:t>除了我以外，你不可有别的神</a:t>
            </a:r>
            <a:r>
              <a:rPr lang="zh-CN" altLang="en-US" sz="2400" dirty="0"/>
              <a:t>。</a:t>
            </a:r>
            <a:endParaRPr lang="en-US" altLang="zh-CN" sz="2400" dirty="0"/>
          </a:p>
          <a:p>
            <a:r>
              <a:rPr lang="en-US" altLang="zh-CN" sz="2400" dirty="0"/>
              <a:t>8</a:t>
            </a:r>
            <a:r>
              <a:rPr lang="zh-CN" altLang="en-US" sz="2400" b="1" dirty="0">
                <a:solidFill>
                  <a:srgbClr val="FF0000"/>
                </a:solidFill>
              </a:rPr>
              <a:t>不可为自己雕刻偶像</a:t>
            </a:r>
            <a:r>
              <a:rPr lang="zh-CN" altLang="en-US" sz="2400" dirty="0"/>
              <a:t>，也不可作什么形像，仿佛上天，下地和地底下，水中的百物。</a:t>
            </a:r>
            <a:r>
              <a:rPr lang="en-US" altLang="zh-CN" sz="2400" dirty="0"/>
              <a:t>9</a:t>
            </a:r>
            <a:r>
              <a:rPr lang="zh-CN" altLang="en-US" sz="2400" b="1" dirty="0">
                <a:solidFill>
                  <a:srgbClr val="FF0000"/>
                </a:solidFill>
              </a:rPr>
              <a:t>不可跪拜那些像，也不可事奉它</a:t>
            </a:r>
            <a:r>
              <a:rPr lang="zh-CN" altLang="en-US" sz="2400" dirty="0"/>
              <a:t>，因为我耶和华你的神是忌邪的神。恨我的，我必追讨他的罪，自父及子，直到三，四代。</a:t>
            </a:r>
            <a:r>
              <a:rPr lang="en-US" altLang="zh-CN" sz="2400" dirty="0"/>
              <a:t>10</a:t>
            </a:r>
            <a:r>
              <a:rPr lang="zh-CN" altLang="en-US" sz="2400" dirty="0"/>
              <a:t>爱我，守我诫命的，我必向他们发慈爱，直到千代。</a:t>
            </a:r>
            <a:endParaRPr lang="en-US" altLang="zh-CN" sz="2400" dirty="0"/>
          </a:p>
          <a:p>
            <a:r>
              <a:rPr lang="en-US" altLang="zh-CN" sz="2400" dirty="0"/>
              <a:t>11</a:t>
            </a:r>
            <a:r>
              <a:rPr lang="zh-CN" altLang="en-US" sz="2400" b="1" dirty="0">
                <a:solidFill>
                  <a:srgbClr val="FF0000"/>
                </a:solidFill>
              </a:rPr>
              <a:t>不可妄称耶和华你神的名</a:t>
            </a:r>
            <a:r>
              <a:rPr lang="zh-CN" altLang="en-US" sz="2400" dirty="0"/>
              <a:t>。因为妄称耶和华名的，耶和华必不以他为无罪。</a:t>
            </a:r>
          </a:p>
          <a:p>
            <a:r>
              <a:rPr lang="en-US" altLang="zh-CN" sz="2400" dirty="0"/>
              <a:t>12</a:t>
            </a:r>
            <a:r>
              <a:rPr lang="zh-CN" altLang="en-US" sz="2400" b="1" dirty="0">
                <a:solidFill>
                  <a:srgbClr val="FF0000"/>
                </a:solidFill>
              </a:rPr>
              <a:t>当照耶和华你神所吩咐的守安息日为圣日</a:t>
            </a:r>
            <a:r>
              <a:rPr lang="zh-CN" altLang="en-US" sz="2400" dirty="0"/>
              <a:t>。</a:t>
            </a:r>
            <a:endParaRPr lang="en-US" altLang="zh-CN" sz="2400" dirty="0"/>
          </a:p>
        </p:txBody>
      </p:sp>
    </p:spTree>
    <p:extLst>
      <p:ext uri="{BB962C8B-B14F-4D97-AF65-F5344CB8AC3E}">
        <p14:creationId xmlns:p14="http://schemas.microsoft.com/office/powerpoint/2010/main" val="266600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E5422F-9C32-9B13-A137-5D46C66D45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02245DC-6CDB-9C2D-4DFD-0B3597402B59}"/>
              </a:ext>
            </a:extLst>
          </p:cNvPr>
          <p:cNvSpPr txBox="1"/>
          <p:nvPr/>
        </p:nvSpPr>
        <p:spPr>
          <a:xfrm>
            <a:off x="198057" y="244574"/>
            <a:ext cx="11725505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4400"/>
            <a:r>
              <a:rPr lang="zh-CN" altLang="en-US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课堂提问与分享 </a:t>
            </a:r>
            <a:r>
              <a:rPr lang="en-US" altLang="zh-CN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Q&amp;A</a:t>
            </a:r>
          </a:p>
          <a:p>
            <a:pPr algn="ctr" defTabSz="914400"/>
            <a:endParaRPr lang="en-US" altLang="zh-CN" sz="2600" b="1" dirty="0">
              <a:solidFill>
                <a:prstClr val="black"/>
              </a:solidFill>
            </a:endParaRPr>
          </a:p>
          <a:p>
            <a:pPr defTabSz="914400"/>
            <a:endParaRPr lang="en-US" altLang="zh-CN" sz="1200" b="1" dirty="0">
              <a:solidFill>
                <a:prstClr val="black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1856BB9-0C76-1798-7798-5DC63ECA6919}"/>
              </a:ext>
            </a:extLst>
          </p:cNvPr>
          <p:cNvSpPr/>
          <p:nvPr/>
        </p:nvSpPr>
        <p:spPr>
          <a:xfrm>
            <a:off x="296561" y="1379540"/>
            <a:ext cx="11895439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defTabSz="914400">
              <a:buFont typeface="Wingdings" panose="05000000000000000000" pitchFamily="2" charset="2"/>
              <a:buChar char="Ø"/>
            </a:pPr>
            <a:r>
              <a:rPr lang="en-US" altLang="zh-CN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Q1:</a:t>
            </a: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神为什么要逐出异族</a:t>
            </a:r>
            <a:r>
              <a:rPr lang="zh-TW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？</a:t>
            </a: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当下还要逐出异族吗</a:t>
            </a:r>
            <a:r>
              <a:rPr lang="zh-TW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？</a:t>
            </a: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“逐出异族”的当下的现实意义是什么</a:t>
            </a:r>
            <a:r>
              <a:rPr lang="zh-TW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？</a:t>
            </a:r>
            <a:endParaRPr lang="en-US" altLang="zh-TW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285750" indent="-285750" defTabSz="914400">
              <a:buFont typeface="Wingdings" panose="05000000000000000000" pitchFamily="2" charset="2"/>
              <a:buChar char="Ø"/>
            </a:pPr>
            <a:endParaRPr lang="en-US" altLang="zh-TW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285750" indent="-285750" defTabSz="914400">
              <a:buFont typeface="Wingdings" panose="05000000000000000000" pitchFamily="2" charset="2"/>
              <a:buChar char="Ø"/>
            </a:pPr>
            <a:r>
              <a:rPr lang="en-US" altLang="zh-CN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Q2:</a:t>
            </a: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为什么百姓常常悖逆耶和华？我们有没有常常悖逆耶和华？</a:t>
            </a:r>
            <a:endParaRPr lang="zh-TW" altLang="en-US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285750" indent="-285750" defTabSz="914400">
              <a:buFont typeface="Wingdings" panose="05000000000000000000" pitchFamily="2" charset="2"/>
              <a:buChar char="Ø"/>
            </a:pPr>
            <a:endParaRPr lang="en-US" altLang="zh-TW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285750" indent="-285750" defTabSz="914400">
              <a:buFont typeface="Wingdings" panose="05000000000000000000" pitchFamily="2" charset="2"/>
              <a:buChar char="Ø"/>
            </a:pPr>
            <a:r>
              <a:rPr lang="en-US" altLang="zh-CN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Q3:</a:t>
            </a: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摩西为百姓代求给我们的启示是什么？</a:t>
            </a:r>
            <a:endParaRPr lang="en-US" altLang="zh-CN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285750" indent="-285750" defTabSz="914400">
              <a:buFont typeface="Wingdings" panose="05000000000000000000" pitchFamily="2" charset="2"/>
              <a:buChar char="Ø"/>
            </a:pPr>
            <a:endParaRPr lang="en-US" altLang="zh-TW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285750" indent="-285750" defTabSz="914400">
              <a:buFont typeface="Wingdings" panose="05000000000000000000" pitchFamily="2" charset="2"/>
              <a:buChar char="Ø"/>
            </a:pPr>
            <a:r>
              <a:rPr lang="en-US" altLang="zh-CN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Q4:</a:t>
            </a: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我们在美国也大多饱足无缺，会不会心高气傲？如何不忘记神？</a:t>
            </a:r>
            <a:endParaRPr lang="en-US" altLang="zh-CN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285750" indent="-285750" defTabSz="914400">
              <a:buFont typeface="Wingdings" panose="05000000000000000000" pitchFamily="2" charset="2"/>
              <a:buChar char="Ø"/>
            </a:pPr>
            <a:endParaRPr lang="zh-TW" altLang="en-US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/>
            <a:endParaRPr lang="en-US" altLang="zh-CN" sz="2800" dirty="0">
              <a:solidFill>
                <a:prstClr val="black"/>
              </a:solidFill>
              <a:latin typeface="等线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781301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97DBFAA-6E5F-27DA-3E44-F79081F82E4D}"/>
              </a:ext>
            </a:extLst>
          </p:cNvPr>
          <p:cNvSpPr txBox="1"/>
          <p:nvPr/>
        </p:nvSpPr>
        <p:spPr>
          <a:xfrm>
            <a:off x="2513294" y="179249"/>
            <a:ext cx="9258764" cy="66787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defRPr/>
            </a:pP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一、回顧已往歷史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一至四章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1.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曠野飄流引言並從西乃山至加低斯巴尼亞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一章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2.</a:t>
            </a:r>
            <a:r>
              <a:rPr lang="zh-TW" altLang="en-US" sz="2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從加低斯巴尼亞飄流三十八年後來到希實本</a:t>
            </a:r>
            <a:r>
              <a:rPr lang="en-US" altLang="zh-TW" sz="2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二章</a:t>
            </a:r>
            <a:r>
              <a:rPr lang="en-US" altLang="zh-TW" sz="2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3.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從希實本來到約旦河東岸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三章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4.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摩西勸勉百姓遵守律法典章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四章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二、重申神的命令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五至二十六章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1.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重申西乃山之約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五至六章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2.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進迦南地後須守住神選民的身份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七至九章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3.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重申神的基本誡命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十至十一章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4.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重申敬拜真神不可拜別神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十二至十三章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5.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重申敬虔生活的條例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十四至十八章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6.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重申社會生活的條例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十九至二十六章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三、展望未來前景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二十七至三十四章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1.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立石誓願守約蒙福，違者受咒詛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二十七至二十八章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2.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摩西與以色列人立約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二十九至三十章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3.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選立約書亞並在眾民前做最後的囑咐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三十一章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4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摩西的歌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.(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三十二章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5.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摩西對十二支派祝福的話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三十三章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6.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約書亞追記摩西之死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三十四章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BAD900B-5E47-F48F-1941-787BC37BF297}"/>
              </a:ext>
            </a:extLst>
          </p:cNvPr>
          <p:cNvSpPr txBox="1"/>
          <p:nvPr/>
        </p:nvSpPr>
        <p:spPr>
          <a:xfrm>
            <a:off x="211688" y="276922"/>
            <a:ext cx="172683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defRPr/>
            </a:pPr>
            <a:r>
              <a:rPr lang="zh-CN" altLang="en-US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分段</a:t>
            </a: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26FA280-E288-DAE9-A2F6-DA8F079E546C}"/>
              </a:ext>
            </a:extLst>
          </p:cNvPr>
          <p:cNvSpPr txBox="1"/>
          <p:nvPr/>
        </p:nvSpPr>
        <p:spPr>
          <a:xfrm>
            <a:off x="43108" y="6142981"/>
            <a:ext cx="313378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defRPr/>
            </a:pPr>
            <a:r>
              <a:rPr lang="zh-CN" altLang="en-US" sz="1800" dirty="0">
                <a:latin typeface="KaiTi" panose="02010609060101010101" pitchFamily="49" charset="-122"/>
                <a:ea typeface="KaiTi" panose="02010609060101010101" pitchFamily="49" charset="-122"/>
              </a:rPr>
              <a:t>摘自</a:t>
            </a:r>
            <a:r>
              <a:rPr lang="zh-TW" altLang="en-US" sz="1800" dirty="0">
                <a:latin typeface="KaiTi" panose="02010609060101010101" pitchFamily="49" charset="-122"/>
                <a:ea typeface="KaiTi" panose="02010609060101010101" pitchFamily="49" charset="-122"/>
              </a:rPr>
              <a:t>黃迦勒</a:t>
            </a:r>
            <a:r>
              <a:rPr lang="en-US" altLang="zh-TW" sz="1800" dirty="0">
                <a:latin typeface="KaiTi" panose="02010609060101010101" pitchFamily="49" charset="-122"/>
                <a:ea typeface="KaiTi" panose="02010609060101010101" pitchFamily="49" charset="-122"/>
              </a:rPr>
              <a:t>《</a:t>
            </a:r>
            <a:r>
              <a:rPr lang="zh-TW" altLang="en-US" sz="1800" dirty="0">
                <a:latin typeface="KaiTi" panose="02010609060101010101" pitchFamily="49" charset="-122"/>
                <a:ea typeface="KaiTi" panose="02010609060101010101" pitchFamily="49" charset="-122"/>
              </a:rPr>
              <a:t>基督徒文摘解經系列──申命記書註解</a:t>
            </a:r>
            <a:r>
              <a:rPr lang="en-US" altLang="zh-TW" sz="1800" dirty="0"/>
              <a:t>》</a:t>
            </a:r>
            <a:endParaRPr lang="en-US" altLang="zh-TW" sz="1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89805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97DBFAA-6E5F-27DA-3E44-F79081F82E4D}"/>
              </a:ext>
            </a:extLst>
          </p:cNvPr>
          <p:cNvSpPr txBox="1"/>
          <p:nvPr/>
        </p:nvSpPr>
        <p:spPr>
          <a:xfrm>
            <a:off x="486032" y="194542"/>
            <a:ext cx="11236411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defRPr/>
            </a:pPr>
            <a:r>
              <a:rPr lang="zh-CN" altLang="en-US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申命記</a:t>
            </a: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：神的百姓重要轉折點 </a:t>
            </a:r>
            <a:endParaRPr lang="en-US" altLang="zh-CN" sz="28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defRPr/>
            </a:pPr>
            <a:endParaRPr lang="en-US" altLang="zh-CN" sz="28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914400" lvl="1" indent="-457200" defTabSz="914400">
              <a:buFont typeface="Wingdings" panose="05000000000000000000" pitchFamily="2" charset="2"/>
              <a:buChar char="Ø"/>
              <a:defRPr/>
            </a:pP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新的一代</a:t>
            </a:r>
            <a:endParaRPr lang="en-US" altLang="zh-CN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914400" lvl="1" indent="-457200" defTabSz="914400">
              <a:buFont typeface="Wingdings" panose="05000000000000000000" pitchFamily="2" charset="2"/>
              <a:buChar char="Ø"/>
              <a:defRPr/>
            </a:pP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新的土地</a:t>
            </a:r>
            <a:endParaRPr lang="en-US" altLang="zh-CN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914400" lvl="1" indent="-457200" defTabSz="914400">
              <a:buFont typeface="Wingdings" panose="05000000000000000000" pitchFamily="2" charset="2"/>
              <a:buChar char="Ø"/>
              <a:defRPr/>
            </a:pP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新的生活方式 </a:t>
            </a:r>
            <a:r>
              <a:rPr lang="en-US" altLang="zh-CN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帳棚到房子，嗎哪到土產）</a:t>
            </a:r>
            <a:endParaRPr lang="en-US" altLang="zh-CN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914400" lvl="1" indent="-457200" defTabSz="914400">
              <a:buFont typeface="Wingdings" panose="05000000000000000000" pitchFamily="2" charset="2"/>
              <a:buChar char="Ø"/>
              <a:defRPr/>
            </a:pP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新的啟示 （神的大能可畏到神的愛）</a:t>
            </a:r>
            <a:endParaRPr lang="en-US" altLang="zh-CN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914400" lvl="1" indent="-457200" defTabSz="914400">
              <a:buFont typeface="Wingdings" panose="05000000000000000000" pitchFamily="2" charset="2"/>
              <a:buChar char="Ø"/>
              <a:defRPr/>
            </a:pP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新的託付 （入迦南，建國度）</a:t>
            </a:r>
            <a:endParaRPr lang="en-US" altLang="zh-CN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914400" lvl="1" indent="-457200" defTabSz="914400">
              <a:buFont typeface="Wingdings" panose="05000000000000000000" pitchFamily="2" charset="2"/>
              <a:buChar char="Ø"/>
              <a:defRPr/>
            </a:pP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新的領袖 （摩西到約書亞）</a:t>
            </a:r>
            <a:endParaRPr lang="en-US" altLang="zh-CN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914400" lvl="1" indent="-457200" defTabSz="914400">
              <a:buFont typeface="Wingdings" panose="05000000000000000000" pitchFamily="2" charset="2"/>
              <a:buChar char="Ø"/>
              <a:defRPr/>
            </a:pP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新的挑戰</a:t>
            </a:r>
          </a:p>
        </p:txBody>
      </p:sp>
    </p:spTree>
    <p:extLst>
      <p:ext uri="{BB962C8B-B14F-4D97-AF65-F5344CB8AC3E}">
        <p14:creationId xmlns:p14="http://schemas.microsoft.com/office/powerpoint/2010/main" val="4466727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97DBFAA-6E5F-27DA-3E44-F79081F82E4D}"/>
              </a:ext>
            </a:extLst>
          </p:cNvPr>
          <p:cNvSpPr txBox="1"/>
          <p:nvPr/>
        </p:nvSpPr>
        <p:spPr>
          <a:xfrm>
            <a:off x="840259" y="0"/>
            <a:ext cx="4720281" cy="12464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lnSpc>
                <a:spcPts val="3000"/>
              </a:lnSpc>
              <a:defRPr/>
            </a:pPr>
            <a:endParaRPr lang="en-US" altLang="zh-CN" sz="32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r>
              <a:rPr lang="zh-CN" altLang="en-US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地點：</a:t>
            </a:r>
            <a:endParaRPr lang="en-US" altLang="zh-CN" sz="32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r>
              <a:rPr lang="zh-CN" altLang="en-US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約但河東的摩押平原</a:t>
            </a:r>
            <a:endParaRPr lang="en-US" altLang="zh-CN" sz="32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0419" y="0"/>
            <a:ext cx="3645408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410932" y="6365101"/>
            <a:ext cx="38779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地圖摘自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聖光神學院聖經地理資訊網</a:t>
            </a:r>
            <a:endParaRPr lang="en-US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8139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FA5EEE40-CABD-1F99-524E-DACC3585033F}"/>
              </a:ext>
            </a:extLst>
          </p:cNvPr>
          <p:cNvSpPr txBox="1"/>
          <p:nvPr/>
        </p:nvSpPr>
        <p:spPr>
          <a:xfrm>
            <a:off x="131933" y="267307"/>
            <a:ext cx="11760491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0" i="0" dirty="0">
                <a:solidFill>
                  <a:srgbClr val="2A2A2A"/>
                </a:solidFill>
                <a:effectLst/>
                <a:latin typeface="Roboto Condensed" panose="02000000000000000000" pitchFamily="2" charset="0"/>
              </a:rPr>
              <a:t>申命记第二章</a:t>
            </a:r>
            <a:endParaRPr lang="en-US" altLang="zh-CN" sz="2400" b="0" i="0" dirty="0">
              <a:solidFill>
                <a:srgbClr val="2A2A2A"/>
              </a:solidFill>
              <a:effectLst/>
              <a:latin typeface="Roboto Condensed" panose="02000000000000000000" pitchFamily="2" charset="0"/>
            </a:endParaRPr>
          </a:p>
          <a:p>
            <a:endParaRPr lang="en-US" dirty="0">
              <a:solidFill>
                <a:srgbClr val="2A2A2A"/>
              </a:solidFill>
              <a:latin typeface="Roboto Condensed" panose="02000000000000000000" pitchFamily="2" charset="0"/>
            </a:endParaRPr>
          </a:p>
          <a:p>
            <a:r>
              <a:rPr lang="en-US" altLang="zh-CN" sz="2200" dirty="0"/>
              <a:t>1</a:t>
            </a:r>
            <a:r>
              <a:rPr lang="zh-CN" altLang="en-US" sz="2200" dirty="0"/>
              <a:t>此后，</a:t>
            </a:r>
            <a:r>
              <a:rPr lang="zh-CN" altLang="en-US" sz="2200" b="1" dirty="0"/>
              <a:t>我们转回，从红海的路往旷野去，是照耶和华所吩咐我的</a:t>
            </a:r>
            <a:r>
              <a:rPr lang="zh-CN" altLang="en-US" sz="2200" dirty="0"/>
              <a:t>。我们在西珥山绕行了许多日子。</a:t>
            </a:r>
            <a:r>
              <a:rPr lang="en-US" altLang="zh-CN" sz="2200" dirty="0"/>
              <a:t>2</a:t>
            </a:r>
            <a:r>
              <a:rPr lang="zh-CN" altLang="en-US" sz="2200" b="1" dirty="0"/>
              <a:t>耶和华对我说，</a:t>
            </a:r>
            <a:r>
              <a:rPr lang="en-US" altLang="zh-CN" sz="2200" b="1" dirty="0"/>
              <a:t>3</a:t>
            </a:r>
            <a:r>
              <a:rPr lang="zh-CN" altLang="en-US" sz="2200" b="1" dirty="0"/>
              <a:t>你们绕行这山的日子够了，要转向北去</a:t>
            </a:r>
            <a:r>
              <a:rPr lang="zh-CN" altLang="en-US" sz="2200" dirty="0"/>
              <a:t>。</a:t>
            </a:r>
            <a:endParaRPr lang="en-US" altLang="zh-CN" sz="2200" dirty="0"/>
          </a:p>
          <a:p>
            <a:endParaRPr lang="zh-CN" altLang="en-US" sz="1200" dirty="0"/>
          </a:p>
          <a:p>
            <a:r>
              <a:rPr lang="en-US" altLang="zh-CN" sz="2200" dirty="0"/>
              <a:t>4</a:t>
            </a:r>
            <a:r>
              <a:rPr lang="zh-CN" altLang="en-US" sz="2200" b="1" dirty="0"/>
              <a:t>你吩咐百姓说，你们弟兄以扫的子孙住在西珥</a:t>
            </a:r>
            <a:r>
              <a:rPr lang="zh-CN" altLang="en-US" sz="2200" dirty="0"/>
              <a:t>，你们要经过他们的境界。他们必惧怕你们，所以你们要分外谨慎。</a:t>
            </a:r>
            <a:r>
              <a:rPr lang="en-US" altLang="zh-CN" sz="2200" dirty="0"/>
              <a:t>5</a:t>
            </a:r>
            <a:r>
              <a:rPr lang="zh-CN" altLang="en-US" sz="2200" b="1" dirty="0"/>
              <a:t>不可与他们争战</a:t>
            </a:r>
            <a:r>
              <a:rPr lang="zh-CN" altLang="en-US" sz="2200" dirty="0"/>
              <a:t>。他们的地，连脚掌可踏之处，我都不给你们，因我已将西珥山赐给以扫为业。</a:t>
            </a:r>
            <a:r>
              <a:rPr lang="en-US" altLang="zh-CN" sz="2200" dirty="0"/>
              <a:t>6</a:t>
            </a:r>
            <a:r>
              <a:rPr lang="zh-CN" altLang="en-US" sz="2200" dirty="0"/>
              <a:t>你们要用钱向他们买粮吃，也要用钱向他们买水喝。</a:t>
            </a:r>
            <a:r>
              <a:rPr lang="en-US" altLang="zh-CN" sz="2200" dirty="0"/>
              <a:t>7</a:t>
            </a:r>
            <a:r>
              <a:rPr lang="zh-CN" altLang="en-US" sz="2200" b="1" dirty="0"/>
              <a:t>因为耶和华你的神在你手里所办的一切事上已赐福与你</a:t>
            </a:r>
            <a:r>
              <a:rPr lang="zh-CN" altLang="en-US" sz="2200" dirty="0"/>
              <a:t>。你走这大旷野，他都知道了。</a:t>
            </a:r>
            <a:r>
              <a:rPr lang="zh-CN" altLang="en-US" sz="2200" b="1" dirty="0"/>
              <a:t>这四十年，耶和华你的神常与你同在，故此你一无所缺</a:t>
            </a:r>
            <a:r>
              <a:rPr lang="zh-CN" altLang="en-US" sz="2200" dirty="0"/>
              <a:t>。</a:t>
            </a:r>
            <a:endParaRPr lang="en-US" altLang="zh-CN" sz="2200" dirty="0"/>
          </a:p>
          <a:p>
            <a:endParaRPr lang="zh-CN" altLang="en-US" sz="1200" dirty="0"/>
          </a:p>
          <a:p>
            <a:r>
              <a:rPr lang="en-US" altLang="zh-CN" sz="2200" dirty="0"/>
              <a:t>8</a:t>
            </a:r>
            <a:r>
              <a:rPr lang="zh-CN" altLang="en-US" sz="2200" dirty="0"/>
              <a:t>于是，我们离了我们弟兄以扫子孙所住的西珥，从亚拉巴的路，经过以拉他，以旬迦别，转向摩押旷野的路去。</a:t>
            </a:r>
            <a:r>
              <a:rPr lang="en-US" altLang="zh-CN" sz="2200" dirty="0"/>
              <a:t>9</a:t>
            </a:r>
            <a:r>
              <a:rPr lang="zh-CN" altLang="en-US" sz="2200" b="1" dirty="0"/>
              <a:t>耶和华吩咐我说，不可扰害摩押人，也不可与他们争战</a:t>
            </a:r>
            <a:r>
              <a:rPr lang="zh-CN" altLang="en-US" sz="2200" dirty="0"/>
              <a:t>。他们的地，我不赐给你为业，</a:t>
            </a:r>
            <a:r>
              <a:rPr lang="zh-CN" altLang="en-US" sz="2200" b="1" dirty="0"/>
              <a:t>因我已将亚珥赐给罗得的子孙为业</a:t>
            </a:r>
            <a:r>
              <a:rPr lang="zh-CN" altLang="en-US" sz="2200" dirty="0"/>
              <a:t>。</a:t>
            </a:r>
            <a:r>
              <a:rPr lang="en-US" altLang="zh-CN" sz="2200" dirty="0"/>
              <a:t>10</a:t>
            </a:r>
            <a:r>
              <a:rPr lang="zh-CN" altLang="en-US" sz="2200" dirty="0"/>
              <a:t>（先前，有以米人住在那里，民数众多，身体高大，像亚衲人一样。</a:t>
            </a:r>
            <a:r>
              <a:rPr lang="en-US" altLang="zh-CN" sz="2200" dirty="0"/>
              <a:t>11</a:t>
            </a:r>
            <a:r>
              <a:rPr lang="zh-CN" altLang="en-US" sz="2200" dirty="0"/>
              <a:t>这以米人像亚衲人。也算为利乏音人。摩押人称他们为以米人。</a:t>
            </a:r>
            <a:r>
              <a:rPr lang="en-US" altLang="zh-CN" sz="2200" dirty="0"/>
              <a:t>12</a:t>
            </a:r>
            <a:r>
              <a:rPr lang="zh-CN" altLang="en-US" sz="2200" dirty="0"/>
              <a:t>先前，何利人也住在西珥，但以扫的子孙将他们除灭，得了他们的地，接着居住，就如以色列在耶和华赐给他为业之地所行的一样。）</a:t>
            </a:r>
            <a:r>
              <a:rPr lang="en-US" altLang="zh-CN" sz="2200" dirty="0"/>
              <a:t>13</a:t>
            </a:r>
            <a:r>
              <a:rPr lang="zh-CN" altLang="en-US" sz="2200" dirty="0"/>
              <a:t>现在，起来过撒烈溪。于是我们过了撒烈溪。</a:t>
            </a:r>
            <a:endParaRPr lang="en-US" altLang="zh-CN" sz="2200" dirty="0"/>
          </a:p>
          <a:p>
            <a:endParaRPr lang="en-US" altLang="zh-CN" sz="1200" dirty="0"/>
          </a:p>
        </p:txBody>
      </p:sp>
    </p:spTree>
    <p:extLst>
      <p:ext uri="{BB962C8B-B14F-4D97-AF65-F5344CB8AC3E}">
        <p14:creationId xmlns:p14="http://schemas.microsoft.com/office/powerpoint/2010/main" val="4074224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FA5EEE40-CABD-1F99-524E-DACC3585033F}"/>
              </a:ext>
            </a:extLst>
          </p:cNvPr>
          <p:cNvSpPr txBox="1"/>
          <p:nvPr/>
        </p:nvSpPr>
        <p:spPr>
          <a:xfrm>
            <a:off x="79681" y="105327"/>
            <a:ext cx="11760491" cy="42165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0" i="0" dirty="0">
                <a:solidFill>
                  <a:srgbClr val="2A2A2A"/>
                </a:solidFill>
                <a:effectLst/>
                <a:latin typeface="Roboto Condensed" panose="02000000000000000000" pitchFamily="2" charset="0"/>
              </a:rPr>
              <a:t>申命记第二章</a:t>
            </a:r>
            <a:endParaRPr lang="en-US" altLang="zh-CN" sz="2400" b="0" i="0" dirty="0">
              <a:solidFill>
                <a:srgbClr val="2A2A2A"/>
              </a:solidFill>
              <a:effectLst/>
              <a:latin typeface="Roboto Condensed" panose="02000000000000000000" pitchFamily="2" charset="0"/>
            </a:endParaRPr>
          </a:p>
          <a:p>
            <a:endParaRPr lang="en-US" altLang="zh-CN" sz="2400" b="0" i="0" dirty="0">
              <a:solidFill>
                <a:srgbClr val="2A2A2A"/>
              </a:solidFill>
              <a:effectLst/>
              <a:latin typeface="Roboto Condensed" panose="02000000000000000000" pitchFamily="2" charset="0"/>
            </a:endParaRPr>
          </a:p>
          <a:p>
            <a:r>
              <a:rPr lang="en-US" altLang="zh-CN" sz="2200" dirty="0"/>
              <a:t>14</a:t>
            </a:r>
            <a:r>
              <a:rPr lang="zh-CN" altLang="en-US" sz="2200" dirty="0"/>
              <a:t>自从离开加低斯巴尼亚，到过了撒烈溪的时候，</a:t>
            </a:r>
            <a:r>
              <a:rPr lang="zh-CN" altLang="en-US" sz="2200" b="1" dirty="0"/>
              <a:t>共有三十八年</a:t>
            </a:r>
            <a:r>
              <a:rPr lang="zh-CN" altLang="en-US" sz="2200" dirty="0"/>
              <a:t>，</a:t>
            </a:r>
            <a:r>
              <a:rPr lang="zh-CN" altLang="en-US" sz="2200" b="1" dirty="0"/>
              <a:t>等那世代的兵丁都从营中灭尽，正如耶和华向他们所起的誓</a:t>
            </a:r>
            <a:r>
              <a:rPr lang="zh-CN" altLang="en-US" sz="2200" dirty="0"/>
              <a:t>。</a:t>
            </a:r>
            <a:r>
              <a:rPr lang="en-US" altLang="zh-CN" sz="2200" dirty="0"/>
              <a:t>15</a:t>
            </a:r>
            <a:r>
              <a:rPr lang="zh-CN" altLang="en-US" sz="2200" dirty="0"/>
              <a:t>耶和华的手也攻击他们，将他们从营中除灭，直到灭尽。</a:t>
            </a:r>
            <a:endParaRPr lang="en-US" sz="2200" dirty="0"/>
          </a:p>
          <a:p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16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兵丁从民中都灭尽死亡以后，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17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耶和华吩咐我说，</a:t>
            </a:r>
            <a:endParaRPr lang="en-US" altLang="zh-CN" sz="2200" dirty="0">
              <a:solidFill>
                <a:srgbClr val="2A2A2A"/>
              </a:solidFill>
              <a:latin typeface="Roboto Condensed" panose="02000000000000000000" pitchFamily="2" charset="0"/>
            </a:endParaRPr>
          </a:p>
          <a:p>
            <a:endParaRPr lang="en-US" altLang="zh-CN" sz="2200" dirty="0">
              <a:solidFill>
                <a:srgbClr val="2A2A2A"/>
              </a:solidFill>
              <a:latin typeface="Roboto Condensed" panose="02000000000000000000" pitchFamily="2" charset="0"/>
            </a:endParaRPr>
          </a:p>
          <a:p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18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你今天要从摩押的境界亚珥经过，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19</a:t>
            </a:r>
            <a:r>
              <a:rPr lang="zh-CN" altLang="en-US" sz="2200" b="1" dirty="0">
                <a:solidFill>
                  <a:srgbClr val="2A2A2A"/>
                </a:solidFill>
                <a:latin typeface="Roboto Condensed" panose="02000000000000000000" pitchFamily="2" charset="0"/>
              </a:rPr>
              <a:t>走近亚扪人之地，不可扰害他们，也不可与他们争战。亚扪人的地，我不赐给你们为业，因我已将那地赐给罗得的子孙为业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。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20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（那地也算为利乏音人之地，先前利乏音人住在那里，亚扪人称他们为散送冥。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21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那民众多，身体高大，像亚衲人一样，但耶和华从亚扪人面前除灭他们，亚扪人就得了他们的地，接着居住。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22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正如耶和华从前为住西珥的以扫子孙将何利人从他们面前除灭，他们得了何利人的地，接着居住一样，直到今日。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23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从迦斐托出来的迦斐托人将先前住在乡村直到迦萨的亚卫人除灭，接着居住。）</a:t>
            </a:r>
            <a:endParaRPr lang="en-US" altLang="zh-CN" sz="2200" dirty="0">
              <a:solidFill>
                <a:srgbClr val="2A2A2A"/>
              </a:solidFill>
              <a:latin typeface="Roboto Condens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04843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FA5EEE40-CABD-1F99-524E-DACC3585033F}"/>
              </a:ext>
            </a:extLst>
          </p:cNvPr>
          <p:cNvSpPr txBox="1"/>
          <p:nvPr/>
        </p:nvSpPr>
        <p:spPr>
          <a:xfrm>
            <a:off x="126707" y="262082"/>
            <a:ext cx="11760491" cy="58785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0" i="0" dirty="0">
                <a:solidFill>
                  <a:srgbClr val="2A2A2A"/>
                </a:solidFill>
                <a:effectLst/>
                <a:latin typeface="Roboto Condensed" panose="02000000000000000000" pitchFamily="2" charset="0"/>
              </a:rPr>
              <a:t>申命记第二章</a:t>
            </a:r>
            <a:endParaRPr lang="en-US" altLang="zh-CN" sz="2400" b="0" i="0" dirty="0">
              <a:solidFill>
                <a:srgbClr val="2A2A2A"/>
              </a:solidFill>
              <a:effectLst/>
              <a:latin typeface="Roboto Condensed" panose="02000000000000000000" pitchFamily="2" charset="0"/>
            </a:endParaRPr>
          </a:p>
          <a:p>
            <a:endParaRPr lang="en-US" altLang="zh-CN" sz="2200" dirty="0">
              <a:solidFill>
                <a:srgbClr val="2A2A2A"/>
              </a:solidFill>
              <a:latin typeface="Roboto Condensed" panose="02000000000000000000" pitchFamily="2" charset="0"/>
            </a:endParaRPr>
          </a:p>
          <a:p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24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你们起来前往，过亚嫩谷。</a:t>
            </a:r>
            <a:r>
              <a:rPr lang="zh-CN" altLang="en-US" sz="2200" b="1" dirty="0">
                <a:solidFill>
                  <a:srgbClr val="2A2A2A"/>
                </a:solidFill>
                <a:latin typeface="Roboto Condensed" panose="02000000000000000000" pitchFamily="2" charset="0"/>
              </a:rPr>
              <a:t>我已将亚摩利人希实本王西宏和他的地交在你手中，你要与他争战，得他的地为业。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25</a:t>
            </a:r>
            <a:r>
              <a:rPr lang="zh-CN" altLang="en-US" sz="2200" b="1" dirty="0">
                <a:solidFill>
                  <a:srgbClr val="2A2A2A"/>
                </a:solidFill>
                <a:latin typeface="Roboto Condensed" panose="02000000000000000000" pitchFamily="2" charset="0"/>
              </a:rPr>
              <a:t>从今日起，我要使天下万民听见你的名声都惊恐惧怕，且因你发颤伤恸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。</a:t>
            </a:r>
          </a:p>
          <a:p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26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我从基底莫的旷野差遣使者去见希实本王西宏，用和睦的话说，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27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求你容我从你的地经过，只走大道，不偏左右。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28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你可以卖粮给我吃，也可以卖水给我喝，只要容我步行过去，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29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就如住西珥的以扫子孙和住亚珥的摩押人待我一样，等我过了约旦河，好进入耶和华我们神所赐给我们的地。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30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但希实本王西宏不容我们从他那里经过。因为耶和华你的神使他心中刚硬，性情顽梗，为要将他交在你手中，像今日一样。</a:t>
            </a:r>
            <a:endParaRPr lang="en-US" altLang="zh-CN" sz="2200" dirty="0">
              <a:solidFill>
                <a:srgbClr val="2A2A2A"/>
              </a:solidFill>
              <a:latin typeface="Roboto Condensed" panose="02000000000000000000" pitchFamily="2" charset="0"/>
            </a:endParaRPr>
          </a:p>
          <a:p>
            <a:endParaRPr lang="en-US" altLang="zh-CN" sz="2200" dirty="0">
              <a:solidFill>
                <a:srgbClr val="2A2A2A"/>
              </a:solidFill>
              <a:latin typeface="Roboto Condensed" panose="02000000000000000000" pitchFamily="2" charset="0"/>
            </a:endParaRPr>
          </a:p>
          <a:p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31</a:t>
            </a:r>
            <a:r>
              <a:rPr lang="zh-CN" altLang="en-US" sz="2200" b="1" dirty="0">
                <a:solidFill>
                  <a:srgbClr val="2A2A2A"/>
                </a:solidFill>
                <a:latin typeface="Roboto Condensed" panose="02000000000000000000" pitchFamily="2" charset="0"/>
              </a:rPr>
              <a:t>耶和华对我说，从此起首，我要将西宏和他的地交给你。你要得他的地为业。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32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那时，西宏和他的众民出来攻击我们，在雅杂与我们交战。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33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耶和华我们的神将他交给我们，我们就把他和他的儿子，并他的众民，都击杀了。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34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我们夺了他的一切城邑，将有人烟的各城，连女人带孩子，尽都毁灭，没有留下一个。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35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惟有牲畜和所夺的各城，并其中的财物，都取为自己的掠物。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36</a:t>
            </a:r>
            <a:r>
              <a:rPr lang="zh-CN" altLang="en-US" sz="2200" b="1" dirty="0">
                <a:solidFill>
                  <a:srgbClr val="2A2A2A"/>
                </a:solidFill>
                <a:latin typeface="Roboto Condensed" panose="02000000000000000000" pitchFamily="2" charset="0"/>
              </a:rPr>
              <a:t>从亚嫩谷边的亚罗珥和谷中的城，直到基列，耶和华我们的神都交给我们了，没有一座城高得使我们不能攻取的。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37</a:t>
            </a:r>
            <a:r>
              <a:rPr lang="zh-CN" altLang="en-US" sz="2200" b="1" dirty="0">
                <a:solidFill>
                  <a:srgbClr val="2A2A2A"/>
                </a:solidFill>
                <a:latin typeface="Roboto Condensed" panose="02000000000000000000" pitchFamily="2" charset="0"/>
              </a:rPr>
              <a:t>惟有亚扪人之地，凡靠近雅博河的地，并山地的城邑，与耶和华我们神所禁止我们去的地方，都没有挨近。</a:t>
            </a:r>
            <a:endParaRPr lang="en-US" sz="2200" b="1" dirty="0">
              <a:solidFill>
                <a:srgbClr val="2A2A2A"/>
              </a:solidFill>
              <a:latin typeface="Roboto Condens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0123566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5784</TotalTime>
  <Words>12145</Words>
  <Application>Microsoft Office PowerPoint</Application>
  <PresentationFormat>Widescreen</PresentationFormat>
  <Paragraphs>295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38</vt:i4>
      </vt:variant>
    </vt:vector>
  </HeadingPairs>
  <TitlesOfParts>
    <vt:vector size="51" baseType="lpstr">
      <vt:lpstr>等线</vt:lpstr>
      <vt:lpstr>KaiTi</vt:lpstr>
      <vt:lpstr>KaiTi</vt:lpstr>
      <vt:lpstr>Arial</vt:lpstr>
      <vt:lpstr>Calibri</vt:lpstr>
      <vt:lpstr>Calibri Light</vt:lpstr>
      <vt:lpstr>Century Gothic</vt:lpstr>
      <vt:lpstr>Roboto Condensed</vt:lpstr>
      <vt:lpstr>Wingdings</vt:lpstr>
      <vt:lpstr>Wingdings 3</vt:lpstr>
      <vt:lpstr>Wisp</vt:lpstr>
      <vt:lpstr>Office Theme</vt:lpstr>
      <vt:lpstr>1_Office Theme</vt:lpstr>
      <vt:lpstr>2024 春季主日学 申命記 第三課：旷野的“和平与战争”（第二章）  1/21/2024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2024 春季主日学 申命記  第四課：进入迦南之前战败巴珊王 （第三章）  1/28/2024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2024 春季主日学 申命記  第六課：重申西乃山之約 （第5-6章）  2/11/2024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2024 春季主日学 申命記  第六課：進迦南地後須守住神選民的身份 （第7-9章）  2/18/2024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2024 舊約班介紹</dc:title>
  <dc:creator>jason xiang</dc:creator>
  <cp:lastModifiedBy>Zhu, Haining - (haining)</cp:lastModifiedBy>
  <cp:revision>39</cp:revision>
  <dcterms:created xsi:type="dcterms:W3CDTF">2024-01-05T05:38:34Z</dcterms:created>
  <dcterms:modified xsi:type="dcterms:W3CDTF">2024-02-18T15:28:12Z</dcterms:modified>
</cp:coreProperties>
</file>