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89"/>
  </p:notesMasterIdLst>
  <p:handoutMasterIdLst>
    <p:handoutMasterId r:id="rId190"/>
  </p:handoutMasterIdLst>
  <p:sldIdLst>
    <p:sldId id="257" r:id="rId6"/>
    <p:sldId id="266" r:id="rId7"/>
    <p:sldId id="265" r:id="rId8"/>
    <p:sldId id="272" r:id="rId9"/>
    <p:sldId id="267" r:id="rId10"/>
    <p:sldId id="273" r:id="rId11"/>
    <p:sldId id="269" r:id="rId12"/>
    <p:sldId id="274" r:id="rId13"/>
    <p:sldId id="271" r:id="rId14"/>
    <p:sldId id="270" r:id="rId15"/>
    <p:sldId id="275" r:id="rId16"/>
    <p:sldId id="276" r:id="rId17"/>
    <p:sldId id="277" r:id="rId18"/>
    <p:sldId id="278" r:id="rId19"/>
    <p:sldId id="280" r:id="rId20"/>
    <p:sldId id="279" r:id="rId21"/>
    <p:sldId id="281" r:id="rId22"/>
    <p:sldId id="283" r:id="rId23"/>
    <p:sldId id="298" r:id="rId24"/>
    <p:sldId id="299" r:id="rId25"/>
    <p:sldId id="284" r:id="rId26"/>
    <p:sldId id="302" r:id="rId27"/>
    <p:sldId id="300" r:id="rId28"/>
    <p:sldId id="301" r:id="rId29"/>
    <p:sldId id="282" r:id="rId30"/>
    <p:sldId id="303" r:id="rId31"/>
    <p:sldId id="305" r:id="rId32"/>
    <p:sldId id="304" r:id="rId33"/>
    <p:sldId id="308" r:id="rId34"/>
    <p:sldId id="309" r:id="rId35"/>
    <p:sldId id="306" r:id="rId36"/>
    <p:sldId id="285" r:id="rId37"/>
    <p:sldId id="310" r:id="rId38"/>
    <p:sldId id="312" r:id="rId39"/>
    <p:sldId id="311" r:id="rId40"/>
    <p:sldId id="315" r:id="rId41"/>
    <p:sldId id="314" r:id="rId42"/>
    <p:sldId id="316" r:id="rId43"/>
    <p:sldId id="313" r:id="rId44"/>
    <p:sldId id="307" r:id="rId45"/>
    <p:sldId id="286" r:id="rId46"/>
    <p:sldId id="329" r:id="rId47"/>
    <p:sldId id="330" r:id="rId48"/>
    <p:sldId id="317" r:id="rId49"/>
    <p:sldId id="333" r:id="rId50"/>
    <p:sldId id="334" r:id="rId51"/>
    <p:sldId id="323" r:id="rId52"/>
    <p:sldId id="324" r:id="rId53"/>
    <p:sldId id="325" r:id="rId54"/>
    <p:sldId id="322" r:id="rId55"/>
    <p:sldId id="335" r:id="rId56"/>
    <p:sldId id="332" r:id="rId57"/>
    <p:sldId id="328" r:id="rId58"/>
    <p:sldId id="287" r:id="rId59"/>
    <p:sldId id="326" r:id="rId60"/>
    <p:sldId id="327" r:id="rId61"/>
    <p:sldId id="318" r:id="rId62"/>
    <p:sldId id="336" r:id="rId63"/>
    <p:sldId id="337" r:id="rId64"/>
    <p:sldId id="331" r:id="rId65"/>
    <p:sldId id="338" r:id="rId66"/>
    <p:sldId id="319" r:id="rId67"/>
    <p:sldId id="339" r:id="rId68"/>
    <p:sldId id="342" r:id="rId69"/>
    <p:sldId id="341" r:id="rId70"/>
    <p:sldId id="340" r:id="rId71"/>
    <p:sldId id="345" r:id="rId72"/>
    <p:sldId id="346" r:id="rId73"/>
    <p:sldId id="353" r:id="rId74"/>
    <p:sldId id="358" r:id="rId75"/>
    <p:sldId id="354" r:id="rId76"/>
    <p:sldId id="359" r:id="rId77"/>
    <p:sldId id="355" r:id="rId78"/>
    <p:sldId id="361" r:id="rId79"/>
    <p:sldId id="360" r:id="rId80"/>
    <p:sldId id="348" r:id="rId81"/>
    <p:sldId id="362" r:id="rId82"/>
    <p:sldId id="363" r:id="rId83"/>
    <p:sldId id="356" r:id="rId84"/>
    <p:sldId id="357" r:id="rId85"/>
    <p:sldId id="364" r:id="rId86"/>
    <p:sldId id="347" r:id="rId87"/>
    <p:sldId id="289" r:id="rId88"/>
    <p:sldId id="368" r:id="rId89"/>
    <p:sldId id="373" r:id="rId90"/>
    <p:sldId id="365" r:id="rId91"/>
    <p:sldId id="374" r:id="rId92"/>
    <p:sldId id="369" r:id="rId93"/>
    <p:sldId id="370" r:id="rId94"/>
    <p:sldId id="371" r:id="rId95"/>
    <p:sldId id="372" r:id="rId96"/>
    <p:sldId id="366" r:id="rId97"/>
    <p:sldId id="367" r:id="rId98"/>
    <p:sldId id="290" r:id="rId99"/>
    <p:sldId id="375" r:id="rId100"/>
    <p:sldId id="376" r:id="rId101"/>
    <p:sldId id="377" r:id="rId102"/>
    <p:sldId id="385" r:id="rId103"/>
    <p:sldId id="383" r:id="rId104"/>
    <p:sldId id="384" r:id="rId105"/>
    <p:sldId id="378" r:id="rId106"/>
    <p:sldId id="379" r:id="rId107"/>
    <p:sldId id="386" r:id="rId108"/>
    <p:sldId id="380" r:id="rId109"/>
    <p:sldId id="381" r:id="rId110"/>
    <p:sldId id="387" r:id="rId111"/>
    <p:sldId id="291" r:id="rId112"/>
    <p:sldId id="388" r:id="rId113"/>
    <p:sldId id="393" r:id="rId114"/>
    <p:sldId id="394" r:id="rId115"/>
    <p:sldId id="395" r:id="rId116"/>
    <p:sldId id="397" r:id="rId117"/>
    <p:sldId id="400" r:id="rId118"/>
    <p:sldId id="401" r:id="rId119"/>
    <p:sldId id="402" r:id="rId120"/>
    <p:sldId id="391" r:id="rId121"/>
    <p:sldId id="403" r:id="rId122"/>
    <p:sldId id="399" r:id="rId123"/>
    <p:sldId id="389" r:id="rId124"/>
    <p:sldId id="398" r:id="rId125"/>
    <p:sldId id="404" r:id="rId126"/>
    <p:sldId id="405" r:id="rId127"/>
    <p:sldId id="406" r:id="rId128"/>
    <p:sldId id="390" r:id="rId129"/>
    <p:sldId id="408" r:id="rId130"/>
    <p:sldId id="407" r:id="rId131"/>
    <p:sldId id="409" r:id="rId132"/>
    <p:sldId id="292" r:id="rId133"/>
    <p:sldId id="410" r:id="rId134"/>
    <p:sldId id="411" r:id="rId135"/>
    <p:sldId id="412" r:id="rId136"/>
    <p:sldId id="413" r:id="rId137"/>
    <p:sldId id="414" r:id="rId138"/>
    <p:sldId id="415" r:id="rId139"/>
    <p:sldId id="416" r:id="rId140"/>
    <p:sldId id="417" r:id="rId141"/>
    <p:sldId id="418" r:id="rId142"/>
    <p:sldId id="419" r:id="rId143"/>
    <p:sldId id="420" r:id="rId144"/>
    <p:sldId id="421" r:id="rId145"/>
    <p:sldId id="422" r:id="rId146"/>
    <p:sldId id="423" r:id="rId147"/>
    <p:sldId id="424" r:id="rId148"/>
    <p:sldId id="293" r:id="rId149"/>
    <p:sldId id="425" r:id="rId150"/>
    <p:sldId id="426" r:id="rId151"/>
    <p:sldId id="427" r:id="rId152"/>
    <p:sldId id="428" r:id="rId153"/>
    <p:sldId id="429" r:id="rId154"/>
    <p:sldId id="430" r:id="rId155"/>
    <p:sldId id="431" r:id="rId156"/>
    <p:sldId id="432" r:id="rId157"/>
    <p:sldId id="433" r:id="rId158"/>
    <p:sldId id="434" r:id="rId159"/>
    <p:sldId id="435" r:id="rId160"/>
    <p:sldId id="436" r:id="rId161"/>
    <p:sldId id="437" r:id="rId162"/>
    <p:sldId id="438" r:id="rId163"/>
    <p:sldId id="439" r:id="rId164"/>
    <p:sldId id="440" r:id="rId165"/>
    <p:sldId id="441" r:id="rId166"/>
    <p:sldId id="295" r:id="rId167"/>
    <p:sldId id="442" r:id="rId168"/>
    <p:sldId id="443" r:id="rId169"/>
    <p:sldId id="444" r:id="rId170"/>
    <p:sldId id="445" r:id="rId171"/>
    <p:sldId id="446" r:id="rId172"/>
    <p:sldId id="447" r:id="rId173"/>
    <p:sldId id="450" r:id="rId174"/>
    <p:sldId id="448" r:id="rId175"/>
    <p:sldId id="451" r:id="rId176"/>
    <p:sldId id="449" r:id="rId177"/>
    <p:sldId id="453" r:id="rId178"/>
    <p:sldId id="452" r:id="rId179"/>
    <p:sldId id="454" r:id="rId180"/>
    <p:sldId id="455" r:id="rId181"/>
    <p:sldId id="456" r:id="rId182"/>
    <p:sldId id="457" r:id="rId183"/>
    <p:sldId id="458" r:id="rId184"/>
    <p:sldId id="459" r:id="rId185"/>
    <p:sldId id="460" r:id="rId186"/>
    <p:sldId id="296" r:id="rId187"/>
    <p:sldId id="297" r:id="rId1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77386" autoAdjust="0"/>
  </p:normalViewPr>
  <p:slideViewPr>
    <p:cSldViewPr snapToGrid="0">
      <p:cViewPr varScale="1">
        <p:scale>
          <a:sx n="90" d="100"/>
          <a:sy n="90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54" Type="http://schemas.openxmlformats.org/officeDocument/2006/relationships/slide" Target="slides/slide149.xml"/><Relationship Id="rId159" Type="http://schemas.openxmlformats.org/officeDocument/2006/relationships/slide" Target="slides/slide154.xml"/><Relationship Id="rId175" Type="http://schemas.openxmlformats.org/officeDocument/2006/relationships/slide" Target="slides/slide170.xml"/><Relationship Id="rId170" Type="http://schemas.openxmlformats.org/officeDocument/2006/relationships/slide" Target="slides/slide165.xml"/><Relationship Id="rId191" Type="http://schemas.openxmlformats.org/officeDocument/2006/relationships/presProps" Target="presProp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65" Type="http://schemas.openxmlformats.org/officeDocument/2006/relationships/slide" Target="slides/slide160.xml"/><Relationship Id="rId181" Type="http://schemas.openxmlformats.org/officeDocument/2006/relationships/slide" Target="slides/slide176.xml"/><Relationship Id="rId186" Type="http://schemas.openxmlformats.org/officeDocument/2006/relationships/slide" Target="slides/slide18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55" Type="http://schemas.openxmlformats.org/officeDocument/2006/relationships/slide" Target="slides/slide150.xml"/><Relationship Id="rId171" Type="http://schemas.openxmlformats.org/officeDocument/2006/relationships/slide" Target="slides/slide166.xml"/><Relationship Id="rId176" Type="http://schemas.openxmlformats.org/officeDocument/2006/relationships/slide" Target="slides/slide171.xml"/><Relationship Id="rId192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61" Type="http://schemas.openxmlformats.org/officeDocument/2006/relationships/slide" Target="slides/slide156.xml"/><Relationship Id="rId166" Type="http://schemas.openxmlformats.org/officeDocument/2006/relationships/slide" Target="slides/slide161.xml"/><Relationship Id="rId182" Type="http://schemas.openxmlformats.org/officeDocument/2006/relationships/slide" Target="slides/slide177.xml"/><Relationship Id="rId187" Type="http://schemas.openxmlformats.org/officeDocument/2006/relationships/slide" Target="slides/slide1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72" Type="http://schemas.openxmlformats.org/officeDocument/2006/relationships/slide" Target="slides/slide167.xml"/><Relationship Id="rId193" Type="http://schemas.openxmlformats.org/officeDocument/2006/relationships/theme" Target="theme/theme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18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slide" Target="slides/slide174.xml"/><Relationship Id="rId190" Type="http://schemas.openxmlformats.org/officeDocument/2006/relationships/handoutMaster" Target="handoutMasters/handout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85" Type="http://schemas.openxmlformats.org/officeDocument/2006/relationships/slide" Target="slides/slide18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80" Type="http://schemas.openxmlformats.org/officeDocument/2006/relationships/slide" Target="slides/slide175.xml"/><Relationship Id="rId26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DD735-42CD-478F-87A7-8FBAA8D9735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031E1-BBD7-4B4A-9353-3D3A2E945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9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06D20-7F91-46E5-9E08-0F47F9563EB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88C0-1D2F-424C-9707-D842C7C1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耶利米书‬</a:t>
            </a:r>
            <a:r>
              <a:rPr lang="en-US" altLang="zh-CN" dirty="0"/>
              <a:t>5:1-3 </a:t>
            </a:r>
            <a:r>
              <a:rPr lang="zh-CN" altLang="en-US" dirty="0"/>
              <a:t>和合本</a:t>
            </a:r>
          </a:p>
          <a:p>
            <a:r>
              <a:rPr lang="en-US" altLang="zh-CN" dirty="0"/>
              <a:t>1 “</a:t>
            </a:r>
            <a:r>
              <a:rPr lang="zh-CN" altLang="en-US" dirty="0"/>
              <a:t>你们当在耶路撒冷的街上跑来跑去，在宽阔处寻找，看看有一人行公义求诚实没有？若有，我就赦免这城。</a:t>
            </a:r>
            <a:r>
              <a:rPr lang="en-US" altLang="zh-CN" dirty="0"/>
              <a:t>2 </a:t>
            </a:r>
            <a:r>
              <a:rPr lang="zh-CN" altLang="en-US" dirty="0"/>
              <a:t>其中的人虽然指着永生的耶和华起誓，所起的誓实在是假的。”</a:t>
            </a:r>
          </a:p>
          <a:p>
            <a:r>
              <a:rPr lang="en-US" altLang="zh-CN" dirty="0"/>
              <a:t>3 </a:t>
            </a:r>
            <a:r>
              <a:rPr lang="zh-CN" altLang="en-US" dirty="0"/>
              <a:t>耶和华啊，你的眼目不是看顾诚实吗？你击打他们，他们却不伤恸；你毁灭他们，他们仍不受惩治。他们使脸刚硬过于磐石，不肯回头。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1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7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8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‪希伯來書‬</a:t>
            </a:r>
            <a:r>
              <a:rPr lang="en-US" altLang="zh-TW" dirty="0" smtClean="0"/>
              <a:t>12:14-17 </a:t>
            </a:r>
            <a:r>
              <a:rPr lang="zh-TW" altLang="en-US" dirty="0" smtClean="0"/>
              <a:t>和合本</a:t>
            </a:r>
          </a:p>
          <a:p>
            <a:r>
              <a:rPr lang="en-US" altLang="zh-TW" dirty="0" smtClean="0"/>
              <a:t>14 </a:t>
            </a:r>
            <a:r>
              <a:rPr lang="zh-TW" altLang="en-US" dirty="0" smtClean="0"/>
              <a:t>你們要追求與眾人和睦，並要追求聖潔；非聖潔沒有人能見主。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又要謹慎，恐怕有人失了神的恩；恐怕有毒根生出來擾亂你們，因此叫眾人沾染污穢；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恐怕有淫亂的，有貪戀世俗如以掃的，他因一點食物把自己長子的名分賣了。 </a:t>
            </a:r>
            <a:r>
              <a:rPr lang="en-US" altLang="zh-TW" dirty="0" smtClean="0"/>
              <a:t>17 </a:t>
            </a:r>
            <a:r>
              <a:rPr lang="zh-TW" altLang="en-US" dirty="0" smtClean="0"/>
              <a:t>後來想要承受父所祝的福，竟被棄絕，雖然號哭切求，卻得不着門路使他父親的心意回轉。這是你們知道的。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94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40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38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12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33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‪士師記‬</a:t>
            </a:r>
            <a:r>
              <a:rPr lang="en-US" altLang="zh-TW" dirty="0"/>
              <a:t>19:22-24 </a:t>
            </a:r>
            <a:r>
              <a:rPr lang="zh-TW" altLang="en-US" dirty="0"/>
              <a:t>和合本</a:t>
            </a:r>
          </a:p>
          <a:p>
            <a:r>
              <a:rPr lang="en-US" altLang="zh-TW" dirty="0"/>
              <a:t>22 </a:t>
            </a:r>
            <a:r>
              <a:rPr lang="zh-TW" altLang="en-US" dirty="0"/>
              <a:t>他們心裏正歡暢的時候，城中的匪徒圍住房子，連連叩門，對房主老人說：「你把那進你家的人帶出來，我們要與他交合。」 </a:t>
            </a:r>
            <a:r>
              <a:rPr lang="en-US" altLang="zh-TW" dirty="0"/>
              <a:t>23 </a:t>
            </a:r>
            <a:r>
              <a:rPr lang="zh-TW" altLang="en-US" dirty="0"/>
              <a:t>那房主出來對他們說：「弟兄們哪，不要這樣作惡；這人既然進了我的家，你們就不要行這醜事。 </a:t>
            </a:r>
            <a:r>
              <a:rPr lang="en-US" altLang="zh-TW" dirty="0"/>
              <a:t>24 </a:t>
            </a:r>
            <a:r>
              <a:rPr lang="zh-TW" altLang="en-US" dirty="0"/>
              <a:t>我有個女兒，還是處女，並有這人的妾，我將她們領出來任憑你們玷辱她們，只是向這人不可行這樣的醜事。」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2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「人種的是甚麽，收的也是甚麽」（加</a:t>
            </a:r>
            <a:r>
              <a:rPr lang="en-US" altLang="zh-CN" dirty="0" smtClean="0"/>
              <a:t>6:7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7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45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8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39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03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97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20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8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4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「人種的是甚麽，收的也是甚麽」（加</a:t>
            </a:r>
            <a:r>
              <a:rPr lang="en-US" altLang="zh-CN" dirty="0" smtClean="0"/>
              <a:t>6:7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6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9: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以實瑪利嘲弄以撒，屬靈的意思是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那按著血氣生的，逼迫了那按著靈生的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屬肉體的人不能領會屬靈的事，反倒以為愚拙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林前二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14)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，故難免要取笑我們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在每一個信徒的裏面，也常常發生肉體的情慾和靈相敵相爭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加五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信徒剛重生時，並不太覺得肉體的難處；等到靈命長到斷奶的地步，才會開始感覺到肉體血氣的厲害。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10: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「趕出去」：等於取消以實瑪利的繼承權。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12: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「從以撒生的」：代表出於靈的。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灵与肉</a:t>
            </a:r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我們裏面原有的血氣肉體並沒有消失，仍將一直存留。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</a:t>
            </a:r>
            <a:r>
              <a:rPr lang="zh-CN" altLang="en-US" dirty="0"/>
              <a:t>：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神要亞伯拉罕把以實瑪利趕出去，並非表示神就此不再看顧他了，因為神也聽見他的聲音；信徒也應當關心「仍在恩典之外」的靈魂，我們不要自以為得天獨厚，而鄙視不信的世人。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21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以实玛利的后裔是住在以色列以南的西奈和巴兰旷野的游牧民族，，阿拉伯人认为以实玛利是他们的祖先。以实玛利的女儿嫁给了以扫（二十八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9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），以实玛利的后裔与以色列人为敌，也与神为敌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以律法為本的人，最終是與世界聯合為一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娶埃及妻子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)</a:t>
            </a:r>
            <a:endParaRPr lang="en-US" altLang="zh-CN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認識屬靈的生命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3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神的「试验」是为了造就人、而不是败坏人，所以祂所安排的试验都是人所能承担的。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全知的神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不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需要藉試驗才能得知亞伯拉罕的存心，而是藉此使受試驗的人顯出他實際的光景，因而能更深認識自己。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我們若愛父母、兒女過於愛主，就不配作主的門徒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太十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37)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。有以撒而沒有神，一切盡都徒然；有神而沒有以撒，一切仍然存在。我若不以神為我的萬有，我就捨不得我的「以撒」</a:t>
            </a:r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我們對於神的命令，只能毫無猶豫地順服，不能與神爭辯，也不可和屬血氣的人商量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加一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15~16)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，否則我們的事奉和見證就要受損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9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以撒並未掙扎，自甘被老父捆綁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11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神的拯救和幫助，往往是在最後一刻才來到。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神等到最后一刻才出声阻止，是要让这个功课不留任何死角，让亚伯拉罕学习完全交出自己。</a:t>
            </a:r>
            <a:endParaRPr lang="zh-CN" altLang="en-US" b="0" i="0" dirty="0">
              <a:solidFill>
                <a:srgbClr val="656565"/>
              </a:solidFill>
              <a:effectLst/>
              <a:latin typeface="inheri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</a:t>
            </a:r>
            <a:r>
              <a:rPr lang="zh-CN" altLang="en-US" dirty="0"/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只有肯站在奉獻地位上的人，才能豐富地享受神恩典的備辦。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18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「你的後裔」：後裔的原文是單數，指著一個人，就是耶穌基督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22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：神的预备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3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主前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18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世纪的汉谟拉比法典记载，当时一个男奴隶的价格是三十舍客勒银子，女奴隶是二十舍客勒银子。因此，「四百舍客勒银子」大约有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4.56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公斤，是一笔巨款。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信徒的道德水準務要高過世人──寧可吃虧，總不可虧負別人。赫人只知道價錢之高，而亞伯拉罕卻知道麥比拉洞的真價值；信徒行事為人，不是憑著眼見，乃是憑著信心，放眼看那將來的盼望。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19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希伯崙」：後來做了希伯來人的祖墳，亞伯拉罕、撒拉、以撒、利百加、雅各、利亞，都葬在這裏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20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神曾應許賜給亞伯拉罕迦南地為業，但到此時為止，他所得到惟一的永久性產業，竟是一塊「墳地」我們在地上經營與建造所能得的，最多不過是一塊墳地，因此不要對地上的事物寄予希望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信徒如何與外人交往</a:t>
            </a:r>
            <a:endParaRPr lang="en-US" altLang="zh-TW" b="1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/>
              <a:t> 一、表明自己不過是寄居的</a:t>
            </a:r>
            <a:r>
              <a:rPr lang="en-US" altLang="zh-TW" dirty="0"/>
              <a:t>(4</a:t>
            </a:r>
            <a:r>
              <a:rPr lang="zh-TW" altLang="en-US" dirty="0"/>
              <a:t>節</a:t>
            </a:r>
            <a:r>
              <a:rPr lang="en-US" altLang="zh-TW" dirty="0"/>
              <a:t>) </a:t>
            </a:r>
            <a:r>
              <a:rPr lang="zh-CN" altLang="en-US" dirty="0"/>
              <a:t>：天地者万物之逆旅，光阴者百代之过客。</a:t>
            </a:r>
            <a:endParaRPr lang="en-US" altLang="zh-TW" dirty="0"/>
          </a:p>
          <a:p>
            <a:r>
              <a:rPr lang="en-US" altLang="zh-TW" dirty="0"/>
              <a:t>     </a:t>
            </a:r>
            <a:r>
              <a:rPr lang="zh-TW" altLang="en-US" dirty="0"/>
              <a:t>二、對人謙恭有禮</a:t>
            </a:r>
            <a:r>
              <a:rPr lang="en-US" altLang="zh-TW" dirty="0"/>
              <a:t>(7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三、不佔別人的便宜</a:t>
            </a:r>
            <a:r>
              <a:rPr lang="en-US" altLang="zh-TW" dirty="0"/>
              <a:t>(8~9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四、要有智慧──能聽得出話中的話</a:t>
            </a:r>
            <a:r>
              <a:rPr lang="en-US" altLang="zh-TW" dirty="0"/>
              <a:t>(10~16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五、一切手續要辦得清清楚楚</a:t>
            </a:r>
            <a:r>
              <a:rPr lang="en-US" altLang="zh-TW" dirty="0"/>
              <a:t>(17~18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19F5-6F78-49C8-BC6A-AF3A25EB99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1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F2AD-1E1F-43BA-A474-EC368FBFEB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024F7-120E-4642-9022-28722B59017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3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1C8A-DF52-4BCF-B1CC-682008D347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3B95-0AD4-471B-9963-6A764748F8A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4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B9DF-1761-4ACC-A129-9E490ABB8CA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7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4107-FD24-4E62-9403-20E4935417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AFBE-CC12-4659-AD7F-AF240E5E1F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4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0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609F-A77B-4860-9D28-FEA74426E3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13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4EC7-7FEF-4B5B-8987-640F6750FA9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47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F05A-F20F-44B6-A226-5F3AEB4512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15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19F5-6F78-49C8-BC6A-AF3A25EB99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52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F2AD-1E1F-43BA-A474-EC368FBFEB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37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024F7-120E-4642-9022-28722B59017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04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1C8A-DF52-4BCF-B1CC-682008D347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37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3B95-0AD4-471B-9963-6A764748F8A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37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B9DF-1761-4ACC-A129-9E490ABB8CA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54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4107-FD24-4E62-9403-20E4935417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2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6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AFBE-CC12-4659-AD7F-AF240E5E1F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71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609F-A77B-4860-9D28-FEA74426E3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50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4EC7-7FEF-4B5B-8987-640F6750FA9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39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F05A-F20F-44B6-A226-5F3AEB4512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05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19F5-6F78-49C8-BC6A-AF3A25EB99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56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F2AD-1E1F-43BA-A474-EC368FBFEB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42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024F7-120E-4642-9022-28722B59017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71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1C8A-DF52-4BCF-B1CC-682008D347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05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3B95-0AD4-471B-9963-6A764748F8A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90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B9DF-1761-4ACC-A129-9E490ABB8CA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1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2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4107-FD24-4E62-9403-20E4935417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94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AFBE-CC12-4659-AD7F-AF240E5E1F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01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609F-A77B-4860-9D28-FEA74426E3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0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4EC7-7FEF-4B5B-8987-640F6750FA9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75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F05A-F20F-44B6-A226-5F3AEB4512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88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19F5-6F78-49C8-BC6A-AF3A25EB99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07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F2AD-1E1F-43BA-A474-EC368FBFEB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91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024F7-120E-4642-9022-28722B59017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88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1C8A-DF52-4BCF-B1CC-682008D347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9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3B95-0AD4-471B-9963-6A764748F8A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B9DF-1761-4ACC-A129-9E490ABB8CA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91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4107-FD24-4E62-9403-20E4935417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65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AFBE-CC12-4659-AD7F-AF240E5E1F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58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609F-A77B-4860-9D28-FEA74426E3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848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4EC7-7FEF-4B5B-8987-640F6750FA9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92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F05A-F20F-44B6-A226-5F3AEB4512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2ECF-4DB6-45B9-8EFE-92889F9C1B4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A5366-DB7B-43CE-9B05-F8E4F26D8C6C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1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A5366-DB7B-43CE-9B05-F8E4F26D8C6C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A5366-DB7B-43CE-9B05-F8E4F26D8C6C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5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A5366-DB7B-43CE-9B05-F8E4F26D8C6C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5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%E5%88%9B%E4%B8%96%E8%AE%B0%2031&amp;version=CUVMPS#fzh-CUVMPS-920b" TargetMode="Externa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%E5%88%9B%E4%B8%96%E8%AE%B0%2032&amp;version=CUVMPS#fzh-CUVMPS-930a" TargetMode="Externa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%E5%88%9B%E4%B8%96%E8%AE%B0%2032&amp;version=CUVMPS#fzh-CUVMPS-958b" TargetMode="Externa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%E5%88%9B%E4%B8%96%E8%AE%B0%2033&amp;version=CUVMPS#fzh-CUVMPS-980b" TargetMode="External"/><Relationship Id="rId2" Type="http://schemas.openxmlformats.org/officeDocument/2006/relationships/hyperlink" Target="https://www.biblegateway.com/passage/?search=%E5%88%9B%E4%B8%96%E8%AE%B0%2033&amp;version=CUVMPS#fzh-CUVMPS-977a" TargetMode="Externa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%E5%88%9B%E4%B8%96%E8%AE%B0%2035&amp;version=CUVMPS#fzh-CUVMPS-1018a" TargetMode="Externa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%E5%88%9B%E4%B8%96%E8%AE%B0%2035&amp;version=CUVMPS#fzh-CUVMPS-1040b" TargetMode="Externa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%E5%BD%BC%E5%BE%97%E5%89%8D%E4%B9%A6%203:7-12&amp;version=CUVMPS#fzh-CUVMPS-30364b" TargetMode="External"/><Relationship Id="rId2" Type="http://schemas.openxmlformats.org/officeDocument/2006/relationships/hyperlink" Target="https://www.biblegateway.com/passage/?search=%E5%BD%BC%E5%BE%97%E5%89%8D%E4%B9%A6%203:7-12&amp;version=CUVMPS#fzh-CUVMPS-30364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亚当之约</a:t>
            </a: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9/3/2023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27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1308B4-36E3-1DE3-B4C1-6DA56FFC2E40}"/>
              </a:ext>
            </a:extLst>
          </p:cNvPr>
          <p:cNvSpPr txBox="1"/>
          <p:nvPr/>
        </p:nvSpPr>
        <p:spPr>
          <a:xfrm>
            <a:off x="150541" y="892105"/>
            <a:ext cx="1177568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“有晚上，有早晨，是第</a:t>
            </a:r>
            <a:r>
              <a:rPr lang="en-US" altLang="zh-CN" sz="2400" dirty="0"/>
              <a:t>X</a:t>
            </a:r>
            <a:r>
              <a:rPr lang="zh-CN" altLang="en-US" sz="2400" dirty="0"/>
              <a:t>日”：为什么先提晚上再提早晨？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Q2: </a:t>
            </a:r>
            <a:r>
              <a:rPr lang="zh-CN" altLang="en-US" sz="2400" dirty="0"/>
              <a:t>创世纪中很多神的奥秘我们不明白，比如：头一日已经把光暗分开了，为什么第四日“神说，天上要有光体，可以分昼夜”？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Q3: </a:t>
            </a:r>
            <a:r>
              <a:rPr lang="zh-CN" altLang="en-US" sz="2400" dirty="0"/>
              <a:t>创世纪一章一节是否神自己就宣告他是创造者</a:t>
            </a:r>
            <a:r>
              <a:rPr lang="en-US" altLang="zh-CN" sz="2400" dirty="0"/>
              <a:t>? </a:t>
            </a:r>
            <a:r>
              <a:rPr lang="zh-CN" altLang="en-US" sz="2400" dirty="0"/>
              <a:t>跟别的宗教不同，其他的都是被人造的，而这位 神，是真实存在的。现今的科学也发现，整个宇宙是有规律的运转。而不是无目的安排的，是被 神精心设计的。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Comment</a:t>
            </a:r>
            <a:r>
              <a:rPr lang="zh-CN" altLang="en-US" sz="2400" dirty="0"/>
              <a:t>：科学与基督信仰不矛盾，科学是去发现神创造的世界的规律。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250595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2FBA82E-86FC-EEA4-D2E0-894489A1F1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2978" y="2744817"/>
            <a:ext cx="1052763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信徒择配的几点原则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）信和不信原不相配，不能同负一轭（林后六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）。所以若是可能，要娶信主的姊妹为妻，要嫁这在主面的人（林前九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，七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39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）要相信适宜的配偶，乃是神所赐的（箴十九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），所以要祷告仰望并跟随神的引导。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）不要注重外貌过于品德、性情（箴三十一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10,30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；参彼前三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2~4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）。最好是一个爱主的弟兄姊妹。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800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4219CAA-B39E-5904-554A-E29BF2C7F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40" y="20062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二、父亲心中意愿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3~4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意愿是：儿子不能与异族同婚，免得信仰不一。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申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；林前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39)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D998E99-5C6F-5D85-4C2D-2051A5BDE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41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我主人叫我起誓说不要为我的儿子娶迦南地的女子为妻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林后六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14~16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你们和不信的原不相配，五个理由：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）义和不义有什么相交呢？我们是因信称义。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）光明与黑暗有什么相通呢？我们是光明之子。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）基督和比列有什相和呢？我们是属基督的。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）信的喝不信的有什么相干呢？我们因信与主联合。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）神的殿与偶像有什么相同呢？我们是神的殿。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447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508372-824D-E2EF-4D78-8BF16DFC4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243038"/>
            <a:ext cx="10515600" cy="5546558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CN" sz="40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亚伯拉罕又娶了一个妻子，名叫基土拉。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基土拉给他生了心兰、约珊、米但、米甸、伊施巴和书亚。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约珊生了示巴和底但，而底但的子孙是亚书利人、利都示人和利乌米人。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米甸的儿子是以法、以弗、哈诺、亚比大和以勒大。这些人都是基土拉的子孙。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4000" b="0" i="0" dirty="0">
                <a:solidFill>
                  <a:srgbClr val="0000FF"/>
                </a:solidFill>
                <a:effectLst/>
                <a:latin typeface="system-ui"/>
              </a:rPr>
              <a:t>亚伯拉罕把自己一切所有的都给了以撒。 </a:t>
            </a:r>
            <a:endParaRPr lang="en-US" altLang="zh-CN" sz="4000" b="0" i="0" dirty="0">
              <a:solidFill>
                <a:srgbClr val="0000FF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亚伯拉罕把礼物分给他庶出的众子，在自己还活着的时候，就打发他们离开他的儿子以撒，向东面行，往东方的地去。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亚伯拉罕一生的年日是一百七十五岁。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亚伯拉罕寿高年老，享尽天年，气绝而死，归到他的先人那里去了。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他的儿子以撒和以实玛利把他埋葬在麦比拉洞里。这洞是在幔利前面，赫人琐辖的儿子以弗仑的田间，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就是亚伯拉罕从赫人那里买来的那块田。亚伯拉罕和他的妻子撒拉都埋葬在那里。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亚伯拉罕死后，神赐福给他的儿子以撒；那时，以撒住在庇耳．拉海．莱附近。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以下是撒拉的婢女埃及人夏甲，给亚伯拉罕所生的儿子以实玛利的后代。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以实玛利的众子，按着他们的家谱，名字如下：以实玛利的长子是尼拜约，其次是基达、押德别、米比衫、 米施玛、度玛、玛撒、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哈达、提玛、伊突、拿非施和基底玛。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这些都是以实玛利的儿子。他们的村庄和营地都按着他们的名字命名；他们作了十二族的族长。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923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185AA9-39F0-C5A2-0B1C-E5BEB90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53"/>
            <a:ext cx="10515600" cy="6436894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以实玛利一生的岁数，是一百三十七岁；他气绝而死，归到他的先人那里去了。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他的子孙住在哈腓拉直到埃及东面的书珥，通往亚述的道上。以实玛利却住在自己众兄弟的东面。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以下是亚伯拉罕的儿子以撒的后代。亚伯拉罕生以撒。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20</a:t>
            </a:r>
            <a:r>
              <a:rPr lang="en-US" altLang="zh-CN" sz="4300" b="1" i="0" baseline="30000" dirty="0">
                <a:solidFill>
                  <a:srgbClr val="0000FF"/>
                </a:solidFill>
                <a:effectLst/>
                <a:latin typeface="system-ui"/>
              </a:rPr>
              <a:t> </a:t>
            </a:r>
            <a:r>
              <a:rPr lang="zh-CN" altLang="en-US" sz="4300" b="0" i="0" dirty="0">
                <a:solidFill>
                  <a:srgbClr val="0000FF"/>
                </a:solidFill>
                <a:effectLst/>
                <a:latin typeface="system-ui"/>
              </a:rPr>
              <a:t>以撒娶利百加为妻的时候，正四十岁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。利百加是巴旦．亚兰地、亚兰人彼土利的女儿，是亚兰人拉班的妹妹。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以撒因为自己的妻子不生育，就为她恳求耶和华。耶和华应允了他，他的妻子利百加就怀了孕。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双胎在她腹中彼此碰撞，她就说：“若是这样，我为甚么活着呢？”她就去求问耶和华。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耶和华回答她：“两国在你肚里，两族从你腹中要分出来；将来这族必强过那族，大的要服事小的。”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到了生产的时候，她肚腹中果然是一对双生子。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先出来的，全身赤红有毛，像毛衣一样，他们就给他起名叫以扫。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随后，他的弟弟也出来了，他的手抓住以扫的脚跟，因此就给他起名叫雅各。利百加生下两个儿子的时候，以撒年正六十岁。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两个孩子渐渐长大；以扫善于打猎，喜欢生活在田野；雅各为人安静，常常住在帐棚里。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以撒爱以扫，因为他常吃以扫的野味；利百加却爱雅各。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有一次，雅各正在煮豆汤的时候，以扫从田野回来，疲乏得很。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以扫对雅各说：“求你把这红豆汤给我喝吧，因为我疲乏得很。”因此，以扫的名字又叫以东。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雅各说：“你要先把你的</a:t>
            </a:r>
            <a:r>
              <a:rPr lang="zh-CN" altLang="en-US" sz="4300" b="0" i="0" dirty="0">
                <a:effectLst/>
                <a:latin typeface="system-ui"/>
              </a:rPr>
              <a:t>长子名分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卖给我。”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以扫说：“我快要死了，这长子名分对我有甚么益处呢？”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雅各说：“你先向我起誓吧。”以扫就向他起了誓，把自己的长子名分卖给雅各。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于是，</a:t>
            </a:r>
            <a:r>
              <a:rPr lang="zh-CN" altLang="en-US" sz="4900" b="0" i="0" dirty="0">
                <a:solidFill>
                  <a:srgbClr val="0000FF"/>
                </a:solidFill>
                <a:effectLst/>
                <a:latin typeface="system-ui"/>
              </a:rPr>
              <a:t>雅各把饼和红豆汤给了以扫；以扫吃了，喝了，就起来走了。以扫就这样轻看了他的</a:t>
            </a:r>
            <a:r>
              <a:rPr lang="zh-CN" altLang="en-US" sz="4900" b="1" i="0" dirty="0">
                <a:solidFill>
                  <a:srgbClr val="0000FF"/>
                </a:solidFill>
                <a:effectLst/>
                <a:latin typeface="system-ui"/>
              </a:rPr>
              <a:t>长子名分</a:t>
            </a:r>
            <a:r>
              <a:rPr lang="zh-CN" altLang="en-US" sz="4900" b="1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endParaRPr lang="en-US" dirty="0"/>
          </a:p>
          <a:p>
            <a:pPr marL="0" indent="0">
              <a:buNone/>
            </a:pPr>
            <a:r>
              <a:rPr lang="zh-CN" altLang="en-US" sz="4900" dirty="0"/>
              <a:t>长子名分意味着什么？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2082564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D6A227-00B0-409C-2760-DEFAEC12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9257"/>
            <a:ext cx="10515600" cy="540770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長子的名分」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猶太國的長子有四種優點：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（一）得父親的祝福；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（二）得管家的權柄。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【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比方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撒上二十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29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；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（三）得雙份的家業（申二十一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15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～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）；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（四）得全家祭司的尊榮。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雅各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長期呆在帳篷裡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,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熟知長子權的屬靈意義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;</a:t>
            </a:r>
          </a:p>
          <a:p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以掃善於打獵，常在田野，雅各為人安靜常住在帳棚裡。</a:t>
            </a:r>
            <a:endParaRPr lang="en-US" altLang="zh-TW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主耶穌在世時是喜歡安靜的，常一個人獨自退到曠野去親近神（可1：35；太14：23）。因此使徒教訓我們要立志作安靜人（帖前4：11）。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時常忙亂，在外面奔跑，喜歡在人群之中，總要找些事情作，安靜不下來，是屬肉體，屬世俗的人，不能盼望在屬靈的生命上有所成就，頂容易犯罪，遠離神，安靜不下來沒法子與神交通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16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E20A86-6FD7-80B9-6EE7-6A55A9A4B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464457"/>
            <a:ext cx="11816080" cy="6168571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dirty="0">
                <a:solidFill>
                  <a:srgbClr val="000000"/>
                </a:solidFill>
                <a:effectLst/>
                <a:latin typeface="system-ui"/>
              </a:rPr>
              <a:t>1 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从前在亚伯拉罕的时候，曾经有过一次饥荒，现在那地又有饥荒，以撒就到基拉耳去，到非利士人的王亚比米勒那里。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耶和华向以撒显现，说：“你</a:t>
            </a:r>
            <a:r>
              <a:rPr lang="zh-CN" altLang="en-US" sz="4900" b="0" i="0" dirty="0">
                <a:solidFill>
                  <a:srgbClr val="0000FF"/>
                </a:solidFill>
                <a:effectLst/>
                <a:latin typeface="system-ui"/>
              </a:rPr>
              <a:t>不要下到埃及去，要住在我所指示你的地方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你要寄居在这地，我必与你同在，必赐福给你，因为我要把这全地都赐给你和你的后裔，履行我向你父亲亚伯拉罕所起的誓。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我必使你的后裔增多，好象天上的星那样多；我必把这全地都赐给你的后裔；地上的万国都必因你的后裔得福。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这是因为亚伯拉罕听从了我的话，遵守了我的吩咐、我的命令、我的条例和我的律法。”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于是，以撒就住在基拉耳。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那地方的人问起他的妻子，他就回答：“她是我的妹妹。”因为他不敢说：“她是我的妻子。”他心里想：“恐怕这地方的人，因利百加的缘故把我杀了，因为她容貌美丽。”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以撒在那里住了很久。有一天，非利士人的王亚比米勒从窗户里向外观望，看见以撒正在爱抚他的妻子利百加。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亚比米勒于是把以撒召了来，对他说：“你看，她实在是你的妻子，你怎么说是你的妹妹呢？”以撒回答他：“因为我心里想：‘恐怕我因她的缘故丧命。’”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亚比米勒说：“你向我们作的是甚么事呢？人民中间险些有人与你的妻子同睡，那你就把我们陷在罪恶里了。”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于是，亚比米勒吩咐全国人民，说：“凡是触犯这人或是他的妻子的，必被处死。”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以撒在那里耕种，那一年丰收百倍，耶和华实在赐福给他。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他就日渐昌大，越来越富有，成了个大富翁。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他拥有羊群、牛群和很多仆人，非利士人就嫉妒他。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他父亲亚伯拉罕在世的时候，所有由他父亲仆人挖的井，非利士人都塞住了，填满了土。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亚比米勒对以撒说：“</a:t>
            </a:r>
            <a:r>
              <a:rPr lang="zh-CN" altLang="en-US" sz="4900" b="0" i="0" dirty="0">
                <a:solidFill>
                  <a:srgbClr val="0000FF"/>
                </a:solidFill>
                <a:effectLst/>
                <a:latin typeface="system-ui"/>
              </a:rPr>
              <a:t>你离开我们去吧，因为你比我们强大得多了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。”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以撒于是离开那里，在基拉耳谷支搭帐棚，住在那里。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140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6F28BD-9B23-68FF-DF8D-93ABD3D8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8257"/>
            <a:ext cx="11734800" cy="608148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以撒于是离开那里，在基拉耳谷支搭帐棚，住在那里。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5600" b="0" i="0" dirty="0">
                <a:solidFill>
                  <a:srgbClr val="0000FF"/>
                </a:solidFill>
                <a:effectLst/>
                <a:latin typeface="system-ui"/>
              </a:rPr>
              <a:t>他父亲亚伯拉罕在世的时候，仆人所挖的水井，在亚伯拉罕死后都被非利士人塞住了。以撒重新挖掘这些井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，仍然照着他父亲所起的名字叫它们。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以撒的仆人在山谷里挖井，在那里挖得一口活水井。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基拉耳的牧人与以撒的牧人争闹起来，说：“这水是我们的。”以撒就给那井起名叫埃色，因为他们与他相争。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以撒的仆人又挖了另一口井，他们又为这井争闹起来，因此以撒给这井起名叫西提拿。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以撒离开那里，</a:t>
            </a:r>
            <a:r>
              <a:rPr lang="zh-CN" altLang="en-US" sz="5600" b="0" i="0" dirty="0">
                <a:solidFill>
                  <a:srgbClr val="0000FF"/>
                </a:solidFill>
                <a:effectLst/>
                <a:latin typeface="system-ui"/>
              </a:rPr>
              <a:t>又挖了另一口井；他们不再为这井争闹了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，他就给那井起名利河伯，因为他说：“现在耶和华给我们宽阔的地方，我们必在这里繁盛起来了。”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以撒从那里上到别是巴去。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那天晚上，耶和华向他显现，说：“我是你父亲亚伯拉罕的神；你不要怕，因为我与你同在；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我必为了我仆人亚伯拉罕的缘故，赐福给你，使你的后裔增多。”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以撒就在那里筑了一座祭坛，呼求耶和华的名；又在那里支搭帐棚；以撒的仆人也在那里挖了</a:t>
            </a:r>
            <a:r>
              <a:rPr lang="zh-CN" altLang="en-US" sz="6400" b="1" i="1" dirty="0">
                <a:solidFill>
                  <a:srgbClr val="0000FF"/>
                </a:solidFill>
                <a:effectLst/>
                <a:latin typeface="system-ui"/>
              </a:rPr>
              <a:t>一口井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亚比米勒和他的朋友亚户撒，以及他的军长非各，从基拉耳来到以撒那里。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以撒问他们：“你们既然恨我，把我从你们中间赶出来，为甚么又到我这里来呢？”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他们回答：“我们实在看见耶和华与你同在，因此我们想：‘不如我们双方起誓。’让我们与你立约吧；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你不要伤害我们，正如我们从来没有触犯你，只有善待你，让你平平安安地离开。现在你是蒙耶和华赐福的了。”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以撒就为他们摆设筵席，他们就一起吃喝。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第二天，他们清早起来，彼此起誓；以撒就送他们走，他们平平安安地离开他走了。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那一天，以撒的仆人来把他们挖井的事告诉他，说：“我们找到水了。”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以撒就给那井起名叫示巴，因此那城名叫别是巴，直到今日。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以扫四十岁的时候，娶了赫人比利的女儿犹滴，和赫人以伦的女儿巴实抹为妻。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她们二人常使以撒和利百加伤心难过。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9600" b="0" i="0" dirty="0">
                <a:solidFill>
                  <a:srgbClr val="000000"/>
                </a:solidFill>
                <a:effectLst/>
                <a:latin typeface="system-ui"/>
              </a:rPr>
              <a:t>井的寓意？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11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49DD64-3991-DCED-BF59-E7BE9842F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306106"/>
          </a:xfrm>
        </p:spPr>
        <p:txBody>
          <a:bodyPr>
            <a:normAutofit/>
          </a:bodyPr>
          <a:lstStyle/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井在聖經裡是代表深處的生活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凡喝這水的還要再渴；人若喝我所賜的水就永遠不渴；我所賜的水，要在他裡面成為一井的泉源，直湧到永生。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人想要得著深井裡的活水，器具要探往深處去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守护这口井</a:t>
            </a:r>
            <a:endParaRPr lang="en-US" altLang="zh-CN" sz="24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水，是指著生命。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人若不是從水和聖靈生的，就不能進神的國。”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約 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3: 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0505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11/19/2023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99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27:1-7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以撒年老，眼睛昏花，不能看見，就叫了他大兒子以掃來，說：「我兒。」以掃說：「我在這裏。」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他說：「我如今老了，不知道哪一天死。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現在拿你的器械，就是箭囊和弓，往田野去為我打獵，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照我所愛的做成美味，拿來給我吃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使我在未死之先給你祝福。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以撒對他兒子以掃說話，利百加也聽見了。以掃往田野去打獵，要得野味帶來。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利百加就對她兒子雅各說：「我聽見你父親對你哥哥以掃說：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 『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你去把野獸帶來，做成美味給我吃，我好在未死之先，在耶和華面前給你祝福。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』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27:8-17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現在，我兒，你要照着我所吩咐你的，聽從我的話。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你到羊羣裏去，給我拿兩隻肥山羊羔來，我便照你父親所愛的給他做成美味。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你拿到你父親那裏給他吃，使他在未死之先給你祝福。」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雅各對他母親利百加說：「我哥哥以掃渾身是有毛的，我身上是光滑的；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倘若我父親摸着我，必以我為欺哄人的，我就招咒詛，不得祝福。」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13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他母親對他說：「我兒，你招的咒詛歸到我身上；你只管聽我的話，去把羊羔給我拿來。」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他便去拿來，交給他母親；他母親就照他父親所愛的做成美味。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利百加又把家裏所存大兒子以掃上好的衣服給她小兒子雅各穿上，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又用山羊羔皮包在雅各的手上和頸項的光滑處，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就把所做的美味和餅交在她兒子雅各的手裏。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4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章：人的堕落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9/10/2023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14559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27:19-21,23,25-26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雅各對他父親說：「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我是你的長子以掃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；我已照你所吩咐我的行了。請起來坐着，吃我的野味，好給我祝福。」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以撒對他兒子說：「我兒，你如何找得這麼快呢？」他說：「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因為耶和華－你的神使我遇見好機會得着的。」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以撒對雅各說：「我兒，你近前來，我摸摸你，知道你真是我的兒子以掃不是。」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雅各就挨近他父親以撒。以撒摸着他，說：「聲音是雅各的聲音，手卻是以掃的手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。」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以撒就辨不出他來；因為他手上有毛，像他哥哥以掃的手一樣，就給他祝福；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又說：「你真是我兒子以掃嗎？」他說：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「我是</a:t>
            </a:r>
            <a:r>
              <a:rPr lang="zh-TW" altLang="en-US" sz="28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。」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以撒說：「你遞給我，我好吃我兒子的野味，給你祝福。」雅各就遞給他，他便吃了，又拿酒給他，他也喝了。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他父親以撒對他說：「我兒，你上前來與我親嘴。」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6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，兄弟之爭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27:34-36,41-45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以掃聽了他父親的話，就放聲痛哭，說：「我父啊，求你也為我祝福！」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以撒說：「你兄弟已經用詭計來將你的福分奪去了。」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36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以掃說：「他名雅各，豈不是正對嗎？因為他欺騙了我兩次：他從前奪了我長子的名分，你看，他現在又奪了我的福分。」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以掃又說：「你沒有留下為我可祝的福嗎？」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41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以掃因他父親給雅各祝的福，就怨恨雅各，心裏說：「為我父親居喪的日子近了，到那時候，我要殺我的兄弟雅各。」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有人把利百加大兒子以掃的話告訴利百加，她就打發人去，叫了她小兒子雅各來，對他說：「你哥哥以掃想要殺你，報仇雪恨。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現在，我兒，你要聽我的話：起來，逃往哈蘭、我哥哥拉班那裏去，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同他住些日子，直等你哥哥的怒氣消了。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你哥哥向你消了怒氣，忘了你向他所做的事，我便打發人去把你從那裏帶回來。為甚麼一日喪你們二人呢？」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0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，舅舅外甥之爭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29:15-30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拉班對雅各說：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「你雖是我的骨</a:t>
            </a:r>
            <a:r>
              <a:rPr lang="zh-TW" altLang="en-US" sz="28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肉，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豈可白白地服事我？請告訴我，你要甚麼為工價？」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拉班有兩個女兒，大的名叫利亞，小的名叫拉結。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利亞的眼睛沒有神氣，拉結卻生得美貌俊秀。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18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雅各愛拉結，就說：「我願為你小女兒拉結服事你七年。」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拉班說：「我把她給你，勝似給別人，你與我同住吧！」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雅各就為拉結服事了七年；他因為深愛拉結，就看這七年如同幾天。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雅各對拉班說：「日期已經滿了，求你把我的妻子給我，我好與她同房。」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拉班就擺設筵席，請齊了那地方的眾人。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到晚上，拉班將女兒利亞送來給雅各，雅各就與她同房。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拉班又將婢女悉帕給女兒利亞作使女。 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是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又服事了拉班七年。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，舅舅外甥之爭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29:15-30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到了早晨，雅各一看是利亞，就對拉班說：「你向我做的是甚麼事呢？我服事你，不是為拉結嗎？你為甚麼欺哄我呢？」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拉班說：「大女兒還沒有給人，先把小女兒給人，在我們這地方沒有這規矩。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你為這個滿了七日，我就把那個也給你，你再為她服事我七年。」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雅各就如此行。滿了利亞的七日，拉班便將女兒拉結給雅各為妻。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拉班又將婢女辟拉給女兒拉結作使女。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雅各也與拉結同房，並且愛拉結勝似愛利亞，於是又服事了拉班七年。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28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，舅舅外甥之爭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30:25-30,34-36,40-43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拉結生約瑟之後，雅各對拉班說：「請打發我走，叫我回到我本鄉本土去。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請你把我服事你所得的妻子和兒女給我，讓我走；我怎樣服事你，你都知道。」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拉班對他說：「我若在你眼前蒙恩，請你仍與我同住，因為我已算定，耶和華賜福與我是為你的緣故」；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又說：「請你定你的工價，我就給你。」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雅各對他說：「我怎樣服事你，你的牲畜在我手裏怎樣，是你知道的。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我未來之先，你所有的很少，現今卻發大眾多，耶和華隨我的腳步賜福與你。如今，我甚麼時候才為自己興家立業呢？」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拉班說：「好啊！我情願照着你的話行。」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當日，拉班把有紋的、有斑的公山羊，有點的、有斑的、有雜白紋的母山羊，並黑色的綿羊，都挑出來，交在他兒子們的手下，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又使自己和雅各相離三天的路程。雅各就牧養拉班其餘的羊。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28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，舅舅外甥之爭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‪‪‪創世記‬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30:25-30,34-36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拉結生約瑟之後，雅各對拉班說：「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請打發我走，叫我回到我本鄉本土去。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請你把我服事你所得的妻子和兒女給我，讓我走；我怎樣服事你，你都知道。」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拉班對他說：「我若在你眼前蒙恩，請你仍與我同住，因為我已算定，耶和華賜福與我是為你的緣故」；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又說：「請你定你的工價，我就給你。」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雅各對他說：「我怎樣服事你，你的牲畜在我手裏怎樣，是你知道的。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我未來之先，你所有的很少，現今卻發大眾多，耶和華隨我的腳步賜福與你。如今，我甚麼時候才為自己興家立業呢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？」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……34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好啊！我情願照着你的話行。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當日，拉班把有紋的、有斑的公山羊，有點的、有斑的、有雜白紋的母山羊，並黑色的綿羊，都挑出來，交在他兒子們的手下，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36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又使自己和雅各相離三天的路程。雅各就牧養拉班其餘的羊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ChangeArrowheads="1"/>
          </p:cNvSpPr>
          <p:nvPr/>
        </p:nvSpPr>
        <p:spPr bwMode="auto">
          <a:xfrm>
            <a:off x="6324600" y="3344863"/>
            <a:ext cx="3657600" cy="3124200"/>
          </a:xfrm>
          <a:prstGeom prst="rect">
            <a:avLst/>
          </a:prstGeom>
          <a:noFill/>
          <a:ln w="19050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782339" name="Rectangle 3"/>
          <p:cNvSpPr>
            <a:spLocks noChangeArrowheads="1"/>
          </p:cNvSpPr>
          <p:nvPr/>
        </p:nvSpPr>
        <p:spPr bwMode="auto">
          <a:xfrm>
            <a:off x="6324600" y="525463"/>
            <a:ext cx="3657600" cy="2286000"/>
          </a:xfrm>
          <a:prstGeom prst="rect">
            <a:avLst/>
          </a:prstGeom>
          <a:noFill/>
          <a:ln w="19050">
            <a:solidFill>
              <a:srgbClr val="3366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pic>
        <p:nvPicPr>
          <p:cNvPr id="782340" name="Picture 4" descr="she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92264"/>
            <a:ext cx="1371600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41" name="Picture 5" descr="sheep1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87464"/>
            <a:ext cx="1371600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42" name="Picture 6" descr="goat_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78263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43" name="Picture 7" descr="goat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78263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44" name="Picture 8" descr="goat_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89100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2345" name="Text Box 9"/>
          <p:cNvSpPr txBox="1">
            <a:spLocks noChangeArrowheads="1"/>
          </p:cNvSpPr>
          <p:nvPr/>
        </p:nvSpPr>
        <p:spPr bwMode="auto">
          <a:xfrm>
            <a:off x="2482851" y="1897064"/>
            <a:ext cx="4924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羊</a:t>
            </a:r>
          </a:p>
        </p:txBody>
      </p:sp>
      <p:sp>
        <p:nvSpPr>
          <p:cNvPr id="782346" name="Text Box 10"/>
          <p:cNvSpPr txBox="1">
            <a:spLocks noChangeArrowheads="1"/>
          </p:cNvSpPr>
          <p:nvPr/>
        </p:nvSpPr>
        <p:spPr bwMode="auto">
          <a:xfrm>
            <a:off x="1949451" y="3954464"/>
            <a:ext cx="4924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羊</a:t>
            </a:r>
          </a:p>
        </p:txBody>
      </p:sp>
      <p:sp>
        <p:nvSpPr>
          <p:cNvPr id="782347" name="Text Box 11" descr="Parchment"/>
          <p:cNvSpPr txBox="1">
            <a:spLocks noChangeArrowheads="1"/>
          </p:cNvSpPr>
          <p:nvPr/>
        </p:nvSpPr>
        <p:spPr bwMode="auto">
          <a:xfrm>
            <a:off x="7273926" y="228601"/>
            <a:ext cx="1717675" cy="46672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雅各的工價</a:t>
            </a: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782348" name="Text Box 12" descr="Parchment"/>
          <p:cNvSpPr txBox="1">
            <a:spLocks noChangeArrowheads="1"/>
          </p:cNvSpPr>
          <p:nvPr/>
        </p:nvSpPr>
        <p:spPr bwMode="auto">
          <a:xfrm>
            <a:off x="7451726" y="3040064"/>
            <a:ext cx="1412875" cy="46672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拉班的羊</a:t>
            </a:r>
          </a:p>
        </p:txBody>
      </p:sp>
      <p:pic>
        <p:nvPicPr>
          <p:cNvPr id="782349" name="Picture 13" descr="she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87775"/>
            <a:ext cx="1371600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50" name="Picture 14" descr="goat_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2413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51" name="Picture 15" descr="goat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2413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52" name="Picture 16" descr="sheep1-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11575"/>
            <a:ext cx="1371600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2353" name="Rectangle 17"/>
          <p:cNvSpPr>
            <a:spLocks noChangeArrowheads="1"/>
          </p:cNvSpPr>
          <p:nvPr/>
        </p:nvSpPr>
        <p:spPr bwMode="auto">
          <a:xfrm>
            <a:off x="1828800" y="838200"/>
            <a:ext cx="3657600" cy="4572000"/>
          </a:xfrm>
          <a:prstGeom prst="rect">
            <a:avLst/>
          </a:prstGeom>
          <a:noFill/>
          <a:ln w="19050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782354" name="Text Box 18" descr="Parchment"/>
          <p:cNvSpPr txBox="1">
            <a:spLocks noChangeArrowheads="1"/>
          </p:cNvSpPr>
          <p:nvPr/>
        </p:nvSpPr>
        <p:spPr bwMode="auto">
          <a:xfrm>
            <a:off x="2854326" y="525464"/>
            <a:ext cx="1717675" cy="46672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雅各牧的羊</a:t>
            </a:r>
          </a:p>
        </p:txBody>
      </p:sp>
      <p:sp>
        <p:nvSpPr>
          <p:cNvPr id="782355" name="AutoShape 19"/>
          <p:cNvSpPr>
            <a:spLocks noChangeArrowheads="1"/>
          </p:cNvSpPr>
          <p:nvPr/>
        </p:nvSpPr>
        <p:spPr bwMode="auto">
          <a:xfrm>
            <a:off x="5715000" y="22479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782356" name="AutoShape 20"/>
          <p:cNvSpPr>
            <a:spLocks noChangeArrowheads="1"/>
          </p:cNvSpPr>
          <p:nvPr/>
        </p:nvSpPr>
        <p:spPr bwMode="auto">
          <a:xfrm>
            <a:off x="5715000" y="3357563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782359" name="Text Box 23"/>
          <p:cNvSpPr txBox="1">
            <a:spLocks noChangeArrowheads="1"/>
          </p:cNvSpPr>
          <p:nvPr/>
        </p:nvSpPr>
        <p:spPr bwMode="auto">
          <a:xfrm>
            <a:off x="6581775" y="919163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黑綿羊</a:t>
            </a:r>
          </a:p>
        </p:txBody>
      </p:sp>
      <p:sp>
        <p:nvSpPr>
          <p:cNvPr id="782360" name="Text Box 24"/>
          <p:cNvSpPr txBox="1">
            <a:spLocks noChangeArrowheads="1"/>
          </p:cNvSpPr>
          <p:nvPr/>
        </p:nvSpPr>
        <p:spPr bwMode="auto">
          <a:xfrm>
            <a:off x="8291513" y="108902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斑點山羊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201743" y="629945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摘自聖</a:t>
            </a:r>
            <a:r>
              <a:rPr lang="zh-CN" altLang="en-US" dirty="0"/>
              <a:t>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8" grpId="0" animBg="1"/>
      <p:bldP spid="782339" grpId="0" animBg="1"/>
      <p:bldP spid="782345" grpId="0"/>
      <p:bldP spid="782346" grpId="0"/>
      <p:bldP spid="782347" grpId="0" animBg="1"/>
      <p:bldP spid="782348" grpId="0" animBg="1"/>
      <p:bldP spid="782353" grpId="0" animBg="1"/>
      <p:bldP spid="782354" grpId="0" animBg="1"/>
      <p:bldP spid="782355" grpId="0" animBg="1"/>
      <p:bldP spid="782356" grpId="0" animBg="1"/>
      <p:bldP spid="782359" grpId="0"/>
      <p:bldP spid="78236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28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，舅舅外甥之爭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30:37-43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雅各拿楊樹、杏樹、楓樹的嫩枝，將皮剝成白紋，使枝子露出白的來，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將剝了皮的枝子，對着羊羣，插在飲羊的水溝裏和水槽裏，羊來喝的時候，牝牡配合。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羊對着枝子配合，就生下有紋的、有點的、有斑的來。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雅各把羊羔分出來，使拉班的羊與這有紋和黑色的羊相對，把自己的羊另放一處，不叫他和拉班的羊混雜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41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到羊羣肥壯配合的時候，雅各就把枝子插在水溝裏，使羊對着枝子配合。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42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只是到羊瘦弱配合的時候就不插枝子。這樣，瘦弱的就歸拉班，肥壯的就歸雅各。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43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於是雅各極其發大，得了許多的羊羣、僕婢、駱駝，和驢。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，妻妾之爭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29:31-30:24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耶和華見利亞失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寵，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就使她生育，拉結卻不生育。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利亞懷孕生子，就給他起名叫呂便（就是有兒子的意思），因而說：「耶和華看見我的苦情，如今我的丈夫必愛我。」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她又懷孕生子，就說：「耶和華因為聽見我失寵，所以又賜給我這個兒子」，於是給他起名叫西緬（就是聽見的意思）。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她又懷孕生子，起名叫利未（就是聯合的意思），說：「我給丈夫生了三個兒子，他必與我聯合。」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她又懷孕生子，說：「這回我要讚美耶和華」，因此給他起名叫猶大（就是讚美的意思）。這才停了生育。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……19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利亞又懷孕，給雅各生了第六個兒子。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利亞說：「神賜我厚賞；我丈夫必與我同住，因我給他生了六個兒子」，於是給他起名西布倫（就是同住的意思）。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後來又生了一個女兒，給她起名叫底拿。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神顧念拉結，應允了她，使她能生育。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拉結懷孕生子，說：「神除去了我的羞恥」，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就給他起名叫約瑟（就是增添的意思），意思說：「願耶和華再增添我一個兒子。」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Text Box 2"/>
          <p:cNvSpPr txBox="1">
            <a:spLocks noChangeArrowheads="1"/>
          </p:cNvSpPr>
          <p:nvPr/>
        </p:nvSpPr>
        <p:spPr bwMode="auto">
          <a:xfrm>
            <a:off x="2182814" y="2057400"/>
            <a:ext cx="498475" cy="3752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哪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</a:rPr>
              <a:t>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兒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子</a:t>
            </a:r>
          </a:p>
        </p:txBody>
      </p:sp>
      <p:sp>
        <p:nvSpPr>
          <p:cNvPr id="779267" name="Text Box 3"/>
          <p:cNvSpPr txBox="1">
            <a:spLocks noChangeArrowheads="1"/>
          </p:cNvSpPr>
          <p:nvPr/>
        </p:nvSpPr>
        <p:spPr bwMode="auto">
          <a:xfrm>
            <a:off x="2795589" y="2057401"/>
            <a:ext cx="498475" cy="1927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見</a:t>
            </a:r>
          </a:p>
        </p:txBody>
      </p:sp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3405189" y="2057401"/>
            <a:ext cx="498475" cy="1927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未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合</a:t>
            </a:r>
          </a:p>
        </p:txBody>
      </p:sp>
      <p:sp>
        <p:nvSpPr>
          <p:cNvPr id="779269" name="Text Box 5"/>
          <p:cNvSpPr txBox="1">
            <a:spLocks noChangeArrowheads="1"/>
          </p:cNvSpPr>
          <p:nvPr/>
        </p:nvSpPr>
        <p:spPr bwMode="auto">
          <a:xfrm>
            <a:off x="4014789" y="2057401"/>
            <a:ext cx="498475" cy="1927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大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美</a:t>
            </a:r>
          </a:p>
        </p:txBody>
      </p:sp>
      <p:sp>
        <p:nvSpPr>
          <p:cNvPr id="779270" name="Text Box 6"/>
          <p:cNvSpPr txBox="1">
            <a:spLocks noChangeArrowheads="1"/>
          </p:cNvSpPr>
          <p:nvPr/>
        </p:nvSpPr>
        <p:spPr bwMode="auto">
          <a:xfrm>
            <a:off x="4625976" y="2057400"/>
            <a:ext cx="498475" cy="15621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冤</a:t>
            </a:r>
          </a:p>
        </p:txBody>
      </p:sp>
      <p:sp>
        <p:nvSpPr>
          <p:cNvPr id="779271" name="Text Box 7"/>
          <p:cNvSpPr txBox="1">
            <a:spLocks noChangeArrowheads="1"/>
          </p:cNvSpPr>
          <p:nvPr/>
        </p:nvSpPr>
        <p:spPr bwMode="auto">
          <a:xfrm>
            <a:off x="5238751" y="2057401"/>
            <a:ext cx="498475" cy="2657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爭</a:t>
            </a:r>
          </a:p>
        </p:txBody>
      </p:sp>
      <p:sp>
        <p:nvSpPr>
          <p:cNvPr id="779272" name="Text Box 8"/>
          <p:cNvSpPr txBox="1">
            <a:spLocks noChangeArrowheads="1"/>
          </p:cNvSpPr>
          <p:nvPr/>
        </p:nvSpPr>
        <p:spPr bwMode="auto">
          <a:xfrm>
            <a:off x="5849939" y="2057400"/>
            <a:ext cx="498475" cy="302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萬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</a:rPr>
              <a:t>，</a:t>
            </a:r>
            <a:endParaRPr kumimoji="1" lang="zh-TW" altLang="en-US" sz="2400">
              <a:solidFill>
                <a:srgbClr val="FF0000"/>
              </a:solidFill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軍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隊</a:t>
            </a:r>
          </a:p>
        </p:txBody>
      </p:sp>
      <p:sp>
        <p:nvSpPr>
          <p:cNvPr id="779273" name="Text Box 9"/>
          <p:cNvSpPr txBox="1">
            <a:spLocks noChangeArrowheads="1"/>
          </p:cNvSpPr>
          <p:nvPr/>
        </p:nvSpPr>
        <p:spPr bwMode="auto">
          <a:xfrm>
            <a:off x="9521826" y="2057400"/>
            <a:ext cx="498475" cy="3022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憫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子</a:t>
            </a:r>
          </a:p>
        </p:txBody>
      </p:sp>
      <p:sp>
        <p:nvSpPr>
          <p:cNvPr id="779274" name="Text Box 10"/>
          <p:cNvSpPr txBox="1">
            <a:spLocks noChangeArrowheads="1"/>
          </p:cNvSpPr>
          <p:nvPr/>
        </p:nvSpPr>
        <p:spPr bwMode="auto">
          <a:xfrm>
            <a:off x="8910639" y="2057401"/>
            <a:ext cx="498475" cy="19272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增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添</a:t>
            </a:r>
          </a:p>
        </p:txBody>
      </p:sp>
      <p:sp>
        <p:nvSpPr>
          <p:cNvPr id="779275" name="Text Box 11"/>
          <p:cNvSpPr txBox="1">
            <a:spLocks noChangeArrowheads="1"/>
          </p:cNvSpPr>
          <p:nvPr/>
        </p:nvSpPr>
        <p:spPr bwMode="auto">
          <a:xfrm>
            <a:off x="7686676" y="2057400"/>
            <a:ext cx="498475" cy="22923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倫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住</a:t>
            </a:r>
          </a:p>
        </p:txBody>
      </p:sp>
      <p:sp>
        <p:nvSpPr>
          <p:cNvPr id="779276" name="Text Box 12"/>
          <p:cNvSpPr txBox="1">
            <a:spLocks noChangeArrowheads="1"/>
          </p:cNvSpPr>
          <p:nvPr/>
        </p:nvSpPr>
        <p:spPr bwMode="auto">
          <a:xfrm>
            <a:off x="7073901" y="2057400"/>
            <a:ext cx="498475" cy="22923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值</a:t>
            </a:r>
          </a:p>
        </p:txBody>
      </p:sp>
      <p:sp>
        <p:nvSpPr>
          <p:cNvPr id="779277" name="Text Box 13"/>
          <p:cNvSpPr txBox="1">
            <a:spLocks noChangeArrowheads="1"/>
          </p:cNvSpPr>
          <p:nvPr/>
        </p:nvSpPr>
        <p:spPr bwMode="auto">
          <a:xfrm>
            <a:off x="6462714" y="2057401"/>
            <a:ext cx="498475" cy="1927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亞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福</a:t>
            </a:r>
          </a:p>
        </p:txBody>
      </p:sp>
      <p:sp>
        <p:nvSpPr>
          <p:cNvPr id="779278" name="Text Box 14"/>
          <p:cNvSpPr txBox="1">
            <a:spLocks noChangeArrowheads="1"/>
          </p:cNvSpPr>
          <p:nvPr/>
        </p:nvSpPr>
        <p:spPr bwMode="auto">
          <a:xfrm>
            <a:off x="3201989" y="457200"/>
            <a:ext cx="904875" cy="5286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利亞</a:t>
            </a:r>
          </a:p>
        </p:txBody>
      </p:sp>
      <p:sp>
        <p:nvSpPr>
          <p:cNvPr id="779279" name="Text Box 15"/>
          <p:cNvSpPr txBox="1">
            <a:spLocks noChangeArrowheads="1"/>
          </p:cNvSpPr>
          <p:nvPr/>
        </p:nvSpPr>
        <p:spPr bwMode="auto">
          <a:xfrm>
            <a:off x="4733926" y="685800"/>
            <a:ext cx="904875" cy="528638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辟拉</a:t>
            </a:r>
          </a:p>
        </p:txBody>
      </p:sp>
      <p:sp>
        <p:nvSpPr>
          <p:cNvPr id="779280" name="Text Box 16"/>
          <p:cNvSpPr txBox="1">
            <a:spLocks noChangeArrowheads="1"/>
          </p:cNvSpPr>
          <p:nvPr/>
        </p:nvSpPr>
        <p:spPr bwMode="auto">
          <a:xfrm>
            <a:off x="5953126" y="685800"/>
            <a:ext cx="904875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悉帕</a:t>
            </a:r>
          </a:p>
        </p:txBody>
      </p:sp>
      <p:sp>
        <p:nvSpPr>
          <p:cNvPr id="779281" name="Text Box 17"/>
          <p:cNvSpPr txBox="1">
            <a:spLocks noChangeArrowheads="1"/>
          </p:cNvSpPr>
          <p:nvPr/>
        </p:nvSpPr>
        <p:spPr bwMode="auto">
          <a:xfrm>
            <a:off x="9013826" y="457200"/>
            <a:ext cx="904875" cy="5286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拉結</a:t>
            </a:r>
          </a:p>
        </p:txBody>
      </p:sp>
      <p:cxnSp>
        <p:nvCxnSpPr>
          <p:cNvPr id="779282" name="AutoShape 18"/>
          <p:cNvCxnSpPr>
            <a:cxnSpLocks noChangeShapeType="1"/>
            <a:stCxn id="779278" idx="2"/>
            <a:endCxn id="779266" idx="0"/>
          </p:cNvCxnSpPr>
          <p:nvPr/>
        </p:nvCxnSpPr>
        <p:spPr bwMode="auto">
          <a:xfrm rot="5400000">
            <a:off x="2507457" y="910432"/>
            <a:ext cx="1071562" cy="1222375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3" name="AutoShape 19"/>
          <p:cNvCxnSpPr>
            <a:cxnSpLocks noChangeShapeType="1"/>
            <a:stCxn id="779278" idx="2"/>
            <a:endCxn id="779267" idx="0"/>
          </p:cNvCxnSpPr>
          <p:nvPr/>
        </p:nvCxnSpPr>
        <p:spPr bwMode="auto">
          <a:xfrm rot="5400000">
            <a:off x="2813844" y="1216819"/>
            <a:ext cx="1071562" cy="609600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4" name="AutoShape 20"/>
          <p:cNvCxnSpPr>
            <a:cxnSpLocks noChangeShapeType="1"/>
            <a:stCxn id="779278" idx="2"/>
            <a:endCxn id="779268" idx="0"/>
          </p:cNvCxnSpPr>
          <p:nvPr/>
        </p:nvCxnSpPr>
        <p:spPr bwMode="auto">
          <a:xfrm rot="5400000">
            <a:off x="3118644" y="1521619"/>
            <a:ext cx="1071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5" name="AutoShape 21"/>
          <p:cNvCxnSpPr>
            <a:cxnSpLocks noChangeShapeType="1"/>
            <a:stCxn id="779278" idx="2"/>
            <a:endCxn id="779269" idx="0"/>
          </p:cNvCxnSpPr>
          <p:nvPr/>
        </p:nvCxnSpPr>
        <p:spPr bwMode="auto">
          <a:xfrm rot="16200000" flipH="1">
            <a:off x="3423444" y="1216819"/>
            <a:ext cx="1071562" cy="609600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6" name="AutoShape 22"/>
          <p:cNvCxnSpPr>
            <a:cxnSpLocks noChangeShapeType="1"/>
            <a:stCxn id="779279" idx="2"/>
            <a:endCxn id="779270" idx="0"/>
          </p:cNvCxnSpPr>
          <p:nvPr/>
        </p:nvCxnSpPr>
        <p:spPr bwMode="auto">
          <a:xfrm rot="5400000">
            <a:off x="4609307" y="1480344"/>
            <a:ext cx="842962" cy="31115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7" name="AutoShape 23"/>
          <p:cNvCxnSpPr>
            <a:cxnSpLocks noChangeShapeType="1"/>
            <a:stCxn id="779279" idx="2"/>
            <a:endCxn id="779271" idx="0"/>
          </p:cNvCxnSpPr>
          <p:nvPr/>
        </p:nvCxnSpPr>
        <p:spPr bwMode="auto">
          <a:xfrm rot="16200000" flipH="1">
            <a:off x="4915695" y="1485107"/>
            <a:ext cx="842962" cy="301625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8" name="AutoShape 24"/>
          <p:cNvCxnSpPr>
            <a:cxnSpLocks noChangeShapeType="1"/>
            <a:stCxn id="779280" idx="2"/>
            <a:endCxn id="779272" idx="0"/>
          </p:cNvCxnSpPr>
          <p:nvPr/>
        </p:nvCxnSpPr>
        <p:spPr bwMode="auto">
          <a:xfrm rot="5400000">
            <a:off x="5830888" y="1482725"/>
            <a:ext cx="842962" cy="306388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9" name="AutoShape 25"/>
          <p:cNvCxnSpPr>
            <a:cxnSpLocks noChangeShapeType="1"/>
            <a:stCxn id="779280" idx="2"/>
            <a:endCxn id="779277" idx="0"/>
          </p:cNvCxnSpPr>
          <p:nvPr/>
        </p:nvCxnSpPr>
        <p:spPr bwMode="auto">
          <a:xfrm rot="16200000" flipH="1">
            <a:off x="6137276" y="1482726"/>
            <a:ext cx="842962" cy="306387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0" name="AutoShape 26"/>
          <p:cNvCxnSpPr>
            <a:cxnSpLocks noChangeShapeType="1"/>
            <a:stCxn id="779281" idx="2"/>
            <a:endCxn id="779274" idx="0"/>
          </p:cNvCxnSpPr>
          <p:nvPr/>
        </p:nvCxnSpPr>
        <p:spPr bwMode="auto">
          <a:xfrm rot="5400000">
            <a:off x="8777288" y="1368425"/>
            <a:ext cx="1071562" cy="306388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1" name="AutoShape 27"/>
          <p:cNvCxnSpPr>
            <a:cxnSpLocks noChangeShapeType="1"/>
            <a:stCxn id="779281" idx="2"/>
            <a:endCxn id="779273" idx="0"/>
          </p:cNvCxnSpPr>
          <p:nvPr/>
        </p:nvCxnSpPr>
        <p:spPr bwMode="auto">
          <a:xfrm rot="16200000" flipH="1">
            <a:off x="9082882" y="1369219"/>
            <a:ext cx="1071562" cy="304800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2" name="AutoShape 28"/>
          <p:cNvCxnSpPr>
            <a:cxnSpLocks noChangeShapeType="1"/>
            <a:stCxn id="779278" idx="2"/>
            <a:endCxn id="779276" idx="0"/>
          </p:cNvCxnSpPr>
          <p:nvPr/>
        </p:nvCxnSpPr>
        <p:spPr bwMode="auto">
          <a:xfrm rot="16200000" flipH="1">
            <a:off x="4953001" y="-312738"/>
            <a:ext cx="1071562" cy="3668713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3" name="AutoShape 29"/>
          <p:cNvCxnSpPr>
            <a:cxnSpLocks noChangeShapeType="1"/>
            <a:stCxn id="779278" idx="2"/>
            <a:endCxn id="779275" idx="0"/>
          </p:cNvCxnSpPr>
          <p:nvPr/>
        </p:nvCxnSpPr>
        <p:spPr bwMode="auto">
          <a:xfrm rot="16200000" flipH="1">
            <a:off x="5259388" y="-619125"/>
            <a:ext cx="1071562" cy="4281488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79305" name="Picture 41" descr="mandr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4724401"/>
            <a:ext cx="928688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9306" name="Text Box 42"/>
          <p:cNvSpPr txBox="1">
            <a:spLocks noChangeArrowheads="1"/>
          </p:cNvSpPr>
          <p:nvPr/>
        </p:nvSpPr>
        <p:spPr bwMode="auto">
          <a:xfrm>
            <a:off x="7013575" y="6130926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風茄</a:t>
            </a:r>
          </a:p>
        </p:txBody>
      </p:sp>
      <p:sp>
        <p:nvSpPr>
          <p:cNvPr id="779308" name="Text Box 44"/>
          <p:cNvSpPr txBox="1">
            <a:spLocks noChangeArrowheads="1"/>
          </p:cNvSpPr>
          <p:nvPr/>
        </p:nvSpPr>
        <p:spPr bwMode="auto">
          <a:xfrm>
            <a:off x="8297864" y="2417763"/>
            <a:ext cx="498475" cy="831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333399"/>
                </a:solidFill>
                <a:ea typeface="SimHei" panose="02010609060101010101" pitchFamily="49" charset="-122"/>
              </a:rPr>
              <a:t>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333399"/>
                </a:solidFill>
                <a:ea typeface="SimHei" panose="02010609060101010101" pitchFamily="49" charset="-122"/>
              </a:rPr>
              <a:t>拿</a:t>
            </a:r>
          </a:p>
        </p:txBody>
      </p:sp>
      <p:cxnSp>
        <p:nvCxnSpPr>
          <p:cNvPr id="779309" name="AutoShape 45"/>
          <p:cNvCxnSpPr>
            <a:cxnSpLocks noChangeShapeType="1"/>
            <a:stCxn id="779278" idx="2"/>
            <a:endCxn id="779308" idx="0"/>
          </p:cNvCxnSpPr>
          <p:nvPr/>
        </p:nvCxnSpPr>
        <p:spPr bwMode="auto">
          <a:xfrm rot="16200000" flipH="1">
            <a:off x="5384801" y="-744537"/>
            <a:ext cx="1431925" cy="4892675"/>
          </a:xfrm>
          <a:prstGeom prst="bentConnector3">
            <a:avLst>
              <a:gd name="adj1" fmla="val 3757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9310" name="Text Box 46"/>
          <p:cNvSpPr txBox="1">
            <a:spLocks noChangeArrowheads="1"/>
          </p:cNvSpPr>
          <p:nvPr/>
        </p:nvSpPr>
        <p:spPr bwMode="auto">
          <a:xfrm>
            <a:off x="9571038" y="5192713"/>
            <a:ext cx="4127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地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1743" y="629945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摘自聖</a:t>
            </a:r>
            <a:r>
              <a:rPr lang="zh-CN" altLang="en-US" dirty="0"/>
              <a:t>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6" grpId="0" animBg="1"/>
      <p:bldP spid="779267" grpId="0" animBg="1"/>
      <p:bldP spid="779268" grpId="0" animBg="1"/>
      <p:bldP spid="779269" grpId="0" animBg="1"/>
      <p:bldP spid="779270" grpId="0" animBg="1"/>
      <p:bldP spid="779271" grpId="0" animBg="1"/>
      <p:bldP spid="779272" grpId="0" animBg="1"/>
      <p:bldP spid="779273" grpId="0" animBg="1"/>
      <p:bldP spid="779274" grpId="0" animBg="1"/>
      <p:bldP spid="779275" grpId="0" animBg="1"/>
      <p:bldP spid="779276" grpId="0" animBg="1"/>
      <p:bldP spid="779277" grpId="0" animBg="1"/>
      <p:bldP spid="779278" grpId="0" animBg="1"/>
      <p:bldP spid="779279" grpId="0" animBg="1"/>
      <p:bldP spid="779280" grpId="0" animBg="1"/>
      <p:bldP spid="779281" grpId="0" animBg="1"/>
      <p:bldP spid="779306" grpId="0"/>
      <p:bldP spid="779306" grpId="1"/>
      <p:bldP spid="779308" grpId="0" animBg="1"/>
      <p:bldP spid="7793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26382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，父母之爭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27:1-8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年老，眼睛昏花，不能看見，就叫了他大兒子以掃來，說：「我兒。」以掃說：「我在這裏。」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他說：「我如今老了，不知道哪一天死。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現在拿你的器械，就是箭囊和弓，往田野去為我打獵，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照我所愛的做成美味，拿來給我吃，使我在未死之先給你祝福。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以撒對他兒子以掃說話，利百加也聽見了。以掃往田野去打獵，要得野味帶來。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利百加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就對她兒子雅各說：「我聽見你父親對你哥哥以掃說：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 『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你去把野獸帶來，做成美味給我吃，我好在未死之先，在耶和華面前給你祝福。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』 8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現在，我兒，你要照着我所吩咐你的，聽從我的話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雅各領受祝福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，用欺騙得來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以撒的祝福</a:t>
            </a:r>
            <a:endParaRPr lang="en-US" altLang="zh-CN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27:27-29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本</a:t>
            </a:r>
            <a:endParaRPr lang="zh-TW" altLang="en-US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他就上前與父親親嘴。他父親一聞他衣服上的香氣，就給他祝福，說：</a:t>
            </a: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我兒的香氣如同耶和華賜福之田地的香氣一樣。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願神賜你天上的甘露</a:t>
            </a:r>
            <a:r>
              <a:rPr lang="zh-TW" altLang="en-US" sz="28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，地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上的肥土，並許多五穀新酒。</a:t>
            </a:r>
          </a:p>
          <a:p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願多民事奉你</a:t>
            </a:r>
            <a:r>
              <a:rPr lang="zh-TW" altLang="en-US" sz="28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，多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國跪拜你。願你作你弟兄的主；你母親的兒子向你跪拜。凡咒詛你的，願他受咒詛；為你祝福的，願他蒙福。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雅各領受祝福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，出逃前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得以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撒的祝福</a:t>
            </a:r>
            <a:endParaRPr lang="en-US" altLang="zh-CN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28:1-4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以撒叫了雅各來，給他祝福，並囑咐他說：「你不要娶迦南的女子為妻。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你起身往巴旦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‧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亞蘭去，到你外祖彼土利家裏，在你母舅拉班的女兒中娶一女為妻。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願全能的神賜福給你，使你生養眾多，成為多族，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將應許亞伯拉罕的福賜給你和你的後裔，使你承受你所寄居的地為業，就是神賜給亞伯拉罕的地。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6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雅各領受祝福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，逃亡途中神首次向雅各顯現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祝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福</a:t>
            </a:r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應許</a:t>
            </a:r>
            <a:endParaRPr lang="en-US" altLang="zh-CN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28:10-22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雅各出了別是巴，向哈蘭走去；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到了一個地方，因為太陽落了，就在那裏住宿，便拾起那地方的一塊石頭枕在頭下，在那裏躺臥睡了，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夢見一個梯子立在地上，梯子的頭頂着天，有神的使者在梯子上，上去下來。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耶和華站在梯子以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上說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：「我是耶和華－你祖亞伯拉罕的神，也是以撒的神；我要將你現在所躺臥之地賜給你和你的後裔。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你的後裔必像地上的塵沙那樣多，必向東西南北開展；地上萬族必因你和你的後裔得福。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我也與你同在。你無論往哪裏去，我必保佑你，領你歸回這地，總不離棄你，直到我成全了向你所應許的。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雅各睡醒了，說：「耶和華真在這裏，我竟不知道！」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就懼怕，說：「這地方何等可畏！這不是別的，乃是神的殿，也是天的門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。」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82" name="Picture 2" descr="map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1" name="Text Box 21"/>
          <p:cNvSpPr txBox="1">
            <a:spLocks noChangeArrowheads="1"/>
          </p:cNvSpPr>
          <p:nvPr/>
        </p:nvSpPr>
        <p:spPr bwMode="auto">
          <a:xfrm>
            <a:off x="5483226" y="3040063"/>
            <a:ext cx="1971675" cy="711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全程約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850</a:t>
            </a: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公里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（約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30</a:t>
            </a: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天路程）</a:t>
            </a:r>
          </a:p>
        </p:txBody>
      </p:sp>
      <p:sp>
        <p:nvSpPr>
          <p:cNvPr id="890900" name="Freeform 20"/>
          <p:cNvSpPr>
            <a:spLocks/>
          </p:cNvSpPr>
          <p:nvPr/>
        </p:nvSpPr>
        <p:spPr bwMode="auto">
          <a:xfrm>
            <a:off x="4202114" y="1655763"/>
            <a:ext cx="2262187" cy="3346450"/>
          </a:xfrm>
          <a:custGeom>
            <a:avLst/>
            <a:gdLst>
              <a:gd name="T0" fmla="*/ 8 w 1313"/>
              <a:gd name="T1" fmla="*/ 1894 h 1894"/>
              <a:gd name="T2" fmla="*/ 8 w 1313"/>
              <a:gd name="T3" fmla="*/ 1808 h 1894"/>
              <a:gd name="T4" fmla="*/ 56 w 1313"/>
              <a:gd name="T5" fmla="*/ 1731 h 1894"/>
              <a:gd name="T6" fmla="*/ 257 w 1313"/>
              <a:gd name="T7" fmla="*/ 1664 h 1894"/>
              <a:gd name="T8" fmla="*/ 421 w 1313"/>
              <a:gd name="T9" fmla="*/ 1395 h 1894"/>
              <a:gd name="T10" fmla="*/ 661 w 1313"/>
              <a:gd name="T11" fmla="*/ 1174 h 1894"/>
              <a:gd name="T12" fmla="*/ 737 w 1313"/>
              <a:gd name="T13" fmla="*/ 714 h 1894"/>
              <a:gd name="T14" fmla="*/ 824 w 1313"/>
              <a:gd name="T15" fmla="*/ 339 h 1894"/>
              <a:gd name="T16" fmla="*/ 939 w 1313"/>
              <a:gd name="T17" fmla="*/ 138 h 1894"/>
              <a:gd name="T18" fmla="*/ 1150 w 1313"/>
              <a:gd name="T19" fmla="*/ 22 h 1894"/>
              <a:gd name="T20" fmla="*/ 1313 w 1313"/>
              <a:gd name="T21" fmla="*/ 3 h 1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3" h="1894">
                <a:moveTo>
                  <a:pt x="8" y="1894"/>
                </a:moveTo>
                <a:cubicBezTo>
                  <a:pt x="4" y="1864"/>
                  <a:pt x="0" y="1835"/>
                  <a:pt x="8" y="1808"/>
                </a:cubicBezTo>
                <a:cubicBezTo>
                  <a:pt x="16" y="1781"/>
                  <a:pt x="15" y="1755"/>
                  <a:pt x="56" y="1731"/>
                </a:cubicBezTo>
                <a:cubicBezTo>
                  <a:pt x="97" y="1707"/>
                  <a:pt x="196" y="1720"/>
                  <a:pt x="257" y="1664"/>
                </a:cubicBezTo>
                <a:cubicBezTo>
                  <a:pt x="318" y="1608"/>
                  <a:pt x="354" y="1477"/>
                  <a:pt x="421" y="1395"/>
                </a:cubicBezTo>
                <a:cubicBezTo>
                  <a:pt x="488" y="1313"/>
                  <a:pt x="608" y="1287"/>
                  <a:pt x="661" y="1174"/>
                </a:cubicBezTo>
                <a:cubicBezTo>
                  <a:pt x="714" y="1061"/>
                  <a:pt x="710" y="853"/>
                  <a:pt x="737" y="714"/>
                </a:cubicBezTo>
                <a:cubicBezTo>
                  <a:pt x="764" y="575"/>
                  <a:pt x="790" y="435"/>
                  <a:pt x="824" y="339"/>
                </a:cubicBezTo>
                <a:cubicBezTo>
                  <a:pt x="858" y="243"/>
                  <a:pt x="885" y="191"/>
                  <a:pt x="939" y="138"/>
                </a:cubicBezTo>
                <a:cubicBezTo>
                  <a:pt x="993" y="85"/>
                  <a:pt x="1088" y="44"/>
                  <a:pt x="1150" y="22"/>
                </a:cubicBezTo>
                <a:cubicBezTo>
                  <a:pt x="1212" y="0"/>
                  <a:pt x="1294" y="6"/>
                  <a:pt x="1313" y="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89" name="Freeform 9"/>
          <p:cNvSpPr>
            <a:spLocks/>
          </p:cNvSpPr>
          <p:nvPr/>
        </p:nvSpPr>
        <p:spPr bwMode="auto">
          <a:xfrm>
            <a:off x="3900489" y="5021263"/>
            <a:ext cx="319087" cy="609600"/>
          </a:xfrm>
          <a:custGeom>
            <a:avLst/>
            <a:gdLst>
              <a:gd name="T0" fmla="*/ 0 w 167"/>
              <a:gd name="T1" fmla="*/ 288 h 288"/>
              <a:gd name="T2" fmla="*/ 140 w 167"/>
              <a:gd name="T3" fmla="*/ 101 h 288"/>
              <a:gd name="T4" fmla="*/ 164 w 167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" h="288">
                <a:moveTo>
                  <a:pt x="0" y="288"/>
                </a:moveTo>
                <a:cubicBezTo>
                  <a:pt x="56" y="218"/>
                  <a:pt x="113" y="149"/>
                  <a:pt x="140" y="101"/>
                </a:cubicBezTo>
                <a:cubicBezTo>
                  <a:pt x="167" y="53"/>
                  <a:pt x="160" y="17"/>
                  <a:pt x="164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92" name="Oval 12"/>
          <p:cNvSpPr>
            <a:spLocks noChangeArrowheads="1"/>
          </p:cNvSpPr>
          <p:nvPr/>
        </p:nvSpPr>
        <p:spPr bwMode="auto">
          <a:xfrm>
            <a:off x="3800475" y="5583238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93" name="AutoShape 13"/>
          <p:cNvSpPr>
            <a:spLocks noChangeArrowheads="1"/>
          </p:cNvSpPr>
          <p:nvPr/>
        </p:nvSpPr>
        <p:spPr bwMode="auto">
          <a:xfrm>
            <a:off x="2697164" y="5372100"/>
            <a:ext cx="955675" cy="406400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別是巴</a:t>
            </a:r>
          </a:p>
        </p:txBody>
      </p:sp>
      <p:sp>
        <p:nvSpPr>
          <p:cNvPr id="890894" name="Oval 14"/>
          <p:cNvSpPr>
            <a:spLocks noChangeArrowheads="1"/>
          </p:cNvSpPr>
          <p:nvPr/>
        </p:nvSpPr>
        <p:spPr bwMode="auto">
          <a:xfrm>
            <a:off x="4149725" y="492601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95" name="AutoShape 15"/>
          <p:cNvSpPr>
            <a:spLocks noChangeArrowheads="1"/>
          </p:cNvSpPr>
          <p:nvPr/>
        </p:nvSpPr>
        <p:spPr bwMode="auto">
          <a:xfrm>
            <a:off x="3046414" y="4714875"/>
            <a:ext cx="955675" cy="406400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伯特利</a:t>
            </a:r>
          </a:p>
        </p:txBody>
      </p:sp>
      <p:sp>
        <p:nvSpPr>
          <p:cNvPr id="890896" name="Text Box 16"/>
          <p:cNvSpPr txBox="1">
            <a:spLocks noChangeArrowheads="1"/>
          </p:cNvSpPr>
          <p:nvPr/>
        </p:nvSpPr>
        <p:spPr bwMode="auto">
          <a:xfrm>
            <a:off x="6696075" y="1333501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FF0000"/>
                </a:solidFill>
                <a:ea typeface="SimHei" panose="02010609060101010101" pitchFamily="49" charset="-122"/>
              </a:rPr>
              <a:t>巴旦亞蘭</a:t>
            </a:r>
          </a:p>
        </p:txBody>
      </p:sp>
      <p:sp>
        <p:nvSpPr>
          <p:cNvPr id="890897" name="Oval 17"/>
          <p:cNvSpPr>
            <a:spLocks noChangeArrowheads="1"/>
          </p:cNvSpPr>
          <p:nvPr/>
        </p:nvSpPr>
        <p:spPr bwMode="auto">
          <a:xfrm>
            <a:off x="6459538" y="157956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99" name="AutoShape 19"/>
          <p:cNvSpPr>
            <a:spLocks noChangeArrowheads="1"/>
          </p:cNvSpPr>
          <p:nvPr/>
        </p:nvSpPr>
        <p:spPr bwMode="auto">
          <a:xfrm>
            <a:off x="6096001" y="1016000"/>
            <a:ext cx="701675" cy="406400"/>
          </a:xfrm>
          <a:prstGeom prst="wedgeRectCallout">
            <a:avLst>
              <a:gd name="adj1" fmla="val 11764"/>
              <a:gd name="adj2" fmla="val 84764"/>
            </a:avLst>
          </a:prstGeom>
          <a:solidFill>
            <a:schemeClr val="accent2">
              <a:alpha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哈蘭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76171" y="64886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摘自聖</a:t>
            </a:r>
            <a:r>
              <a:rPr lang="zh-CN" altLang="en-US" dirty="0"/>
              <a:t>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9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89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1" grpId="0" animBg="1"/>
      <p:bldP spid="890900" grpId="0" animBg="1"/>
      <p:bldP spid="890889" grpId="0" animBg="1"/>
      <p:bldP spid="890894" grpId="0" animBg="1"/>
      <p:bldP spid="890895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1403498" y="1403497"/>
            <a:ext cx="8856921" cy="20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耶穌對他說：「因為我說</a:t>
            </a:r>
            <a:r>
              <a:rPr kumimoji="1"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在無花果樹底下看見你</a:t>
            </a:r>
            <a:r>
              <a:rPr kumimoji="1"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，你就信嗎？你將要看見比這更大的事」；又說：「我實實在在的告訴你們，你們將要看見天開了，</a:t>
            </a:r>
            <a:r>
              <a:rPr kumimoji="1"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神的使者上去下來在人子身上。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r>
              <a:rPr kumimoji="1" lang="en-US" altLang="zh-TW" sz="2800" dirty="0">
                <a:solidFill>
                  <a:srgbClr val="808080"/>
                </a:solidFill>
                <a:latin typeface="SimHei" panose="02010609060101010101" pitchFamily="49" charset="-122"/>
              </a:rPr>
              <a:t>(</a:t>
            </a:r>
            <a:r>
              <a:rPr kumimoji="1" lang="zh-TW" altLang="en-US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約</a:t>
            </a:r>
            <a:r>
              <a:rPr kumimoji="1" lang="en-US" altLang="zh-TW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1:50</a:t>
            </a:r>
            <a:r>
              <a:rPr kumimoji="1" lang="en-US" altLang="zh-TW" sz="2800" dirty="0">
                <a:solidFill>
                  <a:srgbClr val="808080"/>
                </a:solidFill>
                <a:latin typeface="SimHei" panose="02010609060101010101" pitchFamily="49" charset="-122"/>
              </a:rPr>
              <a:t>-51)</a:t>
            </a:r>
          </a:p>
        </p:txBody>
      </p:sp>
    </p:spTree>
    <p:extLst>
      <p:ext uri="{BB962C8B-B14F-4D97-AF65-F5344CB8AC3E}">
        <p14:creationId xmlns:p14="http://schemas.microsoft.com/office/powerpoint/2010/main" val="2729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雅各領受祝福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，逃亡途中神首次向雅各顯現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祝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福</a:t>
            </a:r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應許</a:t>
            </a:r>
            <a:endParaRPr lang="en-US" altLang="zh-CN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28:10-22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雅各清早起來，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把所枕的石頭立作柱子，澆油在上面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他就給那地方起名叫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伯特利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（就是神殿的意思）；但那地方起先名叫路斯。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雅各許願說：「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神若與我同在，在我所行的路上保佑我，又給我食物吃，衣服穿，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使我平平安安地回到我父親的家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，我就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必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</a:t>
            </a:r>
            <a:r>
              <a:rPr lang="zh-TW" altLang="en-US" sz="2800" u="sng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耶和華為我的神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我所立為柱子的石頭也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必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作</a:t>
            </a:r>
            <a:r>
              <a:rPr lang="zh-TW" altLang="en-US" sz="2800" u="sng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神的殿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；凡你所賜給我的，我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必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將</a:t>
            </a:r>
            <a:r>
              <a:rPr lang="zh-TW" altLang="en-US" sz="2800" u="sng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十分之一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獻給你。」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2" y="1326449"/>
            <a:ext cx="111440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DengXian" panose="02010600030101010101" pitchFamily="2" charset="-122"/>
                <a:ea typeface="DengXian" panose="02010600030101010101" pitchFamily="2" charset="-122"/>
              </a:rPr>
              <a:t>Q1: 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這幾章中雅各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面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臨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的衝突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，分享一下你覺得為何造成如此的境況？</a:t>
            </a:r>
            <a:endParaRPr lang="en-US" altLang="zh-CN" sz="36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Q2: 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拉班、雅各二人性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格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有什麼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相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似之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處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？ 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各被拉班欺哄，得到什麽教訓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en-US" altLang="zh-TW" sz="36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36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Q3: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到目前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今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天</a:t>
            </a:r>
            <a:r>
              <a:rPr lang="en-US" altLang="zh-CN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章為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止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你覺得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雅各對神的認識到了什麼程度？</a:t>
            </a:r>
            <a:endParaRPr lang="en-US" altLang="zh-TW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64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11/26/2023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084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ED9B5-F6B2-DBC3-EEFF-BD27B14E2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17" y="359764"/>
            <a:ext cx="10897849" cy="623590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31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dirty="0">
                <a:solidFill>
                  <a:srgbClr val="000000"/>
                </a:solidFill>
                <a:effectLst/>
                <a:latin typeface="system-ui"/>
              </a:rPr>
              <a:t>1 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听见</a:t>
            </a:r>
            <a:r>
              <a:rPr lang="zh-CN" altLang="en-US" sz="2900" b="1" i="0" u="sng" dirty="0">
                <a:solidFill>
                  <a:srgbClr val="0000FF"/>
                </a:solidFill>
                <a:effectLst/>
                <a:latin typeface="system-ui"/>
              </a:rPr>
              <a:t>拉班</a:t>
            </a:r>
            <a:r>
              <a:rPr lang="zh-CN" altLang="en-US" sz="2900" b="1" i="0" dirty="0">
                <a:solidFill>
                  <a:srgbClr val="0000FF"/>
                </a:solidFill>
                <a:effectLst/>
                <a:latin typeface="system-ui"/>
              </a:rPr>
              <a:t>的儿子们有话说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：“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把我们父亲所有的都夺了去，并借着我们父亲的，得了这一切的荣耀。”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见</a:t>
            </a:r>
            <a:r>
              <a:rPr lang="zh-CN" altLang="en-US" sz="2900" b="1" i="0" u="sng" dirty="0">
                <a:solidFill>
                  <a:srgbClr val="0000FF"/>
                </a:solidFill>
                <a:effectLst/>
                <a:latin typeface="system-ui"/>
              </a:rPr>
              <a:t>拉班</a:t>
            </a:r>
            <a:r>
              <a:rPr lang="zh-CN" altLang="en-US" sz="2900" b="1" i="0" dirty="0">
                <a:solidFill>
                  <a:srgbClr val="0000FF"/>
                </a:solidFill>
                <a:effectLst/>
                <a:latin typeface="system-ui"/>
              </a:rPr>
              <a:t>的气色向他不如从前了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耶和华对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说：“</a:t>
            </a:r>
            <a:r>
              <a:rPr lang="zh-CN" altLang="en-US" sz="2900" b="1" i="0" dirty="0">
                <a:solidFill>
                  <a:srgbClr val="0000FF"/>
                </a:solidFill>
                <a:effectLst/>
                <a:latin typeface="system-ui"/>
              </a:rPr>
              <a:t>你要回你祖你父之地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，到你亲族那里去，我必与你同在。”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就打发人，叫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到田野羊群那里来，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对她们说：“我看你们父亲的气色向我不如从前了，但我父亲的神向来与我同在。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你们也知道，我尽了我的力量服侍你们的父亲。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你们的父亲欺哄我，十次改了我的工价，然而神不容他害我。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他若说有点的归你做工价，羊群所生的都有点；他若说有纹的归你做工价，羊群所生的都有纹。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这样，神把你们父亲的牲畜夺来赐给我了。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羊配合的时候，我梦中举目一看，见跳母羊的公羊都是有纹的、有点的、有花斑的。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神的使者在那梦中呼叫我说：‘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！’我说：‘我在这里。’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他说：‘你举目观看，跳母羊的公羊都是有纹的、有点的、有花斑的，凡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向你所做的，我都看见了。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我是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伯特利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的神，你在那里用油浇过柱子，向我许过愿。现今你起来，离开这地，回你本地去吧。’”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回答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说：“在我们父亲的家里还有我们可得的份吗？还有我们的产业吗？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【</a:t>
            </a:r>
            <a:r>
              <a:rPr lang="zh-CN" altLang="en-US" sz="2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来十一</a:t>
            </a:r>
            <a:r>
              <a:rPr lang="en-US" altLang="zh-CN" sz="2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13】</a:t>
            </a:r>
            <a:r>
              <a:rPr lang="zh-CN" altLang="en-US" sz="2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「这些人都是存着信心死的，并没有得着所应许的；却从远处望见，且欢喜迎接，又承认自己在世上是客旅，是寄居的。」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</a:pPr>
            <a:endParaRPr lang="en-US" altLang="zh-CN" sz="2900" dirty="0">
              <a:solidFill>
                <a:srgbClr val="000000"/>
              </a:solidFill>
              <a:latin typeface="system-ui"/>
            </a:endParaRPr>
          </a:p>
          <a:p>
            <a:pPr algn="l">
              <a:lnSpc>
                <a:spcPct val="120000"/>
              </a:lnSpc>
            </a:pP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C29172-C150-5CBA-B4A8-C486F539F6ED}"/>
              </a:ext>
            </a:extLst>
          </p:cNvPr>
          <p:cNvSpPr txBox="1"/>
          <p:nvPr/>
        </p:nvSpPr>
        <p:spPr>
          <a:xfrm>
            <a:off x="210943" y="32667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耶和华神所造的，惟有</a:t>
            </a:r>
            <a:r>
              <a:rPr lang="zh-CN" altLang="en-US" sz="2400" b="1" dirty="0">
                <a:solidFill>
                  <a:srgbClr val="0000FF"/>
                </a:solidFill>
              </a:rPr>
              <a:t>蛇比田野一切的活物更狡猾</a:t>
            </a:r>
            <a:r>
              <a:rPr lang="zh-CN" altLang="en-US" sz="2400" dirty="0"/>
              <a:t>。蛇对女人说，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神岂是真说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不许你们吃园中所有树上的果子吗？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女人对蛇说，园中树上的果子，我们可以吃，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惟有园当中那棵树上的果子，神曾说，</a:t>
            </a:r>
            <a:r>
              <a:rPr lang="zh-CN" altLang="en-US" sz="2400" b="1" dirty="0"/>
              <a:t>你们不可吃，</a:t>
            </a:r>
            <a:r>
              <a:rPr lang="zh-CN" altLang="en-US" sz="2400" b="1" dirty="0">
                <a:solidFill>
                  <a:srgbClr val="0000FF"/>
                </a:solidFill>
              </a:rPr>
              <a:t>也不可摸</a:t>
            </a:r>
            <a:r>
              <a:rPr lang="zh-CN" altLang="en-US" sz="2400" b="1" dirty="0"/>
              <a:t>，免得你们死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你们不一定死</a:t>
            </a:r>
            <a:r>
              <a:rPr lang="zh-CN" altLang="en-US" sz="2400" dirty="0"/>
              <a:t>，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因为神知道，你们吃的日子眼睛就明亮了，</a:t>
            </a:r>
            <a:r>
              <a:rPr lang="zh-CN" altLang="en-US" sz="2400" b="1" dirty="0">
                <a:solidFill>
                  <a:srgbClr val="0000FF"/>
                </a:solidFill>
              </a:rPr>
              <a:t>你们便如神能知道善恶。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0000FF"/>
                </a:solidFill>
              </a:rPr>
              <a:t>于是女人</a:t>
            </a:r>
            <a:r>
              <a:rPr lang="zh-CN" altLang="en-US" sz="2400" dirty="0"/>
              <a:t>见那棵树的果子好作食物，也悦人的眼目，且是可喜爱的，能使人有智慧，</a:t>
            </a:r>
            <a:r>
              <a:rPr lang="zh-CN" altLang="en-US" sz="2400" b="1" dirty="0">
                <a:solidFill>
                  <a:srgbClr val="0000FF"/>
                </a:solidFill>
              </a:rPr>
              <a:t>就摘下果子来吃了。又给她丈夫，她丈夫也吃了。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C1B447-2FB6-D2CC-C90F-043567308525}"/>
              </a:ext>
            </a:extLst>
          </p:cNvPr>
          <p:cNvSpPr txBox="1"/>
          <p:nvPr/>
        </p:nvSpPr>
        <p:spPr>
          <a:xfrm>
            <a:off x="1193179" y="3563025"/>
            <a:ext cx="8508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蛇代表着什么？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质疑神的话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扭曲神的话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“</a:t>
            </a:r>
            <a:r>
              <a:rPr lang="zh-CN" altLang="en-US" sz="2400" b="1" dirty="0"/>
              <a:t>能知道善恶</a:t>
            </a:r>
            <a:r>
              <a:rPr lang="en-US" altLang="zh-CN" sz="2400" b="1" dirty="0"/>
              <a:t>” “</a:t>
            </a:r>
            <a:r>
              <a:rPr lang="zh-CN" altLang="en-US" sz="2400" b="1" dirty="0"/>
              <a:t>使人有智慧</a:t>
            </a:r>
            <a:r>
              <a:rPr lang="en-US" altLang="zh-CN" sz="2400" b="1" dirty="0"/>
              <a:t>” </a:t>
            </a:r>
            <a:r>
              <a:rPr lang="zh-CN" altLang="en-US" sz="2400" b="1" dirty="0"/>
              <a:t>有什么不对？</a:t>
            </a:r>
            <a:endParaRPr lang="en-US" altLang="zh-CN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5A14C1F-638D-ADFE-78D9-F3EB362FA15D}"/>
              </a:ext>
            </a:extLst>
          </p:cNvPr>
          <p:cNvGrpSpPr/>
          <p:nvPr/>
        </p:nvGrpSpPr>
        <p:grpSpPr>
          <a:xfrm>
            <a:off x="1637830" y="5045241"/>
            <a:ext cx="9290367" cy="646331"/>
            <a:chOff x="1637830" y="5312879"/>
            <a:chExt cx="929036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B99EA04-3262-9586-B3C3-28771C0D8457}"/>
                </a:ext>
              </a:extLst>
            </p:cNvPr>
            <p:cNvSpPr txBox="1"/>
            <p:nvPr/>
          </p:nvSpPr>
          <p:spPr>
            <a:xfrm>
              <a:off x="1637830" y="5312879"/>
              <a:ext cx="6096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你们便</a:t>
              </a:r>
              <a:r>
                <a:rPr lang="zh-CN" altLang="en-US" sz="3600" b="1" dirty="0">
                  <a:solidFill>
                    <a:srgbClr val="0000FF"/>
                  </a:solidFill>
                </a:rPr>
                <a:t>如神</a:t>
              </a:r>
              <a:r>
                <a:rPr lang="zh-CN" altLang="en-US" sz="2400" b="1" dirty="0"/>
                <a:t>能知道善恶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72D1F77-83BB-710E-4652-999C3BFC542B}"/>
                </a:ext>
              </a:extLst>
            </p:cNvPr>
            <p:cNvSpPr txBox="1"/>
            <p:nvPr/>
          </p:nvSpPr>
          <p:spPr>
            <a:xfrm>
              <a:off x="5168592" y="5455018"/>
              <a:ext cx="57596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/>
                <a:t> </a:t>
              </a:r>
              <a:r>
                <a:rPr lang="zh-CN" altLang="en-US" sz="2400" b="1" dirty="0">
                  <a:solidFill>
                    <a:srgbClr val="0000FF"/>
                  </a:solidFill>
                </a:rPr>
                <a:t>人要自己作神</a:t>
              </a:r>
              <a:endParaRPr lang="en-US" altLang="zh-C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4E4B78-BB40-4310-7FC8-F310B69E5748}"/>
              </a:ext>
            </a:extLst>
          </p:cNvPr>
          <p:cNvSpPr txBox="1"/>
          <p:nvPr/>
        </p:nvSpPr>
        <p:spPr>
          <a:xfrm>
            <a:off x="1193178" y="5688074"/>
            <a:ext cx="8508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丈夫在这里的角色是什么？丈夫在这里有哪些缺失？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521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7A1A0C-41A5-6B7F-D79F-D14CFA07A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551543"/>
            <a:ext cx="11219541" cy="56254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CN" altLang="en-US" sz="7200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sz="7200" b="1" i="0" dirty="0">
                <a:solidFill>
                  <a:srgbClr val="000000"/>
                </a:solidFill>
                <a:effectLst/>
                <a:latin typeface="system-ui"/>
              </a:rPr>
              <a:t>31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我们不是被他当做外人吗？因为他卖了我们，吞了我们的价值。 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神从我们父亲所夺出来的一切财物，那就是我们和我们孩子们的。现今凡神所吩咐你的，你只管去行吧。”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起来，使他的儿子和妻子都骑上骆驼，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又带着他在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巴旦亚兰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所得的一切牲畜和财物，往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地他父亲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那里去了。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当时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剪羊毛去了，</a:t>
            </a:r>
            <a:r>
              <a:rPr lang="zh-CN" altLang="en-US" sz="7200" b="1" i="0" u="sng" dirty="0">
                <a:solidFill>
                  <a:srgbClr val="0000FF"/>
                </a:solidFill>
                <a:effectLst/>
                <a:latin typeface="system-ui"/>
              </a:rPr>
              <a:t>拉结</a:t>
            </a:r>
            <a:r>
              <a:rPr lang="zh-CN" altLang="en-US" sz="7200" b="1" i="0" dirty="0">
                <a:solidFill>
                  <a:srgbClr val="0000FF"/>
                </a:solidFill>
                <a:effectLst/>
                <a:latin typeface="system-ui"/>
              </a:rPr>
              <a:t>偷了他父亲家中的神像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背着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亚兰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偷走了，并不告诉他，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就带着所有的逃跑。他起身过大河，面向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基列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山行去。</a:t>
            </a:r>
            <a:r>
              <a:rPr lang="zh-CN" altLang="en-US" sz="7200" i="0" dirty="0">
                <a:solidFill>
                  <a:srgbClr val="000000"/>
                </a:solidFill>
                <a:effectLst/>
                <a:latin typeface="system-ui"/>
              </a:rPr>
              <a:t>拉班追之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到第三日，有人告诉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：“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逃跑了”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带领他的众弟兄去追赶，追了七日，在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基列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山就追上了。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夜间，神到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亚兰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那里，在梦中对他说：“你要小心，不可与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说好说歹。” 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追上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在山上支搭帐篷，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和他的众弟兄也在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基列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山上支搭帐篷。 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对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说：“你做的是什么事呢？你背着我偷走了，又把我的女儿们带了去，如同用刀剑掳去的一般。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你为什么暗暗地逃跑，偷着走，并不告诉我，叫我可以欢乐、唱歌、击鼓、弹琴地送你回去？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又不容我与外孙和女儿亲嘴。你所行的真是愚昧！ 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我手中原有能力害你，只是你父亲的神昨夜对我说：‘你要小心，不可与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说好说歹。’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7449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156BA-72D5-1833-FAD1-682FE733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971"/>
            <a:ext cx="10932886" cy="624114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zh-CN" altLang="en-US" sz="5500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sz="5500" b="1" i="0" dirty="0">
                <a:solidFill>
                  <a:srgbClr val="000000"/>
                </a:solidFill>
                <a:effectLst/>
                <a:latin typeface="system-ui"/>
              </a:rPr>
              <a:t>31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现在你虽然想你父家，不得不去，为什么又偷了我的神像呢？” </a:t>
            </a: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回答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说：“恐怕你把你的女儿从我夺去，所以我逃跑。 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至于你的神像，你在谁那里搜出来，就不容谁存活。当着我们的众弟兄，你认一认，在我这里有什么东西是你的，就拿去。”原来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不知道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偷了那些神像。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进了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并两个使女的帐篷，都没有搜出来，就从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的帐篷出来，进了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的帐篷。 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已经把神像藏在骆驼的驮篓里，便坐在上头。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摸遍了那帐篷，并没有摸着。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对她父亲说：“现在我身上不便，不能在你面前起来，求我主不要生气。”这样，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搜寻神像，竟没有搜出来。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就发怒斥责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说：“我有什么过犯，有什么罪恶，你竟这样火速地追我！ </a:t>
            </a: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37 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你摸遍了我一切的家具，你搜出什么来呢？可以放在你我弟兄面前，叫他们在你我中间辨别辨别！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38 </a:t>
            </a:r>
            <a:r>
              <a:rPr lang="zh-CN" altLang="en-US" sz="5500" b="1" i="0" dirty="0">
                <a:solidFill>
                  <a:srgbClr val="0000FF"/>
                </a:solidFill>
                <a:effectLst/>
                <a:latin typeface="system-ui"/>
              </a:rPr>
              <a:t>我在你家这二十年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，你的母绵羊、母山羊没有掉过胎。你群中的公羊，我没有吃过。 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39 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被野兽撕裂的，我没有带来给你，是我自己赔上。无论是白日，是黑夜，被偷去的，你都向我索要。 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40 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我白日受尽干热，黑夜受尽寒霜，不得合眼睡着，我常是这样。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41 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我这二十年在你家里，为你的两个女儿服侍你十四年，为你的羊群服侍你六年，你又十次改了我的工价。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42 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若不是我父亲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所敬畏的神，就是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亚伯拉罕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的神与我同在，你如今必定打发我空手而去。</a:t>
            </a:r>
            <a:r>
              <a:rPr lang="zh-CN" altLang="en-US" sz="5500" b="1" i="0" dirty="0">
                <a:solidFill>
                  <a:srgbClr val="0000FF"/>
                </a:solidFill>
                <a:effectLst/>
                <a:latin typeface="system-ui"/>
              </a:rPr>
              <a:t>神看见我的苦情和我的劳碌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，就在昨夜责备你。”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7619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43C4BB-DB54-0B45-41F3-D605900B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31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43 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回答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说：“这女儿是我的女儿，这些孩子是我的孩子，这些羊群也是我的羊群，凡在你眼前的都是我的。我的女儿并她们所生的孩子，我今日能向他们做什么呢？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44 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来吧，你我二人可以立约，做你我中间的证据。”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45 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就拿一块石头立做柱子，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46 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又对众弟兄说：“你们堆聚石头。”他们就拿石头来堆成一堆，大家便在旁边吃喝。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47 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称那石堆为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伊迦尔撒哈杜他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却称那石堆为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迦累得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b"/>
              </a:rPr>
              <a:t>b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48 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说：“今日这石堆做你我中间的证据。”因此这地方名叫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迦累得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49 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又叫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米斯巴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，意思说：“我们彼此离别以后，愿耶和华在你我中间鉴察。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50 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你若苦待我的女儿，又在我的女儿以外另娶妻，虽没有人知道，却有神在你我中间做见证。”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51 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又说：“你看我在你我中间所立的这石堆和柱子。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52 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这石堆做证据，这柱子也做证据。我必不过这石堆去害你，你也不可过这石堆和柱子来害我。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53 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但愿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亚伯拉罕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的神和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拿鹤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的神，就是他们父亲的神，在你我中间判断。”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就指着他父亲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所敬畏的神起誓，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54 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又在山上献祭，请众弟兄来吃饭。他们吃了饭，便在山上住宿。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55 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清早起来，与他外孙和女儿亲嘴，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给他们祝福，回往自己的地方去了。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1791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416ED0-8D19-B9DB-37A6-27C31731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5" y="290286"/>
            <a:ext cx="11277600" cy="622662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zh-CN" altLang="en-US" sz="3800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sz="3800" b="1" i="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0" i="0" u="sng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仍旧行路，神的使者遇见他。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看见他们就说：“这是神的军兵。”于是给那地方起名叫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玛哈念</a:t>
            </a:r>
            <a:r>
              <a:rPr lang="en-US" altLang="zh-CN" sz="3800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sz="3800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a"/>
              </a:rPr>
              <a:t>a</a:t>
            </a:r>
            <a:r>
              <a:rPr lang="en-US" altLang="zh-CN" sz="38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打发人先往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地去，就是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地，见他哥哥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吩咐他们说：“你们对我主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说：‘你的仆人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这样说：我在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那里寄居，直到如今。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我有牛、驴、羊群、仆婢，现在打发人来报告我主，为要在你眼前蒙恩。’”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所打发的人回到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那里，说：“我们到了你哥哥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那里，他带着四百人，正迎着你来。”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3800" b="1" i="0" u="sng" dirty="0">
                <a:solidFill>
                  <a:srgbClr val="0000FF"/>
                </a:solidFill>
                <a:effectLst/>
                <a:latin typeface="system-ui"/>
              </a:rPr>
              <a:t>雅各</a:t>
            </a:r>
            <a:r>
              <a:rPr lang="zh-CN" altLang="en-US" sz="3800" b="1" i="0" dirty="0">
                <a:solidFill>
                  <a:srgbClr val="0000FF"/>
                </a:solidFill>
                <a:effectLst/>
                <a:latin typeface="system-ui"/>
              </a:rPr>
              <a:t>就甚惧怕，而且愁烦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，便把那与他同在的人口和羊群、牛群、骆驼分做两队，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说：“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若来击杀这一队，剩下的那一队还可以逃避。”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说：“耶和华我祖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亚伯拉罕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的神，我父亲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的神啊，你曾对我说：‘回你本地本族去，我要厚待你。’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你向仆人所施的一切慈爱和诚实，我一点也不配得。</a:t>
            </a:r>
            <a:r>
              <a:rPr lang="zh-CN" altLang="en-US" sz="3800" b="1" i="0" dirty="0">
                <a:solidFill>
                  <a:srgbClr val="0000FF"/>
                </a:solidFill>
                <a:effectLst/>
                <a:latin typeface="system-ui"/>
              </a:rPr>
              <a:t>我先前只拿着我的杖过这</a:t>
            </a:r>
            <a:r>
              <a:rPr lang="zh-CN" altLang="en-US" sz="3800" b="1" i="0" u="sng" dirty="0">
                <a:solidFill>
                  <a:srgbClr val="0000FF"/>
                </a:solidFill>
                <a:effectLst/>
                <a:latin typeface="system-ui"/>
              </a:rPr>
              <a:t>约旦</a:t>
            </a:r>
            <a:r>
              <a:rPr lang="zh-CN" altLang="en-US" sz="3800" b="1" i="0" dirty="0">
                <a:solidFill>
                  <a:srgbClr val="0000FF"/>
                </a:solidFill>
                <a:effectLst/>
                <a:latin typeface="system-ui"/>
              </a:rPr>
              <a:t>河，如今我却成了两队了。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求你救我脱离我哥哥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的手，因为我怕他来杀我，连妻子带儿女一同杀了。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你曾说：‘</a:t>
            </a:r>
            <a:r>
              <a:rPr lang="zh-CN" altLang="en-US" sz="3800" b="1" i="0" dirty="0">
                <a:solidFill>
                  <a:srgbClr val="0000FF"/>
                </a:solidFill>
                <a:effectLst/>
                <a:latin typeface="system-ui"/>
              </a:rPr>
              <a:t>我必定厚待你，使你的后裔如同海边的沙，多得不可胜数。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’”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当夜，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在那里住宿，就从他所有的物中拿礼物要送给他哥哥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：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母山羊二百只，公山羊二十只；母绵羊二百只，公绵羊二十只；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奶崽子的骆驼三十只，各带着崽子；母牛四十只，公牛十只；母驴二十匹，驴驹十匹。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每样各分一群，交在仆人手下，就对仆人说：“你们要在我前头过去，使群群相离，有空闲的地方。”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又吩咐尽先走的说：“我哥哥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遇见你的时候，问你说：‘你是哪家的人？要往哪里去？你前头这些是谁的？’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8443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84B0FC-DD54-7A9D-24E3-805A54081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522514"/>
            <a:ext cx="11088914" cy="590731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CN" altLang="en-US" sz="2800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你就说：‘是你仆人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的，是送给我主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的礼物。他自己也在我们后边。’”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又吩咐第二、第三和一切赶群畜的人说：“你们遇见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的时候也要这样对他说。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并且你们要说：‘你仆人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在我们后边。’”因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心里说：“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我借着在我前头去的礼物解他的恨，然后再见他的面，或者他容纳我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于是礼物先过去了，那夜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在队中住宿。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他夜间起来，带着两个妻子、两个使女并十一个儿子，都过了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渡口。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先打发他们过河，又打发所有的都过去，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只剩下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一人。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有一个人来和他摔跤，直到黎明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那人见自己胜不过他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，就将他的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大腿窝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摸了一把，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的大腿窝正在摔跤的时候就扭了。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那人说：“天黎明了，容我去吧。”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说：“你不给我祝福，我就不容你去。”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那人说：“你名叫什么？”他说：“我名叫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。”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那人说：“你的名不要再叫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，要叫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，因为你与神与人较力，都得了胜。”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问他说：“请将你的名告诉我。”那人说：“何必问我的名？”于是在那里给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祝福。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便给那地方起名叫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毗努伊勒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b"/>
              </a:rPr>
              <a:t>b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，意思说：“我面对面见了神，我的性命仍得保全。”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日头刚出来的时候，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经过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毗努伊勒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，他的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大腿就瘸了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故此，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人不吃大腿窝的筋，直到今日，因为那人摸了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大腿窝的筋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6508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F214C8-4290-4B08-AF8D-4823EC2F6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621"/>
            <a:ext cx="10515600" cy="5178342"/>
          </a:xfrm>
        </p:spPr>
        <p:txBody>
          <a:bodyPr>
            <a:normAutofit/>
          </a:bodyPr>
          <a:lstStyle/>
          <a:p>
            <a:r>
              <a:rPr lang="en-US" sz="2400" dirty="0"/>
              <a:t>1</a:t>
            </a:r>
            <a:r>
              <a:rPr lang="zh-CN" altLang="en-US" sz="2400" dirty="0"/>
              <a:t>，神主动找雅各，为了除掉雅各生命中成长的障碍，认识自己</a:t>
            </a:r>
            <a:endParaRPr lang="en-US" altLang="zh-CN" sz="2400" dirty="0"/>
          </a:p>
          <a:p>
            <a:r>
              <a:rPr lang="en-US" sz="2400" dirty="0"/>
              <a:t>2</a:t>
            </a:r>
            <a:r>
              <a:rPr lang="zh-CN" altLang="en-US" sz="2400" dirty="0"/>
              <a:t>，大腿窝，人的力量所在，人总倾向依靠自己的力量，智谋</a:t>
            </a:r>
            <a:endParaRPr lang="en-US" altLang="zh-CN" sz="2400" dirty="0"/>
          </a:p>
          <a:p>
            <a:r>
              <a:rPr lang="en-US" sz="2400" dirty="0"/>
              <a:t>3</a:t>
            </a:r>
            <a:r>
              <a:rPr lang="zh-CN" altLang="en-US" sz="2400" dirty="0"/>
              <a:t>， 神并非胜不过雅各，而是寓意人们依靠自己“大腿窝”惯性之大</a:t>
            </a:r>
            <a:endParaRPr lang="en-US" altLang="zh-CN" sz="2400" dirty="0"/>
          </a:p>
          <a:p>
            <a:r>
              <a:rPr lang="en-US" sz="2400" dirty="0"/>
              <a:t>4</a:t>
            </a:r>
            <a:r>
              <a:rPr lang="zh-CN" altLang="en-US" sz="2400" dirty="0"/>
              <a:t>，神摸了大腿窝，人才能认识自己，认识自身的弱点</a:t>
            </a:r>
            <a:endParaRPr lang="en-US" altLang="zh-CN" sz="2400" dirty="0"/>
          </a:p>
          <a:p>
            <a:r>
              <a:rPr lang="en-US" sz="2400" dirty="0"/>
              <a:t>5</a:t>
            </a:r>
            <a:r>
              <a:rPr lang="zh-CN" altLang="en-US" sz="2400" dirty="0"/>
              <a:t>， 瘸了 </a:t>
            </a:r>
            <a:r>
              <a:rPr lang="en-US" altLang="zh-CN" sz="2400" dirty="0"/>
              <a:t>——</a:t>
            </a:r>
            <a:r>
              <a:rPr lang="zh-CN" altLang="en-US" sz="2400" dirty="0"/>
              <a:t>神的印记，永远的提醒，肉体的局限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25865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06C29-A75E-F6F8-2D16-B5A92CEA0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734"/>
            <a:ext cx="10515600" cy="577222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	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0" i="0" u="sng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举目观看，见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来了，后头跟着四百人，他就把孩子们分开交给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和两个使女，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并且叫两个使女和她们的孩子在前头，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和她的孩子在后头，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拉结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和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约瑟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在尽后头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他自己在他们前头过去，一连七次俯伏在地，才就近他哥哥。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跑来迎接他，将他抱住，又搂着他的颈项与他亲嘴，两个人就哭了。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举目看见妇人孩子，就说：“这些和你同行的是谁呢？”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说：“这些孩子是神施恩给你的仆人的。”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于是两个使女和她们的孩子前来下拜，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和她的孩子也前来下拜，随后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约瑟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也前来下拜。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说：“我所遇见的这些群畜是什么意思呢？”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说：“是要在我主面前蒙恩的。”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说：“兄弟啊，我的已经够了，你的仍归你吧。”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说：“不然，我若在你眼前蒙恩，就求你从我手里收下这礼物。因为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我见了你的面，如同见了神的面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，并且你容纳了我。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人为神的国撇下房屋，或是妻子、弟兄、父母、儿女，没有在今世不得百倍，在来世不得永生的」（路十八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29-30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6239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07DBCD-134D-0873-B370-C18101179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029"/>
            <a:ext cx="10515600" cy="5639934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altLang="zh-CN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求你收下我带来给你的礼物，因为神恩待我，使我充足。”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再三地求他，他才收下了。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说：“我们可以起身前往，我在你前头走。”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对他说：“我主知道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孩子们年幼娇嫩，牛羊也正在乳养的时候，若是催赶一天，群畜都必死了。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求我主在仆人前头走，我要量着在我面前群畜和孩子的力量慢慢地前行，直走到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我主那里。”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说：“容我把跟随我的人留几个在你这里。”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说：“何必呢？只要在我主眼前蒙恩就是了。”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于是，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当日起行回往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去了。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就往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疏割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去，在那里为自己盖造房屋，又为牲畜搭棚，因此那地方名叫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疏割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a"/>
              </a:rPr>
              <a:t>a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从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巴旦亚兰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回来的时候，平平安安地到了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地的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城，在城东支搭帐篷，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就用一百块银子向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的父亲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的子孙买了支帐篷的那块地，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在那里筑了一座坛，起名叫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伊利伊罗伊以色列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b="0" i="0" baseline="30000" dirty="0">
                <a:solidFill>
                  <a:srgbClr val="4A4A4A"/>
                </a:solidFill>
                <a:effectLst/>
                <a:latin typeface="system-ui"/>
                <a:hlinkClick r:id="rId3" tooltip="See footnote b"/>
              </a:rPr>
              <a:t>b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4038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8E682E-8BD1-B801-B794-FFB8D48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08000"/>
            <a:ext cx="10976429" cy="600891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altLang="zh-CN" b="1" dirty="0">
                <a:solidFill>
                  <a:srgbClr val="000000"/>
                </a:solidFill>
                <a:latin typeface="system-ui"/>
              </a:rPr>
              <a:t>	</a:t>
            </a:r>
            <a:r>
              <a:rPr lang="zh-CN" altLang="en-US" sz="3800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sz="3800" b="1" dirty="0">
                <a:solidFill>
                  <a:srgbClr val="000000"/>
                </a:solidFill>
                <a:latin typeface="system-ui"/>
              </a:rPr>
              <a:t>3</a:t>
            </a:r>
            <a:r>
              <a:rPr lang="en-US" altLang="zh-CN" sz="3800" b="1" i="0" dirty="0">
                <a:solidFill>
                  <a:srgbClr val="000000"/>
                </a:solidFill>
                <a:effectLst/>
                <a:latin typeface="system-ui"/>
              </a:rPr>
              <a:t>4 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0" i="0" u="sng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给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所生的女儿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底拿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出去，要见那地的女子们。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那地的主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希未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看见她，就拉住她，与她行淫，玷辱她。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的心系恋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的女儿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底拿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，喜爱这女子，甜言蜜语地安慰她。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对他父亲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说：“求你为我聘这女子为妻。”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听见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玷污了他的女儿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底拿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。那时他的儿子们正和群畜在田野，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就闭口不言，等他们回来。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的父亲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出来见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，要和他商议。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的儿子们听见这事，就从田野回来，人人愤恨，十分恼怒，因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在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家做了丑事，与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的女儿行淫，这本是不该做的事。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和他们商议说：“我儿子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的心恋慕这女子，求你们将她给我的儿子为妻。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你们与我们彼此结亲，你们可以把女儿给我们，也可以娶我们的女儿。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你们与我们同住吧，这地都在你们面前，只管在此居住，做买卖，置产业。”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对女儿的父亲和弟兄们说：“但愿我在你们眼前蒙恩，你们向我要什么，我必给你们。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任凭向我要多重的聘金和礼物，我必照你们所说的给你们，只要把女子给我为妻。”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的儿子们因为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玷污了他们的妹子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底拿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，就用</a:t>
            </a:r>
            <a:r>
              <a:rPr lang="zh-CN" altLang="en-US" sz="3800" b="1" i="0" dirty="0">
                <a:solidFill>
                  <a:srgbClr val="0000FF"/>
                </a:solidFill>
                <a:effectLst/>
                <a:latin typeface="system-ui"/>
              </a:rPr>
              <a:t>诡诈的话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回答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和他父亲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对他们说：“我们不能把我们的妹子给没有受割礼的人为妻，因为那是我们的羞辱。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唯有一件才可以应允：若你们所有的男丁都受割礼，和我们一样，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我们就把女儿给你们，也娶你们的女儿，我们便与你们同住，两下成为一样的人民。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4731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45D2B1-978E-CA53-CB9A-568366210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88686"/>
            <a:ext cx="11030857" cy="62992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zh-CN" altLang="en-US" sz="3300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sz="3300" b="1" dirty="0">
                <a:solidFill>
                  <a:srgbClr val="000000"/>
                </a:solidFill>
                <a:latin typeface="system-ui"/>
              </a:rPr>
              <a:t>3</a:t>
            </a:r>
            <a:r>
              <a:rPr lang="en-US" altLang="zh-CN" sz="3300" b="1" i="0" dirty="0">
                <a:solidFill>
                  <a:srgbClr val="000000"/>
                </a:solidFill>
                <a:effectLst/>
                <a:latin typeface="system-ui"/>
              </a:rPr>
              <a:t>4 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倘若你们不听从我们受割礼，我们就带着妹子走了。”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和他的儿子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喜欢这话。 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那少年人做这事并不迟延，因为他喜爱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的女儿，他在他父亲家中也是人最尊重的。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和他儿子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到本城的门口，对本城的人说： 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“这些人与我们和睦，不如许他们在这地居住、做买卖。这地也宽阔，足可容下他们。我们可以娶他们的女儿为妻，也可以把我们的女儿嫁给他们。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唯有一件事我们必须做，他们才肯应允和我们同住，成为一样的人民，就是我们中间所有的男丁都要受割礼，和他们一样。 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他们的群畜、货财和一切的牲口岂不都归我们吗？只要依从他们，他们就与我们同住。” 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凡从城门出入的人就都听从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和他儿子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的话，于是凡从城门出入的男丁都受了割礼。 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到第三天，众人正在疼痛的时候，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的两个儿子，就是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底拿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的哥哥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西缅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利未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，各拿刀剑，趁着众人想不到的时候来到城中，把一切男丁都杀了，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又用刀杀了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和他儿子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，把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底拿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从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家里带出来就走了。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的儿子们因为他们的妹子受了玷污，就来到被杀的人那里，掳掠那城，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夺了他们的羊群、牛群和驴，并城里田间所有的，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3300" b="1" i="0" dirty="0">
                <a:solidFill>
                  <a:srgbClr val="0000FF"/>
                </a:solidFill>
                <a:effectLst/>
                <a:latin typeface="system-ui"/>
              </a:rPr>
              <a:t>又把他们一切货财、孩子、妇女，并各房中所有的，都掳掠去了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对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西缅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利未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说：“</a:t>
            </a:r>
            <a:r>
              <a:rPr lang="zh-CN" altLang="en-US" sz="3300" b="1" i="0" dirty="0">
                <a:solidFill>
                  <a:srgbClr val="0000FF"/>
                </a:solidFill>
                <a:effectLst/>
                <a:latin typeface="system-ui"/>
              </a:rPr>
              <a:t>你们连累我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，使我在这地的居民中，就是在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人和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比利洗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人中，有了臭名。我的人丁既然稀少，他们必聚集来击杀我，我和全家的人都必灭绝。”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他们说：“</a:t>
            </a:r>
            <a:r>
              <a:rPr lang="zh-CN" altLang="en-US" sz="3300" b="1" i="0" dirty="0">
                <a:solidFill>
                  <a:srgbClr val="0000FF"/>
                </a:solidFill>
                <a:effectLst/>
                <a:latin typeface="system-ui"/>
              </a:rPr>
              <a:t>他岂可待我们的妹子如同妓女吗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？”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4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0000FF"/>
                </a:solidFill>
              </a:rPr>
              <a:t>他们二人的眼睛就明亮了，</a:t>
            </a:r>
            <a:r>
              <a:rPr lang="zh-CN" altLang="en-US" sz="2400" dirty="0"/>
              <a:t>才</a:t>
            </a:r>
            <a:r>
              <a:rPr lang="zh-CN" altLang="en-US" sz="2400" b="1" dirty="0">
                <a:solidFill>
                  <a:srgbClr val="0000FF"/>
                </a:solidFill>
              </a:rPr>
              <a:t>知道自己是赤身露体</a:t>
            </a:r>
            <a:r>
              <a:rPr lang="zh-CN" altLang="en-US" sz="2400" dirty="0"/>
              <a:t>，便拿无花果树的叶子，</a:t>
            </a:r>
            <a:r>
              <a:rPr lang="zh-CN" altLang="en-US" sz="2400" b="1" dirty="0">
                <a:solidFill>
                  <a:srgbClr val="0000FF"/>
                </a:solidFill>
              </a:rPr>
              <a:t>为自己编作裙子</a:t>
            </a:r>
            <a:r>
              <a:rPr lang="zh-CN" altLang="en-US" sz="2400" dirty="0"/>
              <a:t>。 </a:t>
            </a:r>
            <a:endParaRPr lang="en-US" altLang="zh-CN" sz="2400" dirty="0"/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天起了凉风，耶和华神在园中行走。那人和他妻子听见神的声音，就藏在园里的树木中，</a:t>
            </a:r>
            <a:r>
              <a:rPr lang="zh-CN" altLang="en-US" sz="2400" b="1" dirty="0">
                <a:solidFill>
                  <a:srgbClr val="0000FF"/>
                </a:solidFill>
              </a:rPr>
              <a:t>躲避耶和华神的面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耶和华神呼唤那人，</a:t>
            </a:r>
            <a:r>
              <a:rPr lang="zh-CN" altLang="en-US" sz="2400" dirty="0"/>
              <a:t>对他说，你在哪里。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他说，我在园中听见你的声音，我就害怕。因为我赤身露体，我便藏了。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耶和华说，谁告诉你赤身露体呢？莫非你吃了我吩咐你不可吃的那树上的果子吗？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那人说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你所赐给我，与我同居的女人，她把那树上的果子给我，我就吃了。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耶和华神对女人说，你作的是什么事呢？</a:t>
            </a:r>
            <a:r>
              <a:rPr lang="zh-CN" altLang="en-US" sz="2400" b="1" dirty="0">
                <a:solidFill>
                  <a:srgbClr val="0000FF"/>
                </a:solidFill>
              </a:rPr>
              <a:t>女人说，那蛇引诱我，我就吃了。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577AFF-5EDB-F5F8-9304-46F0EC735457}"/>
              </a:ext>
            </a:extLst>
          </p:cNvPr>
          <p:cNvSpPr txBox="1"/>
          <p:nvPr/>
        </p:nvSpPr>
        <p:spPr>
          <a:xfrm>
            <a:off x="657919" y="3625107"/>
            <a:ext cx="8508381" cy="225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耶和华的反应是什么？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男人说为什么吃？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女人说为什么吃？</a:t>
            </a:r>
            <a:endParaRPr lang="en-US" altLang="zh-C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D21B54-0823-DA34-4358-37C229ADA3F2}"/>
              </a:ext>
            </a:extLst>
          </p:cNvPr>
          <p:cNvSpPr txBox="1"/>
          <p:nvPr/>
        </p:nvSpPr>
        <p:spPr>
          <a:xfrm>
            <a:off x="6096000" y="3735361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躲避耶和华神的面：人与神的分隔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882EF1-1593-13D4-F94D-9B330CCCB22A}"/>
              </a:ext>
            </a:extLst>
          </p:cNvPr>
          <p:cNvSpPr txBox="1"/>
          <p:nvPr/>
        </p:nvSpPr>
        <p:spPr>
          <a:xfrm>
            <a:off x="6096000" y="4242917"/>
            <a:ext cx="5233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耶和华神呼唤那人：神不放弃人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CD07E9-D840-2BD4-E7C0-9E6D5B7EAC2F}"/>
              </a:ext>
            </a:extLst>
          </p:cNvPr>
          <p:cNvSpPr txBox="1"/>
          <p:nvPr/>
        </p:nvSpPr>
        <p:spPr>
          <a:xfrm>
            <a:off x="6096000" y="5080940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指责别人，推卸责任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3CC8A9-9462-5425-5614-914AD868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740228"/>
            <a:ext cx="11190514" cy="576217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	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神对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说：“起来，上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伯特利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去，住在那里。要在那里筑一座坛给神，就是你逃避你哥哥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的时候向你显现的那位。”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就对他家中的人并一切与他同在的人说：“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你们要除掉你们中间的外邦神，也要自洁，更换衣裳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我们要起来，上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伯特利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去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，在那里我要筑一座坛给神，就是在我遭难的日子应允我的祷告，在我行的路上保佑我的那位。”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b="1" i="0" dirty="0">
                <a:solidFill>
                  <a:srgbClr val="0000FF"/>
                </a:solidFill>
                <a:latin typeface="system-ui"/>
              </a:rPr>
              <a:t>他们就把外邦人的神像和他们耳朵上的环子交给</a:t>
            </a:r>
            <a:r>
              <a:rPr lang="zh-CN" altLang="en-US" b="1" i="0" u="sng" dirty="0">
                <a:solidFill>
                  <a:srgbClr val="0000FF"/>
                </a:solidFill>
                <a:latin typeface="system-ui"/>
              </a:rPr>
              <a:t>雅各</a:t>
            </a:r>
            <a:r>
              <a:rPr lang="zh-CN" altLang="en-US" b="1" i="0" dirty="0">
                <a:solidFill>
                  <a:srgbClr val="0000FF"/>
                </a:solidFill>
                <a:latin typeface="system-ui"/>
              </a:rPr>
              <a:t>，</a:t>
            </a:r>
            <a:r>
              <a:rPr lang="zh-CN" altLang="en-US" b="1" i="0" u="sng" dirty="0">
                <a:solidFill>
                  <a:srgbClr val="0000FF"/>
                </a:solidFill>
                <a:latin typeface="system-ui"/>
              </a:rPr>
              <a:t>雅各</a:t>
            </a:r>
            <a:r>
              <a:rPr lang="zh-CN" altLang="en-US" b="1" i="0" dirty="0">
                <a:solidFill>
                  <a:srgbClr val="0000FF"/>
                </a:solidFill>
                <a:latin typeface="system-ui"/>
              </a:rPr>
              <a:t>都藏在</a:t>
            </a:r>
            <a:r>
              <a:rPr lang="zh-CN" altLang="en-US" b="1" i="0" u="sng" dirty="0">
                <a:solidFill>
                  <a:srgbClr val="0000FF"/>
                </a:solidFill>
                <a:latin typeface="system-ui"/>
              </a:rPr>
              <a:t>示剑</a:t>
            </a:r>
            <a:r>
              <a:rPr lang="zh-CN" altLang="en-US" b="1" i="0" dirty="0">
                <a:solidFill>
                  <a:srgbClr val="0000FF"/>
                </a:solidFill>
                <a:latin typeface="system-ui"/>
              </a:rPr>
              <a:t>那里的橡树底下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他们便起行前往，神使那周围城邑的人都甚惊惧，就不追赶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的众子了。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于是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和一切与他同在的人到了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地的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路斯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，就是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伯特利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他在那里筑了一座坛，就给那地方起名叫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伊勒伯特利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a"/>
              </a:rPr>
              <a:t>a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，因为他逃避他哥哥的时候，神在那里向他显现。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利百加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的奶母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底波拉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死了，就葬在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伯特利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下边橡树底下，那棵树名叫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亚伦巴古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从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巴旦亚兰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回来，神又向他显现，赐福于他，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且对他说：“你的名原是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，从今以后不要再叫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，要叫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。”这样，他就改名叫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神又对他说：“我是全能的神。你要生养众多，将来有一族和多国的民从你而生，又有君王从你而出。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我所赐给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亚伯拉罕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的地，我要赐给你与你的后裔。”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神就从那与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说话的地方升上去了。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便在那里立了一根石柱，在柱子上奠酒，浇油。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77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D81CA2-63F1-24EC-5D18-5C498F2D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566056"/>
            <a:ext cx="11464382" cy="587971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就给那地方起名叫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伯特利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他们从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伯特利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起行，离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以法他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还有一段路程，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临产甚是艰难。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正在艰难的时候，收生婆对她说：“不要怕，你又要得一个儿子了。”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她将近于死，灵魂要走的时候，就给她儿子起名叫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便俄尼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，他父亲却给他起名叫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便雅悯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死了，葬在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以法他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的路旁。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以法他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伯利恒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在她的坟上立了一统碑，就是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的墓碑，到今日还在。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起行前往，在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以得台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那边支搭帐篷。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住在那地的时候，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鲁本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去与他父亲的妾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辟拉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同寝，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也听见了。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共有十二个儿子。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所生的是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的长子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鲁本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，还有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西缅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利未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犹大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以萨迦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西布伦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所生的是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约瑟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便雅悯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的使女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辟拉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所生的是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但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拿弗他利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的使女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悉帕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所生的是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迦得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亚设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。这是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在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巴旦亚兰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所生的儿子。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来到他父亲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那里，到了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基列亚巴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幔利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，乃是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亚伯拉罕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寄居的地方。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基列亚巴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希伯仑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共活了一百八十岁。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年纪老迈，日子满足，气绝而死，归到他列祖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b"/>
              </a:rPr>
              <a:t>b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那里。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他两个儿子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以扫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、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雅各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把他埋葬了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便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·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俄尼」的字义是「我的悲伤之子； 便雅悯」的字义是右手之子，尊贵之子</a:t>
            </a:r>
            <a:endParaRPr lang="en-US" altLang="zh-CN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「拉结哭她儿女，不肯受安慰」从此成了以色列人的一句谚语（耶三十一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15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；太二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18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）</a:t>
            </a:r>
            <a:endParaRPr lang="en-US" altLang="zh-CN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【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罗十二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2】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「不要效法这个世界，只要心意更新而变化，叫你们察验何为神的善良、纯全、可喜悦的旨意。」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7652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2EA215-1253-1406-29B9-725DAE0A5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88686"/>
            <a:ext cx="10816771" cy="598827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zh-CN" altLang="en-US" sz="2900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sz="2900" b="1" i="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0" i="0" u="sng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，就是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，他的后代记在下面。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娶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的女子为妻，就是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以伦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的女儿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亚大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希未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祭便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的孙女、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的女儿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阿荷利巴玛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又娶了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以实玛利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的女儿、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尼拜约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的妹子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巴实抹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亚大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给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生了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巴实抹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生了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流珥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阿荷利巴玛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生了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耶乌施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雅兰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可拉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。这都是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的儿子，是在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地生的。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带着他的妻子、儿女与家中一切的人口，并他的牛羊、牲畜和一切货财，就是他在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地所得的，往别处去，离了他兄弟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因为二人的财物群畜甚多，寄居的地方容不下他们，所以不能同居。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于是，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住在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山里，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就是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山里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人的始祖，他的后代记在下面。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众子的名字如下：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亚大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巴实抹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流珥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提幔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洗玻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迦坦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基纳斯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亭纳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儿子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的妾，她给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生了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亚玛力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。这是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亚大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的子孙。 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流珥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拿哈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谢拉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沙玛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米撒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。这是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巴实抹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阿荷利巴玛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祭便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的孙女、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的女儿，她给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生了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耶乌施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雅兰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可拉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子孙中做族长的记在下面。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的长子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的子孙中，有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提幔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洗玻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基纳斯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 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可拉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迦坦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亚玛力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族长。这是在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地从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所出的族长，都是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亚大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流珥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的子孙中，有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拿哈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谢拉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沙玛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米撒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族长。这是在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地从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流珥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所出的族长，都是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巴实抹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阿荷利巴玛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的子孙中，有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耶乌施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雅兰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可拉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族长。这是从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妻子，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的女儿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阿荷利巴玛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子孙中所出的族长。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2095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4C511-2D74-6674-7814-6970604C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71" y="304800"/>
            <a:ext cx="11132458" cy="632822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zh-CN" altLang="en-US" sz="3400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sz="3400" b="1" i="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以上的族长都是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的子孙，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就是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那地原有的居民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何利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的子孙记在下面，就是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罗坍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朔巴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祭便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底顺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以察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底珊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。这是从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地的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何利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子孙中所出的族长。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罗坍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何利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希幔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罗坍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的妹子是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亭纳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朔巴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亚勒文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玛拿辖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以巴录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示玻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阿南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祭便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亚雅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（当时在旷野放他父亲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祭便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的驴，遇着温泉的，就是这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）。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底顺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的女儿是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阿荷利巴玛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底顺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欣但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伊是班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益兰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基兰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以察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辟罕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撒番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亚干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底珊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乌斯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亚兰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从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何利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人所出的族长记在下面，就是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罗坍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朔巴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祭便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 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底顺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以察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底珊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族长。这是从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何利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人所出的族长，都在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地，按着宗族做族长。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人未有君王治理以先，在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地做王的记在下面。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比珥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比拉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在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做王，他的京城名叫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亭哈巴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比拉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波斯拉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谢拉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约巴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约巴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提幔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地的人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户珊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户珊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比达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哈达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接续他做王，这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哈达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就是在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摩押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地杀败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米甸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人的，他的京城名叫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亚未得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哈达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玛士利加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桑拉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37 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桑拉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死了，大河边的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利河伯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扫罗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38 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扫罗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亚革波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巴勒哈南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39 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亚革波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巴勒哈南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哈达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接续他做王，他的京城名叫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巴乌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，他的妻子名叫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米希她别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，是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米萨合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的孙女、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玛特列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的女儿。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40 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从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所出的族长，按着他们的宗族、住处，名字记在下面，就是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亭纳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亚勒瓦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耶帖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41 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阿何利巴玛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比嫩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42 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基纳斯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提幔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米比萨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43 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玛基叠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以兰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族长。这是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人在所得为业的地上，按着他们的住处，所有的族长都是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人的始祖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的后代。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0150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章：约瑟被卖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12/3/2023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8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700D1A-1857-B293-801D-C9C8CDDF54CB}"/>
              </a:ext>
            </a:extLst>
          </p:cNvPr>
          <p:cNvSpPr txBox="1"/>
          <p:nvPr/>
        </p:nvSpPr>
        <p:spPr>
          <a:xfrm>
            <a:off x="726688" y="-28592"/>
            <a:ext cx="1083155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章：</a:t>
            </a:r>
            <a:r>
              <a:rPr lang="zh-CN" altLang="en-US" sz="2800" b="1" i="0" dirty="0">
                <a:effectLst/>
                <a:latin typeface="Source Sans Pro" panose="020B0503030403020204" pitchFamily="34" charset="0"/>
              </a:rPr>
              <a:t>约瑟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被卖</a:t>
            </a:r>
            <a:endParaRPr lang="en-US" altLang="zh-CN" sz="28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章：</a:t>
            </a:r>
            <a:r>
              <a:rPr lang="zh-CN" altLang="en-US" sz="2800" b="1" i="0" dirty="0">
                <a:effectLst/>
                <a:latin typeface="Source Sans Pro" panose="020B0503030403020204" pitchFamily="34" charset="0"/>
              </a:rPr>
              <a:t>约瑟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在埃及为相</a:t>
            </a:r>
            <a:endParaRPr lang="en-US" altLang="zh-CN" sz="28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章：</a:t>
            </a:r>
            <a:r>
              <a:rPr lang="zh-CN" altLang="en-US" sz="2800" b="1" i="0" dirty="0">
                <a:effectLst/>
                <a:latin typeface="Source Sans Pro" panose="020B0503030403020204" pitchFamily="34" charset="0"/>
              </a:rPr>
              <a:t>约瑟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与弟兄们重逢</a:t>
            </a:r>
            <a:endParaRPr lang="en-US" altLang="zh-CN" sz="28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章：</a:t>
            </a:r>
            <a:r>
              <a:rPr lang="zh-CN" altLang="en-US" sz="2800" b="1" i="0" dirty="0">
                <a:effectLst/>
                <a:latin typeface="Source Sans Pro" panose="020B0503030403020204" pitchFamily="34" charset="0"/>
              </a:rPr>
              <a:t>约瑟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与父兄相认</a:t>
            </a:r>
          </a:p>
        </p:txBody>
      </p:sp>
    </p:spTree>
    <p:extLst>
      <p:ext uri="{BB962C8B-B14F-4D97-AF65-F5344CB8AC3E}">
        <p14:creationId xmlns:p14="http://schemas.microsoft.com/office/powerpoint/2010/main" val="368155234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5CFA14-5F17-1E37-37B3-B97716604588}"/>
              </a:ext>
            </a:extLst>
          </p:cNvPr>
          <p:cNvSpPr txBox="1"/>
          <p:nvPr/>
        </p:nvSpPr>
        <p:spPr>
          <a:xfrm>
            <a:off x="320771" y="373780"/>
            <a:ext cx="1173363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创世记</a:t>
            </a:r>
            <a:r>
              <a:rPr lang="en-US" altLang="zh-CN" sz="2400" b="1" dirty="0"/>
              <a:t>37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雅各住在迦南地，就是他父亲寄居的地。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雅各的记略如下。约瑟十七岁与他哥哥们一同牧羊。他是个童子，与他父亲的妾辟拉，悉帕的儿子们常在一处。约瑟将他哥哥们的恶行报给他们的父亲。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以色列原来爱约瑟过于爱他的众子，因为约瑟是他年老生的。他给约瑟作了一件彩衣。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约瑟的哥哥们见父亲爱约瑟过于爱他们，就恨约瑟，不与他说和睦的话。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约瑟作了一梦，告诉他哥哥们，他们就越发恨他。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约瑟对他们说，请听我所作的梦，</a:t>
            </a:r>
          </a:p>
          <a:p>
            <a:r>
              <a:rPr lang="en-US" altLang="zh-CN" sz="2400" dirty="0"/>
              <a:t>7</a:t>
            </a:r>
            <a:r>
              <a:rPr lang="zh-CN" altLang="en-US" sz="2400" dirty="0"/>
              <a:t>我们在田里捆禾稼，我的捆起来站着，你们的捆来围着我的捆下拜。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他的哥哥们回答说，难道你真要作我们的王吗？难道你真要管辖我们吗？他们就因为他的梦和他的话越发恨他。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后来他又作了一梦，也告诉他的哥哥们说，看哪，我又作了一梦，梦见太阳，月亮，与十一个星向我下拜。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约瑟将这梦告诉他父亲和他哥哥们，他父亲就责备他说，你作的这是什么梦。难道我和你母亲，你弟兄果然要来俯伏在地，向你下拜吗？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他哥哥们都嫉妒他，他父亲却把这话存在心里。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428829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5CFA14-5F17-1E37-37B3-B97716604588}"/>
              </a:ext>
            </a:extLst>
          </p:cNvPr>
          <p:cNvSpPr txBox="1"/>
          <p:nvPr/>
        </p:nvSpPr>
        <p:spPr>
          <a:xfrm>
            <a:off x="229183" y="130973"/>
            <a:ext cx="11733634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创世记</a:t>
            </a:r>
            <a:r>
              <a:rPr lang="en-US" altLang="zh-CN" sz="2400" b="1" dirty="0"/>
              <a:t>37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雅各住在迦南地，就是他父亲寄居的地。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雅各的记略如下。约瑟十七岁与他哥哥们一同牧羊。他是个童子，与他父亲的妾辟拉，悉帕的儿子们常在一处。</a:t>
            </a:r>
            <a:r>
              <a:rPr lang="zh-CN" altLang="en-US" sz="2200" b="1" dirty="0"/>
              <a:t>约瑟将他哥哥们的恶行报给他们的父亲。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/>
              <a:t>以色列原来爱约瑟过于爱他的众子</a:t>
            </a:r>
            <a:r>
              <a:rPr lang="zh-CN" altLang="en-US" sz="2200" dirty="0"/>
              <a:t>，因为约瑟是他年老生的。</a:t>
            </a:r>
            <a:r>
              <a:rPr lang="zh-CN" altLang="en-US" sz="2200" b="1" dirty="0"/>
              <a:t>他给约瑟作了一件彩衣。</a:t>
            </a:r>
          </a:p>
          <a:p>
            <a:r>
              <a:rPr lang="en-US" altLang="zh-CN" sz="2200" dirty="0"/>
              <a:t>4</a:t>
            </a:r>
            <a:r>
              <a:rPr lang="zh-CN" altLang="en-US" sz="2200" b="1" dirty="0"/>
              <a:t>约瑟的哥哥们见父亲爱约瑟过于爱他们，就恨约瑟，不与他说和睦的话。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57EB8E-BF7E-F20C-6B6F-EDC6E6C8FEAE}"/>
              </a:ext>
            </a:extLst>
          </p:cNvPr>
          <p:cNvSpPr txBox="1"/>
          <p:nvPr/>
        </p:nvSpPr>
        <p:spPr>
          <a:xfrm>
            <a:off x="229183" y="2471218"/>
            <a:ext cx="117336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5</a:t>
            </a:r>
            <a:r>
              <a:rPr lang="zh-CN" altLang="en-US" sz="2200" dirty="0"/>
              <a:t>约瑟作了一梦，告诉他哥哥们，他们就越发恨他。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约瑟对他们说，请听我所作的梦，</a:t>
            </a:r>
          </a:p>
          <a:p>
            <a:r>
              <a:rPr lang="en-US" altLang="zh-CN" sz="2200" dirty="0"/>
              <a:t>7</a:t>
            </a:r>
            <a:r>
              <a:rPr lang="zh-CN" altLang="en-US" sz="2200" b="1" dirty="0">
                <a:solidFill>
                  <a:srgbClr val="0000FF"/>
                </a:solidFill>
              </a:rPr>
              <a:t>我们在田里捆禾稼，我的捆起来站着，你们的捆来围着我的捆下拜。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他的哥哥们回答说，</a:t>
            </a:r>
            <a:r>
              <a:rPr lang="zh-CN" altLang="en-US" sz="2200" b="1" dirty="0"/>
              <a:t>难道你真要作我们的王吗？难道你真要管辖我们吗？他们就因为他的梦和他的话越发恨他。</a:t>
            </a:r>
            <a:endParaRPr lang="en-US" altLang="zh-CN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706400-D53B-B329-0397-F7707419EAA5}"/>
              </a:ext>
            </a:extLst>
          </p:cNvPr>
          <p:cNvSpPr txBox="1"/>
          <p:nvPr/>
        </p:nvSpPr>
        <p:spPr>
          <a:xfrm>
            <a:off x="229183" y="4516995"/>
            <a:ext cx="117336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9</a:t>
            </a:r>
            <a:r>
              <a:rPr lang="zh-CN" altLang="en-US" sz="2200" dirty="0"/>
              <a:t>后来他又作了一梦，也告诉他的哥哥们说，看哪，</a:t>
            </a:r>
            <a:r>
              <a:rPr lang="zh-CN" altLang="en-US" sz="2200" b="1" dirty="0">
                <a:solidFill>
                  <a:srgbClr val="0000FF"/>
                </a:solidFill>
              </a:rPr>
              <a:t>我又作了一梦，梦见太阳，月亮，与十一个星向我下拜。</a:t>
            </a:r>
          </a:p>
          <a:p>
            <a:r>
              <a:rPr lang="en-US" altLang="zh-CN" sz="2200" dirty="0"/>
              <a:t>10</a:t>
            </a:r>
            <a:r>
              <a:rPr lang="zh-CN" altLang="en-US" sz="2200" dirty="0"/>
              <a:t>约瑟将这梦告诉他父亲和他哥哥们，他父亲就责备他说，你作的这是什么梦。</a:t>
            </a:r>
            <a:r>
              <a:rPr lang="zh-CN" altLang="en-US" sz="2200" b="1" dirty="0"/>
              <a:t>难道我和你母亲，你弟兄果然要来俯伏在地，向你下拜吗？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/>
              <a:t>他哥哥们都嫉妒他，他父亲却把这话存在心里。</a:t>
            </a:r>
            <a:endParaRPr lang="en-US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8EAD84-1E68-C4DE-9CF6-1499CDD2A743}"/>
              </a:ext>
            </a:extLst>
          </p:cNvPr>
          <p:cNvSpPr txBox="1"/>
          <p:nvPr/>
        </p:nvSpPr>
        <p:spPr>
          <a:xfrm>
            <a:off x="9758765" y="2045693"/>
            <a:ext cx="2164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i="0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该隐与亚伯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9CC211-F87B-9CC5-1BC3-1A78F9B2B59B}"/>
              </a:ext>
            </a:extLst>
          </p:cNvPr>
          <p:cNvSpPr txBox="1"/>
          <p:nvPr/>
        </p:nvSpPr>
        <p:spPr>
          <a:xfrm>
            <a:off x="6692683" y="5664549"/>
            <a:ext cx="302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i="0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梦有什么预表？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7C7EAB-5247-EFA1-A75E-451D775C8CEB}"/>
              </a:ext>
            </a:extLst>
          </p:cNvPr>
          <p:cNvSpPr txBox="1"/>
          <p:nvPr/>
        </p:nvSpPr>
        <p:spPr>
          <a:xfrm>
            <a:off x="6692683" y="6187769"/>
            <a:ext cx="4748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Roboto Condensed" panose="02000000000000000000" pitchFamily="2" charset="0"/>
              </a:rPr>
              <a:t>他哥哥们与他父亲得区别</a:t>
            </a:r>
            <a:r>
              <a:rPr lang="zh-CN" altLang="en-US" sz="2800" b="1" i="0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？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E4E5ED-5031-6DC8-2782-14235F4421C6}"/>
              </a:ext>
            </a:extLst>
          </p:cNvPr>
          <p:cNvSpPr txBox="1"/>
          <p:nvPr/>
        </p:nvSpPr>
        <p:spPr>
          <a:xfrm>
            <a:off x="0" y="0"/>
            <a:ext cx="12192000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100" dirty="0"/>
              <a:t>12</a:t>
            </a:r>
            <a:r>
              <a:rPr lang="zh-CN" altLang="en-US" sz="2100" dirty="0"/>
              <a:t>约瑟的哥哥们往示剑去放他们父亲的羊。</a:t>
            </a:r>
            <a:r>
              <a:rPr lang="en-US" altLang="zh-CN" sz="2100" dirty="0"/>
              <a:t>13</a:t>
            </a:r>
            <a:r>
              <a:rPr lang="zh-CN" altLang="en-US" sz="2100" dirty="0"/>
              <a:t>以色列对约瑟说，你哥哥们不是在示剑放羊吗？你来，我要打发你往他们那里去。约瑟说，我在这里。</a:t>
            </a:r>
            <a:r>
              <a:rPr lang="en-US" altLang="zh-CN" sz="2100" dirty="0"/>
              <a:t>14</a:t>
            </a:r>
            <a:r>
              <a:rPr lang="zh-CN" altLang="en-US" sz="2100" dirty="0"/>
              <a:t>以色列说，你去看看你哥哥们平安不平安，群羊平安不平安，就回来报信给我。于是打发他出希伯仑谷，他就往示剑去了。</a:t>
            </a:r>
            <a:r>
              <a:rPr lang="en-US" altLang="zh-CN" sz="2100" dirty="0"/>
              <a:t>15</a:t>
            </a:r>
            <a:r>
              <a:rPr lang="zh-CN" altLang="en-US" sz="2100" dirty="0"/>
              <a:t>有人遇见他在田野走迷了路，就问他说，你找什么？</a:t>
            </a:r>
            <a:r>
              <a:rPr lang="en-US" altLang="zh-CN" sz="2100" dirty="0"/>
              <a:t>16</a:t>
            </a:r>
            <a:r>
              <a:rPr lang="zh-CN" altLang="en-US" sz="2100" dirty="0"/>
              <a:t>他说，我找我的哥哥们，求你告诉我，他们在何处放羊。</a:t>
            </a:r>
            <a:r>
              <a:rPr lang="en-US" altLang="zh-CN" sz="2100" dirty="0"/>
              <a:t>17</a:t>
            </a:r>
            <a:r>
              <a:rPr lang="zh-CN" altLang="en-US" sz="2100" dirty="0"/>
              <a:t>那人说，他们已经走了，我听见他们说要往多坍去。约瑟就去追赶他哥哥们，遇见他们在多坍。</a:t>
            </a:r>
            <a:endParaRPr lang="en-US" altLang="zh-CN" sz="2100" dirty="0"/>
          </a:p>
          <a:p>
            <a:r>
              <a:rPr lang="en-US" altLang="zh-CN" sz="2100" dirty="0"/>
              <a:t>18</a:t>
            </a:r>
            <a:r>
              <a:rPr lang="zh-CN" altLang="en-US" sz="2100" dirty="0"/>
              <a:t>他们远远地看见他，趁他还没有走到跟前，大家就同谋要害死他，</a:t>
            </a:r>
            <a:r>
              <a:rPr lang="en-US" altLang="zh-CN" sz="2100" dirty="0"/>
              <a:t>19</a:t>
            </a:r>
            <a:r>
              <a:rPr lang="zh-CN" altLang="en-US" sz="2100" dirty="0"/>
              <a:t>彼此说，你看。那作梦的来了。</a:t>
            </a:r>
            <a:r>
              <a:rPr lang="en-US" altLang="zh-CN" sz="2100" dirty="0"/>
              <a:t>20</a:t>
            </a:r>
            <a:r>
              <a:rPr lang="zh-CN" altLang="en-US" sz="2100" dirty="0"/>
              <a:t>来吧。我们将他杀了，丢在一个坑里，就说有恶兽把他吃了。我们且看他的梦将来怎么样。</a:t>
            </a:r>
            <a:r>
              <a:rPr lang="en-US" altLang="zh-CN" sz="2100" dirty="0"/>
              <a:t>21</a:t>
            </a:r>
            <a:r>
              <a:rPr lang="zh-CN" altLang="en-US" sz="2100" dirty="0"/>
              <a:t>流便听见了，要救他脱离他们的手，说，我们不可害他的性命。</a:t>
            </a:r>
            <a:r>
              <a:rPr lang="en-US" altLang="zh-CN" sz="2100" dirty="0"/>
              <a:t>22</a:t>
            </a:r>
            <a:r>
              <a:rPr lang="zh-CN" altLang="en-US" sz="2100" dirty="0"/>
              <a:t>又说，不可流他的血，可以把他丢在这野地的坑里，不可下手害他。流便的意思是要救他脱离他们的手，把他归还他的父亲。</a:t>
            </a:r>
            <a:r>
              <a:rPr lang="en-US" altLang="zh-CN" sz="2100" dirty="0"/>
              <a:t>23</a:t>
            </a:r>
            <a:r>
              <a:rPr lang="zh-CN" altLang="en-US" sz="2100" dirty="0"/>
              <a:t>约瑟到了他哥哥们那里，他们就剥了他的外衣，就是他穿的那件彩衣，</a:t>
            </a:r>
            <a:r>
              <a:rPr lang="en-US" altLang="zh-CN" sz="2100" dirty="0"/>
              <a:t>24</a:t>
            </a:r>
            <a:r>
              <a:rPr lang="zh-CN" altLang="en-US" sz="2100" dirty="0"/>
              <a:t>把他丢在坑里。那坑是空的，里头没有水。</a:t>
            </a:r>
          </a:p>
          <a:p>
            <a:r>
              <a:rPr lang="en-US" altLang="zh-CN" sz="2100" dirty="0"/>
              <a:t>25</a:t>
            </a:r>
            <a:r>
              <a:rPr lang="zh-CN" altLang="en-US" sz="2100" dirty="0"/>
              <a:t>他们坐下吃饭，举目观看，见有一伙米甸的以实玛利人从基列来，用骆驼驮着香料，乳香，没药，要带下埃及去。</a:t>
            </a:r>
            <a:r>
              <a:rPr lang="en-US" altLang="zh-CN" sz="2100" dirty="0"/>
              <a:t>26</a:t>
            </a:r>
            <a:r>
              <a:rPr lang="zh-CN" altLang="en-US" sz="2100" dirty="0"/>
              <a:t>犹大对众弟兄说，我们杀我们的兄弟，藏了他的血有什么益处呢？</a:t>
            </a:r>
            <a:r>
              <a:rPr lang="en-US" altLang="zh-CN" sz="2100" dirty="0"/>
              <a:t>27</a:t>
            </a:r>
            <a:r>
              <a:rPr lang="zh-CN" altLang="en-US" sz="2100" dirty="0"/>
              <a:t>我们不如将他卖给以实玛利人，不可下手害他。因为他是我们的兄弟，我们的骨肉。众弟兄就听从了他。</a:t>
            </a:r>
            <a:r>
              <a:rPr lang="en-US" altLang="zh-CN" sz="2100" dirty="0"/>
              <a:t>28</a:t>
            </a:r>
            <a:r>
              <a:rPr lang="zh-CN" altLang="en-US" sz="2100" dirty="0"/>
              <a:t>有些米甸的商人从那里经过，哥哥们就把约瑟从坑里拉上来，讲定二十舍客勒银子，把约瑟卖给以实玛利人。他们就把约瑟带到埃及去了。</a:t>
            </a:r>
            <a:endParaRPr lang="en-US" altLang="zh-CN" sz="2100" dirty="0"/>
          </a:p>
          <a:p>
            <a:r>
              <a:rPr lang="en-US" altLang="zh-CN" sz="2100" dirty="0"/>
              <a:t>29</a:t>
            </a:r>
            <a:r>
              <a:rPr lang="zh-CN" altLang="en-US" sz="2100" dirty="0"/>
              <a:t>流便回到坑边，见约瑟不在坑里，就撕裂衣服，</a:t>
            </a:r>
            <a:r>
              <a:rPr lang="en-US" altLang="zh-CN" sz="2100" dirty="0"/>
              <a:t>30</a:t>
            </a:r>
            <a:r>
              <a:rPr lang="zh-CN" altLang="en-US" sz="2100" dirty="0"/>
              <a:t>回到兄弟们那里，说，童子没有了。我往哪里去才好呢？</a:t>
            </a:r>
            <a:r>
              <a:rPr lang="en-US" altLang="zh-CN" sz="2100" dirty="0"/>
              <a:t>31</a:t>
            </a:r>
            <a:r>
              <a:rPr lang="zh-CN" altLang="en-US" sz="2100" dirty="0"/>
              <a:t>他们宰了一只公山羊，把约瑟的那件彩衣染了血，</a:t>
            </a:r>
            <a:r>
              <a:rPr lang="en-US" altLang="zh-CN" sz="2100" dirty="0"/>
              <a:t>32</a:t>
            </a:r>
            <a:r>
              <a:rPr lang="zh-CN" altLang="en-US" sz="2100" dirty="0"/>
              <a:t>打发人送到他们的父亲那里，说，我们捡了这个。请认一认是你儿子的外衣不是，</a:t>
            </a:r>
            <a:r>
              <a:rPr lang="en-US" altLang="zh-CN" sz="2100" dirty="0"/>
              <a:t>33</a:t>
            </a:r>
            <a:r>
              <a:rPr lang="zh-CN" altLang="en-US" sz="2100" dirty="0"/>
              <a:t>他认得，就说，这是我儿子的外衣。有恶兽把他吃了，约瑟被撕碎了。撕碎了。</a:t>
            </a:r>
            <a:r>
              <a:rPr lang="en-US" altLang="zh-CN" sz="2100" dirty="0"/>
              <a:t>34</a:t>
            </a:r>
            <a:r>
              <a:rPr lang="zh-CN" altLang="en-US" sz="2100" dirty="0"/>
              <a:t>雅各便撕裂衣服，腰间围上麻布，为他儿子悲哀了多日。</a:t>
            </a:r>
            <a:r>
              <a:rPr lang="en-US" altLang="zh-CN" sz="2100" dirty="0"/>
              <a:t>35</a:t>
            </a:r>
            <a:r>
              <a:rPr lang="zh-CN" altLang="en-US" sz="2100" dirty="0"/>
              <a:t>他的儿女都起来安慰他，他却不肯受安慰，说，我必悲哀着下阴间，到我儿子那里。约瑟的父亲就为他哀哭。</a:t>
            </a:r>
          </a:p>
          <a:p>
            <a:r>
              <a:rPr lang="en-US" altLang="zh-CN" sz="2100" dirty="0"/>
              <a:t>36</a:t>
            </a:r>
            <a:r>
              <a:rPr lang="zh-CN" altLang="en-US" sz="2100" dirty="0"/>
              <a:t>米甸人带约瑟到埃及，把他卖给法老的内臣护卫长波提乏。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2376537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E4E5ED-5031-6DC8-2782-14235F4421C6}"/>
              </a:ext>
            </a:extLst>
          </p:cNvPr>
          <p:cNvSpPr txBox="1"/>
          <p:nvPr/>
        </p:nvSpPr>
        <p:spPr>
          <a:xfrm>
            <a:off x="0" y="0"/>
            <a:ext cx="12192000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100" dirty="0"/>
              <a:t>12</a:t>
            </a:r>
            <a:r>
              <a:rPr lang="zh-CN" altLang="en-US" sz="2100" dirty="0"/>
              <a:t>约瑟的哥哥们往示剑去放他们父亲的羊。</a:t>
            </a:r>
            <a:r>
              <a:rPr lang="en-US" altLang="zh-CN" sz="2100" dirty="0"/>
              <a:t>13</a:t>
            </a:r>
            <a:r>
              <a:rPr lang="zh-CN" altLang="en-US" sz="2100" dirty="0"/>
              <a:t>以色列对约瑟说，你哥哥们不是在示剑放羊吗？你来，我要打发你往他们那里去。约瑟说，我在这里。</a:t>
            </a:r>
            <a:r>
              <a:rPr lang="en-US" altLang="zh-CN" sz="2100" dirty="0"/>
              <a:t>14</a:t>
            </a:r>
            <a:r>
              <a:rPr lang="zh-CN" altLang="en-US" sz="2100" dirty="0"/>
              <a:t>以色列说，你去看看你哥哥们平安不平安，群羊平安不平安，就回来报信给我。于是打发他出希伯仑谷，他就往示剑去了。</a:t>
            </a:r>
            <a:r>
              <a:rPr lang="en-US" altLang="zh-CN" sz="2100" dirty="0"/>
              <a:t>15</a:t>
            </a:r>
            <a:r>
              <a:rPr lang="zh-CN" altLang="en-US" sz="2100" dirty="0"/>
              <a:t>有人遇见他在田野走迷了路，就问他说，你找什么？</a:t>
            </a:r>
            <a:r>
              <a:rPr lang="en-US" altLang="zh-CN" sz="2100" dirty="0"/>
              <a:t>16</a:t>
            </a:r>
            <a:r>
              <a:rPr lang="zh-CN" altLang="en-US" sz="2100" dirty="0"/>
              <a:t>他说，我找我的哥哥们，求你告诉我，他们在何处放羊。</a:t>
            </a:r>
            <a:r>
              <a:rPr lang="en-US" altLang="zh-CN" sz="2100" dirty="0"/>
              <a:t>17</a:t>
            </a:r>
            <a:r>
              <a:rPr lang="zh-CN" altLang="en-US" sz="2100" dirty="0"/>
              <a:t>那人说，他们已经走了，我听见他们说要往多坍去。约瑟就去追赶他哥哥们，遇见他们在多坍。</a:t>
            </a:r>
            <a:endParaRPr lang="en-US" altLang="zh-CN" sz="2100" dirty="0"/>
          </a:p>
          <a:p>
            <a:r>
              <a:rPr lang="en-US" altLang="zh-CN" sz="2100" b="1" dirty="0"/>
              <a:t>18</a:t>
            </a:r>
            <a:r>
              <a:rPr lang="zh-CN" altLang="en-US" sz="2100" b="1" dirty="0"/>
              <a:t>他们远远地看见他，趁他还没有走到跟前，大家就同谋要害死他，</a:t>
            </a:r>
            <a:r>
              <a:rPr lang="en-US" altLang="zh-CN" sz="2100" b="1" dirty="0"/>
              <a:t>19</a:t>
            </a:r>
            <a:r>
              <a:rPr lang="zh-CN" altLang="en-US" sz="2100" b="1" dirty="0"/>
              <a:t>彼此说，你看。那作梦的来了。</a:t>
            </a:r>
            <a:r>
              <a:rPr lang="en-US" altLang="zh-CN" sz="2100" b="1" dirty="0"/>
              <a:t>20</a:t>
            </a:r>
            <a:r>
              <a:rPr lang="zh-CN" altLang="en-US" sz="2100" b="1" dirty="0"/>
              <a:t>来吧。我们将他杀了，丢在一个坑里，就说有恶兽把他吃了。我们且看他的梦将来怎么样。</a:t>
            </a:r>
            <a:r>
              <a:rPr lang="en-US" altLang="zh-CN" sz="2100" b="1" dirty="0">
                <a:solidFill>
                  <a:srgbClr val="0000FF"/>
                </a:solidFill>
              </a:rPr>
              <a:t>21</a:t>
            </a:r>
            <a:r>
              <a:rPr lang="zh-CN" altLang="en-US" sz="2100" b="1" dirty="0">
                <a:solidFill>
                  <a:srgbClr val="0000FF"/>
                </a:solidFill>
              </a:rPr>
              <a:t>流便听见了，要救他脱离他们的手，说，我们不可害他的性命。</a:t>
            </a:r>
            <a:r>
              <a:rPr lang="en-US" altLang="zh-CN" sz="2100" b="1" dirty="0">
                <a:solidFill>
                  <a:srgbClr val="0000FF"/>
                </a:solidFill>
              </a:rPr>
              <a:t>22</a:t>
            </a:r>
            <a:r>
              <a:rPr lang="zh-CN" altLang="en-US" sz="2100" b="1" dirty="0">
                <a:solidFill>
                  <a:srgbClr val="0000FF"/>
                </a:solidFill>
              </a:rPr>
              <a:t>又说，不可流他的血，可以把他丢在这野地的坑里，不可下手害他。流便的意思是要救他脱离他们的手，把他归还他的父亲。</a:t>
            </a:r>
            <a:r>
              <a:rPr lang="en-US" altLang="zh-CN" sz="2100" dirty="0"/>
              <a:t>23</a:t>
            </a:r>
            <a:r>
              <a:rPr lang="zh-CN" altLang="en-US" sz="2100" dirty="0"/>
              <a:t>约瑟到了他哥哥们那里，他们就剥了他的外衣，就是他穿的那件彩衣，</a:t>
            </a:r>
            <a:r>
              <a:rPr lang="en-US" altLang="zh-CN" sz="2100" dirty="0"/>
              <a:t>24</a:t>
            </a:r>
            <a:r>
              <a:rPr lang="zh-CN" altLang="en-US" sz="2100" dirty="0"/>
              <a:t>把他丢在坑里。那坑是空的，里头没有水。</a:t>
            </a:r>
          </a:p>
          <a:p>
            <a:r>
              <a:rPr lang="en-US" altLang="zh-CN" sz="2100" dirty="0"/>
              <a:t>25</a:t>
            </a:r>
            <a:r>
              <a:rPr lang="zh-CN" altLang="en-US" sz="2100" dirty="0"/>
              <a:t>他们坐下吃饭，举目观看，见有一伙米甸的以实玛利人从基列来，用骆驼驮着香料，乳香，没药，要带下埃及去。</a:t>
            </a:r>
            <a:r>
              <a:rPr lang="en-US" altLang="zh-CN" sz="2100" dirty="0"/>
              <a:t>26</a:t>
            </a:r>
            <a:r>
              <a:rPr lang="zh-CN" altLang="en-US" sz="2100" b="1" dirty="0">
                <a:solidFill>
                  <a:srgbClr val="0000FF"/>
                </a:solidFill>
              </a:rPr>
              <a:t>犹大对众弟兄说，我们杀我们的兄弟，藏了他的血有什么益处呢？</a:t>
            </a:r>
            <a:r>
              <a:rPr lang="en-US" altLang="zh-CN" sz="2100" b="1" dirty="0">
                <a:solidFill>
                  <a:srgbClr val="0000FF"/>
                </a:solidFill>
              </a:rPr>
              <a:t>27</a:t>
            </a:r>
            <a:r>
              <a:rPr lang="zh-CN" altLang="en-US" sz="2100" b="1" dirty="0">
                <a:solidFill>
                  <a:srgbClr val="0000FF"/>
                </a:solidFill>
              </a:rPr>
              <a:t>我们不如将他卖给以实玛利人，不可下手害他。因为他是我们的兄弟，我们的骨肉。</a:t>
            </a:r>
            <a:r>
              <a:rPr lang="zh-CN" altLang="en-US" sz="2100" dirty="0"/>
              <a:t>众弟兄就听从了他。</a:t>
            </a:r>
            <a:r>
              <a:rPr lang="en-US" altLang="zh-CN" sz="2100" dirty="0"/>
              <a:t>28</a:t>
            </a:r>
            <a:r>
              <a:rPr lang="zh-CN" altLang="en-US" sz="2100" dirty="0"/>
              <a:t>有些米甸的商人从那里经过，</a:t>
            </a:r>
            <a:r>
              <a:rPr lang="zh-CN" altLang="en-US" sz="2100" b="1" dirty="0"/>
              <a:t>哥哥们就把约瑟从坑里拉上来，讲定二十舍客勒银子，把约瑟卖给以实玛利人。</a:t>
            </a:r>
            <a:r>
              <a:rPr lang="zh-CN" altLang="en-US" sz="2100" dirty="0"/>
              <a:t>他们就把约瑟带到埃及去了。</a:t>
            </a:r>
            <a:endParaRPr lang="en-US" altLang="zh-CN" sz="2100" dirty="0"/>
          </a:p>
          <a:p>
            <a:r>
              <a:rPr lang="en-US" altLang="zh-CN" sz="2100" dirty="0"/>
              <a:t>29</a:t>
            </a:r>
            <a:r>
              <a:rPr lang="zh-CN" altLang="en-US" sz="2100" dirty="0"/>
              <a:t>流便回到坑边，见约瑟不在坑里，就撕裂衣服，</a:t>
            </a:r>
            <a:r>
              <a:rPr lang="en-US" altLang="zh-CN" sz="2100" dirty="0"/>
              <a:t>30</a:t>
            </a:r>
            <a:r>
              <a:rPr lang="zh-CN" altLang="en-US" sz="2100" dirty="0"/>
              <a:t>回到兄弟们那里，说，童子没有了。我往哪里去才好呢？</a:t>
            </a:r>
            <a:r>
              <a:rPr lang="en-US" altLang="zh-CN" sz="2100" dirty="0"/>
              <a:t>31</a:t>
            </a:r>
            <a:r>
              <a:rPr lang="zh-CN" altLang="en-US" sz="2100" b="1" dirty="0"/>
              <a:t>他们宰了一只公山羊，把约瑟的那件彩衣染了血，</a:t>
            </a:r>
            <a:r>
              <a:rPr lang="en-US" altLang="zh-CN" sz="2100" b="1" dirty="0"/>
              <a:t>32</a:t>
            </a:r>
            <a:r>
              <a:rPr lang="zh-CN" altLang="en-US" sz="2100" b="1" dirty="0"/>
              <a:t>打发人送到他们的父亲那里，说，我们捡了这个。请认一认是你儿子的外衣不是，</a:t>
            </a:r>
            <a:r>
              <a:rPr lang="en-US" altLang="zh-CN" sz="2100" b="1" dirty="0"/>
              <a:t>33</a:t>
            </a:r>
            <a:r>
              <a:rPr lang="zh-CN" altLang="en-US" sz="2100" b="1" dirty="0"/>
              <a:t>他认得，就说，这是我儿子的外衣。有恶兽把他吃了，约瑟被撕碎了。撕碎了</a:t>
            </a:r>
            <a:r>
              <a:rPr lang="zh-CN" altLang="en-US" sz="2100" dirty="0"/>
              <a:t>。</a:t>
            </a:r>
            <a:r>
              <a:rPr lang="en-US" altLang="zh-CN" sz="2100" dirty="0"/>
              <a:t>34</a:t>
            </a:r>
            <a:r>
              <a:rPr lang="zh-CN" altLang="en-US" sz="2100" b="1" dirty="0">
                <a:solidFill>
                  <a:srgbClr val="0000FF"/>
                </a:solidFill>
              </a:rPr>
              <a:t>雅各便撕裂衣服，腰间围上麻布，为他儿子悲哀了多日。</a:t>
            </a:r>
            <a:r>
              <a:rPr lang="en-US" altLang="zh-CN" sz="2100" b="1" dirty="0">
                <a:solidFill>
                  <a:srgbClr val="0000FF"/>
                </a:solidFill>
              </a:rPr>
              <a:t>35</a:t>
            </a:r>
            <a:r>
              <a:rPr lang="zh-CN" altLang="en-US" sz="2100" b="1" dirty="0">
                <a:solidFill>
                  <a:srgbClr val="0000FF"/>
                </a:solidFill>
              </a:rPr>
              <a:t>他的儿女都起来安慰他，他却不肯受安慰，说，我必悲哀着下阴间，到我儿子那里。约瑟的父亲就为他哀哭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36</a:t>
            </a:r>
            <a:r>
              <a:rPr lang="zh-CN" altLang="en-US" sz="2100" b="1" dirty="0"/>
              <a:t>米甸人带约瑟到埃及，把他卖给法老的内臣护卫长波提乏。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90439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耶和华神对蛇说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你既作了这事，就必受咒诅</a:t>
            </a:r>
            <a:r>
              <a:rPr lang="zh-CN" altLang="en-US" sz="2400" dirty="0"/>
              <a:t>，比一切的牲畜野兽更甚。你必用肚子行走，终身吃土。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我又要叫</a:t>
            </a:r>
            <a:r>
              <a:rPr lang="zh-CN" altLang="en-US" sz="2400" b="1" dirty="0">
                <a:solidFill>
                  <a:srgbClr val="FF0000"/>
                </a:solidFill>
              </a:rPr>
              <a:t>你和女人彼此为仇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你的后裔和女人的后裔也彼此为仇</a:t>
            </a:r>
            <a:r>
              <a:rPr lang="zh-CN" altLang="en-US" sz="2400" dirty="0"/>
              <a:t>。女人的后裔要伤你的头，你要伤他的脚跟。</a:t>
            </a:r>
          </a:p>
          <a:p>
            <a:r>
              <a:rPr lang="en-US" altLang="zh-CN" sz="2400" dirty="0"/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又对女人说</a:t>
            </a:r>
            <a:r>
              <a:rPr lang="zh-CN" altLang="en-US" sz="2400" dirty="0"/>
              <a:t>，我必</a:t>
            </a:r>
            <a:r>
              <a:rPr lang="zh-CN" altLang="en-US" sz="2400" b="1" dirty="0">
                <a:solidFill>
                  <a:srgbClr val="FF0000"/>
                </a:solidFill>
              </a:rPr>
              <a:t>多多加增你怀胎的苦楚</a:t>
            </a:r>
            <a:r>
              <a:rPr lang="zh-CN" altLang="en-US" sz="2400" dirty="0"/>
              <a:t>，你生产儿女必多受苦楚。</a:t>
            </a:r>
            <a:r>
              <a:rPr lang="zh-CN" altLang="en-US" sz="2400" b="1" dirty="0">
                <a:solidFill>
                  <a:srgbClr val="FF0000"/>
                </a:solidFill>
              </a:rPr>
              <a:t>你必恋慕你丈夫，你丈夫必管辖你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又对亚当说</a:t>
            </a:r>
            <a:r>
              <a:rPr lang="zh-CN" altLang="en-US" sz="2400" dirty="0"/>
              <a:t>，你既听从妻子的话，吃了我所吩咐你不可吃的那树上的果子，</a:t>
            </a:r>
            <a:r>
              <a:rPr lang="zh-CN" altLang="en-US" sz="2400" b="1" dirty="0">
                <a:solidFill>
                  <a:srgbClr val="FF0000"/>
                </a:solidFill>
              </a:rPr>
              <a:t>地必为你的缘故受咒诅。你必终身劳苦，才能从地里得吃的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地必给你长出荆棘和蒺藜来，你也要吃田间的菜蔬。</a:t>
            </a:r>
          </a:p>
          <a:p>
            <a:r>
              <a:rPr lang="en-US" altLang="zh-CN" sz="2400" dirty="0"/>
              <a:t>19</a:t>
            </a:r>
            <a:r>
              <a:rPr lang="zh-CN" altLang="en-US" sz="2400" b="1" dirty="0">
                <a:solidFill>
                  <a:srgbClr val="FF0000"/>
                </a:solidFill>
              </a:rPr>
              <a:t>你必汗流满面才得糊口</a:t>
            </a:r>
            <a:r>
              <a:rPr lang="zh-CN" altLang="en-US" sz="2400" dirty="0"/>
              <a:t>，直到你归了土，因为你是从土而出的。</a:t>
            </a:r>
            <a:r>
              <a:rPr lang="zh-CN" altLang="en-US" sz="2400" b="1" dirty="0">
                <a:solidFill>
                  <a:srgbClr val="FF0000"/>
                </a:solidFill>
              </a:rPr>
              <a:t>你本是尘土，仍要归于尘土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EA32E0-F0D5-0F01-0E22-D9C7B0ADC9AF}"/>
              </a:ext>
            </a:extLst>
          </p:cNvPr>
          <p:cNvSpPr txBox="1"/>
          <p:nvPr/>
        </p:nvSpPr>
        <p:spPr>
          <a:xfrm>
            <a:off x="841915" y="4414750"/>
            <a:ext cx="8508381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耶和华神对蛇说了什么？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耶和华神对女人说了什么？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耶和华神对男人说了什么？</a:t>
            </a:r>
            <a:endParaRPr lang="en-US" altLang="zh-C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96975C-C3E8-B8B7-119A-B03452AE2310}"/>
              </a:ext>
            </a:extLst>
          </p:cNvPr>
          <p:cNvSpPr txBox="1"/>
          <p:nvPr/>
        </p:nvSpPr>
        <p:spPr>
          <a:xfrm>
            <a:off x="5822795" y="5032835"/>
            <a:ext cx="382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神的审判，罪的代价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47A038-50ED-4133-801D-4720711BAFD1}"/>
              </a:ext>
            </a:extLst>
          </p:cNvPr>
          <p:cNvSpPr txBox="1"/>
          <p:nvPr/>
        </p:nvSpPr>
        <p:spPr>
          <a:xfrm>
            <a:off x="0" y="130973"/>
            <a:ext cx="1210143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创世记</a:t>
            </a:r>
            <a:r>
              <a:rPr lang="en-US" altLang="zh-CN" sz="2400" b="1" dirty="0"/>
              <a:t>38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</a:t>
            </a:r>
            <a:r>
              <a:rPr lang="zh-CN" altLang="en-US" sz="2200" b="1" dirty="0">
                <a:solidFill>
                  <a:srgbClr val="0000FF"/>
                </a:solidFill>
              </a:rPr>
              <a:t>犹大</a:t>
            </a:r>
            <a:r>
              <a:rPr lang="zh-CN" altLang="en-US" sz="2200" dirty="0"/>
              <a:t>离开他弟兄下去，到一个亚杜兰人名叫希拉的家里去。</a:t>
            </a:r>
            <a:r>
              <a:rPr lang="en-US" altLang="zh-CN" sz="2200" dirty="0"/>
              <a:t>2</a:t>
            </a:r>
            <a:r>
              <a:rPr lang="zh-CN" altLang="en-US" sz="2200" dirty="0"/>
              <a:t>犹大在那里看见一个迦南人名叫书亚的女儿，就娶她为妻，与她同房，</a:t>
            </a:r>
            <a:r>
              <a:rPr lang="en-US" altLang="zh-CN" sz="2200" dirty="0"/>
              <a:t>3</a:t>
            </a:r>
            <a:r>
              <a:rPr lang="zh-CN" altLang="en-US" sz="2200" dirty="0"/>
              <a:t>她就怀孕生了儿子，犹大给他起名叫珥。</a:t>
            </a:r>
            <a:r>
              <a:rPr lang="en-US" altLang="zh-CN" sz="2200" dirty="0"/>
              <a:t>4</a:t>
            </a:r>
            <a:r>
              <a:rPr lang="zh-CN" altLang="en-US" sz="2200" dirty="0"/>
              <a:t>她又怀孕生了儿子，母亲给他起名叫俄南。</a:t>
            </a:r>
            <a:r>
              <a:rPr lang="en-US" altLang="zh-CN" sz="2200" dirty="0"/>
              <a:t>5</a:t>
            </a:r>
            <a:r>
              <a:rPr lang="zh-CN" altLang="en-US" sz="2200" dirty="0"/>
              <a:t>她复又生了儿子，给他起名叫示拉。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他玛见示拉已经长大，还没有娶她为妻，就脱了她作寡妇的衣裳，用帕子蒙着脸，又遮住身体，坐在亭拿路上的伊拿印城门口。</a:t>
            </a:r>
            <a:r>
              <a:rPr lang="en-US" altLang="zh-CN" sz="2200" dirty="0"/>
              <a:t>15</a:t>
            </a:r>
            <a:r>
              <a:rPr lang="zh-CN" altLang="en-US" sz="2200" b="1" dirty="0"/>
              <a:t>犹大看见她，以为是妓女</a:t>
            </a:r>
            <a:r>
              <a:rPr lang="zh-CN" altLang="en-US" sz="2200" dirty="0"/>
              <a:t>，因为她蒙着脸。</a:t>
            </a:r>
            <a:r>
              <a:rPr lang="en-US" altLang="zh-CN" sz="2200" dirty="0"/>
              <a:t>16</a:t>
            </a:r>
            <a:r>
              <a:rPr lang="zh-CN" altLang="en-US" sz="2200" b="1" dirty="0"/>
              <a:t>犹大就转到她那里去，说，来吧。让我与你同寝。</a:t>
            </a:r>
            <a:r>
              <a:rPr lang="zh-CN" altLang="en-US" sz="2200" dirty="0"/>
              <a:t>他原不知道是他的儿妇。他玛说，你要与我同寝，把什么给我呢？</a:t>
            </a:r>
            <a:r>
              <a:rPr lang="en-US" altLang="zh-CN" sz="2200" dirty="0"/>
              <a:t>17</a:t>
            </a:r>
            <a:r>
              <a:rPr lang="zh-CN" altLang="en-US" sz="2200" dirty="0"/>
              <a:t>犹大说，我从羊群里取一只山羊羔，打发人送来给你。他玛说，在未送以先，你愿意给我一个当头吗？</a:t>
            </a:r>
            <a:r>
              <a:rPr lang="en-US" altLang="zh-CN" sz="2200" dirty="0"/>
              <a:t>18</a:t>
            </a:r>
            <a:r>
              <a:rPr lang="zh-CN" altLang="en-US" sz="2200" dirty="0"/>
              <a:t>他说，我给你什么当头呢？他玛说，你的印，你的带子，和你手里的杖。</a:t>
            </a:r>
            <a:r>
              <a:rPr lang="zh-CN" altLang="en-US" sz="2200" b="1" dirty="0"/>
              <a:t>犹大就给了她，与她同寝，她就从犹大怀了孕。</a:t>
            </a:r>
            <a:r>
              <a:rPr lang="en-US" altLang="zh-CN" sz="2200" dirty="0"/>
              <a:t>19</a:t>
            </a:r>
            <a:r>
              <a:rPr lang="zh-CN" altLang="en-US" sz="2200" dirty="0"/>
              <a:t>他玛起来走了，除去帕子，仍旧穿上作寡妇的衣裳。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约过了三个月，有人告诉犹大说，你的儿妇他玛作了妓女，且因行淫有了身孕。犹大说，拉出她来，把她烧了。</a:t>
            </a:r>
            <a:r>
              <a:rPr lang="en-US" altLang="zh-CN" sz="2200" dirty="0"/>
              <a:t>25</a:t>
            </a:r>
            <a:r>
              <a:rPr lang="zh-CN" altLang="en-US" sz="2200" dirty="0"/>
              <a:t>他玛被拉出来的时候便打发人去见她公公，对他说，这些东西是谁的，我就是从谁怀的孕。请你认一认，这印和带子并杖都是谁的，</a:t>
            </a:r>
            <a:r>
              <a:rPr lang="en-US" altLang="zh-CN" sz="2200" dirty="0"/>
              <a:t>26</a:t>
            </a:r>
            <a:r>
              <a:rPr lang="zh-CN" altLang="en-US" sz="2200" b="1" dirty="0"/>
              <a:t>犹大承认说，她比我更有义，因为我没有将她给我的儿子示拉。从此犹大不再与她同寝了。</a:t>
            </a:r>
            <a:r>
              <a:rPr lang="en-US" altLang="zh-CN" sz="2200" dirty="0"/>
              <a:t>27</a:t>
            </a:r>
            <a:r>
              <a:rPr lang="zh-CN" altLang="en-US" sz="2200" dirty="0"/>
              <a:t>他玛将要生产，不料她腹里是一对双生。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到生产的时候，一个孩子伸出一只手来。收生婆拿红线拴在他手上，说，这是头生的。</a:t>
            </a:r>
            <a:r>
              <a:rPr lang="en-US" altLang="zh-CN" sz="2200" dirty="0"/>
              <a:t>29</a:t>
            </a:r>
            <a:r>
              <a:rPr lang="zh-CN" altLang="en-US" sz="2200" dirty="0"/>
              <a:t>随后这孩子把手收回去，他哥哥生出来了。收生婆说，你为什么抢着来呢？因此给他起名叫法勒斯。</a:t>
            </a:r>
            <a:r>
              <a:rPr lang="en-US" altLang="zh-CN" sz="2200" dirty="0"/>
              <a:t>30</a:t>
            </a:r>
            <a:r>
              <a:rPr lang="zh-CN" altLang="en-US" sz="2200" dirty="0"/>
              <a:t>后来，他兄弟那手上有红线的也生出来，就给他起名叫谢拉。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208907819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2AC31F-6C6F-3CC5-3789-690D805682C5}"/>
              </a:ext>
            </a:extLst>
          </p:cNvPr>
          <p:cNvSpPr txBox="1"/>
          <p:nvPr/>
        </p:nvSpPr>
        <p:spPr>
          <a:xfrm>
            <a:off x="2614047" y="146949"/>
            <a:ext cx="7253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/>
              <a:t>为什么创世记</a:t>
            </a:r>
            <a:r>
              <a:rPr lang="en-US" altLang="zh-CN" sz="3600" b="1" dirty="0"/>
              <a:t>38 </a:t>
            </a:r>
            <a:r>
              <a:rPr lang="zh-CN" altLang="en-US" sz="3600" b="1" dirty="0"/>
              <a:t>专门记载犹大？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A7AC15-5A57-47D1-7906-246F8E3BABA1}"/>
              </a:ext>
            </a:extLst>
          </p:cNvPr>
          <p:cNvSpPr txBox="1"/>
          <p:nvPr/>
        </p:nvSpPr>
        <p:spPr>
          <a:xfrm>
            <a:off x="475281" y="863296"/>
            <a:ext cx="1115361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马太福音第 </a:t>
            </a:r>
            <a:r>
              <a:rPr lang="en-US" altLang="zh-CN" sz="2200" b="1" dirty="0"/>
              <a:t>1 </a:t>
            </a:r>
            <a:r>
              <a:rPr lang="zh-CN" altLang="en-US" sz="2200" b="1" dirty="0"/>
              <a:t>章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亚伯拉罕的后裔，大卫的子孙，耶稣基督的家谱。（后裔子孙原文都作儿子下同）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亚伯拉罕生以撒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以撒生雅各</a:t>
            </a:r>
            <a:r>
              <a:rPr lang="zh-CN" altLang="en-US" sz="2200" dirty="0"/>
              <a:t>。</a:t>
            </a:r>
            <a:r>
              <a:rPr lang="zh-CN" altLang="en-US" sz="2200" b="1" dirty="0"/>
              <a:t>雅各生犹大和他的弟兄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0000FF"/>
                </a:solidFill>
              </a:rPr>
              <a:t>犹大从他玛氏生法勒斯和谢拉</a:t>
            </a:r>
            <a:r>
              <a:rPr lang="zh-CN" altLang="en-US" sz="2200" dirty="0"/>
              <a:t>。法勒斯生希斯仑。希斯仑生亚兰。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亚兰生亚米拿达。亚米拿达生拿顺。拿顺生撒门。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撒门从喇合氏生波阿斯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0000FF"/>
                </a:solidFill>
              </a:rPr>
              <a:t>波阿斯从路得氏生俄备得</a:t>
            </a:r>
            <a:r>
              <a:rPr lang="zh-CN" altLang="en-US" sz="2200" dirty="0"/>
              <a:t>。俄备得生耶西。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/>
              <a:t>耶西生大卫王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0000FF"/>
                </a:solidFill>
              </a:rPr>
              <a:t>大卫从乌利亚的妻子生所罗门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所罗门生罗波安。罗波安生亚比雅。亚比雅生亚撒。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亚撒生约沙法。约沙法生约兰。约兰生乌西亚。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乌西亚生约坦。约坦生亚哈斯。亚哈斯生希西家。</a:t>
            </a:r>
          </a:p>
          <a:p>
            <a:r>
              <a:rPr lang="en-US" altLang="zh-CN" sz="2200" dirty="0"/>
              <a:t>10</a:t>
            </a:r>
            <a:r>
              <a:rPr lang="zh-CN" altLang="en-US" sz="2200" dirty="0"/>
              <a:t>希西家生玛拿西。玛拿西生亚们。亚们生约西亚。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百姓被迁到巴比伦的时候，约西亚生耶哥尼雅和他的弟兄。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迁到巴比伦之后，耶哥尼雅生撒拉铁。撒拉铁生所罗巴伯。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所罗巴伯生亚比玉。亚比玉生以利亚敬。以利亚敬生亚所。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亚所生撒督。撒督生亚金。亚金生以律。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以律生以利亚撒。以利亚撒生马但。马但生雅各。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0000FF"/>
                </a:solidFill>
              </a:rPr>
              <a:t>雅各生约瑟，就是马利亚的丈夫。那称为基督的耶稣，是从马利亚生的。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502645-EF67-C022-04F9-CDB15C1F8D0C}"/>
              </a:ext>
            </a:extLst>
          </p:cNvPr>
          <p:cNvSpPr txBox="1"/>
          <p:nvPr/>
        </p:nvSpPr>
        <p:spPr>
          <a:xfrm>
            <a:off x="0" y="-10403"/>
            <a:ext cx="12101431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/>
              <a:t>创世记</a:t>
            </a:r>
            <a:r>
              <a:rPr lang="en-US" altLang="zh-CN" sz="2100" b="1" dirty="0"/>
              <a:t>39 </a:t>
            </a:r>
          </a:p>
          <a:p>
            <a:r>
              <a:rPr lang="en-US" altLang="zh-CN" sz="2100" dirty="0"/>
              <a:t>1</a:t>
            </a:r>
            <a:r>
              <a:rPr lang="zh-CN" altLang="en-US" sz="2100" dirty="0"/>
              <a:t>约瑟被带下埃及去。有一个埃及人，是法老的内臣，护卫长波提乏，从那些带下他来的以实玛利人手下买了他去。</a:t>
            </a:r>
            <a:r>
              <a:rPr lang="en-US" altLang="zh-CN" sz="2100" dirty="0"/>
              <a:t>2</a:t>
            </a:r>
            <a:r>
              <a:rPr lang="zh-CN" altLang="en-US" sz="2100" dirty="0"/>
              <a:t>约瑟住在他主人埃及人的家中，耶和华与他同在，他就百事顺利。</a:t>
            </a:r>
            <a:r>
              <a:rPr lang="en-US" altLang="zh-CN" sz="2100" dirty="0"/>
              <a:t>3</a:t>
            </a:r>
            <a:r>
              <a:rPr lang="zh-CN" altLang="en-US" sz="2100" dirty="0"/>
              <a:t>他主人见耶和华与他同在，又见耶和华使他手里所办的尽都顺利，</a:t>
            </a:r>
            <a:r>
              <a:rPr lang="en-US" altLang="zh-CN" sz="2100" dirty="0"/>
              <a:t>4</a:t>
            </a:r>
            <a:r>
              <a:rPr lang="zh-CN" altLang="en-US" sz="2100" dirty="0"/>
              <a:t>约瑟就在主人眼前蒙恩，伺候他主人，并且主人派他管理家务，把一切所有的都交在他手里。</a:t>
            </a:r>
            <a:r>
              <a:rPr lang="en-US" altLang="zh-CN" sz="2100" dirty="0"/>
              <a:t>5</a:t>
            </a:r>
            <a:r>
              <a:rPr lang="zh-CN" altLang="en-US" sz="2100" dirty="0"/>
              <a:t>自从主人派约瑟管理家务和他一切所有的，耶和华就因约瑟的缘故赐福与那埃及人的家。凡家里和田间一切所有的都蒙耶和华赐福。</a:t>
            </a:r>
            <a:r>
              <a:rPr lang="en-US" altLang="zh-CN" sz="2100" dirty="0"/>
              <a:t>6</a:t>
            </a:r>
            <a:r>
              <a:rPr lang="zh-CN" altLang="en-US" sz="2100" dirty="0"/>
              <a:t>波提乏将一切所有的都交在约瑟的手中，除了自己所吃的饭，别的事一概不知。约瑟原来秀雅俊美。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这事以后，约瑟主人的妻以目送情给约瑟，说，你与我同寝吧。</a:t>
            </a:r>
            <a:r>
              <a:rPr lang="en-US" altLang="zh-CN" sz="2100" dirty="0"/>
              <a:t>8</a:t>
            </a:r>
            <a:r>
              <a:rPr lang="zh-CN" altLang="en-US" sz="2100" dirty="0"/>
              <a:t>约瑟不从，对他主人的妻说，看哪，一切家务，我主人都不知道。他把所有的都交在我手里。</a:t>
            </a:r>
            <a:r>
              <a:rPr lang="en-US" altLang="zh-CN" sz="2100" dirty="0"/>
              <a:t>9</a:t>
            </a:r>
            <a:r>
              <a:rPr lang="zh-CN" altLang="en-US" sz="2100" dirty="0"/>
              <a:t>在这家里没有比我大的。并且他没有留下一样不交给我，只留下了你，因为你是他的妻子。我怎能作这大恶，得罪神呢？</a:t>
            </a:r>
            <a:r>
              <a:rPr lang="en-US" altLang="zh-CN" sz="2100" dirty="0"/>
              <a:t>10</a:t>
            </a:r>
            <a:r>
              <a:rPr lang="zh-CN" altLang="en-US" sz="2100" dirty="0"/>
              <a:t>后来她天天和约瑟说，约瑟却不听从她，不与她同寝，也不和她在一处。</a:t>
            </a:r>
            <a:r>
              <a:rPr lang="en-US" altLang="zh-CN" sz="2100" dirty="0"/>
              <a:t>11</a:t>
            </a:r>
            <a:r>
              <a:rPr lang="zh-CN" altLang="en-US" sz="2100" dirty="0"/>
              <a:t>有一天，约瑟进屋里去办事，家中人没有一个在那屋里，</a:t>
            </a:r>
            <a:r>
              <a:rPr lang="en-US" altLang="zh-CN" sz="2100" dirty="0"/>
              <a:t>12</a:t>
            </a:r>
            <a:r>
              <a:rPr lang="zh-CN" altLang="en-US" sz="2100" dirty="0"/>
              <a:t>妇人就拉住他的衣裳，说，你与我同寝吧。约瑟把衣裳丢在妇人手里，跑到外边去了。</a:t>
            </a:r>
            <a:endParaRPr lang="en-US" altLang="zh-CN" sz="2100" dirty="0"/>
          </a:p>
          <a:p>
            <a:r>
              <a:rPr lang="en-US" altLang="zh-CN" sz="2100" dirty="0"/>
              <a:t>13</a:t>
            </a:r>
            <a:r>
              <a:rPr lang="zh-CN" altLang="en-US" sz="2100" dirty="0"/>
              <a:t>妇人看见约瑟把衣裳丢在她手里跑出去了，</a:t>
            </a:r>
            <a:r>
              <a:rPr lang="en-US" altLang="zh-CN" sz="2100" dirty="0"/>
              <a:t>14</a:t>
            </a:r>
            <a:r>
              <a:rPr lang="zh-CN" altLang="en-US" sz="2100" dirty="0"/>
              <a:t>就叫了家里的人来，对他们说，你们看。他带了一个希伯来人进入我们家里，要戏弄我们。他到我这里来，要与我同寝，我就大声喊叫。</a:t>
            </a:r>
            <a:r>
              <a:rPr lang="en-US" altLang="zh-CN" sz="2100" dirty="0"/>
              <a:t>15</a:t>
            </a:r>
            <a:r>
              <a:rPr lang="zh-CN" altLang="en-US" sz="2100" dirty="0"/>
              <a:t>他听见我放声喊起来，就把衣裳丢在我这里，跑到外边去了。</a:t>
            </a:r>
            <a:endParaRPr lang="en-US" altLang="zh-CN" sz="2100" dirty="0"/>
          </a:p>
          <a:p>
            <a:r>
              <a:rPr lang="en-US" altLang="zh-CN" sz="2100" dirty="0"/>
              <a:t>16</a:t>
            </a:r>
            <a:r>
              <a:rPr lang="zh-CN" altLang="en-US" sz="2100" dirty="0"/>
              <a:t>妇人把约瑟的衣裳放在自己那里，等着他主人回家，</a:t>
            </a:r>
            <a:r>
              <a:rPr lang="en-US" altLang="zh-CN" sz="2100" dirty="0"/>
              <a:t>17</a:t>
            </a:r>
            <a:r>
              <a:rPr lang="zh-CN" altLang="en-US" sz="2100" dirty="0"/>
              <a:t>就对他如此如此说，你所带到我们这里的那希伯来仆人进来要戏弄我，</a:t>
            </a:r>
            <a:r>
              <a:rPr lang="en-US" altLang="zh-CN" sz="2100" dirty="0"/>
              <a:t>18</a:t>
            </a:r>
            <a:r>
              <a:rPr lang="zh-CN" altLang="en-US" sz="2100" dirty="0"/>
              <a:t>我放声喊起来，他就把衣裳丢在我这里，跑出去了。</a:t>
            </a:r>
            <a:r>
              <a:rPr lang="en-US" altLang="zh-CN" sz="2100" dirty="0"/>
              <a:t>19</a:t>
            </a:r>
            <a:r>
              <a:rPr lang="zh-CN" altLang="en-US" sz="2100" dirty="0"/>
              <a:t>约瑟的主人听见他妻子对他所说的话，说，你的仆人如此如此待我，他就生气，</a:t>
            </a:r>
            <a:r>
              <a:rPr lang="en-US" altLang="zh-CN" sz="2100" dirty="0"/>
              <a:t>20</a:t>
            </a:r>
            <a:r>
              <a:rPr lang="zh-CN" altLang="en-US" sz="2100" dirty="0"/>
              <a:t>把约瑟下在监里，就是王的囚犯被囚的地方。于是约瑟在那里坐监。</a:t>
            </a:r>
            <a:r>
              <a:rPr lang="en-US" altLang="zh-CN" sz="2100" dirty="0"/>
              <a:t>21</a:t>
            </a:r>
            <a:r>
              <a:rPr lang="zh-CN" altLang="en-US" sz="2100" dirty="0"/>
              <a:t>但耶和华与约瑟同在，向他施恩，使他在司狱的眼前蒙恩。</a:t>
            </a:r>
            <a:r>
              <a:rPr lang="en-US" altLang="zh-CN" sz="2100" dirty="0"/>
              <a:t>22</a:t>
            </a:r>
            <a:r>
              <a:rPr lang="zh-CN" altLang="en-US" sz="2100" dirty="0"/>
              <a:t>司狱就把监里所有的囚犯都交在约瑟手下。他们在那里所办的事都是经他的手。</a:t>
            </a:r>
            <a:r>
              <a:rPr lang="en-US" altLang="zh-CN" sz="2100" dirty="0"/>
              <a:t>23</a:t>
            </a:r>
            <a:r>
              <a:rPr lang="zh-CN" altLang="en-US" sz="2100" dirty="0"/>
              <a:t>凡在约瑟手下的事，司狱一概不察，因为耶和华与约瑟同在。耶和华使他所作的尽都顺利。</a:t>
            </a:r>
            <a:endParaRPr lang="en-US" altLang="zh-CN" sz="2100" dirty="0"/>
          </a:p>
        </p:txBody>
      </p:sp>
    </p:spTree>
    <p:extLst>
      <p:ext uri="{BB962C8B-B14F-4D97-AF65-F5344CB8AC3E}">
        <p14:creationId xmlns:p14="http://schemas.microsoft.com/office/powerpoint/2010/main" val="394502658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502645-EF67-C022-04F9-CDB15C1F8D0C}"/>
              </a:ext>
            </a:extLst>
          </p:cNvPr>
          <p:cNvSpPr txBox="1"/>
          <p:nvPr/>
        </p:nvSpPr>
        <p:spPr>
          <a:xfrm>
            <a:off x="0" y="-10403"/>
            <a:ext cx="12101431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/>
              <a:t>创世记</a:t>
            </a:r>
            <a:r>
              <a:rPr lang="en-US" altLang="zh-CN" sz="2100" b="1" dirty="0"/>
              <a:t>39 </a:t>
            </a:r>
          </a:p>
          <a:p>
            <a:r>
              <a:rPr lang="en-US" altLang="zh-CN" sz="2100" dirty="0"/>
              <a:t>1</a:t>
            </a:r>
            <a:r>
              <a:rPr lang="zh-CN" altLang="en-US" sz="2100" dirty="0"/>
              <a:t>约瑟被带下埃及去。有一个埃及人，是法老的内臣，护卫长波提乏，从那些带下他来的以实玛利人手下买了他去。</a:t>
            </a:r>
            <a:r>
              <a:rPr lang="en-US" altLang="zh-CN" sz="2100" dirty="0"/>
              <a:t>2</a:t>
            </a:r>
            <a:r>
              <a:rPr lang="zh-CN" altLang="en-US" sz="2100" b="1" dirty="0">
                <a:solidFill>
                  <a:srgbClr val="FF0000"/>
                </a:solidFill>
              </a:rPr>
              <a:t>约瑟住在他主人埃及人的家中，耶和华与他同在，他就百事顺利</a:t>
            </a:r>
            <a:r>
              <a:rPr lang="zh-CN" altLang="en-US" sz="2100" dirty="0"/>
              <a:t>。</a:t>
            </a:r>
            <a:r>
              <a:rPr lang="en-US" altLang="zh-CN" sz="2100" dirty="0"/>
              <a:t>3</a:t>
            </a:r>
            <a:r>
              <a:rPr lang="zh-CN" altLang="en-US" sz="2100" dirty="0"/>
              <a:t>他主人见耶和华与他同在，又见耶和华使他手里所办的尽都顺利，</a:t>
            </a:r>
            <a:r>
              <a:rPr lang="en-US" altLang="zh-CN" sz="2100" dirty="0"/>
              <a:t>4</a:t>
            </a:r>
            <a:r>
              <a:rPr lang="zh-CN" altLang="en-US" sz="2100" b="1" dirty="0">
                <a:solidFill>
                  <a:srgbClr val="0000FF"/>
                </a:solidFill>
              </a:rPr>
              <a:t>约瑟就在主人眼前蒙恩，伺候他主人，并且主人派他管理家务，把一切所有的都交在他手里。</a:t>
            </a:r>
            <a:r>
              <a:rPr lang="en-US" altLang="zh-CN" sz="2100" dirty="0"/>
              <a:t>5</a:t>
            </a:r>
            <a:r>
              <a:rPr lang="zh-CN" altLang="en-US" sz="2100" dirty="0"/>
              <a:t>自从主人派约瑟管理家务和他一切所有的，</a:t>
            </a:r>
            <a:r>
              <a:rPr lang="zh-CN" altLang="en-US" sz="2100" b="1" dirty="0">
                <a:solidFill>
                  <a:srgbClr val="FF0000"/>
                </a:solidFill>
              </a:rPr>
              <a:t>耶和华就因约瑟的缘故赐福与那埃及人的家。凡家里和田间一切所有的都蒙耶和华赐福</a:t>
            </a:r>
            <a:r>
              <a:rPr lang="zh-CN" altLang="en-US" sz="2100" dirty="0"/>
              <a:t>。</a:t>
            </a:r>
            <a:r>
              <a:rPr lang="en-US" altLang="zh-CN" sz="2100" dirty="0"/>
              <a:t>6</a:t>
            </a:r>
            <a:r>
              <a:rPr lang="zh-CN" altLang="en-US" sz="2100" dirty="0"/>
              <a:t>波提乏将一切所有的都交在约瑟的手中，除了自己所吃的饭，别的事一概不知。</a:t>
            </a:r>
            <a:r>
              <a:rPr lang="zh-CN" altLang="en-US" sz="2100" b="1" dirty="0">
                <a:solidFill>
                  <a:srgbClr val="0000FF"/>
                </a:solidFill>
              </a:rPr>
              <a:t>约瑟原来秀雅俊美。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这事以后，</a:t>
            </a:r>
            <a:r>
              <a:rPr lang="zh-CN" altLang="en-US" sz="2100" b="1" dirty="0"/>
              <a:t>约瑟主人的妻以目送情给约瑟，说，你与我同寝吧。</a:t>
            </a:r>
            <a:r>
              <a:rPr lang="en-US" altLang="zh-CN" sz="2100" dirty="0"/>
              <a:t>8</a:t>
            </a:r>
            <a:r>
              <a:rPr lang="zh-CN" altLang="en-US" sz="2100" b="1" dirty="0">
                <a:solidFill>
                  <a:srgbClr val="0000FF"/>
                </a:solidFill>
              </a:rPr>
              <a:t>约瑟不从，</a:t>
            </a:r>
            <a:r>
              <a:rPr lang="zh-CN" altLang="en-US" sz="2100" dirty="0"/>
              <a:t>对他主人的妻说，看哪，一切家务，我主人都不知道。他把所有的都交在我手里。</a:t>
            </a:r>
            <a:r>
              <a:rPr lang="en-US" altLang="zh-CN" sz="2100" dirty="0"/>
              <a:t>9</a:t>
            </a:r>
            <a:r>
              <a:rPr lang="zh-CN" altLang="en-US" sz="2100" dirty="0"/>
              <a:t>在这家里没有比我大的。并且他没有留下一样不交给我，只留下了你，因为你是他的妻子。</a:t>
            </a:r>
            <a:r>
              <a:rPr lang="zh-CN" altLang="en-US" sz="2100" b="1" dirty="0">
                <a:solidFill>
                  <a:srgbClr val="0000FF"/>
                </a:solidFill>
              </a:rPr>
              <a:t>我怎能作这大恶，得罪神呢？</a:t>
            </a:r>
            <a:r>
              <a:rPr lang="en-US" altLang="zh-CN" sz="2100" dirty="0"/>
              <a:t>10</a:t>
            </a:r>
            <a:r>
              <a:rPr lang="zh-CN" altLang="en-US" sz="2100" b="1" dirty="0"/>
              <a:t>后来她天天和约瑟说，</a:t>
            </a:r>
            <a:r>
              <a:rPr lang="zh-CN" altLang="en-US" sz="2100" b="1" dirty="0">
                <a:solidFill>
                  <a:srgbClr val="0000FF"/>
                </a:solidFill>
              </a:rPr>
              <a:t>约瑟却不听从她，不与她同寝，也不和她在一处。</a:t>
            </a:r>
            <a:r>
              <a:rPr lang="en-US" altLang="zh-CN" sz="2100" dirty="0"/>
              <a:t>11</a:t>
            </a:r>
            <a:r>
              <a:rPr lang="zh-CN" altLang="en-US" sz="2100" dirty="0"/>
              <a:t>有一天，约瑟进屋里去办事，家中人没有一个在那屋里，</a:t>
            </a:r>
            <a:r>
              <a:rPr lang="en-US" altLang="zh-CN" sz="2100" dirty="0"/>
              <a:t>12</a:t>
            </a:r>
            <a:r>
              <a:rPr lang="zh-CN" altLang="en-US" sz="2100" b="1" dirty="0"/>
              <a:t>妇人就拉住他的衣裳，说，你与我同寝吧。</a:t>
            </a:r>
            <a:r>
              <a:rPr lang="zh-CN" altLang="en-US" sz="2100" b="1" dirty="0">
                <a:solidFill>
                  <a:srgbClr val="0000FF"/>
                </a:solidFill>
              </a:rPr>
              <a:t>约瑟把衣裳丢在妇人手里，跑到外边去了。</a:t>
            </a:r>
            <a:endParaRPr lang="en-US" altLang="zh-CN" sz="2100" b="1" dirty="0">
              <a:solidFill>
                <a:srgbClr val="0000FF"/>
              </a:solidFill>
            </a:endParaRPr>
          </a:p>
          <a:p>
            <a:r>
              <a:rPr lang="en-US" altLang="zh-CN" sz="2100" dirty="0"/>
              <a:t>13</a:t>
            </a:r>
            <a:r>
              <a:rPr lang="zh-CN" altLang="en-US" sz="2100" dirty="0"/>
              <a:t>妇人看见约瑟把衣裳丢在她手里跑出去了，</a:t>
            </a:r>
            <a:r>
              <a:rPr lang="en-US" altLang="zh-CN" sz="2100" dirty="0"/>
              <a:t>14</a:t>
            </a:r>
            <a:r>
              <a:rPr lang="zh-CN" altLang="en-US" sz="2100" dirty="0"/>
              <a:t>就叫了家里的人来，对他们说，你们看。他带了一个希伯来人进入我们家里，要戏弄我们。他到我这里来，要与我同寝，我就大声喊叫。</a:t>
            </a:r>
            <a:r>
              <a:rPr lang="en-US" altLang="zh-CN" sz="2100" dirty="0"/>
              <a:t>15</a:t>
            </a:r>
            <a:r>
              <a:rPr lang="zh-CN" altLang="en-US" sz="2100" dirty="0"/>
              <a:t>他听见我放声喊起来，就把衣裳丢在我这里，跑到外边去了。</a:t>
            </a:r>
            <a:r>
              <a:rPr lang="en-US" altLang="zh-CN" sz="2100" dirty="0"/>
              <a:t>16</a:t>
            </a:r>
            <a:r>
              <a:rPr lang="zh-CN" altLang="en-US" sz="2100" dirty="0"/>
              <a:t>妇人把约瑟的衣裳放在自己那里，等着他主人回家，</a:t>
            </a:r>
            <a:r>
              <a:rPr lang="en-US" altLang="zh-CN" sz="2100" dirty="0"/>
              <a:t>17</a:t>
            </a:r>
            <a:r>
              <a:rPr lang="zh-CN" altLang="en-US" sz="2100" dirty="0"/>
              <a:t>就对他如此如此说，你所带到我们这里的那希伯来仆人进来要戏弄我，</a:t>
            </a:r>
            <a:r>
              <a:rPr lang="en-US" altLang="zh-CN" sz="2100" dirty="0"/>
              <a:t>18</a:t>
            </a:r>
            <a:r>
              <a:rPr lang="zh-CN" altLang="en-US" sz="2100" dirty="0"/>
              <a:t>我放声喊起来，他就把衣裳丢在我这里，跑出去了。</a:t>
            </a:r>
            <a:endParaRPr lang="en-US" altLang="zh-CN" sz="2100" dirty="0"/>
          </a:p>
          <a:p>
            <a:r>
              <a:rPr lang="en-US" altLang="zh-CN" sz="2100" dirty="0"/>
              <a:t>19</a:t>
            </a:r>
            <a:r>
              <a:rPr lang="zh-CN" altLang="en-US" sz="2100" dirty="0"/>
              <a:t>约瑟的主人听见他妻子对他所说的话，说，你的仆人如此如此待我，</a:t>
            </a:r>
            <a:r>
              <a:rPr lang="zh-CN" altLang="en-US" sz="2100" b="1" dirty="0"/>
              <a:t>他就生气，</a:t>
            </a:r>
            <a:r>
              <a:rPr lang="en-US" altLang="zh-CN" sz="2100" b="1" dirty="0"/>
              <a:t>20</a:t>
            </a:r>
            <a:r>
              <a:rPr lang="zh-CN" altLang="en-US" sz="2100" b="1" dirty="0"/>
              <a:t>把约瑟下在监里，</a:t>
            </a:r>
            <a:r>
              <a:rPr lang="zh-CN" altLang="en-US" sz="2100" dirty="0"/>
              <a:t>就是王的囚犯被囚的地方。于是约瑟在那里坐监。</a:t>
            </a:r>
            <a:r>
              <a:rPr lang="en-US" altLang="zh-CN" sz="2100" dirty="0"/>
              <a:t>21</a:t>
            </a:r>
            <a:r>
              <a:rPr lang="zh-CN" altLang="en-US" sz="2100" b="1" dirty="0">
                <a:solidFill>
                  <a:srgbClr val="FF0000"/>
                </a:solidFill>
              </a:rPr>
              <a:t>但耶和华与约瑟同在，向他施恩，使他在司狱的眼前蒙恩</a:t>
            </a:r>
            <a:r>
              <a:rPr lang="zh-CN" altLang="en-US" sz="2100" dirty="0"/>
              <a:t>。</a:t>
            </a:r>
            <a:r>
              <a:rPr lang="en-US" altLang="zh-CN" sz="2100" dirty="0"/>
              <a:t>22</a:t>
            </a:r>
            <a:r>
              <a:rPr lang="zh-CN" altLang="en-US" sz="2100" b="1" dirty="0"/>
              <a:t>司狱就把监里所有的囚犯都交在约瑟手下。他们在那里所办的事都是经他的手。</a:t>
            </a:r>
            <a:r>
              <a:rPr lang="en-US" altLang="zh-CN" sz="2100" dirty="0"/>
              <a:t>23</a:t>
            </a:r>
            <a:r>
              <a:rPr lang="zh-CN" altLang="en-US" sz="2100" dirty="0"/>
              <a:t>凡在约瑟手下的事，司狱一概不察，</a:t>
            </a:r>
            <a:r>
              <a:rPr lang="zh-CN" altLang="en-US" sz="2100" b="1" dirty="0">
                <a:solidFill>
                  <a:srgbClr val="FF0000"/>
                </a:solidFill>
              </a:rPr>
              <a:t>因为耶和华与约瑟同在。耶和华使他所作的尽都顺利。</a:t>
            </a:r>
            <a:endParaRPr lang="en-US" altLang="zh-CN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6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D2220E-CB08-F022-418E-D23C24B3E693}"/>
              </a:ext>
            </a:extLst>
          </p:cNvPr>
          <p:cNvSpPr txBox="1"/>
          <p:nvPr/>
        </p:nvSpPr>
        <p:spPr>
          <a:xfrm>
            <a:off x="227693" y="368140"/>
            <a:ext cx="11736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892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12/10/2023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526CD5-3F0D-C121-D624-9438E03ECAC7}"/>
              </a:ext>
            </a:extLst>
          </p:cNvPr>
          <p:cNvSpPr txBox="1"/>
          <p:nvPr/>
        </p:nvSpPr>
        <p:spPr>
          <a:xfrm>
            <a:off x="87823" y="-5417"/>
            <a:ext cx="1198019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创世记</a:t>
            </a:r>
            <a:r>
              <a:rPr lang="en-US" altLang="zh-CN" sz="2200" b="1" dirty="0"/>
              <a:t>40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这事以后，埃及王的酒政和膳长得罪了他们的主埃及王，</a:t>
            </a:r>
            <a:r>
              <a:rPr lang="en-US" altLang="zh-CN" sz="2200" dirty="0"/>
              <a:t>2</a:t>
            </a:r>
            <a:r>
              <a:rPr lang="zh-CN" altLang="en-US" sz="2200" dirty="0"/>
              <a:t>法老就恼怒酒政和膳长这二臣，</a:t>
            </a:r>
            <a:r>
              <a:rPr lang="en-US" altLang="zh-CN" sz="2200" dirty="0"/>
              <a:t>3</a:t>
            </a:r>
            <a:r>
              <a:rPr lang="zh-CN" altLang="en-US" sz="2200" dirty="0"/>
              <a:t>把他们下在护卫长府内的监里，就是约瑟被囚的地方。</a:t>
            </a:r>
            <a:r>
              <a:rPr lang="en-US" altLang="zh-CN" sz="2200" dirty="0"/>
              <a:t>4</a:t>
            </a:r>
            <a:r>
              <a:rPr lang="zh-CN" altLang="en-US" sz="2200" dirty="0"/>
              <a:t>护卫长把他们交给约瑟，</a:t>
            </a:r>
            <a:r>
              <a:rPr lang="zh-CN" altLang="en-US" sz="2200" b="1" dirty="0"/>
              <a:t>约瑟便伺候他们。他们有些日子在监里。</a:t>
            </a:r>
            <a:endParaRPr lang="en-US" altLang="zh-CN" sz="2200" b="1" dirty="0"/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被囚在监之埃及王的酒政和膳长二人同夜各作一梦，各梦都有讲解。</a:t>
            </a:r>
            <a:r>
              <a:rPr lang="en-US" altLang="zh-CN" sz="2200" dirty="0"/>
              <a:t>6</a:t>
            </a:r>
            <a:r>
              <a:rPr lang="zh-CN" altLang="en-US" sz="2200" dirty="0"/>
              <a:t>到了早晨，约瑟进到他们那里，见他们有愁闷的样子。</a:t>
            </a:r>
            <a:r>
              <a:rPr lang="en-US" altLang="zh-CN" sz="2200" dirty="0"/>
              <a:t>7</a:t>
            </a:r>
            <a:r>
              <a:rPr lang="zh-CN" altLang="en-US" sz="2200" dirty="0"/>
              <a:t>他便问法老的二臣，就是与他同囚在他主人府里的，说，他们今日为什么面带愁容呢？</a:t>
            </a:r>
            <a:r>
              <a:rPr lang="en-US" altLang="zh-CN" sz="2200" dirty="0"/>
              <a:t>8</a:t>
            </a:r>
            <a:r>
              <a:rPr lang="zh-CN" altLang="en-US" sz="2200" b="1" dirty="0"/>
              <a:t>他们对他说，我们各人作了一梦，没有人能解。约瑟说，</a:t>
            </a:r>
            <a:r>
              <a:rPr lang="zh-CN" altLang="en-US" sz="2200" b="1" dirty="0">
                <a:solidFill>
                  <a:srgbClr val="FF0000"/>
                </a:solidFill>
              </a:rPr>
              <a:t>解梦不是出于神吗？</a:t>
            </a:r>
            <a:r>
              <a:rPr lang="zh-CN" altLang="en-US" sz="2200" b="1" dirty="0"/>
              <a:t>请你们将梦告诉我。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酒政便将他的梦告诉约瑟说，我梦见在我面前有一棵葡萄树，</a:t>
            </a:r>
            <a:r>
              <a:rPr lang="en-US" altLang="zh-CN" sz="2200" dirty="0"/>
              <a:t>10</a:t>
            </a:r>
            <a:r>
              <a:rPr lang="zh-CN" altLang="en-US" sz="2200" dirty="0"/>
              <a:t>树上有三根枝子，好像发了芽，开了花，上头的葡萄都成熟了。</a:t>
            </a:r>
            <a:r>
              <a:rPr lang="en-US" altLang="zh-CN" sz="2200" dirty="0"/>
              <a:t>11</a:t>
            </a:r>
            <a:r>
              <a:rPr lang="zh-CN" altLang="en-US" sz="2200" dirty="0"/>
              <a:t>法老的杯在我手中，我就拿葡萄挤在法老的杯里，将杯递在他手中。</a:t>
            </a:r>
            <a:r>
              <a:rPr lang="en-US" altLang="zh-CN" sz="2200" dirty="0"/>
              <a:t>12</a:t>
            </a:r>
            <a:r>
              <a:rPr lang="zh-CN" altLang="en-US" sz="2200" dirty="0"/>
              <a:t>约瑟对他说，他所作的梦是这样解，三根枝子就是三天。</a:t>
            </a:r>
            <a:r>
              <a:rPr lang="en-US" altLang="zh-CN" sz="2200" dirty="0"/>
              <a:t>13</a:t>
            </a:r>
            <a:r>
              <a:rPr lang="zh-CN" altLang="en-US" sz="2200" b="1" dirty="0"/>
              <a:t>三天之内，法老必提你出监，叫你官复原职，你仍要递杯在法老的手中</a:t>
            </a:r>
            <a:r>
              <a:rPr lang="zh-CN" altLang="en-US" sz="2200" dirty="0"/>
              <a:t>，和先前作他的酒政一样。</a:t>
            </a:r>
            <a:r>
              <a:rPr lang="en-US" altLang="zh-CN" sz="2200" dirty="0"/>
              <a:t>14</a:t>
            </a:r>
            <a:r>
              <a:rPr lang="zh-CN" altLang="en-US" sz="2200" b="1" dirty="0"/>
              <a:t>但你得好处的时候，求你记念我，施恩与我，在法老面前提说我，救我出这监牢</a:t>
            </a:r>
            <a:r>
              <a:rPr lang="zh-CN" altLang="en-US" sz="2200" dirty="0"/>
              <a:t>。</a:t>
            </a:r>
            <a:r>
              <a:rPr lang="en-US" altLang="zh-CN" sz="2200" dirty="0"/>
              <a:t>15</a:t>
            </a:r>
            <a:r>
              <a:rPr lang="zh-CN" altLang="en-US" sz="2200" dirty="0"/>
              <a:t>我实在是从希伯来人之地被拐来的。我在这里也没有作过什么，叫他们把我下在监里。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膳长见梦解得好，就对约瑟说，我在梦中见我头上顶着三筐白饼。</a:t>
            </a:r>
            <a:r>
              <a:rPr lang="en-US" altLang="zh-CN" sz="2200" dirty="0"/>
              <a:t>17</a:t>
            </a:r>
            <a:r>
              <a:rPr lang="zh-CN" altLang="en-US" sz="2200" dirty="0"/>
              <a:t>极上的筐子里有为法老烤的各样食物，有飞鸟来吃我头上筐子里的食物。</a:t>
            </a:r>
            <a:r>
              <a:rPr lang="en-US" altLang="zh-CN" sz="2200" dirty="0"/>
              <a:t>18</a:t>
            </a:r>
            <a:r>
              <a:rPr lang="zh-CN" altLang="en-US" sz="2200" dirty="0"/>
              <a:t>约瑟说，你的梦是这样解，三个筐子就是三天。</a:t>
            </a:r>
            <a:r>
              <a:rPr lang="en-US" altLang="zh-CN" sz="2200" dirty="0"/>
              <a:t>19</a:t>
            </a:r>
            <a:r>
              <a:rPr lang="zh-CN" altLang="en-US" sz="2200" dirty="0"/>
              <a:t>三天之内，法老必斩断你的头，把你挂在木头上，必有飞鸟来吃你身上的肉。</a:t>
            </a:r>
            <a:endParaRPr lang="en-US" altLang="zh-CN" sz="2200" dirty="0"/>
          </a:p>
          <a:p>
            <a:r>
              <a:rPr lang="en-US" altLang="zh-CN" sz="2200" dirty="0"/>
              <a:t>20</a:t>
            </a:r>
            <a:r>
              <a:rPr lang="zh-CN" altLang="en-US" sz="2200" dirty="0"/>
              <a:t>到了第三天，是法老的生日，他为众臣仆设摆筵席，把酒政和膳长提出监来，</a:t>
            </a:r>
            <a:r>
              <a:rPr lang="en-US" altLang="zh-CN" sz="2200" dirty="0"/>
              <a:t>21</a:t>
            </a:r>
            <a:r>
              <a:rPr lang="zh-CN" altLang="en-US" sz="2200" b="1" dirty="0"/>
              <a:t>使酒政官复原职，他仍旧递杯在法老手中。</a:t>
            </a:r>
            <a:r>
              <a:rPr lang="en-US" altLang="zh-CN" sz="2200" dirty="0"/>
              <a:t>22</a:t>
            </a:r>
            <a:r>
              <a:rPr lang="zh-CN" altLang="en-US" sz="2200" dirty="0"/>
              <a:t>但把膳长挂起来，正如约瑟向他们所解的话。</a:t>
            </a:r>
            <a:r>
              <a:rPr lang="en-US" altLang="zh-CN" sz="2200" dirty="0"/>
              <a:t>23</a:t>
            </a:r>
            <a:r>
              <a:rPr lang="zh-CN" altLang="en-US" sz="2200" b="1" dirty="0">
                <a:solidFill>
                  <a:srgbClr val="0000FF"/>
                </a:solidFill>
              </a:rPr>
              <a:t>酒政却不记念约瑟，竟忘了他。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526CD5-3F0D-C121-D624-9438E03ECAC7}"/>
              </a:ext>
            </a:extLst>
          </p:cNvPr>
          <p:cNvSpPr txBox="1"/>
          <p:nvPr/>
        </p:nvSpPr>
        <p:spPr>
          <a:xfrm>
            <a:off x="87823" y="-5417"/>
            <a:ext cx="1198019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创世记</a:t>
            </a:r>
            <a:r>
              <a:rPr lang="en-US" altLang="zh-CN" sz="2200" b="1" dirty="0"/>
              <a:t>40 </a:t>
            </a:r>
          </a:p>
          <a:p>
            <a:r>
              <a:rPr lang="en-US" altLang="zh-CN" sz="1600" dirty="0"/>
              <a:t>1</a:t>
            </a:r>
            <a:r>
              <a:rPr lang="zh-CN" altLang="en-US" sz="1600" dirty="0"/>
              <a:t>这事以后，埃及王的酒政和膳长得罪了他们的主埃及王，</a:t>
            </a:r>
            <a:r>
              <a:rPr lang="en-US" altLang="zh-CN" sz="1600" dirty="0"/>
              <a:t>2</a:t>
            </a:r>
            <a:r>
              <a:rPr lang="zh-CN" altLang="en-US" sz="1600" dirty="0"/>
              <a:t>法老就恼怒酒政和膳长这二臣，</a:t>
            </a:r>
            <a:r>
              <a:rPr lang="en-US" altLang="zh-CN" sz="1600" dirty="0"/>
              <a:t>3</a:t>
            </a:r>
            <a:r>
              <a:rPr lang="zh-CN" altLang="en-US" sz="1600" dirty="0"/>
              <a:t>把他们下在护卫长府内的监里，就是约瑟被囚的地方。</a:t>
            </a:r>
            <a:r>
              <a:rPr lang="en-US" altLang="zh-CN" sz="1600" dirty="0"/>
              <a:t>4</a:t>
            </a:r>
            <a:r>
              <a:rPr lang="zh-CN" altLang="en-US" sz="1600" dirty="0"/>
              <a:t>护卫长把他们交给约瑟，</a:t>
            </a:r>
            <a:r>
              <a:rPr lang="zh-CN" altLang="en-US" sz="2200" b="1" dirty="0"/>
              <a:t>约瑟便伺候他们。他们有些日子在监里。</a:t>
            </a:r>
            <a:endParaRPr lang="en-US" altLang="zh-CN" sz="2200" b="1" dirty="0"/>
          </a:p>
          <a:p>
            <a:endParaRPr lang="en-US" altLang="zh-CN" sz="1600" b="1" dirty="0"/>
          </a:p>
          <a:p>
            <a:endParaRPr lang="en-US" altLang="zh-CN" sz="1600" dirty="0"/>
          </a:p>
          <a:p>
            <a:r>
              <a:rPr lang="en-US" altLang="zh-CN" sz="1600" dirty="0"/>
              <a:t>5</a:t>
            </a:r>
            <a:r>
              <a:rPr lang="zh-CN" altLang="en-US" sz="1600" dirty="0"/>
              <a:t>被囚在监之埃及王的酒政和膳长二人同夜各作一梦，各梦都有讲解。</a:t>
            </a:r>
            <a:r>
              <a:rPr lang="en-US" altLang="zh-CN" sz="1600" dirty="0"/>
              <a:t>6</a:t>
            </a:r>
            <a:r>
              <a:rPr lang="zh-CN" altLang="en-US" sz="1600" dirty="0"/>
              <a:t>到了早晨，约瑟进到他们那里，见他们有愁闷的样子。</a:t>
            </a:r>
            <a:r>
              <a:rPr lang="en-US" altLang="zh-CN" sz="1600" dirty="0"/>
              <a:t>7</a:t>
            </a:r>
            <a:r>
              <a:rPr lang="zh-CN" altLang="en-US" sz="1600" dirty="0"/>
              <a:t>他便问法老的二臣，就是与他同囚在他主人府里的，说，他们今日为什么面带愁容呢？</a:t>
            </a:r>
            <a:r>
              <a:rPr lang="en-US" altLang="zh-CN" sz="1600" dirty="0"/>
              <a:t>8</a:t>
            </a:r>
            <a:r>
              <a:rPr lang="zh-CN" altLang="en-US" sz="1600" b="1" dirty="0"/>
              <a:t>他们对他说，我们</a:t>
            </a:r>
            <a:r>
              <a:rPr lang="zh-CN" altLang="en-US" b="1" dirty="0"/>
              <a:t>各人作了一梦，没有人能解。</a:t>
            </a:r>
            <a:r>
              <a:rPr lang="zh-CN" altLang="en-US" sz="1600" b="1" dirty="0"/>
              <a:t>约瑟说，</a:t>
            </a:r>
            <a:r>
              <a:rPr lang="zh-CN" altLang="en-US" sz="2200" b="1" dirty="0">
                <a:solidFill>
                  <a:srgbClr val="FF0000"/>
                </a:solidFill>
              </a:rPr>
              <a:t>解梦不是出于神吗？</a:t>
            </a:r>
            <a:r>
              <a:rPr lang="zh-CN" altLang="en-US" sz="2200" b="1" dirty="0"/>
              <a:t>请你们将梦告诉我。</a:t>
            </a:r>
            <a:endParaRPr lang="en-US" altLang="zh-CN" sz="2200" b="1" dirty="0"/>
          </a:p>
          <a:p>
            <a:endParaRPr lang="en-US" altLang="zh-CN" sz="1600" b="1" dirty="0"/>
          </a:p>
          <a:p>
            <a:endParaRPr lang="zh-CN" altLang="en-US" sz="1600" b="1" dirty="0"/>
          </a:p>
          <a:p>
            <a:r>
              <a:rPr lang="en-US" altLang="zh-CN" sz="1600" dirty="0"/>
              <a:t>9</a:t>
            </a:r>
            <a:r>
              <a:rPr lang="zh-CN" altLang="en-US" sz="1600" dirty="0"/>
              <a:t>酒政便将他的梦告诉约瑟说，我梦见在我面前有一棵葡萄树，</a:t>
            </a:r>
            <a:r>
              <a:rPr lang="en-US" altLang="zh-CN" sz="1600" dirty="0"/>
              <a:t>10</a:t>
            </a:r>
            <a:r>
              <a:rPr lang="zh-CN" altLang="en-US" sz="1600" dirty="0"/>
              <a:t>树上有三根枝子，好像发了芽，开了花，上头的葡萄都成熟了。</a:t>
            </a:r>
            <a:r>
              <a:rPr lang="en-US" altLang="zh-CN" sz="1600" dirty="0"/>
              <a:t>11</a:t>
            </a:r>
            <a:r>
              <a:rPr lang="zh-CN" altLang="en-US" sz="1600" dirty="0"/>
              <a:t>法老的杯在我手中，我就拿葡萄挤在法老的杯里，将杯递在他手中。</a:t>
            </a:r>
            <a:r>
              <a:rPr lang="en-US" altLang="zh-CN" sz="1600" dirty="0"/>
              <a:t>12</a:t>
            </a:r>
            <a:r>
              <a:rPr lang="zh-CN" altLang="en-US" sz="1600" dirty="0"/>
              <a:t>约瑟对他说，他所作的梦是这样</a:t>
            </a:r>
            <a:r>
              <a:rPr lang="zh-CN" altLang="en-US" dirty="0"/>
              <a:t>解，三根枝子就是三天。</a:t>
            </a:r>
            <a:r>
              <a:rPr lang="en-US" altLang="zh-CN" sz="1600" dirty="0"/>
              <a:t>13</a:t>
            </a:r>
            <a:r>
              <a:rPr lang="zh-CN" altLang="en-US" sz="1600" b="1" dirty="0"/>
              <a:t>三天之内，法老必提你出监，叫你官复原职，你仍要递杯在法老的手中</a:t>
            </a:r>
            <a:r>
              <a:rPr lang="zh-CN" altLang="en-US" sz="1600" dirty="0"/>
              <a:t>，和先前作他的酒政一样。</a:t>
            </a:r>
            <a:r>
              <a:rPr lang="en-US" altLang="zh-CN" sz="2200" dirty="0"/>
              <a:t>14</a:t>
            </a:r>
            <a:r>
              <a:rPr lang="zh-CN" altLang="en-US" sz="2200" b="1" dirty="0"/>
              <a:t>但你得好处的时候，求你记念我，施恩与我，在法老面前提说我，救我出这监牢</a:t>
            </a:r>
            <a:r>
              <a:rPr lang="zh-CN" altLang="en-US" sz="2200" dirty="0"/>
              <a:t>。</a:t>
            </a:r>
            <a:r>
              <a:rPr lang="en-US" altLang="zh-CN" sz="1600" dirty="0"/>
              <a:t>15</a:t>
            </a:r>
            <a:r>
              <a:rPr lang="zh-CN" altLang="en-US" sz="1600" dirty="0"/>
              <a:t>我实在是从希伯来人之地被拐来的。我在这里也没有作过什么，叫他们把我下在监里。</a:t>
            </a:r>
            <a:endParaRPr lang="en-US" altLang="zh-CN" sz="1600" dirty="0"/>
          </a:p>
          <a:p>
            <a:endParaRPr lang="en-US" altLang="zh-CN" dirty="0"/>
          </a:p>
          <a:p>
            <a:endParaRPr lang="zh-CN" altLang="en-US" dirty="0"/>
          </a:p>
          <a:p>
            <a:r>
              <a:rPr lang="en-US" altLang="zh-CN" sz="1600" dirty="0"/>
              <a:t>16</a:t>
            </a:r>
            <a:r>
              <a:rPr lang="zh-CN" altLang="en-US" sz="1600" dirty="0"/>
              <a:t>膳长见梦解得好，就对约瑟说，我在梦中见我头上顶着三筐白饼。</a:t>
            </a:r>
            <a:r>
              <a:rPr lang="en-US" altLang="zh-CN" sz="1600" dirty="0"/>
              <a:t>17</a:t>
            </a:r>
            <a:r>
              <a:rPr lang="zh-CN" altLang="en-US" sz="1600" dirty="0"/>
              <a:t>极上的筐子里有为法老烤的各样食物，有飞鸟来吃我头上筐子里的食物。</a:t>
            </a:r>
            <a:r>
              <a:rPr lang="en-US" altLang="zh-CN" sz="1600" dirty="0"/>
              <a:t>18</a:t>
            </a:r>
            <a:r>
              <a:rPr lang="zh-CN" altLang="en-US" sz="1600" dirty="0"/>
              <a:t>约瑟说，你的梦是这样解，三个筐子就是三天。</a:t>
            </a:r>
            <a:r>
              <a:rPr lang="en-US" altLang="zh-CN" sz="1600" dirty="0"/>
              <a:t>19</a:t>
            </a:r>
            <a:r>
              <a:rPr lang="zh-CN" altLang="en-US" sz="1600" dirty="0"/>
              <a:t>三天之内，法老必斩断你的头，把你挂在木头上，必有飞鸟来吃你身上的肉。</a:t>
            </a:r>
            <a:endParaRPr lang="en-US" altLang="zh-CN" sz="1600" dirty="0"/>
          </a:p>
          <a:p>
            <a:r>
              <a:rPr lang="en-US" altLang="zh-CN" sz="1600" dirty="0"/>
              <a:t>20</a:t>
            </a:r>
            <a:r>
              <a:rPr lang="zh-CN" altLang="en-US" sz="1600" dirty="0"/>
              <a:t>到了第三天，是法老的生日，他为众臣仆设摆筵席，把酒政和膳长提出监来，</a:t>
            </a:r>
            <a:r>
              <a:rPr lang="en-US" altLang="zh-CN" sz="2200" dirty="0"/>
              <a:t>21</a:t>
            </a:r>
            <a:r>
              <a:rPr lang="zh-CN" altLang="en-US" sz="2200" b="1" dirty="0"/>
              <a:t>使酒政官复原职，他仍旧递杯在法老手中。</a:t>
            </a:r>
            <a:r>
              <a:rPr lang="en-US" altLang="zh-CN" sz="1600" dirty="0"/>
              <a:t>22</a:t>
            </a:r>
            <a:r>
              <a:rPr lang="zh-CN" altLang="en-US" sz="1600" dirty="0"/>
              <a:t>但把膳长挂起来，正如约瑟向他们所解的话。</a:t>
            </a:r>
            <a:r>
              <a:rPr lang="en-US" altLang="zh-CN" sz="2200" dirty="0"/>
              <a:t>23</a:t>
            </a:r>
            <a:r>
              <a:rPr lang="zh-CN" altLang="en-US" sz="2200" b="1" dirty="0">
                <a:solidFill>
                  <a:srgbClr val="0000FF"/>
                </a:solidFill>
              </a:rPr>
              <a:t>酒政却不记念约瑟，竟忘了他。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23BFB5-22A0-4AF4-AB40-FB54676F0325}"/>
              </a:ext>
            </a:extLst>
          </p:cNvPr>
          <p:cNvSpPr txBox="1"/>
          <p:nvPr/>
        </p:nvSpPr>
        <p:spPr>
          <a:xfrm>
            <a:off x="123986" y="2303771"/>
            <a:ext cx="6059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</a:rPr>
              <a:t>约瑟信靠神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E513F4-E79E-1E91-2FE5-84F200B400E4}"/>
              </a:ext>
            </a:extLst>
          </p:cNvPr>
          <p:cNvSpPr txBox="1"/>
          <p:nvPr/>
        </p:nvSpPr>
        <p:spPr>
          <a:xfrm>
            <a:off x="123987" y="970035"/>
            <a:ext cx="6059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1. </a:t>
            </a:r>
            <a:r>
              <a:rPr lang="zh-CN" altLang="en-US" sz="2400" b="1" dirty="0">
                <a:solidFill>
                  <a:srgbClr val="FF0000"/>
                </a:solidFill>
              </a:rPr>
              <a:t>神没有忘记约瑟，在铺垫</a:t>
            </a:r>
            <a:r>
              <a:rPr lang="en-US" altLang="zh-CN" sz="2400" b="1" dirty="0">
                <a:solidFill>
                  <a:srgbClr val="FF0000"/>
                </a:solidFill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</a:rPr>
              <a:t>开路</a:t>
            </a:r>
            <a:r>
              <a:rPr lang="en-US" altLang="zh-CN" sz="2400" b="1" dirty="0">
                <a:solidFill>
                  <a:srgbClr val="FF0000"/>
                </a:solidFill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</a:rPr>
              <a:t>预备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1EA1B0-C374-383C-8CEF-69D4C1B007D0}"/>
              </a:ext>
            </a:extLst>
          </p:cNvPr>
          <p:cNvSpPr txBox="1"/>
          <p:nvPr/>
        </p:nvSpPr>
        <p:spPr>
          <a:xfrm>
            <a:off x="123985" y="4255231"/>
            <a:ext cx="6059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3. </a:t>
            </a:r>
            <a:r>
              <a:rPr lang="zh-CN" altLang="en-US" sz="2400" b="1" dirty="0">
                <a:solidFill>
                  <a:srgbClr val="FF0000"/>
                </a:solidFill>
              </a:rPr>
              <a:t>约瑟急切想出狱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FD175B-48FB-AEAD-16FA-7365363BE1E5}"/>
              </a:ext>
            </a:extLst>
          </p:cNvPr>
          <p:cNvSpPr txBox="1"/>
          <p:nvPr/>
        </p:nvSpPr>
        <p:spPr>
          <a:xfrm>
            <a:off x="123986" y="6201466"/>
            <a:ext cx="2488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</a:rPr>
              <a:t>靠人靠不住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41E2FB-72A8-F99B-90D7-E4272A542FC4}"/>
              </a:ext>
            </a:extLst>
          </p:cNvPr>
          <p:cNvSpPr txBox="1"/>
          <p:nvPr/>
        </p:nvSpPr>
        <p:spPr>
          <a:xfrm>
            <a:off x="2831021" y="6201465"/>
            <a:ext cx="3246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神是在试炼约瑟吗？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526CD5-3F0D-C121-D624-9438E03ECAC7}"/>
              </a:ext>
            </a:extLst>
          </p:cNvPr>
          <p:cNvSpPr txBox="1"/>
          <p:nvPr/>
        </p:nvSpPr>
        <p:spPr>
          <a:xfrm>
            <a:off x="87823" y="-5417"/>
            <a:ext cx="1198019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创世记</a:t>
            </a:r>
            <a:r>
              <a:rPr lang="en-US" altLang="zh-CN" sz="2200" b="1" dirty="0"/>
              <a:t>41 </a:t>
            </a: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0000FF"/>
                </a:solidFill>
              </a:rPr>
              <a:t>过了两年</a:t>
            </a:r>
            <a:r>
              <a:rPr lang="zh-CN" altLang="en-US" sz="2200" dirty="0"/>
              <a:t>，法老作梦，梦见自己站在河边，</a:t>
            </a:r>
            <a:r>
              <a:rPr lang="en-US" altLang="zh-CN" sz="2200" dirty="0"/>
              <a:t>2</a:t>
            </a:r>
            <a:r>
              <a:rPr lang="zh-CN" altLang="en-US" sz="2200" dirty="0"/>
              <a:t>有七只母牛从河里上来，又美好又肥壮，在芦荻中吃草。</a:t>
            </a:r>
            <a:r>
              <a:rPr lang="en-US" altLang="zh-CN" sz="2200" dirty="0"/>
              <a:t>3</a:t>
            </a:r>
            <a:r>
              <a:rPr lang="zh-CN" altLang="en-US" sz="2200" dirty="0"/>
              <a:t>随后又有七只母牛从河里上来，又丑陋又干瘦，与那七只母牛一同站在河边。</a:t>
            </a:r>
            <a:r>
              <a:rPr lang="en-US" altLang="zh-CN" sz="2200" dirty="0"/>
              <a:t>4</a:t>
            </a:r>
            <a:r>
              <a:rPr lang="zh-CN" altLang="en-US" sz="2200" dirty="0"/>
              <a:t>这又丑陋又干瘦的七只母牛吃尽了那又美好又肥壮的七只母牛。法老就醒了。</a:t>
            </a:r>
            <a:r>
              <a:rPr lang="en-US" altLang="zh-CN" sz="2200" dirty="0"/>
              <a:t>5</a:t>
            </a:r>
            <a:r>
              <a:rPr lang="zh-CN" altLang="en-US" sz="2200" dirty="0"/>
              <a:t>他又睡着，第二回作梦，梦见一棵麦子长了七个穗子，又肥大又佳美，</a:t>
            </a:r>
            <a:r>
              <a:rPr lang="en-US" altLang="zh-CN" sz="2200" dirty="0"/>
              <a:t>6</a:t>
            </a:r>
            <a:r>
              <a:rPr lang="zh-CN" altLang="en-US" sz="2200" dirty="0"/>
              <a:t>随后又长了七个穗子，又细弱又被东风吹焦了。</a:t>
            </a:r>
            <a:r>
              <a:rPr lang="en-US" altLang="zh-CN" sz="2200" dirty="0"/>
              <a:t>7</a:t>
            </a:r>
            <a:r>
              <a:rPr lang="zh-CN" altLang="en-US" sz="2200" dirty="0"/>
              <a:t>这细弱的穗子吞了那七个又肥大又饱满的穗子。法老醒了，不料是个梦。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到了早晨，</a:t>
            </a:r>
            <a:r>
              <a:rPr lang="zh-CN" altLang="en-US" sz="2200" b="1" dirty="0">
                <a:solidFill>
                  <a:srgbClr val="0000FF"/>
                </a:solidFill>
              </a:rPr>
              <a:t>法老心里不安，就差人召了埃及所有的术士和博士来。法老就把所作的梦告诉他们，却没有人能给法老圆解</a:t>
            </a:r>
            <a:r>
              <a:rPr lang="zh-CN" altLang="en-US" sz="2200" dirty="0"/>
              <a:t>。</a:t>
            </a:r>
            <a:r>
              <a:rPr lang="en-US" altLang="zh-CN" sz="2200" dirty="0"/>
              <a:t>9</a:t>
            </a:r>
            <a:r>
              <a:rPr lang="zh-CN" altLang="en-US" sz="2200" b="1" dirty="0"/>
              <a:t>那时酒政对法老说</a:t>
            </a:r>
            <a:r>
              <a:rPr lang="zh-CN" altLang="en-US" sz="2200" dirty="0"/>
              <a:t>，我今日想起我的罪来。</a:t>
            </a:r>
            <a:r>
              <a:rPr lang="en-US" altLang="zh-CN" sz="2200" dirty="0"/>
              <a:t>10</a:t>
            </a:r>
            <a:r>
              <a:rPr lang="zh-CN" altLang="en-US" sz="2200" dirty="0"/>
              <a:t>从前法老恼怒臣仆，把我和膳长下在护卫长府布的监里。</a:t>
            </a:r>
            <a:r>
              <a:rPr lang="en-US" altLang="zh-CN" sz="2200" dirty="0"/>
              <a:t>11</a:t>
            </a:r>
            <a:r>
              <a:rPr lang="zh-CN" altLang="en-US" sz="2200" dirty="0"/>
              <a:t>我们二人同夜各作一梦，各梦都有讲解。</a:t>
            </a:r>
            <a:r>
              <a:rPr lang="en-US" altLang="zh-CN" sz="2200" dirty="0"/>
              <a:t>12</a:t>
            </a:r>
            <a:r>
              <a:rPr lang="zh-CN" altLang="en-US" sz="2200" dirty="0"/>
              <a:t>在那里同着我们有一个希伯来的少年人，是护卫长的仆人，</a:t>
            </a:r>
            <a:r>
              <a:rPr lang="zh-CN" altLang="en-US" sz="2200" b="1" dirty="0"/>
              <a:t>我们告诉他，他就把我们的梦圆解，是按着各人的梦圆解的。</a:t>
            </a:r>
            <a:r>
              <a:rPr lang="en-US" altLang="zh-CN" sz="2200" b="1" dirty="0"/>
              <a:t>13</a:t>
            </a:r>
            <a:r>
              <a:rPr lang="zh-CN" altLang="en-US" sz="2200" b="1" dirty="0"/>
              <a:t>后来正如他给我们圆解的成就了。</a:t>
            </a:r>
            <a:r>
              <a:rPr lang="zh-CN" altLang="en-US" sz="2200" dirty="0"/>
              <a:t>我官复原职，膳长被挂起来了。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b="1" dirty="0"/>
              <a:t>法老遂即差人去召约瑟</a:t>
            </a:r>
            <a:r>
              <a:rPr lang="zh-CN" altLang="en-US" sz="2200" dirty="0"/>
              <a:t>，他们便急忙带他出监，他就剃头，刮脸，换衣裳，进到法老面前。</a:t>
            </a:r>
            <a:r>
              <a:rPr lang="en-US" altLang="zh-CN" sz="2200" dirty="0"/>
              <a:t>15</a:t>
            </a:r>
            <a:r>
              <a:rPr lang="zh-CN" altLang="en-US" sz="2200" dirty="0"/>
              <a:t>法老对约瑟说，我作了一梦，没有人能解。我听见人说，你听了梦就能解。</a:t>
            </a:r>
            <a:r>
              <a:rPr lang="en-US" altLang="zh-CN" sz="2200" dirty="0"/>
              <a:t>16</a:t>
            </a:r>
            <a:r>
              <a:rPr lang="zh-CN" altLang="en-US" sz="2200" dirty="0"/>
              <a:t>约瑟回答法老说，</a:t>
            </a:r>
            <a:r>
              <a:rPr lang="zh-CN" altLang="en-US" sz="2200" b="1" dirty="0">
                <a:solidFill>
                  <a:srgbClr val="FF0000"/>
                </a:solidFill>
              </a:rPr>
              <a:t>这不在乎我，神必将平安的话回答法老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法老对约瑟说，我梦见我站在河边，</a:t>
            </a:r>
            <a:r>
              <a:rPr lang="en-US" altLang="zh-CN" sz="2200" dirty="0"/>
              <a:t>18</a:t>
            </a:r>
            <a:r>
              <a:rPr lang="zh-CN" altLang="en-US" sz="2200" dirty="0"/>
              <a:t>有七只母牛从河里上来，又肥壮又美好，在芦荻中吃草。</a:t>
            </a:r>
            <a:r>
              <a:rPr lang="en-US" altLang="zh-CN" sz="2200" dirty="0"/>
              <a:t>19</a:t>
            </a:r>
            <a:r>
              <a:rPr lang="zh-CN" altLang="en-US" sz="2200" dirty="0"/>
              <a:t>随后又有七只母牛上来，又软弱又丑陋又干瘦，在埃及遍地，我没有见过这样不好的。</a:t>
            </a:r>
            <a:r>
              <a:rPr lang="en-US" altLang="zh-CN" sz="2200" dirty="0"/>
              <a:t>20</a:t>
            </a:r>
            <a:r>
              <a:rPr lang="zh-CN" altLang="en-US" sz="2200" dirty="0"/>
              <a:t>这又干瘦又丑陋的母牛吃尽了那以先的七只肥母牛，</a:t>
            </a:r>
            <a:r>
              <a:rPr lang="en-US" altLang="zh-CN" sz="2200" dirty="0"/>
              <a:t>21</a:t>
            </a:r>
            <a:r>
              <a:rPr lang="zh-CN" altLang="en-US" sz="2200" dirty="0"/>
              <a:t>吃了以后却看不出是吃了，那丑陋的样子仍旧和先前一样。我就醒了。</a:t>
            </a:r>
            <a:r>
              <a:rPr lang="en-US" altLang="zh-CN" sz="2200" dirty="0"/>
              <a:t>22</a:t>
            </a:r>
            <a:r>
              <a:rPr lang="zh-CN" altLang="en-US" sz="2200" dirty="0"/>
              <a:t>我又梦见一棵麦子，长了七个穗子，又饱满又佳美，</a:t>
            </a:r>
            <a:r>
              <a:rPr lang="en-US" altLang="zh-CN" sz="2200" dirty="0"/>
              <a:t>23</a:t>
            </a:r>
            <a:r>
              <a:rPr lang="zh-CN" altLang="en-US" sz="2200" dirty="0"/>
              <a:t>随后又长了七个穗子，枯槁细弱，被东风吹焦了。</a:t>
            </a:r>
            <a:r>
              <a:rPr lang="en-US" altLang="zh-CN" sz="2200" dirty="0"/>
              <a:t>24</a:t>
            </a:r>
            <a:r>
              <a:rPr lang="zh-CN" altLang="en-US" sz="2200" dirty="0"/>
              <a:t>这些细弱的穗子吞了那七个佳美的穗子。我将这梦告诉了术士，却没有人能给我解说。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779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526CD5-3F0D-C121-D624-9438E03ECAC7}"/>
              </a:ext>
            </a:extLst>
          </p:cNvPr>
          <p:cNvSpPr txBox="1"/>
          <p:nvPr/>
        </p:nvSpPr>
        <p:spPr>
          <a:xfrm>
            <a:off x="87823" y="-5417"/>
            <a:ext cx="1198019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创世记</a:t>
            </a:r>
            <a:r>
              <a:rPr lang="en-US" altLang="zh-CN" sz="2200" b="1" dirty="0"/>
              <a:t>41 </a:t>
            </a:r>
          </a:p>
          <a:p>
            <a:r>
              <a:rPr lang="en-US" altLang="zh-CN" sz="2200" dirty="0"/>
              <a:t>25</a:t>
            </a:r>
            <a:r>
              <a:rPr lang="zh-CN" altLang="en-US" sz="2200" dirty="0"/>
              <a:t>约瑟对法老说，法老的梦乃是一个。神已将所要作的事指示法老了。</a:t>
            </a:r>
            <a:r>
              <a:rPr lang="en-US" altLang="zh-CN" sz="2200" dirty="0"/>
              <a:t>26</a:t>
            </a:r>
            <a:r>
              <a:rPr lang="zh-CN" altLang="en-US" sz="2200" b="1" dirty="0"/>
              <a:t>七只好母牛是七年，七个好穗子也是七年。这梦乃是一个</a:t>
            </a:r>
            <a:r>
              <a:rPr lang="zh-CN" altLang="en-US" sz="2200" dirty="0"/>
              <a:t>。</a:t>
            </a:r>
            <a:r>
              <a:rPr lang="en-US" altLang="zh-CN" sz="2200" dirty="0"/>
              <a:t>27</a:t>
            </a:r>
            <a:r>
              <a:rPr lang="zh-CN" altLang="en-US" sz="2200" b="1" dirty="0"/>
              <a:t>那随后上来的七只又干瘦又丑陋的母牛是七年，那七个虚空，被东风吹焦的穗子也是七年，都是七个荒年</a:t>
            </a:r>
            <a:r>
              <a:rPr lang="zh-CN" altLang="en-US" sz="2200" dirty="0"/>
              <a:t>。</a:t>
            </a:r>
            <a:r>
              <a:rPr lang="en-US" altLang="zh-CN" sz="2200" dirty="0"/>
              <a:t>28</a:t>
            </a:r>
            <a:r>
              <a:rPr lang="zh-CN" altLang="en-US" sz="2200" dirty="0"/>
              <a:t>这就是我对法老所说，神已将所要作的事显明给法老了。</a:t>
            </a:r>
            <a:r>
              <a:rPr lang="en-US" altLang="zh-CN" sz="2200" dirty="0"/>
              <a:t>29</a:t>
            </a:r>
            <a:r>
              <a:rPr lang="zh-CN" altLang="en-US" sz="2200" b="1" dirty="0"/>
              <a:t>埃及遍地必来七个大丰年，</a:t>
            </a:r>
            <a:r>
              <a:rPr lang="en-US" altLang="zh-CN" sz="2200" b="1" dirty="0"/>
              <a:t>30</a:t>
            </a:r>
            <a:r>
              <a:rPr lang="zh-CN" altLang="en-US" sz="2200" b="1" dirty="0"/>
              <a:t>随后又要来七个荒年</a:t>
            </a:r>
            <a:r>
              <a:rPr lang="zh-CN" altLang="en-US" sz="2200" dirty="0"/>
              <a:t>，甚至埃及地都忘了先前的丰收，全地必被饥荒所灭。</a:t>
            </a:r>
            <a:r>
              <a:rPr lang="en-US" altLang="zh-CN" sz="2200" dirty="0"/>
              <a:t>31</a:t>
            </a:r>
            <a:r>
              <a:rPr lang="zh-CN" altLang="en-US" sz="2200" dirty="0"/>
              <a:t>因那以后的饥荒甚大，便不觉得先前的丰收了。</a:t>
            </a:r>
            <a:r>
              <a:rPr lang="en-US" altLang="zh-CN" sz="2200" dirty="0"/>
              <a:t>32</a:t>
            </a:r>
            <a:r>
              <a:rPr lang="zh-CN" altLang="en-US" sz="2200" b="1" dirty="0"/>
              <a:t>至于法老两回作梦，是因神命定这事，而且必速速成就。</a:t>
            </a:r>
          </a:p>
          <a:p>
            <a:r>
              <a:rPr lang="en-US" altLang="zh-CN" sz="2200" dirty="0"/>
              <a:t>33</a:t>
            </a:r>
            <a:r>
              <a:rPr lang="zh-CN" altLang="en-US" sz="2200" b="1" dirty="0"/>
              <a:t>所以，法老当拣选一个有聪明有智慧的人，派他治理埃及地</a:t>
            </a:r>
            <a:r>
              <a:rPr lang="zh-CN" altLang="en-US" sz="2200" dirty="0"/>
              <a:t>。</a:t>
            </a:r>
            <a:r>
              <a:rPr lang="en-US" altLang="zh-CN" sz="2200" dirty="0"/>
              <a:t>34</a:t>
            </a:r>
            <a:r>
              <a:rPr lang="zh-CN" altLang="en-US" sz="2200" dirty="0"/>
              <a:t>法老当这样行，又派官员管理这地。</a:t>
            </a:r>
            <a:r>
              <a:rPr lang="zh-CN" altLang="en-US" sz="2200" b="1" dirty="0"/>
              <a:t>当七个丰年的时候，征收埃及地的五分之一，</a:t>
            </a:r>
            <a:r>
              <a:rPr lang="en-US" altLang="zh-CN" sz="2200" b="1" dirty="0"/>
              <a:t>35</a:t>
            </a:r>
            <a:r>
              <a:rPr lang="zh-CN" altLang="en-US" sz="2200" b="1" dirty="0"/>
              <a:t>叫他们把将来丰年一切的粮食聚敛起来，积蓄五谷，收存在各城里作食物，归于法老的手下。</a:t>
            </a:r>
            <a:r>
              <a:rPr lang="en-US" altLang="zh-CN" sz="2200" b="1" dirty="0"/>
              <a:t>36</a:t>
            </a:r>
            <a:r>
              <a:rPr lang="zh-CN" altLang="en-US" sz="2200" b="1" dirty="0"/>
              <a:t>所积蓄的粮食可以防备埃及地将来的七个荒年，免得这地被饥荒所灭。</a:t>
            </a:r>
          </a:p>
          <a:p>
            <a:r>
              <a:rPr lang="en-US" altLang="zh-CN" sz="2200" dirty="0"/>
              <a:t>37</a:t>
            </a:r>
            <a:r>
              <a:rPr lang="zh-CN" altLang="en-US" sz="2200" dirty="0"/>
              <a:t>法老和他一切臣仆都以这事为妙。</a:t>
            </a:r>
            <a:r>
              <a:rPr lang="en-US" altLang="zh-CN" sz="2200" dirty="0"/>
              <a:t>38</a:t>
            </a:r>
            <a:r>
              <a:rPr lang="zh-CN" altLang="en-US" sz="2200" dirty="0"/>
              <a:t>法老对臣仆说，像这样的人，有神的灵在他里头，我们岂能找得着呢？</a:t>
            </a:r>
            <a:r>
              <a:rPr lang="en-US" altLang="zh-CN" sz="2200" dirty="0"/>
              <a:t>39</a:t>
            </a:r>
            <a:r>
              <a:rPr lang="zh-CN" altLang="en-US" sz="2200" b="1" dirty="0"/>
              <a:t>法老对约瑟说，</a:t>
            </a:r>
            <a:r>
              <a:rPr lang="zh-CN" altLang="en-US" sz="2200" b="1" dirty="0">
                <a:solidFill>
                  <a:srgbClr val="FF0000"/>
                </a:solidFill>
              </a:rPr>
              <a:t>神既将这事都指示你，可见没有人象你这样有聪明有智慧</a:t>
            </a:r>
            <a:r>
              <a:rPr lang="zh-CN" altLang="en-US" sz="2200" b="1" dirty="0"/>
              <a:t>。</a:t>
            </a:r>
            <a:r>
              <a:rPr lang="en-US" altLang="zh-CN" sz="2200" b="1" dirty="0"/>
              <a:t>40</a:t>
            </a:r>
            <a:r>
              <a:rPr lang="zh-CN" altLang="en-US" sz="2200" b="1" dirty="0"/>
              <a:t>你可以掌管我的家。我的民都必听从你的话。惟独在宝座上我比你大。</a:t>
            </a:r>
          </a:p>
          <a:p>
            <a:r>
              <a:rPr lang="en-US" altLang="zh-CN" sz="2200" dirty="0"/>
              <a:t>41</a:t>
            </a:r>
            <a:r>
              <a:rPr lang="zh-CN" altLang="en-US" sz="2200" b="1" dirty="0"/>
              <a:t>法老又对约瑟说，我派你治理埃及全地</a:t>
            </a:r>
            <a:r>
              <a:rPr lang="zh-CN" altLang="en-US" sz="2200" dirty="0"/>
              <a:t>。</a:t>
            </a:r>
            <a:r>
              <a:rPr lang="en-US" altLang="zh-CN" sz="2200" dirty="0"/>
              <a:t>42</a:t>
            </a:r>
            <a:r>
              <a:rPr lang="zh-CN" altLang="en-US" sz="2200" dirty="0"/>
              <a:t>法老就摘下手上打印的戒指，戴在约瑟的手上，给他穿上细麻衣，把金链戴在他的颈项上，</a:t>
            </a:r>
            <a:r>
              <a:rPr lang="en-US" altLang="zh-CN" sz="2200" dirty="0"/>
              <a:t>43</a:t>
            </a:r>
            <a:r>
              <a:rPr lang="zh-CN" altLang="en-US" sz="2200" dirty="0"/>
              <a:t>又叫约瑟坐他的副车，喝道的在前呼叫说，跪下。这样，法老派他治理埃及全地。</a:t>
            </a:r>
          </a:p>
          <a:p>
            <a:r>
              <a:rPr lang="en-US" altLang="zh-CN" sz="2200" dirty="0"/>
              <a:t>44</a:t>
            </a:r>
            <a:r>
              <a:rPr lang="zh-CN" altLang="en-US" sz="2200" dirty="0"/>
              <a:t>法老对约瑟说，我是法老，在埃及全地，若没有你的命令，不许人擅自办事（原文作动手动脚）。</a:t>
            </a:r>
            <a:r>
              <a:rPr lang="en-US" altLang="zh-CN" sz="2200" dirty="0"/>
              <a:t>45</a:t>
            </a:r>
            <a:r>
              <a:rPr lang="zh-CN" altLang="en-US" sz="2200" dirty="0"/>
              <a:t>法老</a:t>
            </a:r>
            <a:r>
              <a:rPr lang="zh-CN" altLang="en-US" sz="2200" b="1" dirty="0"/>
              <a:t>赐名给约瑟，叫撒发那忒巴内亚</a:t>
            </a:r>
            <a:r>
              <a:rPr lang="zh-CN" altLang="en-US" sz="2200" dirty="0"/>
              <a:t>，</a:t>
            </a:r>
            <a:r>
              <a:rPr lang="zh-CN" altLang="en-US" sz="2200" b="1" dirty="0"/>
              <a:t>又将安城的祭司波提非拉的女儿亚西纳给他为妻</a:t>
            </a:r>
            <a:r>
              <a:rPr lang="zh-CN" altLang="en-US" sz="2200" dirty="0"/>
              <a:t>。约瑟就出去巡行埃及地。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2644DF-5A1A-2F28-666E-8B8DED4AD6CB}"/>
              </a:ext>
            </a:extLst>
          </p:cNvPr>
          <p:cNvSpPr txBox="1"/>
          <p:nvPr/>
        </p:nvSpPr>
        <p:spPr>
          <a:xfrm>
            <a:off x="3869409" y="3330498"/>
            <a:ext cx="6059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不仅解梦，还提供解决方案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3A74DF-8BBB-4C53-27A0-62248FE491C0}"/>
              </a:ext>
            </a:extLst>
          </p:cNvPr>
          <p:cNvSpPr txBox="1"/>
          <p:nvPr/>
        </p:nvSpPr>
        <p:spPr>
          <a:xfrm>
            <a:off x="3923653" y="5327196"/>
            <a:ext cx="3277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法老赐给约瑟权位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E4ACCC-0BF5-69B0-D23E-0CCB6993BDF5}"/>
              </a:ext>
            </a:extLst>
          </p:cNvPr>
          <p:cNvSpPr txBox="1"/>
          <p:nvPr/>
        </p:nvSpPr>
        <p:spPr>
          <a:xfrm>
            <a:off x="3923653" y="6347501"/>
            <a:ext cx="3277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法老拉拢约瑟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C29172-C150-5CBA-B4A8-C486F539F6ED}"/>
              </a:ext>
            </a:extLst>
          </p:cNvPr>
          <p:cNvSpPr txBox="1"/>
          <p:nvPr/>
        </p:nvSpPr>
        <p:spPr>
          <a:xfrm>
            <a:off x="375424" y="220734"/>
            <a:ext cx="11686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20</a:t>
            </a:r>
            <a:r>
              <a:rPr lang="zh-CN" altLang="en-US" sz="2400" dirty="0"/>
              <a:t>亚当给他妻子起名叫</a:t>
            </a:r>
            <a:r>
              <a:rPr lang="zh-CN" altLang="en-US" sz="2400" b="1" dirty="0"/>
              <a:t>夏娃</a:t>
            </a:r>
            <a:r>
              <a:rPr lang="zh-CN" altLang="en-US" sz="2400" dirty="0"/>
              <a:t>，因为她是</a:t>
            </a:r>
            <a:r>
              <a:rPr lang="zh-CN" altLang="en-US" sz="2400" b="1" dirty="0"/>
              <a:t>众生之母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耶和华神为亚当和他妻子用皮子作衣服给他们穿。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2400" dirty="0"/>
              <a:t>23</a:t>
            </a:r>
            <a:r>
              <a:rPr lang="zh-CN" altLang="en-US" sz="2400" b="1" dirty="0"/>
              <a:t>耶和华神便打发他出伊甸园去，耕种他所自出之土。</a:t>
            </a:r>
          </a:p>
          <a:p>
            <a:r>
              <a:rPr lang="en-US" altLang="zh-CN" sz="2400" dirty="0"/>
              <a:t>24</a:t>
            </a:r>
            <a:r>
              <a:rPr lang="zh-CN" altLang="en-US" sz="2400" b="1" dirty="0"/>
              <a:t>于是把他赶出去了</a:t>
            </a:r>
            <a:r>
              <a:rPr lang="zh-CN" altLang="en-US" sz="2400" dirty="0"/>
              <a:t>。又在伊甸园的东边安设基路伯和四面转动发火焰的剑，要把守生命树的道路。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A356113-DD17-82C7-3C31-ADF6C5792C87}"/>
              </a:ext>
            </a:extLst>
          </p:cNvPr>
          <p:cNvGrpSpPr/>
          <p:nvPr/>
        </p:nvGrpSpPr>
        <p:grpSpPr>
          <a:xfrm>
            <a:off x="1784197" y="2988525"/>
            <a:ext cx="8318809" cy="461666"/>
            <a:chOff x="988741" y="3428999"/>
            <a:chExt cx="9008327" cy="4616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F4BBB20D-091F-2FC8-1270-54D3B7C7C358}"/>
                </a:ext>
              </a:extLst>
            </p:cNvPr>
            <p:cNvSpPr txBox="1"/>
            <p:nvPr/>
          </p:nvSpPr>
          <p:spPr>
            <a:xfrm>
              <a:off x="988741" y="3429000"/>
              <a:ext cx="6237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逐出伊甸园：神的审判，罪的代价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8FF602B-E57D-E30D-1CC3-E55B7401A252}"/>
                </a:ext>
              </a:extLst>
            </p:cNvPr>
            <p:cNvSpPr txBox="1"/>
            <p:nvPr/>
          </p:nvSpPr>
          <p:spPr>
            <a:xfrm>
              <a:off x="6591775" y="3428999"/>
              <a:ext cx="3405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</a:rPr>
                <a:t>人与神的分隔</a:t>
              </a:r>
              <a:endParaRPr lang="en-US" sz="2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F3354F-4BBB-62B2-1915-04E3436388CD}"/>
              </a:ext>
            </a:extLst>
          </p:cNvPr>
          <p:cNvSpPr txBox="1"/>
          <p:nvPr/>
        </p:nvSpPr>
        <p:spPr>
          <a:xfrm>
            <a:off x="183997" y="3618572"/>
            <a:ext cx="119169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当时人还没有犯罪，还是无罪的，为什么会被引诱而吃善恶树上的果子？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答：神给每个人自由意志，自由选择的权力，神要我们自愿地顺服，而不是强迫我们接受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如果始祖没有吃善恶树上的果子，难道现在的人仍然赤身露体，处在愚昧的状态？</a:t>
            </a:r>
            <a:endParaRPr lang="en-US" altLang="zh-CN" sz="2200" dirty="0"/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</a:t>
            </a:r>
            <a:r>
              <a:rPr lang="zh-CN" altLang="en-US" sz="2200" dirty="0"/>
              <a:t>始祖会犯罪的，神知道这一切的事情。</a:t>
            </a:r>
            <a:r>
              <a:rPr lang="en-US" altLang="zh-CN" sz="2200" dirty="0"/>
              <a:t> (2) </a:t>
            </a:r>
            <a:r>
              <a:rPr lang="zh-CN" altLang="en-US" sz="2200" dirty="0"/>
              <a:t>吃了善恶树上的果子，罪进入人，才有罪的想法，才需要穿衣服遮盖赤身露体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Comment</a:t>
            </a:r>
            <a:r>
              <a:rPr lang="zh-CN" altLang="en-US" sz="2200" dirty="0"/>
              <a:t>：男人与女人生理上不同， 心理与性格特点也很不同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81066491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526CD5-3F0D-C121-D624-9438E03ECAC7}"/>
              </a:ext>
            </a:extLst>
          </p:cNvPr>
          <p:cNvSpPr txBox="1"/>
          <p:nvPr/>
        </p:nvSpPr>
        <p:spPr>
          <a:xfrm>
            <a:off x="193329" y="189891"/>
            <a:ext cx="117931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创世记</a:t>
            </a:r>
            <a:r>
              <a:rPr lang="en-US" altLang="zh-CN" sz="2200" b="1" dirty="0"/>
              <a:t>41 </a:t>
            </a:r>
          </a:p>
          <a:p>
            <a:r>
              <a:rPr lang="en-US" altLang="zh-CN" sz="2200" dirty="0"/>
              <a:t>46</a:t>
            </a:r>
            <a:r>
              <a:rPr lang="zh-CN" altLang="en-US" sz="2200" dirty="0"/>
              <a:t>约瑟见埃及王法老的时候年</a:t>
            </a:r>
            <a:r>
              <a:rPr lang="zh-CN" altLang="en-US" sz="2200" b="1" dirty="0">
                <a:solidFill>
                  <a:srgbClr val="0000FF"/>
                </a:solidFill>
              </a:rPr>
              <a:t>三十岁</a:t>
            </a:r>
            <a:r>
              <a:rPr lang="zh-CN" altLang="en-US" sz="2200" dirty="0"/>
              <a:t>。他从法老面前出去，遍行埃及全地。</a:t>
            </a:r>
            <a:r>
              <a:rPr lang="en-US" altLang="zh-CN" sz="2200" dirty="0"/>
              <a:t>47</a:t>
            </a:r>
            <a:r>
              <a:rPr lang="zh-CN" altLang="en-US" sz="2200" dirty="0"/>
              <a:t>七个丰年之内，地的出产极丰极盛（原文作一把一把的），</a:t>
            </a:r>
            <a:r>
              <a:rPr lang="en-US" altLang="zh-CN" sz="2200" dirty="0"/>
              <a:t>48</a:t>
            </a:r>
            <a:r>
              <a:rPr lang="zh-CN" altLang="en-US" sz="2200" dirty="0"/>
              <a:t>约瑟聚敛埃及地七个丰年一切的粮食，把粮食积存在各城里。各城周围田地的粮食都积存在本城里。</a:t>
            </a:r>
            <a:r>
              <a:rPr lang="en-US" altLang="zh-CN" sz="2200" dirty="0"/>
              <a:t>49</a:t>
            </a:r>
            <a:r>
              <a:rPr lang="zh-CN" altLang="en-US" sz="2200" dirty="0"/>
              <a:t>约瑟积蓄五谷甚多，如同海边的沙，无法计算，因为谷不可胜数。</a:t>
            </a:r>
            <a:endParaRPr lang="en-US" altLang="zh-CN" sz="2200" dirty="0"/>
          </a:p>
          <a:p>
            <a:endParaRPr lang="zh-CN" altLang="en-US" sz="1200" dirty="0"/>
          </a:p>
          <a:p>
            <a:r>
              <a:rPr lang="en-US" altLang="zh-CN" sz="2200" dirty="0"/>
              <a:t>50</a:t>
            </a:r>
            <a:r>
              <a:rPr lang="zh-CN" altLang="en-US" sz="2200" dirty="0"/>
              <a:t>荒年未到以前，安城的祭司波提非拉的女儿亚西纳给约瑟生了两个儿子。</a:t>
            </a:r>
            <a:r>
              <a:rPr lang="en-US" altLang="zh-CN" sz="2200" dirty="0"/>
              <a:t>51</a:t>
            </a:r>
            <a:r>
              <a:rPr lang="zh-CN" altLang="en-US" sz="2200" b="1" dirty="0"/>
              <a:t>约瑟给长子起名叫玛拿西（就是使之忘了的意思）</a:t>
            </a:r>
            <a:r>
              <a:rPr lang="zh-CN" altLang="en-US" sz="2200" dirty="0"/>
              <a:t>，因为他说，</a:t>
            </a:r>
            <a:r>
              <a:rPr lang="zh-CN" altLang="en-US" sz="2200" b="1" dirty="0">
                <a:solidFill>
                  <a:srgbClr val="FF0000"/>
                </a:solidFill>
              </a:rPr>
              <a:t>神使我忘了一切的困苦和我父的全家</a:t>
            </a:r>
            <a:r>
              <a:rPr lang="zh-CN" altLang="en-US" sz="2200" dirty="0"/>
              <a:t>。</a:t>
            </a:r>
            <a:r>
              <a:rPr lang="en-US" altLang="zh-CN" sz="2200" dirty="0"/>
              <a:t>52</a:t>
            </a:r>
            <a:r>
              <a:rPr lang="zh-CN" altLang="en-US" sz="2200" b="1" dirty="0"/>
              <a:t>他给次子起名叫以法莲（就是使之昌盛的意思）</a:t>
            </a:r>
            <a:r>
              <a:rPr lang="zh-CN" altLang="en-US" sz="2200" dirty="0"/>
              <a:t>，因为他说，</a:t>
            </a:r>
            <a:r>
              <a:rPr lang="zh-CN" altLang="en-US" sz="2200" b="1" dirty="0">
                <a:solidFill>
                  <a:srgbClr val="FF0000"/>
                </a:solidFill>
              </a:rPr>
              <a:t>神使我在受苦的地方昌盛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zh-CN" altLang="en-US" sz="1200" dirty="0"/>
          </a:p>
          <a:p>
            <a:r>
              <a:rPr lang="en-US" altLang="zh-CN" sz="2200" dirty="0"/>
              <a:t>53</a:t>
            </a:r>
            <a:r>
              <a:rPr lang="zh-CN" altLang="en-US" sz="2200" b="1" dirty="0"/>
              <a:t>埃及地的七个丰年一完，</a:t>
            </a:r>
            <a:r>
              <a:rPr lang="en-US" altLang="zh-CN" sz="2200" b="1" dirty="0"/>
              <a:t>54</a:t>
            </a:r>
            <a:r>
              <a:rPr lang="zh-CN" altLang="en-US" sz="2200" b="1" dirty="0"/>
              <a:t>七个荒年就来了。正如约瑟所说的，各地都有饥荒。惟独埃及全地有粮食</a:t>
            </a:r>
            <a:r>
              <a:rPr lang="zh-CN" altLang="en-US" sz="2200" dirty="0"/>
              <a:t>。</a:t>
            </a:r>
            <a:r>
              <a:rPr lang="en-US" altLang="zh-CN" sz="2200" dirty="0"/>
              <a:t>55</a:t>
            </a:r>
            <a:r>
              <a:rPr lang="zh-CN" altLang="en-US" sz="2200" b="1" dirty="0"/>
              <a:t>及至埃及全地有了饥荒，众民向法老哀求粮食，法老对他们说，你们往约瑟那里去</a:t>
            </a:r>
            <a:r>
              <a:rPr lang="zh-CN" altLang="en-US" sz="2200" dirty="0"/>
              <a:t>，凡他所说的，你们都要作。</a:t>
            </a:r>
          </a:p>
          <a:p>
            <a:r>
              <a:rPr lang="en-US" altLang="zh-CN" sz="2200" dirty="0"/>
              <a:t>56</a:t>
            </a:r>
            <a:r>
              <a:rPr lang="zh-CN" altLang="en-US" sz="2200" b="1" dirty="0"/>
              <a:t>当时饥荒遍满天下，约瑟开了各处的仓，粜粮给埃及人。在埃及地饥荒甚大。</a:t>
            </a:r>
            <a:r>
              <a:rPr lang="en-US" altLang="zh-CN" sz="2200" b="1" dirty="0"/>
              <a:t>57</a:t>
            </a:r>
            <a:r>
              <a:rPr lang="zh-CN" altLang="en-US" sz="2200" b="1" dirty="0"/>
              <a:t>各地的人都往埃及去，到约瑟那里籴粮，因为天下的饥荒甚大。</a:t>
            </a:r>
            <a:endParaRPr 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6A7E89-7D55-1D1D-97B1-65B8B268B633}"/>
              </a:ext>
            </a:extLst>
          </p:cNvPr>
          <p:cNvSpPr txBox="1"/>
          <p:nvPr/>
        </p:nvSpPr>
        <p:spPr>
          <a:xfrm>
            <a:off x="1757552" y="77549"/>
            <a:ext cx="8719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神的方式：把人带到最低，然后将人升到至高，并且得荣耀。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9D076B-5958-A116-9241-F56518ED4232}"/>
              </a:ext>
            </a:extLst>
          </p:cNvPr>
          <p:cNvSpPr txBox="1"/>
          <p:nvPr/>
        </p:nvSpPr>
        <p:spPr>
          <a:xfrm>
            <a:off x="4090136" y="1683573"/>
            <a:ext cx="5450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约瑟给儿子仍然起了希伯来名字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4090136" y="4975816"/>
            <a:ext cx="3089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神又有什么安排？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5F3106-7F4F-B4F4-FF65-5BA2338E4636}"/>
              </a:ext>
            </a:extLst>
          </p:cNvPr>
          <p:cNvSpPr txBox="1"/>
          <p:nvPr/>
        </p:nvSpPr>
        <p:spPr>
          <a:xfrm>
            <a:off x="129152" y="667768"/>
            <a:ext cx="1168055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诗篇</a:t>
            </a:r>
            <a:r>
              <a:rPr lang="en-US" altLang="zh-CN" sz="2200" b="1" dirty="0"/>
              <a:t>105 </a:t>
            </a:r>
          </a:p>
          <a:p>
            <a:r>
              <a:rPr lang="en-US" altLang="zh-CN" sz="2200" b="1" dirty="0"/>
              <a:t>1</a:t>
            </a:r>
            <a:r>
              <a:rPr lang="zh-CN" altLang="en-US" sz="2200" b="1" dirty="0"/>
              <a:t>你们要称谢耶和华，求告他的名，在万民中传扬他的作为。</a:t>
            </a:r>
            <a:r>
              <a:rPr lang="en-US" altLang="zh-CN" sz="2200" b="1" dirty="0"/>
              <a:t>2</a:t>
            </a:r>
            <a:r>
              <a:rPr lang="zh-CN" altLang="en-US" sz="2200" b="1" dirty="0"/>
              <a:t>要向他唱诗歌颂，谈论他一切奇妙的作为。</a:t>
            </a:r>
            <a:r>
              <a:rPr lang="en-US" altLang="zh-CN" sz="2200" b="1" dirty="0"/>
              <a:t>3</a:t>
            </a:r>
            <a:r>
              <a:rPr lang="zh-CN" altLang="en-US" sz="2200" b="1" dirty="0"/>
              <a:t>要以他的圣名夸耀。寻求耶和华的人，心中应当欢喜。</a:t>
            </a:r>
            <a:r>
              <a:rPr lang="en-US" altLang="zh-CN" sz="2200" b="1" dirty="0"/>
              <a:t>4</a:t>
            </a:r>
            <a:r>
              <a:rPr lang="zh-CN" altLang="en-US" sz="2200" b="1" dirty="0"/>
              <a:t>要寻求耶和华与他的能力，时常寻求他的面。</a:t>
            </a:r>
          </a:p>
          <a:p>
            <a:r>
              <a:rPr lang="en-US" altLang="zh-CN" sz="2200" dirty="0"/>
              <a:t>5-6</a:t>
            </a:r>
            <a:r>
              <a:rPr lang="zh-CN" altLang="en-US" sz="2200" dirty="0"/>
              <a:t>他仆人亚伯拉罕的后裔，他所拣选雅各的子孙哪，你们要记念他奇妙的作为和他的奇事，并他口中的判语。</a:t>
            </a:r>
            <a:r>
              <a:rPr lang="en-US" altLang="zh-CN" sz="2200" dirty="0"/>
              <a:t>7</a:t>
            </a:r>
            <a:r>
              <a:rPr lang="zh-CN" altLang="en-US" sz="2200" dirty="0"/>
              <a:t>他是耶和华我们的神。全地都有他的判断。</a:t>
            </a:r>
            <a:r>
              <a:rPr lang="en-US" altLang="zh-CN" sz="2200" dirty="0"/>
              <a:t>8</a:t>
            </a:r>
            <a:r>
              <a:rPr lang="zh-CN" altLang="en-US" sz="2200" dirty="0"/>
              <a:t>他记念他的约，直到永远，他所吩咐的话，直到千代。</a:t>
            </a:r>
            <a:r>
              <a:rPr lang="en-US" altLang="zh-CN" sz="2200" dirty="0"/>
              <a:t>9</a:t>
            </a:r>
            <a:r>
              <a:rPr lang="zh-CN" altLang="en-US" sz="2200" dirty="0"/>
              <a:t>就是与亚伯拉罕所立的约，向以撒所起的誓。</a:t>
            </a:r>
          </a:p>
          <a:p>
            <a:r>
              <a:rPr lang="en-US" altLang="zh-CN" sz="2200" dirty="0"/>
              <a:t>10</a:t>
            </a:r>
            <a:r>
              <a:rPr lang="zh-CN" altLang="en-US" sz="2200" dirty="0"/>
              <a:t>他又将这约向雅各定为律例，向以色列定为永远的约，</a:t>
            </a:r>
            <a:r>
              <a:rPr lang="en-US" altLang="zh-CN" sz="2200" dirty="0"/>
              <a:t>11</a:t>
            </a:r>
            <a:r>
              <a:rPr lang="zh-CN" altLang="en-US" sz="2200" dirty="0"/>
              <a:t>说，我必将迦南地赐给你，作你产业的分。</a:t>
            </a:r>
            <a:r>
              <a:rPr lang="en-US" altLang="zh-CN" sz="2200" dirty="0"/>
              <a:t>12</a:t>
            </a:r>
            <a:r>
              <a:rPr lang="zh-CN" altLang="en-US" sz="2200" dirty="0"/>
              <a:t>当时，他们人丁有限，数目稀少，并且在那地为寄居的。</a:t>
            </a:r>
            <a:r>
              <a:rPr lang="en-US" altLang="zh-CN" sz="2200" dirty="0"/>
              <a:t>13</a:t>
            </a:r>
            <a:r>
              <a:rPr lang="zh-CN" altLang="en-US" sz="2200" dirty="0"/>
              <a:t>他们从这邦游到那邦，从这国行到那国。</a:t>
            </a:r>
            <a:r>
              <a:rPr lang="en-US" altLang="zh-CN" sz="2200" dirty="0"/>
              <a:t>14</a:t>
            </a:r>
            <a:r>
              <a:rPr lang="zh-CN" altLang="en-US" sz="2200" dirty="0"/>
              <a:t>他不容什么人欺负他们，为他们的缘故责备君王，</a:t>
            </a:r>
            <a:r>
              <a:rPr lang="en-US" altLang="zh-CN" sz="2200" dirty="0"/>
              <a:t>15</a:t>
            </a:r>
            <a:r>
              <a:rPr lang="zh-CN" altLang="en-US" sz="2200" dirty="0"/>
              <a:t>说，不可难为我受膏的人，也不可恶待我的先知。</a:t>
            </a:r>
          </a:p>
          <a:p>
            <a:r>
              <a:rPr lang="en-US" altLang="zh-CN" sz="2200" b="1" dirty="0"/>
              <a:t>16</a:t>
            </a:r>
            <a:r>
              <a:rPr lang="zh-CN" altLang="en-US" sz="2200" b="1" dirty="0"/>
              <a:t>他命饥荒降在那地上，将所倚靠的粮食全行断绝。</a:t>
            </a:r>
            <a:r>
              <a:rPr lang="en-US" altLang="zh-CN" sz="2200" b="1" dirty="0"/>
              <a:t>17</a:t>
            </a:r>
            <a:r>
              <a:rPr lang="zh-CN" altLang="en-US" sz="2200" b="1" dirty="0"/>
              <a:t>在他们以先打发一个人去。约瑟被卖为奴仆。</a:t>
            </a:r>
            <a:r>
              <a:rPr lang="en-US" altLang="zh-CN" sz="2200" b="1" dirty="0"/>
              <a:t>18</a:t>
            </a:r>
            <a:r>
              <a:rPr lang="zh-CN" altLang="en-US" sz="2200" b="1" dirty="0"/>
              <a:t>人用脚镣伤他的脚，他被铁链捆拘。</a:t>
            </a:r>
            <a:r>
              <a:rPr lang="en-US" altLang="zh-CN" sz="2200" b="1" dirty="0"/>
              <a:t>19</a:t>
            </a:r>
            <a:r>
              <a:rPr lang="zh-CN" altLang="en-US" sz="2200" b="1" dirty="0"/>
              <a:t>耶和华的话试炼他，直等到他所说的应验了。</a:t>
            </a:r>
          </a:p>
          <a:p>
            <a:r>
              <a:rPr lang="en-US" altLang="zh-CN" sz="2200" b="1" dirty="0"/>
              <a:t>20</a:t>
            </a:r>
            <a:r>
              <a:rPr lang="zh-CN" altLang="en-US" sz="2200" b="1" dirty="0"/>
              <a:t>王打发人把他解开，就是治理众民的，把他释放。</a:t>
            </a:r>
            <a:r>
              <a:rPr lang="en-US" altLang="zh-CN" sz="2200" b="1" dirty="0"/>
              <a:t>21</a:t>
            </a:r>
            <a:r>
              <a:rPr lang="zh-CN" altLang="en-US" sz="2200" b="1" dirty="0"/>
              <a:t>立他作王家之主，掌管他一切所有的。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96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</a:p>
          <a:p>
            <a:pPr algn="ctr"/>
            <a:endParaRPr lang="en-US" sz="2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000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12/17/2023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526CD5-3F0D-C121-D624-9438E03ECAC7}"/>
              </a:ext>
            </a:extLst>
          </p:cNvPr>
          <p:cNvSpPr txBox="1"/>
          <p:nvPr/>
        </p:nvSpPr>
        <p:spPr>
          <a:xfrm>
            <a:off x="193329" y="189891"/>
            <a:ext cx="117931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</a:rPr>
              <a:t>创世记</a:t>
            </a:r>
            <a:r>
              <a:rPr lang="en-US" altLang="zh-CN" sz="2800" b="1" dirty="0" smtClean="0">
                <a:latin typeface="+mn-ea"/>
              </a:rPr>
              <a:t>41</a:t>
            </a:r>
            <a:endParaRPr lang="zh-CN" altLang="en-US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53</a:t>
            </a:r>
            <a:r>
              <a:rPr lang="zh-CN" altLang="en-US" sz="2800" b="1" dirty="0">
                <a:latin typeface="+mn-ea"/>
              </a:rPr>
              <a:t>埃及地的七个丰年一完，</a:t>
            </a:r>
            <a:r>
              <a:rPr lang="en-US" altLang="zh-CN" sz="2800" b="1" dirty="0">
                <a:latin typeface="+mn-ea"/>
              </a:rPr>
              <a:t>54</a:t>
            </a:r>
            <a:r>
              <a:rPr lang="zh-CN" altLang="en-US" sz="2800" b="1" dirty="0">
                <a:latin typeface="+mn-ea"/>
              </a:rPr>
              <a:t>七个荒年就来了。正如约瑟所说的，各地都有饥荒。惟独埃及全地有粮食。</a:t>
            </a:r>
            <a:r>
              <a:rPr lang="en-US" altLang="zh-CN" sz="2800" b="1" dirty="0">
                <a:latin typeface="+mn-ea"/>
              </a:rPr>
              <a:t>55</a:t>
            </a:r>
            <a:r>
              <a:rPr lang="zh-CN" altLang="en-US" sz="2800" b="1" dirty="0">
                <a:latin typeface="+mn-ea"/>
              </a:rPr>
              <a:t>及至埃及全地有了饥荒，众民向法老哀求粮食，法老对他们说，你们往约瑟那里去，凡他所说的，你们都要作。</a:t>
            </a:r>
          </a:p>
          <a:p>
            <a:r>
              <a:rPr lang="en-US" altLang="zh-CN" sz="2800" b="1" dirty="0">
                <a:latin typeface="+mn-ea"/>
              </a:rPr>
              <a:t>56</a:t>
            </a:r>
            <a:r>
              <a:rPr lang="zh-CN" altLang="en-US" sz="2800" b="1" dirty="0">
                <a:latin typeface="+mn-ea"/>
              </a:rPr>
              <a:t>当时饥荒遍满天下，约瑟开了各处的仓，粜粮给埃及人。在埃及地饥荒甚大。</a:t>
            </a:r>
            <a:r>
              <a:rPr lang="en-US" altLang="zh-CN" sz="2800" b="1" dirty="0">
                <a:latin typeface="+mn-ea"/>
              </a:rPr>
              <a:t>57</a:t>
            </a:r>
            <a:r>
              <a:rPr lang="zh-CN" altLang="en-US" sz="2800" b="1" u="sng" dirty="0">
                <a:solidFill>
                  <a:srgbClr val="FF0000"/>
                </a:solidFill>
                <a:latin typeface="+mn-ea"/>
              </a:rPr>
              <a:t>各地的人都往埃及去，到约瑟那里籴粮，因为天下的饥荒甚大</a:t>
            </a:r>
            <a:r>
              <a:rPr lang="zh-CN" altLang="en-US" sz="2800" b="1" dirty="0">
                <a:latin typeface="+mn-ea"/>
              </a:rPr>
              <a:t>。</a:t>
            </a:r>
            <a:endParaRPr lang="en-US" sz="2800" b="1" dirty="0"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3920015" y="3827500"/>
            <a:ext cx="3089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神又有什么安排？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526CD5-3F0D-C121-D624-9438E03ECAC7}"/>
              </a:ext>
            </a:extLst>
          </p:cNvPr>
          <p:cNvSpPr txBox="1"/>
          <p:nvPr/>
        </p:nvSpPr>
        <p:spPr>
          <a:xfrm>
            <a:off x="193329" y="189891"/>
            <a:ext cx="117931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</a:rPr>
              <a:t>‪</a:t>
            </a:r>
            <a:r>
              <a:rPr lang="zh-CN" altLang="en-US" sz="2800" dirty="0">
                <a:latin typeface="+mn-ea"/>
              </a:rPr>
              <a:t>创世记‬</a:t>
            </a:r>
            <a:r>
              <a:rPr lang="en-US" altLang="zh-CN" sz="2800" dirty="0">
                <a:latin typeface="+mn-ea"/>
              </a:rPr>
              <a:t>42:1-5 </a:t>
            </a:r>
            <a:r>
              <a:rPr lang="zh-CN" altLang="en-US" sz="2800" dirty="0">
                <a:latin typeface="+mn-ea"/>
              </a:rPr>
              <a:t>和合本</a:t>
            </a:r>
          </a:p>
          <a:p>
            <a:r>
              <a:rPr lang="en-US" altLang="zh-CN" sz="2800" dirty="0">
                <a:latin typeface="+mn-ea"/>
              </a:rPr>
              <a:t>1 </a:t>
            </a:r>
            <a:r>
              <a:rPr lang="zh-CN" altLang="en-US" sz="2800" dirty="0">
                <a:latin typeface="+mn-ea"/>
              </a:rPr>
              <a:t>雅各见埃及有粮，就对儿子们说：“你们为什么彼此观望呢？ </a:t>
            </a:r>
            <a:r>
              <a:rPr lang="en-US" altLang="zh-CN" sz="2800" dirty="0">
                <a:latin typeface="+mn-ea"/>
              </a:rPr>
              <a:t>2 </a:t>
            </a:r>
            <a:r>
              <a:rPr lang="zh-CN" altLang="en-US" sz="2800" dirty="0">
                <a:latin typeface="+mn-ea"/>
              </a:rPr>
              <a:t>我听见埃及有粮，你们可以下去，从那里为我们籴些来，使我们可以存活，不至于死。” </a:t>
            </a:r>
            <a:r>
              <a:rPr lang="en-US" altLang="zh-CN" sz="2800" dirty="0">
                <a:latin typeface="+mn-ea"/>
              </a:rPr>
              <a:t>3 </a:t>
            </a:r>
            <a:r>
              <a:rPr lang="zh-CN" altLang="en-US" sz="2800" dirty="0">
                <a:latin typeface="+mn-ea"/>
              </a:rPr>
              <a:t>于是，约瑟的十个哥哥都下埃及籴粮去了。 </a:t>
            </a:r>
            <a:r>
              <a:rPr lang="en-US" altLang="zh-CN" sz="2800" dirty="0">
                <a:latin typeface="+mn-ea"/>
              </a:rPr>
              <a:t>4 </a:t>
            </a:r>
            <a:r>
              <a:rPr lang="zh-CN" altLang="en-US" sz="2800" dirty="0">
                <a:latin typeface="+mn-ea"/>
              </a:rPr>
              <a:t>但约瑟的兄弟便雅悯，雅各没有打发他和哥哥们同去，因为雅各说：“恐怕他遭害。” </a:t>
            </a:r>
            <a:r>
              <a:rPr lang="en-US" altLang="zh-CN" sz="2800" dirty="0">
                <a:latin typeface="+mn-ea"/>
              </a:rPr>
              <a:t>5 </a:t>
            </a:r>
            <a:r>
              <a:rPr lang="zh-CN" altLang="en-US" sz="2800" dirty="0">
                <a:latin typeface="+mn-ea"/>
              </a:rPr>
              <a:t>来籴粮的人中有以色列的儿子们，因为迦南地也有饥荒。</a:t>
            </a:r>
            <a:endParaRPr lang="en-US" sz="2800" dirty="0"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193329" y="2867547"/>
            <a:ext cx="6489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1,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雅各差儿</a:t>
            </a:r>
            <a:r>
              <a:rPr lang="zh-CN" altLang="en-US" sz="2800" b="1" dirty="0">
                <a:solidFill>
                  <a:srgbClr val="FF0000"/>
                </a:solidFill>
              </a:rPr>
              <a:t>子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们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下埃及籴粮去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780" y="3390767"/>
            <a:ext cx="118836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</a:t>
            </a:r>
            <a:r>
              <a:rPr lang="en-US" altLang="zh-CN" sz="2800" dirty="0" smtClean="0">
                <a:latin typeface="+mn-ea"/>
              </a:rPr>
              <a:t>6 </a:t>
            </a:r>
            <a:r>
              <a:rPr lang="zh-CN" altLang="en-US" sz="2800" dirty="0">
                <a:latin typeface="+mn-ea"/>
              </a:rPr>
              <a:t>当时治理埃及地的是约瑟；粜粮给那地众民的就是他。</a:t>
            </a:r>
            <a:r>
              <a:rPr lang="zh-CN" altLang="en-US" sz="2800" b="1" dirty="0">
                <a:latin typeface="+mn-ea"/>
              </a:rPr>
              <a:t>约瑟的哥哥们来了，脸伏于地，向他下拜。</a:t>
            </a:r>
            <a:r>
              <a:rPr lang="zh-CN" altLang="en-US" sz="2800" dirty="0">
                <a:latin typeface="+mn-ea"/>
              </a:rPr>
              <a:t> </a:t>
            </a:r>
            <a:r>
              <a:rPr lang="en-US" altLang="zh-CN" sz="2800" b="1" dirty="0">
                <a:latin typeface="+mn-ea"/>
              </a:rPr>
              <a:t>7 </a:t>
            </a:r>
            <a:r>
              <a:rPr lang="zh-CN" altLang="en-US" sz="2800" b="1" dirty="0">
                <a:latin typeface="+mn-ea"/>
              </a:rPr>
              <a:t>约瑟看见他哥哥们，就认得他们，却装作生人，向他们说些严厉话，问他们说：“你们从哪里来？”他们说：“我们从迦南地来籴粮。” </a:t>
            </a:r>
            <a:r>
              <a:rPr lang="en-US" altLang="zh-CN" sz="2800" b="1" dirty="0">
                <a:latin typeface="+mn-ea"/>
              </a:rPr>
              <a:t>8 </a:t>
            </a:r>
            <a:r>
              <a:rPr lang="zh-CN" altLang="en-US" sz="2800" b="1" dirty="0">
                <a:latin typeface="+mn-ea"/>
              </a:rPr>
              <a:t>约瑟认得他哥哥们，他们却不认得他。 </a:t>
            </a:r>
            <a:r>
              <a:rPr lang="en-US" altLang="zh-CN" sz="2800" b="1" dirty="0">
                <a:latin typeface="+mn-ea"/>
              </a:rPr>
              <a:t>9 </a:t>
            </a:r>
            <a:r>
              <a:rPr lang="zh-CN" altLang="en-US" sz="2800" b="1" dirty="0">
                <a:latin typeface="+mn-ea"/>
              </a:rPr>
              <a:t>约瑟想起从前所做的那两个梦，</a:t>
            </a:r>
            <a:r>
              <a:rPr lang="zh-CN" altLang="en-US" sz="2800" dirty="0">
                <a:latin typeface="+mn-ea"/>
              </a:rPr>
              <a:t>就对他们说：“你们是奸细，来窥探这地的虚实。” </a:t>
            </a:r>
            <a:r>
              <a:rPr lang="en-US" altLang="zh-CN" sz="2800" dirty="0">
                <a:latin typeface="+mn-ea"/>
              </a:rPr>
              <a:t>10 </a:t>
            </a:r>
            <a:r>
              <a:rPr lang="zh-CN" altLang="en-US" sz="2800" dirty="0">
                <a:latin typeface="+mn-ea"/>
              </a:rPr>
              <a:t>他们对他说：“我主啊，不是的。仆人们是籴粮来的</a:t>
            </a:r>
            <a:r>
              <a:rPr lang="zh-CN" altLang="en-US" sz="2800" dirty="0" smtClean="0">
                <a:latin typeface="+mn-ea"/>
              </a:rPr>
              <a:t>。</a:t>
            </a:r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04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384715" y="3909538"/>
            <a:ext cx="6489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2, </a:t>
            </a:r>
            <a:r>
              <a:rPr lang="zh-CN" altLang="en-US" sz="2800" b="1" dirty="0">
                <a:solidFill>
                  <a:srgbClr val="FF0000"/>
                </a:solidFill>
              </a:rPr>
              <a:t>约瑟与弟兄们重逢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305" y="169454"/>
            <a:ext cx="113449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</a:t>
            </a:r>
            <a:r>
              <a:rPr lang="en-US" altLang="zh-CN" sz="2800" dirty="0" smtClean="0">
                <a:latin typeface="+mn-ea"/>
              </a:rPr>
              <a:t>12 </a:t>
            </a:r>
            <a:r>
              <a:rPr lang="zh-CN" altLang="en-US" sz="2800" dirty="0">
                <a:latin typeface="+mn-ea"/>
              </a:rPr>
              <a:t>约瑟说：“不然，你们必是窥探这地的虚实来的。” </a:t>
            </a:r>
            <a:r>
              <a:rPr lang="en-US" altLang="zh-CN" sz="2800" dirty="0">
                <a:latin typeface="+mn-ea"/>
              </a:rPr>
              <a:t>13 </a:t>
            </a:r>
            <a:r>
              <a:rPr lang="zh-CN" altLang="en-US" sz="2800" b="1" dirty="0">
                <a:latin typeface="+mn-ea"/>
              </a:rPr>
              <a:t>他们说：“仆人们本是弟兄十二人，是迦南地一个人的儿子，顶小的现今在我们的父亲那里，有一个没有了。” </a:t>
            </a:r>
            <a:r>
              <a:rPr lang="en-US" altLang="zh-CN" sz="2800" dirty="0">
                <a:latin typeface="+mn-ea"/>
              </a:rPr>
              <a:t>14 </a:t>
            </a:r>
            <a:r>
              <a:rPr lang="zh-CN" altLang="en-US" sz="2800" dirty="0">
                <a:latin typeface="+mn-ea"/>
              </a:rPr>
              <a:t>约瑟说：“我才说你们是奸细，这话实在不错。 </a:t>
            </a:r>
            <a:r>
              <a:rPr lang="en-US" altLang="zh-CN" sz="2800" dirty="0">
                <a:latin typeface="+mn-ea"/>
              </a:rPr>
              <a:t>15 </a:t>
            </a:r>
            <a:r>
              <a:rPr lang="zh-CN" altLang="en-US" sz="2800" dirty="0">
                <a:latin typeface="+mn-ea"/>
              </a:rPr>
              <a:t>我指着法老的性命起誓，</a:t>
            </a:r>
            <a:r>
              <a:rPr lang="zh-CN" altLang="en-US" sz="2800" b="1" dirty="0">
                <a:latin typeface="+mn-ea"/>
              </a:rPr>
              <a:t>若是你们的小兄弟不到这里来，你们就不得出这地方，</a:t>
            </a:r>
            <a:r>
              <a:rPr lang="zh-CN" altLang="en-US" sz="2800" dirty="0">
                <a:latin typeface="+mn-ea"/>
              </a:rPr>
              <a:t>从此就可以把你们证验出来了。 </a:t>
            </a:r>
            <a:r>
              <a:rPr lang="en-US" altLang="zh-CN" sz="2800" dirty="0">
                <a:latin typeface="+mn-ea"/>
              </a:rPr>
              <a:t>16 </a:t>
            </a:r>
            <a:r>
              <a:rPr lang="zh-CN" altLang="en-US" sz="2800" dirty="0">
                <a:latin typeface="+mn-ea"/>
              </a:rPr>
              <a:t>须要打发你们中间一个人去，把你们的兄弟带来。至于你们，都要囚在这里，好证验你们的话真不真，若不真，我指着法老的性命起誓，你们一定是奸细。” </a:t>
            </a:r>
            <a:r>
              <a:rPr lang="en-US" altLang="zh-CN" sz="2800" dirty="0">
                <a:latin typeface="+mn-ea"/>
              </a:rPr>
              <a:t>17 </a:t>
            </a:r>
            <a:r>
              <a:rPr lang="zh-CN" altLang="en-US" sz="2800" dirty="0">
                <a:latin typeface="+mn-ea"/>
              </a:rPr>
              <a:t>于是约瑟把他们都下在监里三天。</a:t>
            </a:r>
            <a:endParaRPr lang="en-US" sz="28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1490501" y="4919631"/>
            <a:ext cx="847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约瑟为什么不认他的弟兄们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？还把他们下到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监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里？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448511" y="4696186"/>
            <a:ext cx="6489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3, </a:t>
            </a:r>
            <a:r>
              <a:rPr lang="zh-CN" altLang="en-US" sz="2800" b="1" dirty="0">
                <a:solidFill>
                  <a:srgbClr val="FF0000"/>
                </a:solidFill>
              </a:rPr>
              <a:t>释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放哥哥们，仅扣</a:t>
            </a:r>
            <a:r>
              <a:rPr lang="zh-CN" altLang="en-US" sz="2800" b="1" dirty="0">
                <a:solidFill>
                  <a:srgbClr val="FF0000"/>
                </a:solidFill>
              </a:rPr>
              <a:t>留西缅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570" y="146847"/>
            <a:ext cx="113449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</a:t>
            </a:r>
            <a:r>
              <a:rPr lang="zh-CN" altLang="en-US" sz="2800" dirty="0" smtClean="0">
                <a:latin typeface="+mn-ea"/>
              </a:rPr>
              <a:t>‪</a:t>
            </a:r>
            <a:r>
              <a:rPr lang="en-US" altLang="zh-CN" sz="2800" dirty="0" smtClean="0">
                <a:latin typeface="+mn-ea"/>
              </a:rPr>
              <a:t>18 </a:t>
            </a:r>
            <a:r>
              <a:rPr lang="zh-CN" altLang="en-US" sz="2800" dirty="0">
                <a:latin typeface="+mn-ea"/>
              </a:rPr>
              <a:t>到第三天，约瑟对他们说：“我是敬畏　神的；你们照我的话行就可以存活。 </a:t>
            </a:r>
            <a:r>
              <a:rPr lang="en-US" altLang="zh-CN" sz="2800" dirty="0">
                <a:latin typeface="+mn-ea"/>
              </a:rPr>
              <a:t>19 </a:t>
            </a:r>
            <a:r>
              <a:rPr lang="zh-CN" altLang="en-US" sz="2800" dirty="0">
                <a:latin typeface="+mn-ea"/>
              </a:rPr>
              <a:t>你们如果是诚实人，可以留你们中间的一个人囚在监里，但你们可以带着粮食回去，救你们家里的饥荒。 </a:t>
            </a:r>
            <a:r>
              <a:rPr lang="en-US" altLang="zh-CN" sz="2800" dirty="0">
                <a:latin typeface="+mn-ea"/>
              </a:rPr>
              <a:t>20 </a:t>
            </a:r>
            <a:r>
              <a:rPr lang="zh-CN" altLang="en-US" sz="2800" b="1" dirty="0">
                <a:latin typeface="+mn-ea"/>
              </a:rPr>
              <a:t>把你们的小兄弟带到我这里来，如此，你们的话便有证据，你们也不至于死</a:t>
            </a:r>
            <a:r>
              <a:rPr lang="zh-CN" altLang="en-US" sz="2800" dirty="0">
                <a:latin typeface="+mn-ea"/>
              </a:rPr>
              <a:t>。”他们就照样而行。 </a:t>
            </a:r>
            <a:r>
              <a:rPr lang="en-US" altLang="zh-CN" sz="2800" dirty="0">
                <a:latin typeface="+mn-ea"/>
              </a:rPr>
              <a:t>21 </a:t>
            </a:r>
            <a:r>
              <a:rPr lang="zh-CN" altLang="en-US" sz="2800" b="1" dirty="0">
                <a:latin typeface="+mn-ea"/>
              </a:rPr>
              <a:t>他们彼此说：“我们在兄弟身上实在有罪。他哀求我们的时候，我们见他心里的愁苦，却不肯听，所以这场苦难临到我们身上。” </a:t>
            </a:r>
            <a:r>
              <a:rPr lang="en-US" altLang="zh-CN" sz="2800" dirty="0">
                <a:latin typeface="+mn-ea"/>
              </a:rPr>
              <a:t>22 </a:t>
            </a:r>
            <a:r>
              <a:rPr lang="zh-CN" altLang="en-US" sz="2800" dirty="0">
                <a:latin typeface="+mn-ea"/>
              </a:rPr>
              <a:t>流便说：“我岂不是对你们说过，不可伤害那孩子吗？只是你们不肯听，所以流他血的罪向我们追讨。” </a:t>
            </a:r>
            <a:r>
              <a:rPr lang="en-US" altLang="zh-CN" sz="2800" dirty="0">
                <a:latin typeface="+mn-ea"/>
              </a:rPr>
              <a:t>23 </a:t>
            </a:r>
            <a:r>
              <a:rPr lang="zh-CN" altLang="en-US" sz="2800" dirty="0">
                <a:latin typeface="+mn-ea"/>
              </a:rPr>
              <a:t>他们不知道约瑟听得出来，因为在他们中间用通事传话。 </a:t>
            </a:r>
            <a:r>
              <a:rPr lang="en-US" altLang="zh-CN" sz="2800" dirty="0">
                <a:latin typeface="+mn-ea"/>
              </a:rPr>
              <a:t>24 </a:t>
            </a:r>
            <a:r>
              <a:rPr lang="zh-CN" altLang="en-US" sz="2800" dirty="0">
                <a:latin typeface="+mn-ea"/>
              </a:rPr>
              <a:t>约瑟转身退去，哭了一场，又回来对他们说话，就从他们中间挑出西缅来，在他们眼前把他捆绑。</a:t>
            </a:r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30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82" y="178998"/>
            <a:ext cx="1134497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</a:t>
            </a:r>
            <a:r>
              <a:rPr lang="zh-CN" altLang="en-US" sz="2800" dirty="0" smtClean="0">
                <a:latin typeface="+mn-ea"/>
              </a:rPr>
              <a:t>‪‪</a:t>
            </a:r>
            <a:r>
              <a:rPr lang="en-US" altLang="zh-CN" sz="2800" dirty="0" smtClean="0">
                <a:latin typeface="+mn-ea"/>
              </a:rPr>
              <a:t>25 </a:t>
            </a:r>
            <a:r>
              <a:rPr lang="zh-CN" altLang="en-US" sz="2800" b="1" dirty="0">
                <a:latin typeface="+mn-ea"/>
              </a:rPr>
              <a:t>约瑟吩咐人把粮食装满他们的器具，把各人的银子归还在各人的口袋里，又给他们路上用的食物，人就照他的话办了。</a:t>
            </a:r>
            <a:r>
              <a:rPr lang="zh-CN" altLang="en-US" sz="2800" dirty="0">
                <a:latin typeface="+mn-ea"/>
              </a:rPr>
              <a:t> </a:t>
            </a:r>
            <a:r>
              <a:rPr lang="en-US" altLang="zh-CN" sz="2800" dirty="0">
                <a:latin typeface="+mn-ea"/>
              </a:rPr>
              <a:t>26 </a:t>
            </a:r>
            <a:r>
              <a:rPr lang="zh-CN" altLang="en-US" sz="2800" dirty="0">
                <a:latin typeface="+mn-ea"/>
              </a:rPr>
              <a:t>他们就把粮食驮在驴上，离开那里去了。 </a:t>
            </a:r>
            <a:r>
              <a:rPr lang="en-US" altLang="zh-CN" sz="2800" dirty="0">
                <a:latin typeface="+mn-ea"/>
              </a:rPr>
              <a:t>27 </a:t>
            </a:r>
            <a:r>
              <a:rPr lang="zh-CN" altLang="en-US" sz="2800" dirty="0">
                <a:latin typeface="+mn-ea"/>
              </a:rPr>
              <a:t>到了住宿的地方，他们中间有一个人打开口袋，要拿料喂驴，才看见自己的银子仍在口袋里， </a:t>
            </a:r>
            <a:r>
              <a:rPr lang="en-US" altLang="zh-CN" sz="2800" dirty="0">
                <a:latin typeface="+mn-ea"/>
              </a:rPr>
              <a:t>28 </a:t>
            </a:r>
            <a:r>
              <a:rPr lang="zh-CN" altLang="en-US" sz="2800" dirty="0">
                <a:latin typeface="+mn-ea"/>
              </a:rPr>
              <a:t>就对弟兄们说：“我的银子归还了，看哪，仍在我口袋里！”他们就提心吊胆，战战兢兢地彼此说：“这是　神向我们做什么呢？”</a:t>
            </a:r>
          </a:p>
          <a:p>
            <a:r>
              <a:rPr lang="en-US" altLang="zh-CN" sz="2800" dirty="0">
                <a:latin typeface="+mn-ea"/>
              </a:rPr>
              <a:t>29 </a:t>
            </a:r>
            <a:r>
              <a:rPr lang="zh-CN" altLang="en-US" sz="2800" b="1" dirty="0">
                <a:latin typeface="+mn-ea"/>
              </a:rPr>
              <a:t>他们来到迦南地、他们的父亲雅各那里，将所遭遇的事都告诉他，</a:t>
            </a:r>
            <a:r>
              <a:rPr lang="zh-CN" altLang="en-US" sz="2800" dirty="0">
                <a:latin typeface="+mn-ea"/>
              </a:rPr>
              <a:t>说： </a:t>
            </a:r>
            <a:r>
              <a:rPr lang="en-US" altLang="zh-CN" sz="2800" dirty="0">
                <a:latin typeface="+mn-ea"/>
              </a:rPr>
              <a:t>30 “</a:t>
            </a:r>
            <a:r>
              <a:rPr lang="zh-CN" altLang="en-US" sz="2800" dirty="0">
                <a:latin typeface="+mn-ea"/>
              </a:rPr>
              <a:t>那地的主对我们说严厉的话，把我们当作窥探那地的奸细。 </a:t>
            </a:r>
            <a:r>
              <a:rPr lang="en-US" altLang="zh-CN" sz="2800" dirty="0">
                <a:latin typeface="+mn-ea"/>
              </a:rPr>
              <a:t>31 </a:t>
            </a:r>
            <a:r>
              <a:rPr lang="zh-CN" altLang="en-US" sz="2800" dirty="0">
                <a:latin typeface="+mn-ea"/>
              </a:rPr>
              <a:t>我们对他说：‘我们是诚实人，并不是奸细。 </a:t>
            </a:r>
            <a:r>
              <a:rPr lang="en-US" altLang="zh-CN" sz="2800" dirty="0">
                <a:latin typeface="+mn-ea"/>
              </a:rPr>
              <a:t>32 </a:t>
            </a:r>
            <a:r>
              <a:rPr lang="zh-CN" altLang="en-US" sz="2800" dirty="0">
                <a:latin typeface="+mn-ea"/>
              </a:rPr>
              <a:t>我们本是弟兄十二人，都是一个父亲的儿子，有一个没有了，顶小的如今同我们的父亲在迦南地。’ </a:t>
            </a:r>
            <a:r>
              <a:rPr lang="en-US" altLang="zh-CN" sz="2800" dirty="0">
                <a:latin typeface="+mn-ea"/>
              </a:rPr>
              <a:t>33 </a:t>
            </a:r>
            <a:r>
              <a:rPr lang="zh-CN" altLang="en-US" sz="2800" dirty="0">
                <a:latin typeface="+mn-ea"/>
              </a:rPr>
              <a:t>那地的主对我们说：‘若要我知道你们是诚实人，可以留下你们中间的一个人在我这里，你们可以带着粮食回去，救你们家里的饥荒。 </a:t>
            </a:r>
            <a:r>
              <a:rPr lang="en-US" altLang="zh-CN" sz="2800" dirty="0">
                <a:latin typeface="+mn-ea"/>
              </a:rPr>
              <a:t>34 </a:t>
            </a:r>
            <a:r>
              <a:rPr lang="zh-CN" altLang="en-US" sz="2800" b="1" dirty="0">
                <a:latin typeface="+mn-ea"/>
              </a:rPr>
              <a:t>把你们的小兄弟带到我这里来，我便知道你们不是奸细，乃是诚实人。这样，我就把你们的弟兄交给你们，你们也可以在这地做买卖</a:t>
            </a:r>
            <a:r>
              <a:rPr lang="zh-CN" altLang="en-US" sz="2800" b="1" dirty="0" smtClean="0">
                <a:latin typeface="+mn-ea"/>
              </a:rPr>
              <a:t>。’”</a:t>
            </a:r>
            <a:endParaRPr 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28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448511" y="4696186"/>
            <a:ext cx="6489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4, </a:t>
            </a:r>
            <a:r>
              <a:rPr lang="zh-CN" altLang="en-US" sz="2800" b="1" dirty="0">
                <a:solidFill>
                  <a:srgbClr val="FF0000"/>
                </a:solidFill>
              </a:rPr>
              <a:t>约瑟的哥哥们回迦南地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570" y="146847"/>
            <a:ext cx="113449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</a:t>
            </a:r>
            <a:r>
              <a:rPr lang="zh-CN" altLang="en-US" sz="2800" dirty="0" smtClean="0">
                <a:latin typeface="+mn-ea"/>
              </a:rPr>
              <a:t>‪‪ </a:t>
            </a:r>
            <a:r>
              <a:rPr lang="en-US" altLang="zh-CN" sz="2800" dirty="0">
                <a:latin typeface="+mn-ea"/>
              </a:rPr>
              <a:t>34 </a:t>
            </a:r>
            <a:r>
              <a:rPr lang="zh-CN" altLang="en-US" sz="2800" dirty="0">
                <a:latin typeface="+mn-ea"/>
              </a:rPr>
              <a:t>把你们的小兄弟带到我这里来，我便知道你们不是奸细，乃是诚实人。这样，我就把你们的弟兄交给你们，你们也可以在这地做买卖。’”</a:t>
            </a:r>
          </a:p>
          <a:p>
            <a:r>
              <a:rPr lang="en-US" altLang="zh-CN" sz="2800" dirty="0">
                <a:latin typeface="+mn-ea"/>
              </a:rPr>
              <a:t>35 </a:t>
            </a:r>
            <a:r>
              <a:rPr lang="zh-CN" altLang="en-US" sz="2800" dirty="0">
                <a:latin typeface="+mn-ea"/>
              </a:rPr>
              <a:t>后来他们倒口袋，不料，各人的银包都在口袋里；他们和父亲看见银包就都害怕。 </a:t>
            </a:r>
            <a:r>
              <a:rPr lang="en-US" altLang="zh-CN" sz="2800" b="1" dirty="0">
                <a:latin typeface="+mn-ea"/>
              </a:rPr>
              <a:t>36 </a:t>
            </a:r>
            <a:r>
              <a:rPr lang="zh-CN" altLang="en-US" sz="2800" b="1" dirty="0">
                <a:latin typeface="+mn-ea"/>
              </a:rPr>
              <a:t>他们的父亲雅各对他们说：“你们使我丧失我的儿子：约瑟没有了，西缅也没有了，你们又要将便雅悯带去；这些事都归到我身上了。” </a:t>
            </a:r>
            <a:r>
              <a:rPr lang="en-US" altLang="zh-CN" sz="2800" b="1" dirty="0">
                <a:latin typeface="+mn-ea"/>
              </a:rPr>
              <a:t>37 </a:t>
            </a:r>
            <a:r>
              <a:rPr lang="zh-CN" altLang="en-US" sz="2800" b="1" dirty="0">
                <a:latin typeface="+mn-ea"/>
              </a:rPr>
              <a:t>流便对他父亲说：“我若不带他回来交给你，你可以杀我的两个儿子。只管把他交在我手里，我必带他回来交给你。” </a:t>
            </a:r>
            <a:r>
              <a:rPr lang="en-US" altLang="zh-CN" sz="2800" b="1" dirty="0">
                <a:latin typeface="+mn-ea"/>
              </a:rPr>
              <a:t>38 </a:t>
            </a:r>
            <a:r>
              <a:rPr lang="zh-CN" altLang="en-US" sz="2800" b="1" dirty="0">
                <a:latin typeface="+mn-ea"/>
              </a:rPr>
              <a:t>雅各说</a:t>
            </a:r>
            <a:r>
              <a:rPr lang="zh-CN" altLang="en-US" sz="2800" dirty="0">
                <a:latin typeface="+mn-ea"/>
              </a:rPr>
              <a:t>：“</a:t>
            </a:r>
            <a:r>
              <a:rPr lang="zh-CN" altLang="en-US" sz="2800" b="1" dirty="0">
                <a:latin typeface="+mn-ea"/>
              </a:rPr>
              <a:t>我的儿子不可与你们一同下去；他哥哥死了，只剩下他，他若在你们所行的路上遭害，那便是你们使我白发苍苍、悲悲惨惨地下阴间去了</a:t>
            </a:r>
            <a:r>
              <a:rPr lang="zh-CN" altLang="en-US" sz="2800" dirty="0">
                <a:latin typeface="+mn-ea"/>
              </a:rPr>
              <a:t>。”</a:t>
            </a:r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44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733" y="274438"/>
            <a:ext cx="1134497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</a:t>
            </a:r>
            <a:r>
              <a:rPr lang="zh-CN" altLang="en-US" sz="2800" dirty="0">
                <a:latin typeface="+mn-ea"/>
              </a:rPr>
              <a:t>‪‪ ‪创世记‬</a:t>
            </a:r>
            <a:r>
              <a:rPr lang="en-US" altLang="zh-CN" sz="2800" dirty="0">
                <a:latin typeface="+mn-ea"/>
              </a:rPr>
              <a:t>43:1-14 </a:t>
            </a:r>
            <a:r>
              <a:rPr lang="zh-CN" altLang="en-US" sz="2800" dirty="0">
                <a:latin typeface="+mn-ea"/>
              </a:rPr>
              <a:t>和合本</a:t>
            </a:r>
          </a:p>
          <a:p>
            <a:r>
              <a:rPr lang="en-US" altLang="zh-CN" sz="2800" dirty="0">
                <a:latin typeface="+mn-ea"/>
              </a:rPr>
              <a:t>1 </a:t>
            </a:r>
            <a:r>
              <a:rPr lang="zh-CN" altLang="en-US" sz="2800" b="1" dirty="0">
                <a:latin typeface="+mn-ea"/>
              </a:rPr>
              <a:t>那地的饥荒甚大。 </a:t>
            </a:r>
            <a:r>
              <a:rPr lang="en-US" altLang="zh-CN" sz="2800" b="1" dirty="0">
                <a:latin typeface="+mn-ea"/>
              </a:rPr>
              <a:t>2 </a:t>
            </a:r>
            <a:r>
              <a:rPr lang="zh-CN" altLang="en-US" sz="2800" b="1" dirty="0">
                <a:latin typeface="+mn-ea"/>
              </a:rPr>
              <a:t>他们从埃及带来的粮食吃尽了，他们的父亲就对他们说：“你们再去给我籴些粮来。” </a:t>
            </a:r>
            <a:r>
              <a:rPr lang="en-US" altLang="zh-CN" sz="2800" dirty="0">
                <a:latin typeface="+mn-ea"/>
              </a:rPr>
              <a:t>3 </a:t>
            </a:r>
            <a:r>
              <a:rPr lang="zh-CN" altLang="en-US" sz="2800" b="1" dirty="0">
                <a:latin typeface="+mn-ea"/>
              </a:rPr>
              <a:t>犹大对他说：“那人谆谆地告诫我们说：‘你们的兄弟若不与你们同来，你们就不得见我的面。’ </a:t>
            </a:r>
            <a:r>
              <a:rPr lang="en-US" altLang="zh-CN" sz="2800" b="1" dirty="0">
                <a:latin typeface="+mn-ea"/>
              </a:rPr>
              <a:t>4 </a:t>
            </a:r>
            <a:r>
              <a:rPr lang="zh-CN" altLang="en-US" sz="2800" b="1" dirty="0">
                <a:latin typeface="+mn-ea"/>
              </a:rPr>
              <a:t>你若打发我们的兄弟与我们同去，我们就下去给你籴粮； </a:t>
            </a:r>
            <a:r>
              <a:rPr lang="en-US" altLang="zh-CN" sz="2800" b="1" dirty="0">
                <a:latin typeface="+mn-ea"/>
              </a:rPr>
              <a:t>5 </a:t>
            </a:r>
            <a:r>
              <a:rPr lang="zh-CN" altLang="en-US" sz="2800" b="1" dirty="0">
                <a:latin typeface="+mn-ea"/>
              </a:rPr>
              <a:t>你若不打发他去，我们就不下去，因为那人对我们说：‘你们的兄弟若不与你们同来，你们就不得见我的面。’”</a:t>
            </a:r>
            <a:r>
              <a:rPr lang="zh-CN" altLang="en-US" sz="2800" dirty="0">
                <a:latin typeface="+mn-ea"/>
              </a:rPr>
              <a:t> </a:t>
            </a:r>
            <a:r>
              <a:rPr lang="en-US" altLang="zh-CN" sz="2800" dirty="0">
                <a:latin typeface="+mn-ea"/>
              </a:rPr>
              <a:t>6 </a:t>
            </a:r>
            <a:r>
              <a:rPr lang="zh-CN" altLang="en-US" sz="2800" dirty="0">
                <a:latin typeface="+mn-ea"/>
              </a:rPr>
              <a:t>以色列说：“你们为什么这样害我，告诉那人你们还有兄弟呢？” </a:t>
            </a:r>
            <a:r>
              <a:rPr lang="en-US" altLang="zh-CN" sz="2800" dirty="0">
                <a:latin typeface="+mn-ea"/>
              </a:rPr>
              <a:t>7 </a:t>
            </a:r>
            <a:r>
              <a:rPr lang="zh-CN" altLang="en-US" sz="2800" dirty="0">
                <a:latin typeface="+mn-ea"/>
              </a:rPr>
              <a:t>他们回答说：“那人详细问到我们和我们的亲属，说：‘你们的父亲还在吗？你们还有兄弟吗？’我们就按着他所问的告诉他，焉能知道他要说‘必须把你们的兄弟带下来’呢？” </a:t>
            </a:r>
            <a:r>
              <a:rPr lang="en-US" altLang="zh-CN" sz="2800" dirty="0">
                <a:latin typeface="+mn-ea"/>
              </a:rPr>
              <a:t>8 </a:t>
            </a:r>
            <a:r>
              <a:rPr lang="zh-CN" altLang="en-US" sz="2800" b="1" dirty="0">
                <a:latin typeface="+mn-ea"/>
              </a:rPr>
              <a:t>犹大又对他父亲以色列说：“你打发童子与我同去，我们就起身下去，好叫我们和你，并我们的妇人孩子，都得存活，不至于死。 </a:t>
            </a:r>
            <a:r>
              <a:rPr lang="en-US" altLang="zh-CN" sz="2800" b="1" dirty="0">
                <a:latin typeface="+mn-ea"/>
              </a:rPr>
              <a:t>9 </a:t>
            </a:r>
            <a:r>
              <a:rPr lang="zh-CN" altLang="en-US" sz="2800" b="1" dirty="0">
                <a:latin typeface="+mn-ea"/>
              </a:rPr>
              <a:t>我为他作保；你可以从我手中追讨，我若不带他回来交在你面前，我情愿永远担罪。 </a:t>
            </a:r>
            <a:r>
              <a:rPr lang="en-US" altLang="zh-CN" sz="2800" b="1" dirty="0">
                <a:latin typeface="+mn-ea"/>
              </a:rPr>
              <a:t>10 </a:t>
            </a:r>
            <a:r>
              <a:rPr lang="zh-CN" altLang="en-US" sz="2800" b="1" dirty="0">
                <a:latin typeface="+mn-ea"/>
              </a:rPr>
              <a:t>我们若没有耽搁，如今第二次都回来了</a:t>
            </a:r>
            <a:r>
              <a:rPr lang="zh-CN" altLang="en-US" sz="2800" b="1" dirty="0" smtClean="0">
                <a:latin typeface="+mn-ea"/>
              </a:rPr>
              <a:t>。”</a:t>
            </a:r>
            <a:endParaRPr 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28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  <a:endParaRPr lang="zh-CN" altLang="en-US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9/17/2023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95191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404037" y="3097529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，雅</a:t>
            </a:r>
            <a:r>
              <a:rPr lang="zh-CN" altLang="en-US" sz="2800" b="1" dirty="0">
                <a:solidFill>
                  <a:srgbClr val="FF0000"/>
                </a:solidFill>
              </a:rPr>
              <a:t>各差儿子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们再下</a:t>
            </a:r>
            <a:r>
              <a:rPr lang="zh-CN" altLang="en-US" sz="2800" b="1" dirty="0">
                <a:solidFill>
                  <a:srgbClr val="FF0000"/>
                </a:solidFill>
              </a:rPr>
              <a:t>埃及籴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粮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570" y="146847"/>
            <a:ext cx="1134497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11 </a:t>
            </a:r>
            <a:r>
              <a:rPr lang="zh-CN" altLang="en-US" sz="2800" dirty="0">
                <a:latin typeface="+mn-ea"/>
              </a:rPr>
              <a:t>他们的父亲以色列说：“若必须如此，你们就当这样行：可以将这地土产中最好的乳香、蜂蜜、香料、没药、榧子、杏仁都取一点，收在器具里，带下去送给那人作礼物， </a:t>
            </a:r>
            <a:r>
              <a:rPr lang="en-US" altLang="zh-CN" sz="2800" dirty="0">
                <a:latin typeface="+mn-ea"/>
              </a:rPr>
              <a:t>12 </a:t>
            </a:r>
            <a:r>
              <a:rPr lang="zh-CN" altLang="en-US" sz="2800" dirty="0">
                <a:latin typeface="+mn-ea"/>
              </a:rPr>
              <a:t>又要手里加倍地带银子，并将归还在你们口袋内的银子仍带在手里；那或者是错了。 </a:t>
            </a:r>
            <a:r>
              <a:rPr lang="en-US" altLang="zh-CN" sz="2800" dirty="0">
                <a:latin typeface="+mn-ea"/>
              </a:rPr>
              <a:t>13 </a:t>
            </a:r>
            <a:r>
              <a:rPr lang="zh-CN" altLang="en-US" sz="2800" dirty="0">
                <a:latin typeface="+mn-ea"/>
              </a:rPr>
              <a:t>也带着你们的兄弟，起身去见那人。 </a:t>
            </a:r>
            <a:r>
              <a:rPr lang="en-US" altLang="zh-CN" sz="2800" b="1" dirty="0">
                <a:latin typeface="+mn-ea"/>
              </a:rPr>
              <a:t>14 </a:t>
            </a:r>
            <a:r>
              <a:rPr lang="zh-CN" altLang="en-US" sz="2800" b="1" dirty="0">
                <a:latin typeface="+mn-ea"/>
              </a:rPr>
              <a:t>但愿全能的　神使你们在那人面前蒙怜悯，释放你们的那弟兄和便雅悯回来。我若丧了儿子，就丧了吧！”</a:t>
            </a:r>
            <a:endParaRPr 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5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350834" y="200836"/>
            <a:ext cx="1136051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雅各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前半</a:t>
            </a:r>
            <a:r>
              <a:rPr lang="zh-TW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生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面臨的主要衝</a:t>
            </a:r>
            <a:r>
              <a:rPr lang="zh-TW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突</a:t>
            </a:r>
            <a:endParaRPr lang="en-US" altLang="zh-TW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后半</a:t>
            </a:r>
            <a:r>
              <a:rPr lang="zh-TW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生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面臨</a:t>
            </a:r>
            <a:r>
              <a:rPr lang="zh-TW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的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主要困苦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家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族丑闻：底拿受辱，示剑屠城，流便乱伦，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犹大乱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伦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遭遇饥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荒</a:t>
            </a:r>
            <a:endParaRPr lang="en-US" altLang="zh-CN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亲人失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丧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奶母，爱妻，母亲，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父亲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约瑟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被卖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+mn-ea"/>
              </a:rPr>
              <a:t>西缅和</a:t>
            </a:r>
            <a:r>
              <a:rPr lang="zh-CN" altLang="en-US" sz="2800" b="1" dirty="0">
                <a:latin typeface="+mn-ea"/>
              </a:rPr>
              <a:t>便雅</a:t>
            </a:r>
            <a:r>
              <a:rPr lang="zh-CN" altLang="en-US" sz="2800" b="1" dirty="0" smtClean="0">
                <a:latin typeface="+mn-ea"/>
              </a:rPr>
              <a:t>悯</a:t>
            </a:r>
            <a:endParaRPr lang="en-US" altLang="zh-CN" sz="2800" b="1" dirty="0" smtClean="0">
              <a:latin typeface="+mn-ea"/>
            </a:endParaRPr>
          </a:p>
          <a:p>
            <a:pPr lvl="1" algn="ctr"/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羞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辱，为难，忧愁，伤痛，失望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+mn-ea"/>
              </a:rPr>
              <a:t>42</a:t>
            </a:r>
            <a:r>
              <a:rPr lang="zh-CN" altLang="en-US" sz="2800" b="1" dirty="0">
                <a:latin typeface="+mn-ea"/>
              </a:rPr>
              <a:t>：</a:t>
            </a:r>
            <a:r>
              <a:rPr lang="en-US" altLang="zh-CN" sz="2800" b="1" dirty="0">
                <a:latin typeface="+mn-ea"/>
              </a:rPr>
              <a:t>38 </a:t>
            </a:r>
            <a:r>
              <a:rPr lang="zh-CN" altLang="en-US" sz="2800" b="1" dirty="0">
                <a:latin typeface="+mn-ea"/>
              </a:rPr>
              <a:t>雅各说：“我的儿子不可与你们一同下去；他哥哥死了，只剩下他，他若在你们所行的路上遭害，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那便是你们使我白发苍苍、悲悲惨惨地下阴间去了</a:t>
            </a:r>
            <a:r>
              <a:rPr lang="zh-CN" altLang="en-US" sz="2800" b="1" dirty="0">
                <a:latin typeface="+mn-ea"/>
              </a:rPr>
              <a:t>。” </a:t>
            </a:r>
            <a:r>
              <a:rPr lang="en-US" altLang="zh-CN" sz="2800" b="1" dirty="0">
                <a:latin typeface="+mn-ea"/>
              </a:rPr>
              <a:t>====》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+mn-ea"/>
              </a:rPr>
              <a:t>43</a:t>
            </a:r>
            <a:r>
              <a:rPr lang="zh-CN" altLang="en-US" sz="2800" b="1" dirty="0">
                <a:latin typeface="+mn-ea"/>
              </a:rPr>
              <a:t>：</a:t>
            </a:r>
            <a:r>
              <a:rPr lang="en-US" altLang="zh-CN" sz="2800" b="1" dirty="0">
                <a:latin typeface="+mn-ea"/>
              </a:rPr>
              <a:t>14 </a:t>
            </a:r>
            <a:r>
              <a:rPr lang="zh-CN" altLang="en-US" sz="2800" b="1" dirty="0">
                <a:latin typeface="+mn-ea"/>
              </a:rPr>
              <a:t>但愿全能的　神使你们在那人面前蒙怜悯，释放你们的那弟兄和便雅悯回来。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我若丧了儿子，就丧了吧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！</a:t>
            </a:r>
            <a:r>
              <a:rPr lang="zh-CN" altLang="en-US" sz="2800" b="1" dirty="0" smtClean="0">
                <a:latin typeface="+mn-ea"/>
              </a:rPr>
              <a:t>”</a:t>
            </a:r>
            <a:endParaRPr lang="en-US" altLang="zh-CN" sz="2800" b="1" dirty="0" smtClean="0">
              <a:latin typeface="+mn-ea"/>
            </a:endParaRPr>
          </a:p>
          <a:p>
            <a:pPr lvl="2" algn="ctr"/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神的雕</a:t>
            </a:r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塑</a:t>
            </a:r>
            <a:endParaRPr lang="en-US" altLang="zh-CN" sz="20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661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32" y="205462"/>
            <a:ext cx="1134497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</a:t>
            </a:r>
            <a:r>
              <a:rPr lang="zh-CN" altLang="en-US" sz="2800" dirty="0">
                <a:latin typeface="+mn-ea"/>
              </a:rPr>
              <a:t>‪‪ ‪创世记‬</a:t>
            </a:r>
            <a:r>
              <a:rPr lang="en-US" altLang="zh-CN" sz="2800" dirty="0">
                <a:latin typeface="+mn-ea"/>
              </a:rPr>
              <a:t>43</a:t>
            </a:r>
            <a:r>
              <a:rPr lang="en-US" altLang="zh-CN" sz="2800" dirty="0" smtClean="0">
                <a:latin typeface="+mn-ea"/>
              </a:rPr>
              <a:t>: 15 </a:t>
            </a:r>
            <a:r>
              <a:rPr lang="zh-CN" altLang="en-US" sz="2800" dirty="0">
                <a:latin typeface="+mn-ea"/>
              </a:rPr>
              <a:t>于是，他们</a:t>
            </a:r>
            <a:r>
              <a:rPr lang="zh-CN" altLang="en-US" sz="2800" b="1" dirty="0">
                <a:latin typeface="+mn-ea"/>
              </a:rPr>
              <a:t>拿着那礼物</a:t>
            </a:r>
            <a:r>
              <a:rPr lang="zh-CN" altLang="en-US" sz="2800" dirty="0">
                <a:latin typeface="+mn-ea"/>
              </a:rPr>
              <a:t>，又手里</a:t>
            </a:r>
            <a:r>
              <a:rPr lang="zh-CN" altLang="en-US" sz="2800" b="1" dirty="0">
                <a:latin typeface="+mn-ea"/>
              </a:rPr>
              <a:t>加倍地带银子</a:t>
            </a:r>
            <a:r>
              <a:rPr lang="zh-CN" altLang="en-US" sz="2800" dirty="0">
                <a:latin typeface="+mn-ea"/>
              </a:rPr>
              <a:t>，并且</a:t>
            </a:r>
            <a:r>
              <a:rPr lang="zh-CN" altLang="en-US" sz="2800" b="1" dirty="0">
                <a:latin typeface="+mn-ea"/>
              </a:rPr>
              <a:t>带着便雅悯</a:t>
            </a:r>
            <a:r>
              <a:rPr lang="zh-CN" altLang="en-US" sz="2800" dirty="0">
                <a:latin typeface="+mn-ea"/>
              </a:rPr>
              <a:t>，</a:t>
            </a:r>
            <a:r>
              <a:rPr lang="zh-CN" altLang="en-US" sz="2800" b="1" dirty="0">
                <a:latin typeface="+mn-ea"/>
              </a:rPr>
              <a:t>起身下到埃及，站在约瑟面前</a:t>
            </a:r>
            <a:r>
              <a:rPr lang="zh-CN" altLang="en-US" sz="2800" dirty="0">
                <a:latin typeface="+mn-ea"/>
              </a:rPr>
              <a:t>。 </a:t>
            </a:r>
            <a:r>
              <a:rPr lang="en-US" altLang="zh-CN" sz="2800" dirty="0">
                <a:latin typeface="+mn-ea"/>
              </a:rPr>
              <a:t>16 </a:t>
            </a:r>
            <a:r>
              <a:rPr lang="zh-CN" altLang="en-US" sz="2800" dirty="0">
                <a:latin typeface="+mn-ea"/>
              </a:rPr>
              <a:t>约瑟见便雅悯和他们同来，就对家宰说：“将这些人领到屋里。要宰杀牲畜，预备筵席，因为晌午这些人同我吃饭。” </a:t>
            </a:r>
            <a:r>
              <a:rPr lang="en-US" altLang="zh-CN" sz="2800" dirty="0">
                <a:latin typeface="+mn-ea"/>
              </a:rPr>
              <a:t>17 </a:t>
            </a:r>
            <a:r>
              <a:rPr lang="zh-CN" altLang="en-US" sz="2800" dirty="0">
                <a:latin typeface="+mn-ea"/>
              </a:rPr>
              <a:t>家宰就遵着约瑟的命去行，领他们进约瑟的屋里。 </a:t>
            </a:r>
            <a:r>
              <a:rPr lang="en-US" altLang="zh-CN" sz="2800" b="1" dirty="0">
                <a:latin typeface="+mn-ea"/>
              </a:rPr>
              <a:t>18 </a:t>
            </a:r>
            <a:r>
              <a:rPr lang="zh-CN" altLang="en-US" sz="2800" b="1" dirty="0">
                <a:latin typeface="+mn-ea"/>
              </a:rPr>
              <a:t>他们因为被领到约瑟的屋里，就害怕，说：“领我们到这里来，必是因为头次归还在我们口袋里的银子，找我们的错缝，下手害我们，强取我们为奴仆，抢夺我们的驴。</a:t>
            </a:r>
            <a:r>
              <a:rPr lang="zh-CN" altLang="en-US" sz="2800" dirty="0">
                <a:latin typeface="+mn-ea"/>
              </a:rPr>
              <a:t>” </a:t>
            </a:r>
            <a:r>
              <a:rPr lang="en-US" altLang="zh-CN" sz="2800" dirty="0">
                <a:latin typeface="+mn-ea"/>
              </a:rPr>
              <a:t>19 </a:t>
            </a:r>
            <a:r>
              <a:rPr lang="zh-CN" altLang="en-US" sz="2800" dirty="0">
                <a:latin typeface="+mn-ea"/>
              </a:rPr>
              <a:t>他们就挨近约瑟的家宰，在屋门口和他说话， </a:t>
            </a:r>
            <a:r>
              <a:rPr lang="en-US" altLang="zh-CN" sz="2800" dirty="0">
                <a:latin typeface="+mn-ea"/>
              </a:rPr>
              <a:t>20 </a:t>
            </a:r>
            <a:r>
              <a:rPr lang="zh-CN" altLang="en-US" sz="2800" dirty="0">
                <a:latin typeface="+mn-ea"/>
              </a:rPr>
              <a:t>说：“我主啊，我们头次下来实在是要籴粮。 </a:t>
            </a:r>
            <a:r>
              <a:rPr lang="en-US" altLang="zh-CN" sz="2800" dirty="0">
                <a:latin typeface="+mn-ea"/>
              </a:rPr>
              <a:t>21 </a:t>
            </a:r>
            <a:r>
              <a:rPr lang="zh-CN" altLang="en-US" sz="2800" dirty="0">
                <a:latin typeface="+mn-ea"/>
              </a:rPr>
              <a:t>后来到了住宿的地方，我们打开口袋，不料，各人的银子，分量足数，仍在各人的口袋内，现在我们手里又带回来了。 </a:t>
            </a:r>
            <a:r>
              <a:rPr lang="en-US" altLang="zh-CN" sz="2800" dirty="0">
                <a:latin typeface="+mn-ea"/>
              </a:rPr>
              <a:t>22 </a:t>
            </a:r>
            <a:r>
              <a:rPr lang="zh-CN" altLang="en-US" sz="2800" dirty="0">
                <a:latin typeface="+mn-ea"/>
              </a:rPr>
              <a:t>另外又带下银子来籴粮。不知道先前谁把银子放在我们的口袋里。” </a:t>
            </a:r>
            <a:r>
              <a:rPr lang="en-US" altLang="zh-CN" sz="2800" dirty="0">
                <a:latin typeface="+mn-ea"/>
              </a:rPr>
              <a:t>23 </a:t>
            </a:r>
            <a:r>
              <a:rPr lang="zh-CN" altLang="en-US" sz="2800" b="1" dirty="0">
                <a:latin typeface="+mn-ea"/>
              </a:rPr>
              <a:t>家宰说：“你们可以放心，不要害怕，是你们的　神和你们父亲的　神赐给你们财宝在你们的口袋里；你们的银子，我早已收了</a:t>
            </a:r>
            <a:r>
              <a:rPr lang="zh-CN" altLang="en-US" sz="2800" dirty="0">
                <a:latin typeface="+mn-ea"/>
              </a:rPr>
              <a:t>。”他就把西缅带出来，交给他们。 </a:t>
            </a:r>
            <a:r>
              <a:rPr lang="en-US" altLang="zh-CN" sz="2800" dirty="0">
                <a:latin typeface="+mn-ea"/>
              </a:rPr>
              <a:t>24 </a:t>
            </a:r>
            <a:r>
              <a:rPr lang="zh-CN" altLang="en-US" sz="2800" dirty="0">
                <a:latin typeface="+mn-ea"/>
              </a:rPr>
              <a:t>家宰就领他们进约瑟的屋里，给他们水洗脚，又给他们草料喂驴。 </a:t>
            </a:r>
            <a:r>
              <a:rPr lang="en-US" altLang="zh-CN" sz="2800" dirty="0">
                <a:latin typeface="+mn-ea"/>
              </a:rPr>
              <a:t>25 </a:t>
            </a:r>
            <a:r>
              <a:rPr lang="zh-CN" altLang="en-US" sz="2800" dirty="0">
                <a:latin typeface="+mn-ea"/>
              </a:rPr>
              <a:t>他们就预备那礼物，等候约瑟晌午来，因为他们听见要在那里吃饭。</a:t>
            </a:r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24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549076" y="2301135"/>
            <a:ext cx="6489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6, </a:t>
            </a:r>
            <a:r>
              <a:rPr lang="zh-CN" altLang="en-US" sz="2800" b="1" dirty="0">
                <a:solidFill>
                  <a:srgbClr val="FF0000"/>
                </a:solidFill>
              </a:rPr>
              <a:t>约瑟与弟兄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们再次相逢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570" y="146847"/>
            <a:ext cx="113449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26 </a:t>
            </a:r>
            <a:r>
              <a:rPr lang="zh-CN" altLang="en-US" sz="2800" dirty="0">
                <a:latin typeface="+mn-ea"/>
              </a:rPr>
              <a:t>约瑟来到家里，</a:t>
            </a:r>
            <a:r>
              <a:rPr lang="zh-CN" altLang="en-US" sz="2800" b="1" dirty="0">
                <a:latin typeface="+mn-ea"/>
              </a:rPr>
              <a:t>他们就把手中的礼物拿进屋去给他，又俯伏在地</a:t>
            </a:r>
            <a:r>
              <a:rPr lang="zh-CN" altLang="en-US" sz="2800" dirty="0">
                <a:latin typeface="+mn-ea"/>
              </a:rPr>
              <a:t>，向他下拜。 </a:t>
            </a:r>
            <a:r>
              <a:rPr lang="en-US" altLang="zh-CN" sz="2800" dirty="0">
                <a:latin typeface="+mn-ea"/>
              </a:rPr>
              <a:t>27 </a:t>
            </a:r>
            <a:r>
              <a:rPr lang="zh-CN" altLang="en-US" sz="2800" dirty="0">
                <a:latin typeface="+mn-ea"/>
              </a:rPr>
              <a:t>约瑟问他们好，又问：“你们的父亲，就是你们所说的那老人家平安吗？他还在吗？” </a:t>
            </a:r>
            <a:r>
              <a:rPr lang="en-US" altLang="zh-CN" sz="2800" dirty="0">
                <a:latin typeface="+mn-ea"/>
              </a:rPr>
              <a:t>28 </a:t>
            </a:r>
            <a:r>
              <a:rPr lang="zh-CN" altLang="en-US" sz="2800" dirty="0">
                <a:latin typeface="+mn-ea"/>
              </a:rPr>
              <a:t>他们回答说：“你仆人我们的父亲平安；他还在。”</a:t>
            </a:r>
            <a:r>
              <a:rPr lang="zh-CN" altLang="en-US" sz="2800" b="1" dirty="0">
                <a:latin typeface="+mn-ea"/>
              </a:rPr>
              <a:t>于是他们低头下拜</a:t>
            </a:r>
            <a:r>
              <a:rPr lang="zh-CN" altLang="en-US" sz="2800" dirty="0">
                <a:latin typeface="+mn-ea"/>
              </a:rPr>
              <a:t>。</a:t>
            </a:r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92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760092" y="4505073"/>
            <a:ext cx="6489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7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，约</a:t>
            </a:r>
            <a:r>
              <a:rPr lang="zh-CN" altLang="en-US" sz="2800" b="1" dirty="0">
                <a:solidFill>
                  <a:srgbClr val="FF0000"/>
                </a:solidFill>
              </a:rPr>
              <a:t>瑟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宴请弟</a:t>
            </a:r>
            <a:r>
              <a:rPr lang="zh-CN" altLang="en-US" sz="2800" b="1" dirty="0">
                <a:solidFill>
                  <a:srgbClr val="FF0000"/>
                </a:solidFill>
              </a:rPr>
              <a:t>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们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570" y="146847"/>
            <a:ext cx="113449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</a:t>
            </a:r>
            <a:r>
              <a:rPr lang="en-US" altLang="zh-CN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约瑟举目看见他同母的兄弟便雅悯，就说：“你们向我所说那顶小的兄弟就是这位吗？”又说：“小儿啊，愿　神赐恩给你！”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30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约瑟爱弟之情发动，就急忙寻找可哭之地，进入自己的屋里，哭了一场。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31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他洗了脸出来，勉强隐忍，吩咐人摆饭。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32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他们就为约瑟单摆了一席，为那些人又摆了一席，也为和约瑟同吃饭的埃及人另摆了一席，因为埃及人不可和希伯来人一同吃饭；那原是埃及人所厌恶的。 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33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约瑟使众弟兄在他面前排列坐席，都按着长幼的次序，众弟兄就彼此诧异。 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34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约瑟把他面前的食物分出来，送给他们；但便雅悯所得的比别人多五倍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他们就饮酒，和约瑟一同宴乐</a:t>
            </a:r>
            <a:r>
              <a:rPr lang="zh-CN" altLang="en-US" dirty="0"/>
              <a:t>。</a:t>
            </a:r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30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45" y="127592"/>
            <a:ext cx="1195255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‪创世记‬</a:t>
            </a:r>
            <a:r>
              <a:rPr lang="en-US" altLang="zh-CN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44:1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约瑟吩咐家宰说：“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把粮食装满这些人的口袋，尽着他们的驴所能驮的，又把各人的银子放在各人的口袋里， 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并将我的银杯和那少年人籴粮的银子一同装在他的口袋里。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”家宰就照约瑟所说的话行了；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3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天一亮就打发那些人带着驴走了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他们出城走了不远，约瑟对家宰说：“起来，追那些人去，追上了就对他们说：‘你们为什么以恶报善呢？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5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这不是我主人饮酒的杯吗？岂不是他占卜用的吗？你们这样行是作恶了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。’”</a:t>
            </a:r>
            <a:r>
              <a:rPr lang="en-US" altLang="zh-CN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6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家宰追上他们，将这些话对他们说了。 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7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他们回答说：“我主为什么说这样的话呢？你仆人断不能做这样的事。 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8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你看，我们从前在口袋里所见的银子，尚且从迦南地带来还你，我们怎能从你主人家里偷窃金银呢？ 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9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你仆人中无论在谁那里搜出来，就叫他死，我们也作我主的奴仆。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”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家宰说：“现在就照你们的话行吧！在谁那里搜出来，谁就作我的奴仆；其余的都没有罪。”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于是他们各人急忙把口袋卸在地上，各人打开口袋。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家宰就搜查，从年长的起到年幼的为止，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那杯竟在便雅悯的口袋里搜出来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13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他们就撕裂衣服，各人把驮子抬在驴上，回城去了。</a:t>
            </a:r>
            <a:endParaRPr lang="en-US" sz="2800" b="1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480355" y="6170830"/>
            <a:ext cx="6489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</a:rPr>
              <a:t>，暗放银杯，试验哥哥们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45" y="127592"/>
            <a:ext cx="11952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‪‪</a:t>
            </a:r>
            <a:endParaRPr lang="en-US" sz="2800" b="1" dirty="0">
              <a:latin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341" y="127592"/>
            <a:ext cx="1179661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14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犹大和他弟兄们来到约瑟的屋中，约瑟还在那里，他们就在他面前俯伏于地。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15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约瑟对他们说：“你们做的是什么事呢？你们岂不知像我这样的人必能占卜吗？”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犹大说：“我们对我主说什么呢？还有什么话可说呢？我们怎能自己表白出来呢？　神已经查出仆人的罪孽了。我们与那在他手中搜出杯来的都是我主的奴仆。”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约瑟说：“我断不能这样行！在谁的手中搜出杯来，谁就作我的奴仆；至于你们，可以平平安安地上你们父亲那里去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。”</a:t>
            </a:r>
            <a:r>
              <a:rPr lang="en-US" altLang="zh-CN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18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犹大挨近他，说：“我主啊，求你容仆人说一句话给我主听，不要向仆人发烈怒，因为你如同法老一样。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我主曾问仆人们说：‘你们有父亲有兄弟没有？’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我们对我主说：‘我们有父亲，已经年老，还有他老年所生的一个小孩子。他哥哥死了，他母亲只撇下他一人，他父亲疼爱他。’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你对仆人说：‘把他带到我这里来，叫我亲眼看看他。’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我们对我主说：‘童子不能离开他父亲，若是离开，他父亲必死。’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你对仆人说：‘你们的小兄弟若不与你们一同下来，你们就不得再见我的面。’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我们上到你仆人我们父亲那里，就把我主的话告诉了他。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我们的父亲说：‘你们再去给我籴些粮来。’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18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487443" y="5688821"/>
            <a:ext cx="6489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9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</a:rPr>
              <a:t>犹大认罪，替便雅悯哀求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45" y="127592"/>
            <a:ext cx="119525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</a:t>
            </a:r>
            <a:r>
              <a:rPr lang="zh-CN" altLang="en-US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en-US" altLang="zh-CN" sz="28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我们就说：‘我们不能下去。我们的小兄弟若和我们同往，我们就可以下去。因为，小兄弟若不与我们同往，我们必不得见那人的面。’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你仆人我父亲对我们说：‘你们知道我的妻子给我生了两个儿子。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一个离开我出去了；我说他必是被撕碎了，直到如今我也没有见他。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现在你们又要把这个带去离开我，倘若他遭害，那便是你们使我白发苍苍、悲悲惨惨地下阴间去了。’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30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我父亲的命与这童子的命相连。如今我回到你仆人我父亲那里，若没有童子与我们同在，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31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我们的父亲见没有童子，他就必死。这便是我们使你仆人我们的父亲白发苍苍、悲悲惨惨地下阴间去了。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32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因为仆人曾向我父亲为这童子作保，说：‘我若不带他回来交给父亲，我便在父亲面前永远担罪。’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33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现在求你容仆人住下，替这童子作我主的奴仆，叫童子和他哥哥们一同上去。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34 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若童子不和我同去，我怎能上去见我父亲呢？恐怕我看见灾祸临到我父亲身上。””</a:t>
            </a:r>
            <a:endParaRPr 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16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350834" y="200836"/>
            <a:ext cx="1136051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犹大和兄弟们的悔改</a:t>
            </a:r>
            <a:endParaRPr lang="en-US" altLang="zh-CN" sz="32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42:21 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他们彼此说：“我们在兄弟身上实在有罪。他哀求我们的时候，我们见他心里的愁苦，却不肯听，所以这场苦难临到我们身上。”</a:t>
            </a:r>
            <a:endParaRPr lang="en-US" altLang="zh-TW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42:37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流便对他父亲说：“我若不带他回来交给你，你可以杀我的两个儿子。只管把他交在我手里，我必带他回来交给你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。”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‪‪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43:9 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我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为他作保；你可以从我手中追讨，我若不带他回来交在你面前，我情愿永远担罪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。”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0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4364255" y="4794102"/>
            <a:ext cx="23710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FF0000"/>
                </a:solidFill>
              </a:rPr>
              <a:t>说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446527" y="78154"/>
            <a:ext cx="11600161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犹大和兄弟们的悔改</a:t>
            </a:r>
            <a:endParaRPr lang="en-US" altLang="zh-CN" sz="32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‪‬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43:34 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约瑟把他面前的食物分出来，送给他们；但便雅悯所得的比别人多五倍。他们就饮酒，和约瑟一同宴乐。</a:t>
            </a:r>
            <a:endParaRPr lang="en-US" altLang="zh-TW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‬‪‬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44:13 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他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们就撕裂衣服，各人把驮子抬在驴上，回城去了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44:16 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犹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大说：“我们对我主说什么呢？还有什么话可说呢？我们怎能自己表白出来呢？　神已经查出仆人的罪孽了。我们与那在他手中搜出杯来的都是我主的奴仆。”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44:18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犹大挨近他，说：“我主啊，求你容仆人说一句话给我主听，不要向仆人发烈怒，因为你如同法老一样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‪‬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44:30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我父亲的命与这童子的命相连。如今我回到你仆人我父亲那里，若没有童子与我们同在， 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31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我们的父亲见没有童子，他就必死。这便是我们使你仆人我们的父亲白发苍苍、悲悲惨惨地下阴间去了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‪‬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44:32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因为仆人曾向我父亲为这童子作保，说：‘我若不带他回来交给父亲，我便在父亲面前永远担罪。’ 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33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现在求你容仆人住下，替这童子作我主的奴仆，叫童子和他哥哥们一同上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去。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0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8130363" y="6088559"/>
            <a:ext cx="23710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行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0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C29172-C150-5CBA-B4A8-C486F539F6ED}"/>
              </a:ext>
            </a:extLst>
          </p:cNvPr>
          <p:cNvSpPr txBox="1"/>
          <p:nvPr/>
        </p:nvSpPr>
        <p:spPr>
          <a:xfrm>
            <a:off x="150542" y="170553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有一日，那人和他妻子夏娃同房。夏娃就怀孕，生了</a:t>
            </a:r>
            <a:r>
              <a:rPr lang="zh-CN" altLang="en-US" sz="2400" b="1" dirty="0"/>
              <a:t>该隐</a:t>
            </a:r>
            <a:r>
              <a:rPr lang="zh-CN" altLang="en-US" sz="2400" dirty="0"/>
              <a:t>（就是得的意思），便说，耶和华使我得了一个男子。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又生了该隐的兄弟</a:t>
            </a:r>
            <a:r>
              <a:rPr lang="zh-CN" altLang="en-US" sz="2400" b="1" dirty="0"/>
              <a:t>亚伯</a:t>
            </a:r>
            <a:r>
              <a:rPr lang="zh-CN" altLang="en-US" sz="2400" dirty="0"/>
              <a:t>。亚伯是牧羊的，该隐是种地的。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有一日，</a:t>
            </a:r>
            <a:r>
              <a:rPr lang="zh-CN" altLang="en-US" sz="2400" b="1" dirty="0"/>
              <a:t>该隐拿地里的出产为供物献给耶和华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/>
              <a:t>亚伯也将他羊群中头生的和羊的脂油献上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耶和华看中了亚伯和他的供物，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只是看不中该隐和他的供物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该隐就大大地发怒，变了脸色。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耶和华对该隐说，你为什么发怒呢？你为什么变了脸色呢？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你若行得好，岂不蒙悦纳，你若行得不好，罪就伏在门前。它必恋慕你，你却要制伏它。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该隐与他兄弟亚伯说话，二人正在田间。</a:t>
            </a:r>
            <a:r>
              <a:rPr lang="zh-CN" altLang="en-US" sz="2400" b="1" dirty="0">
                <a:solidFill>
                  <a:srgbClr val="0000FF"/>
                </a:solidFill>
              </a:rPr>
              <a:t>该隐起来打他兄弟亚伯，把他杀了。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C21F87-65D5-7A1E-BD80-141E16223F74}"/>
              </a:ext>
            </a:extLst>
          </p:cNvPr>
          <p:cNvSpPr txBox="1"/>
          <p:nvPr/>
        </p:nvSpPr>
        <p:spPr>
          <a:xfrm>
            <a:off x="250898" y="3981943"/>
            <a:ext cx="112181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耶和华为什么看中了亚伯和他的供物，而看不中该隐和他的供物？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该隐有什么反应？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耶和华又对该隐说了什么？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该隐接下来做什么了？</a:t>
            </a:r>
            <a:endParaRPr lang="en-US" altLang="zh-C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787803-285A-396C-8F07-9082B5D4C3EA}"/>
              </a:ext>
            </a:extLst>
          </p:cNvPr>
          <p:cNvSpPr txBox="1"/>
          <p:nvPr/>
        </p:nvSpPr>
        <p:spPr>
          <a:xfrm>
            <a:off x="5176954" y="4703718"/>
            <a:ext cx="6648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希伯来书 </a:t>
            </a:r>
            <a:r>
              <a:rPr lang="en-US" altLang="zh-CN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11</a:t>
            </a:r>
            <a:r>
              <a:rPr lang="en-US" altLang="zh-CN" sz="2400" dirty="0">
                <a:solidFill>
                  <a:srgbClr val="2A2A2A"/>
                </a:solidFill>
                <a:latin typeface="Roboto Condensed" panose="02000000000000000000" pitchFamily="2" charset="0"/>
              </a:rPr>
              <a:t>: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亚伯因着信献祭</a:t>
            </a:r>
            <a:r>
              <a:rPr lang="zh-CN" altLang="en-US" sz="2400" b="1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与神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比该隐所献的更美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，因此便得了称义的见证，就是神指他礼物作的见证。他虽然死了，却因这信仍旧说话。</a:t>
            </a:r>
          </a:p>
        </p:txBody>
      </p:sp>
    </p:spTree>
    <p:extLst>
      <p:ext uri="{BB962C8B-B14F-4D97-AF65-F5344CB8AC3E}">
        <p14:creationId xmlns:p14="http://schemas.microsoft.com/office/powerpoint/2010/main" val="2310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350834" y="200836"/>
            <a:ext cx="1136051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犹大和兄弟们的悔改</a:t>
            </a:r>
            <a:endParaRPr lang="en-US" altLang="zh-CN" sz="32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马太福音‬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3:7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约翰看见许多法利赛人和撒都该人也来受洗，就对他们说：“毒蛇的种类！谁指示你们逃避将来的忿怒呢？ </a:t>
            </a:r>
            <a:r>
              <a:rPr lang="en-US" altLang="zh-CN" sz="2800" b="1" u="sng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 </a:t>
            </a:r>
            <a:r>
              <a:rPr lang="zh-CN" altLang="en-US" sz="2800" b="1" u="sng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你们要结出果子来，与悔改的心相称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‪使徒行传‬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26:20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先在大马士革，后在耶路撒冷和犹太全地，以及外邦，劝勉他们应当悔改归向　神，</a:t>
            </a:r>
            <a:r>
              <a:rPr lang="zh-CN" altLang="en-US" sz="2800" b="1" u="sng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行事与悔改的心相称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0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FCC3A4-1DA5-FF03-749A-2ED7F184193A}"/>
              </a:ext>
            </a:extLst>
          </p:cNvPr>
          <p:cNvSpPr txBox="1"/>
          <p:nvPr/>
        </p:nvSpPr>
        <p:spPr>
          <a:xfrm>
            <a:off x="4518838" y="4720856"/>
            <a:ext cx="23710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FF0000"/>
                </a:solidFill>
              </a:rPr>
              <a:t>行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7244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28592"/>
            <a:ext cx="1083155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集体问答与分享</a:t>
            </a:r>
            <a:endParaRPr lang="en-US" altLang="zh-CN" sz="2800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r>
              <a:rPr lang="en-US" sz="2400" dirty="0">
                <a:solidFill>
                  <a:srgbClr val="FF0000"/>
                </a:solidFill>
                <a:latin typeface="Source Sans Pro" panose="020B0503030403020204" pitchFamily="34" charset="0"/>
              </a:rPr>
              <a:t> Church has any special programs?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C29172-C150-5CBA-B4A8-C486F539F6ED}"/>
              </a:ext>
            </a:extLst>
          </p:cNvPr>
          <p:cNvSpPr txBox="1"/>
          <p:nvPr/>
        </p:nvSpPr>
        <p:spPr>
          <a:xfrm>
            <a:off x="150542" y="75761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耶和华对该隐说，你兄弟亚伯在哪里？</a:t>
            </a:r>
            <a:r>
              <a:rPr lang="zh-CN" altLang="en-US" sz="2400" b="1" dirty="0">
                <a:solidFill>
                  <a:srgbClr val="0000FF"/>
                </a:solidFill>
              </a:rPr>
              <a:t>他说，我不知道，我岂是看守我兄弟的吗？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耶和华说，你作了什么事呢？</a:t>
            </a:r>
            <a:r>
              <a:rPr lang="zh-CN" altLang="en-US" sz="2400" dirty="0"/>
              <a:t>你兄弟的血，有声音从地里向我哀告。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地开了口，从你手里接受你兄弟的血。</a:t>
            </a:r>
            <a:r>
              <a:rPr lang="zh-CN" altLang="en-US" sz="2400" b="1" dirty="0">
                <a:solidFill>
                  <a:srgbClr val="FF0000"/>
                </a:solidFill>
              </a:rPr>
              <a:t>现在你必从这地受咒诅。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你种地，地不再给你效力。</a:t>
            </a:r>
            <a:r>
              <a:rPr lang="zh-CN" altLang="en-US" sz="2400" b="1" dirty="0">
                <a:solidFill>
                  <a:srgbClr val="FF0000"/>
                </a:solidFill>
              </a:rPr>
              <a:t>你必流离飘荡在地上。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该隐对耶和华说，我的刑罚太重，过于我所能当的。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你如今赶逐我离开这地，以致不见你面。我必流离飘荡在地上，</a:t>
            </a:r>
            <a:r>
              <a:rPr lang="zh-CN" altLang="en-US" sz="2400" b="1" dirty="0">
                <a:solidFill>
                  <a:srgbClr val="0000FF"/>
                </a:solidFill>
              </a:rPr>
              <a:t>凡遇见我的必杀我。</a:t>
            </a:r>
          </a:p>
          <a:p>
            <a:r>
              <a:rPr lang="en-US" altLang="zh-CN" sz="2400" dirty="0"/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耶和华对他说，凡杀该隐的，必遭报七倍。耶和华就给该隐立一个记号，免得人遇见他就杀他。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于是该隐离开耶和华的面，去住在伊甸东边挪得之地。</a:t>
            </a:r>
            <a:endParaRPr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C21F87-65D5-7A1E-BD80-141E16223F74}"/>
              </a:ext>
            </a:extLst>
          </p:cNvPr>
          <p:cNvSpPr txBox="1"/>
          <p:nvPr/>
        </p:nvSpPr>
        <p:spPr>
          <a:xfrm>
            <a:off x="250898" y="3864847"/>
            <a:ext cx="11218130" cy="28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耶和华与该隐的对话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该隐仍然撒谎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该隐受咒诅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该隐流离飘荡在地上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耶和华仍然保护该隐。为什么？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725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DCEB7F-75EF-B6F0-B73F-12AB4C5B01BB}"/>
              </a:ext>
            </a:extLst>
          </p:cNvPr>
          <p:cNvSpPr txBox="1"/>
          <p:nvPr/>
        </p:nvSpPr>
        <p:spPr>
          <a:xfrm>
            <a:off x="3206885" y="40623"/>
            <a:ext cx="577822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创世记</a:t>
            </a:r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大纲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zh-CN" altLang="en-US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1-2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章：神的创造</a:t>
            </a:r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亚当之约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章：人的堕落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6-9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章：大洪水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神与挪亚立约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10–11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章：巴别塔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12-14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章：亚伯兰蒙召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15-17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章：神与亚伯兰立约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18-20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章：所多玛与蛾摩拉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21-23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以实马利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24-26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章：以撒与利百加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雅各骗以扫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27-30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章：雅各受祝福及他的妻子们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31-36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章：雅各回归迦南地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37-39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章：约瑟被卖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40-41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章：约瑟在埃及为相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42-44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章：约瑟与弟兄们重逢</a:t>
            </a:r>
          </a:p>
          <a:p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45-50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章：约瑟与父兄相认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53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xmlns="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5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85F6D8-9E95-7D61-8202-4A2D3A624F1D}"/>
              </a:ext>
            </a:extLst>
          </p:cNvPr>
          <p:cNvSpPr txBox="1"/>
          <p:nvPr/>
        </p:nvSpPr>
        <p:spPr>
          <a:xfrm>
            <a:off x="179294" y="39932"/>
            <a:ext cx="11833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5 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亚当活到一百三十岁，生了一个儿子，形像样式和自己相似，就给他起名叫塞特。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亚当生塞特之后，又在世八百年，并且</a:t>
            </a:r>
            <a:r>
              <a:rPr lang="zh-CN" altLang="en-US" sz="2400" b="1" dirty="0"/>
              <a:t>生儿养女。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/>
              <a:t>亚当共活了九百三十岁就死了。</a:t>
            </a:r>
          </a:p>
          <a:p>
            <a:endParaRPr lang="en-US" sz="1200" b="1" dirty="0"/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以诺活到六十五岁，生了玛土撒拉。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以诺生玛土撒拉之后，</a:t>
            </a:r>
            <a:r>
              <a:rPr lang="zh-CN" altLang="en-US" sz="2400" b="1" dirty="0">
                <a:solidFill>
                  <a:srgbClr val="FF0000"/>
                </a:solidFill>
              </a:rPr>
              <a:t>与神同行三百年</a:t>
            </a:r>
            <a:r>
              <a:rPr lang="zh-CN" altLang="en-US" sz="2400" dirty="0"/>
              <a:t>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以诺共活了三百六十五岁。</a:t>
            </a:r>
            <a:endParaRPr lang="en-US" altLang="zh-CN" sz="2400" b="1" dirty="0"/>
          </a:p>
          <a:p>
            <a:endParaRPr lang="en-US" sz="1200" dirty="0"/>
          </a:p>
          <a:p>
            <a:r>
              <a:rPr lang="en-US" altLang="zh-CN" sz="2400" dirty="0"/>
              <a:t>28</a:t>
            </a:r>
            <a:r>
              <a:rPr lang="zh-CN" altLang="en-US" sz="2400" b="1" dirty="0"/>
              <a:t>拉麦活到一百八十二岁，生了一个儿子，</a:t>
            </a:r>
          </a:p>
          <a:p>
            <a:r>
              <a:rPr lang="en-US" altLang="zh-CN" sz="2400" dirty="0"/>
              <a:t>29</a:t>
            </a:r>
            <a:r>
              <a:rPr lang="zh-CN" altLang="en-US" sz="2400" b="1" dirty="0"/>
              <a:t>给他起名叫挪亚</a:t>
            </a:r>
            <a:r>
              <a:rPr lang="zh-CN" altLang="en-US" sz="2400" dirty="0"/>
              <a:t>，说，这个儿子必为我们的操作和手中的劳苦安慰我们。这操作劳苦是因为耶和华咒诅地。</a:t>
            </a:r>
          </a:p>
          <a:p>
            <a:r>
              <a:rPr lang="en-US" altLang="zh-CN" sz="2400" dirty="0"/>
              <a:t>30</a:t>
            </a:r>
            <a:r>
              <a:rPr lang="zh-CN" altLang="en-US" sz="2400" dirty="0"/>
              <a:t>拉麦生挪亚之后，又活了五百九十五年，并且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31</a:t>
            </a:r>
            <a:r>
              <a:rPr lang="zh-CN" altLang="en-US" sz="2400" b="1" dirty="0"/>
              <a:t>拉麦共活了七百七十七岁就死了。</a:t>
            </a:r>
          </a:p>
          <a:p>
            <a:r>
              <a:rPr lang="en-US" altLang="zh-CN" sz="2400" dirty="0"/>
              <a:t>32</a:t>
            </a:r>
            <a:r>
              <a:rPr lang="zh-CN" altLang="en-US" sz="2400" dirty="0"/>
              <a:t>挪亚五百岁生了闪，含，雅弗。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448FA8-BA13-B0B1-1B82-B26A69FE1630}"/>
              </a:ext>
            </a:extLst>
          </p:cNvPr>
          <p:cNvSpPr txBox="1"/>
          <p:nvPr/>
        </p:nvSpPr>
        <p:spPr>
          <a:xfrm>
            <a:off x="5706033" y="4710096"/>
            <a:ext cx="6965577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生命的规律：有生，有死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生命的本分：生儿养女，培养敬虔的下一代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生命的意义：与神连接，与神同行</a:t>
            </a:r>
            <a:endParaRPr lang="en-US" altLang="zh-C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BB6392B-9099-4219-A4F8-4D0A606CE615}"/>
              </a:ext>
            </a:extLst>
          </p:cNvPr>
          <p:cNvSpPr txBox="1"/>
          <p:nvPr/>
        </p:nvSpPr>
        <p:spPr>
          <a:xfrm>
            <a:off x="179294" y="5302911"/>
            <a:ext cx="5811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6 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FF0000"/>
                </a:solidFill>
              </a:rPr>
              <a:t>挪亚是个义人，</a:t>
            </a:r>
            <a:r>
              <a:rPr lang="zh-CN" altLang="en-US" sz="2400" dirty="0"/>
              <a:t>在当时的世代是个完全人。</a:t>
            </a:r>
            <a:r>
              <a:rPr lang="zh-CN" altLang="en-US" sz="2400" b="1" dirty="0">
                <a:solidFill>
                  <a:srgbClr val="FF0000"/>
                </a:solidFill>
              </a:rPr>
              <a:t>挪亚与神同行。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8EFAFE-ABF4-6E57-8FF4-101205814AEA}"/>
              </a:ext>
            </a:extLst>
          </p:cNvPr>
          <p:cNvSpPr txBox="1"/>
          <p:nvPr/>
        </p:nvSpPr>
        <p:spPr>
          <a:xfrm>
            <a:off x="233247" y="1031488"/>
            <a:ext cx="117255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</a:t>
            </a:r>
            <a:r>
              <a:rPr lang="zh-CN" altLang="en-US" sz="2200" dirty="0"/>
              <a:t>该隐说“凡遇见我的必杀我”，当时只有该隐和亚伯，谁会杀该隐呢？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答：很快有其他人，神保护该隐是神的怜悯与恩典，也是让人不要“冤冤相报何时了”，审判的主权在神。</a:t>
            </a:r>
            <a:endParaRPr lang="en-US" altLang="zh-CN" sz="2200" dirty="0"/>
          </a:p>
          <a:p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如何看待当时的其他人活了</a:t>
            </a:r>
            <a:r>
              <a:rPr lang="en-US" altLang="zh-CN" sz="2200" dirty="0"/>
              <a:t>800-900</a:t>
            </a:r>
            <a:r>
              <a:rPr lang="zh-CN" altLang="en-US" sz="2200" dirty="0"/>
              <a:t>岁，以诺“与神同行三百年”却只活了三百六十五岁？</a:t>
            </a:r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24</a:t>
            </a:r>
            <a:r>
              <a:rPr lang="zh-CN" altLang="en-US" sz="2200" dirty="0"/>
              <a:t>节：“以诺与神同行，</a:t>
            </a:r>
            <a:r>
              <a:rPr lang="zh-CN" altLang="en-US" sz="2200" b="1" dirty="0"/>
              <a:t>神将他取去，他就不在世了</a:t>
            </a:r>
            <a:r>
              <a:rPr lang="zh-CN" altLang="en-US" sz="2200" dirty="0"/>
              <a:t>”，其他人在圣经里记载“</a:t>
            </a:r>
            <a:r>
              <a:rPr lang="zh-CN" altLang="en-US" sz="2200" b="1" dirty="0"/>
              <a:t>就死了</a:t>
            </a:r>
            <a:r>
              <a:rPr lang="zh-CN" altLang="en-US" sz="2200" dirty="0"/>
              <a:t>”，以诺继续在荣耀中，在永恒中与神同行。</a:t>
            </a:r>
            <a:r>
              <a:rPr lang="en-US" altLang="zh-CN" sz="2200" dirty="0"/>
              <a:t> (2) </a:t>
            </a:r>
            <a:r>
              <a:rPr lang="zh-CN" altLang="en-US" sz="2200" dirty="0"/>
              <a:t>人的肉体生命都会死去，与神同在，好的无比，不必太在意年岁多长。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78114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C30AD73-65B7-17E2-C4A0-B8EEFE5C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121920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神与挪亚立约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9/24/2023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90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耶和华见</a:t>
            </a:r>
            <a:r>
              <a:rPr lang="zh-CN" altLang="en-US" sz="2400" b="1" dirty="0">
                <a:solidFill>
                  <a:srgbClr val="0000FF"/>
                </a:solidFill>
              </a:rPr>
              <a:t>人在地上罪恶很大，终日所思想的尽都是恶。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耶和华就后悔造人在地上，心中忧伤。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耶和华说，我要将所造的人和走兽，并昆虫，以及空中的飞鸟，都从地上除灭，因为我造他们后悔了。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C0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C00000"/>
                </a:solidFill>
              </a:rPr>
              <a:t>挪亚是个义人，在当时的世代是个完全人。挪亚与神同行。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挪亚生了三个儿子，就是闪，含，雅弗。</a:t>
            </a:r>
          </a:p>
          <a:p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世界在神面前败坏，地上满了强暴。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神观看</a:t>
            </a:r>
            <a:r>
              <a:rPr lang="zh-CN" altLang="en-US" sz="2400" b="1" dirty="0">
                <a:solidFill>
                  <a:srgbClr val="0000FF"/>
                </a:solidFill>
              </a:rPr>
              <a:t>世界，见是败坏了。凡有血气的人，在地上都败坏了行为。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>
                <a:solidFill>
                  <a:srgbClr val="FF0000"/>
                </a:solidFill>
              </a:rPr>
              <a:t>神就对挪亚说，凡有血气的人，他的尽头已经来到我面前。因为地上满了他们的强暴，我要把他们和地一并毁灭。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神为什么要用大洪水除灭全地？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4461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方舟的造法乃是这样，要长三百肘，宽五十肘，高三十肘。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方舟上边要留透光处，高一肘。方舟的门要开在旁边。方舟要分上，中，下三层。</a:t>
            </a:r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看哪！</a:t>
            </a:r>
            <a:r>
              <a:rPr lang="zh-CN" altLang="en-US" sz="2400" b="1" dirty="0">
                <a:solidFill>
                  <a:srgbClr val="FF0000"/>
                </a:solidFill>
              </a:rPr>
              <a:t>我要使洪水泛滥在地上，毁灭天下。凡地上有血肉，有气息的活物，无一不死。</a:t>
            </a:r>
          </a:p>
          <a:p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FF0000"/>
                </a:solidFill>
              </a:rPr>
              <a:t>我却要与你立约</a:t>
            </a:r>
            <a:r>
              <a:rPr lang="zh-CN" altLang="en-US" sz="2400" dirty="0"/>
              <a:t>，你同你的妻，与儿子，儿妇，都要进入方舟。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凡有血肉的活物，每样两个，一公一母，你要带进方舟，</a:t>
            </a:r>
            <a:r>
              <a:rPr lang="zh-CN" altLang="en-US" sz="2400" b="1" dirty="0">
                <a:solidFill>
                  <a:srgbClr val="FF0000"/>
                </a:solidFill>
              </a:rPr>
              <a:t>好在你那里保全生命。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飞鸟各从其类，牲畜各从其类，地上的昆虫各从其类。每样两个，</a:t>
            </a:r>
            <a:r>
              <a:rPr lang="zh-CN" altLang="en-US" sz="2400" b="1" dirty="0">
                <a:solidFill>
                  <a:srgbClr val="FF0000"/>
                </a:solidFill>
              </a:rPr>
              <a:t>要到你那里，好保全生命。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你要拿各样食物积蓄起来，好作你和它们的食物。</a:t>
            </a:r>
          </a:p>
          <a:p>
            <a:r>
              <a:rPr lang="en-US" altLang="zh-CN" sz="2400" dirty="0"/>
              <a:t>22</a:t>
            </a:r>
            <a:r>
              <a:rPr lang="zh-CN" altLang="en-US" sz="2400" b="1" dirty="0">
                <a:solidFill>
                  <a:srgbClr val="C00000"/>
                </a:solidFill>
              </a:rPr>
              <a:t>挪亚就这样行。</a:t>
            </a:r>
            <a:r>
              <a:rPr lang="zh-CN" altLang="en-US" sz="3200" b="1" dirty="0">
                <a:solidFill>
                  <a:srgbClr val="C00000"/>
                </a:solidFill>
              </a:rPr>
              <a:t>凡</a:t>
            </a:r>
            <a:r>
              <a:rPr lang="zh-CN" altLang="en-US" sz="2400" b="1" dirty="0">
                <a:solidFill>
                  <a:srgbClr val="C00000"/>
                </a:solidFill>
              </a:rPr>
              <a:t>神所吩咐的，他</a:t>
            </a:r>
            <a:r>
              <a:rPr lang="zh-CN" altLang="en-US" sz="3200" b="1" dirty="0">
                <a:solidFill>
                  <a:srgbClr val="C00000"/>
                </a:solidFill>
              </a:rPr>
              <a:t>都</a:t>
            </a:r>
            <a:r>
              <a:rPr lang="zh-CN" altLang="en-US" sz="2400" b="1" dirty="0">
                <a:solidFill>
                  <a:srgbClr val="C00000"/>
                </a:solidFill>
              </a:rPr>
              <a:t>照样行了。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挪亚如何对待神的吩咐？</a:t>
            </a:r>
            <a:endParaRPr lang="en-US" altLang="zh-CN" sz="28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挪亚对我们有什么启示？</a:t>
            </a:r>
            <a:endParaRPr lang="en-US" altLang="zh-CN" sz="2800" b="1" dirty="0"/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268FF-F409-7114-3907-DAB66336EBAC}"/>
              </a:ext>
            </a:extLst>
          </p:cNvPr>
          <p:cNvSpPr txBox="1"/>
          <p:nvPr/>
        </p:nvSpPr>
        <p:spPr>
          <a:xfrm>
            <a:off x="271810" y="195366"/>
            <a:ext cx="1183283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7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耶和华对挪亚说，你和你的全家都要进入方舟，</a:t>
            </a:r>
            <a:r>
              <a:rPr lang="zh-CN" altLang="en-US" sz="2200" b="1" dirty="0">
                <a:solidFill>
                  <a:srgbClr val="FF0000"/>
                </a:solidFill>
              </a:rPr>
              <a:t>因为在这世代中，我见你在我面前是义人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凡洁净的畜类，你要带七公七母。不洁净的畜类，你要带一公一母。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空中的飞鸟，也要带七公七母，可以留种，活在全地上。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因为再过七天，</a:t>
            </a:r>
            <a:r>
              <a:rPr lang="zh-CN" altLang="en-US" sz="2400" b="1" dirty="0">
                <a:solidFill>
                  <a:srgbClr val="FF0000"/>
                </a:solidFill>
              </a:rPr>
              <a:t>我要降雨在地上四十昼夜，把我所造的各种活物，都从地上除灭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C00000"/>
                </a:solidFill>
              </a:rPr>
              <a:t>挪亚就遵着耶和华所吩咐的行了。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当洪水泛滥在地上的时候，挪亚整六百岁。</a:t>
            </a:r>
            <a:endParaRPr lang="en-US" altLang="zh-CN" sz="2400" dirty="0"/>
          </a:p>
          <a:p>
            <a:endParaRPr lang="en-US" sz="2400" dirty="0"/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洪水泛滥在地上四十天，水往上长，把方舟从地上漂起</a:t>
            </a:r>
            <a:endParaRPr lang="en-US" altLang="zh-CN" sz="2400" dirty="0"/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水势浩大，在地上大大地往上长，方舟在水面上漂来漂去。</a:t>
            </a:r>
            <a:endParaRPr lang="en-US" altLang="zh-CN" sz="2400" dirty="0"/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水势在地上极其浩大，天下的高山都淹没了。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水势比山高过十五肘，山岭都淹没了。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凡在地上有血肉的动物，就是飞鸟，牲畜，走兽，和爬在地上的昆虫，以及所有的人都死了。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凡在旱地上，鼻孔有气息的生灵都死了。</a:t>
            </a:r>
          </a:p>
          <a:p>
            <a:r>
              <a:rPr lang="en-US" altLang="zh-CN" sz="2400" dirty="0"/>
              <a:t>23</a:t>
            </a:r>
            <a:r>
              <a:rPr lang="zh-CN" altLang="en-US" sz="2400" dirty="0"/>
              <a:t>凡地上各类的活物，连人带牲畜，昆虫，以及空中的飞鸟，都从地上除灭了，只留下挪亚和那些与他同在方舟里的。</a:t>
            </a:r>
          </a:p>
          <a:p>
            <a:r>
              <a:rPr lang="en-US" altLang="zh-CN" sz="2400" dirty="0"/>
              <a:t>24</a:t>
            </a:r>
            <a:r>
              <a:rPr lang="zh-CN" altLang="en-US" sz="2400" dirty="0"/>
              <a:t>水势浩大，在地上共一百五十天。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03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268FF-F409-7114-3907-DAB66336EBAC}"/>
              </a:ext>
            </a:extLst>
          </p:cNvPr>
          <p:cNvSpPr txBox="1"/>
          <p:nvPr/>
        </p:nvSpPr>
        <p:spPr>
          <a:xfrm>
            <a:off x="349868" y="251119"/>
            <a:ext cx="11754780" cy="64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8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神记念挪亚和挪亚方舟里的一切走兽牲畜。神叫风吹地，水势渐落。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到挪亚六百零一岁，正月初一日，地上的水都干了。挪亚撤去方舟的盖观看，便见地面上干了。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到了二月二十七日，地就都干了。</a:t>
            </a:r>
          </a:p>
          <a:p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你和你的妻子，儿子，儿妇都可以出方舟。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在你那里凡有血肉的活物，就是飞鸟，牲畜，和一切爬在地上的昆虫，都要带出来，叫它在地上多多滋生，大大兴旺。</a:t>
            </a:r>
          </a:p>
          <a:p>
            <a:r>
              <a:rPr lang="en-US" altLang="zh-CN" sz="2200" dirty="0"/>
              <a:t>18</a:t>
            </a:r>
            <a:r>
              <a:rPr lang="zh-CN" altLang="en-US" sz="2200" b="1" dirty="0">
                <a:solidFill>
                  <a:srgbClr val="C00000"/>
                </a:solidFill>
              </a:rPr>
              <a:t>于是挪亚和他的妻子，儿子，儿妇，都出来了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一切走兽，昆虫，飞鸟，和地上所有的动物，各从其类，也都出了方舟。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C00000"/>
                </a:solidFill>
              </a:rPr>
              <a:t>挪亚为耶和华筑了一座坛，拿各类洁净的牲畜，飞鸟献在坛上为燔祭。</a:t>
            </a:r>
          </a:p>
          <a:p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耶和华闻那馨香之气，就心里说，我不再因人的缘故咒诅地</a:t>
            </a:r>
            <a:r>
              <a:rPr lang="zh-CN" altLang="en-US" sz="2200" dirty="0"/>
              <a:t>（人从小时心里怀着恶念），</a:t>
            </a:r>
            <a:r>
              <a:rPr lang="zh-CN" altLang="en-US" sz="2200" b="1" dirty="0">
                <a:solidFill>
                  <a:srgbClr val="FF0000"/>
                </a:solidFill>
              </a:rPr>
              <a:t>也不再按着我才行的，灭各种的活物了。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地还存留的时候，稼穑，寒暑，冬夏，昼夜就永不停息了。</a:t>
            </a:r>
            <a:endParaRPr lang="en-US" altLang="zh-CN" sz="2200" dirty="0"/>
          </a:p>
          <a:p>
            <a:endParaRPr lang="en-US" altLang="zh-CN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挪亚出了方舟做的第一件事是什么？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1476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823CD3-52F1-D048-5360-E7FEDF60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68" y="1183888"/>
            <a:ext cx="714793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/>
              <a:t>终极问题： 什么是世界观？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这世界从哪里来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人是什么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人的存在有何意义 </a:t>
            </a:r>
            <a:r>
              <a:rPr lang="en-US" altLang="zh-CN" sz="2800" b="1" dirty="0"/>
              <a:t>? </a:t>
            </a:r>
            <a:r>
              <a:rPr lang="zh-CN" altLang="en-US" sz="2800" b="1" dirty="0"/>
              <a:t>要怎樣活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世上的问题根源是什么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要如何解决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我死后会如何</a:t>
            </a:r>
            <a:r>
              <a:rPr lang="en-US" altLang="zh-CN" sz="2800" b="1" dirty="0"/>
              <a:t>?</a:t>
            </a:r>
            <a:endParaRPr lang="en-US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91A781-F2B4-8707-EBC8-3234745A3D0F}"/>
              </a:ext>
            </a:extLst>
          </p:cNvPr>
          <p:cNvSpPr txBox="1"/>
          <p:nvPr/>
        </p:nvSpPr>
        <p:spPr>
          <a:xfrm>
            <a:off x="8424746" y="2235149"/>
            <a:ext cx="34959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看门大爷的三个问题：</a:t>
            </a:r>
            <a:endParaRPr lang="en-US" altLang="zh-CN" sz="2400" dirty="0">
              <a:solidFill>
                <a:srgbClr val="7030A0"/>
              </a:solidFill>
            </a:endParaRPr>
          </a:p>
          <a:p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你是谁？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干什么的？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到哪里去？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268FF-F409-7114-3907-DAB66336EBAC}"/>
              </a:ext>
            </a:extLst>
          </p:cNvPr>
          <p:cNvSpPr txBox="1"/>
          <p:nvPr/>
        </p:nvSpPr>
        <p:spPr>
          <a:xfrm>
            <a:off x="218610" y="223241"/>
            <a:ext cx="117547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effectLst/>
                <a:latin typeface="Roboto Condensed" panose="02000000000000000000" pitchFamily="2" charset="0"/>
              </a:rPr>
              <a:t>9   </a:t>
            </a:r>
            <a:r>
              <a:rPr lang="zh-CN" altLang="en-US" sz="2400" b="1" dirty="0"/>
              <a:t>挪亚之约</a:t>
            </a:r>
            <a:endParaRPr lang="en-US" altLang="zh-CN" sz="2400" b="1" i="0" dirty="0">
              <a:effectLst/>
              <a:latin typeface="Roboto Condensed" panose="02000000000000000000" pitchFamily="2" charset="0"/>
            </a:endParaRP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神赐福给挪亚和他的儿子，对他们说，你们要生养众多，遍满了地。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凡地上的走兽和空中的飞鸟，都必惊恐，惧怕你们。连地上一切的昆虫并海里一切的鱼，都交付你们的手。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凡活着的动物，都可以作你们的食物。这一切我都赐给你们，如同菜蔬一样。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惟独肉带着血，那就是它的生命，你们不可吃。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FF0000"/>
                </a:solidFill>
              </a:rPr>
              <a:t>流你们血，害你们命的，无论是兽，是人，我必讨他的罪，</a:t>
            </a:r>
            <a:r>
              <a:rPr lang="zh-CN" altLang="en-US" sz="2200" dirty="0"/>
              <a:t>就是向各人的弟兄也是如此。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FF0000"/>
                </a:solidFill>
              </a:rPr>
              <a:t>凡流人血的，他的血也必被人所流。因为神造人是照自己的形像造的。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你们要生养众多，在地上昌盛繁茂。</a:t>
            </a:r>
          </a:p>
          <a:p>
            <a:r>
              <a:rPr lang="en-US" altLang="zh-CN" sz="2200" dirty="0"/>
              <a:t>8</a:t>
            </a:r>
            <a:r>
              <a:rPr lang="zh-CN" altLang="en-US" sz="2200" b="1" dirty="0">
                <a:solidFill>
                  <a:srgbClr val="FF0000"/>
                </a:solidFill>
              </a:rPr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我与你们和你们的后裔立约，</a:t>
            </a:r>
          </a:p>
          <a:p>
            <a:r>
              <a:rPr lang="en-US" altLang="zh-CN" sz="2200" dirty="0"/>
              <a:t>10</a:t>
            </a:r>
            <a:r>
              <a:rPr lang="zh-CN" altLang="en-US" sz="2200" b="1" dirty="0">
                <a:solidFill>
                  <a:srgbClr val="FF0000"/>
                </a:solidFill>
              </a:rPr>
              <a:t>并与你们这里的一切活物，就是飞鸟，牲畜，走兽，凡从方舟里出来的活物立约。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神说，我与你们并你们这里的各样活物所立的永约，是有记号的。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C7D57A-3639-2ED6-FFCA-95E4F58DF39C}"/>
              </a:ext>
            </a:extLst>
          </p:cNvPr>
          <p:cNvSpPr txBox="1"/>
          <p:nvPr/>
        </p:nvSpPr>
        <p:spPr>
          <a:xfrm>
            <a:off x="6300444" y="2939406"/>
            <a:ext cx="3484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十诫之一：不可杀人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BD8A0E-9A83-8207-1625-77110D54EB25}"/>
              </a:ext>
            </a:extLst>
          </p:cNvPr>
          <p:cNvSpPr txBox="1"/>
          <p:nvPr/>
        </p:nvSpPr>
        <p:spPr>
          <a:xfrm>
            <a:off x="3150683" y="103276"/>
            <a:ext cx="213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彩虹之约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9EC9E9-A37F-B546-CB8E-32FD90115867}"/>
              </a:ext>
            </a:extLst>
          </p:cNvPr>
          <p:cNvSpPr txBox="1"/>
          <p:nvPr/>
        </p:nvSpPr>
        <p:spPr>
          <a:xfrm>
            <a:off x="233247" y="289922"/>
            <a:ext cx="117255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地上罪恶很大，但为什么走兽，并昆虫，以及空中的飞鸟，都从地上除灭？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答：人犯了罪，整个大地都被诅咒，例如创世纪</a:t>
            </a:r>
            <a:r>
              <a:rPr lang="en-US" altLang="zh-CN" sz="2200" dirty="0"/>
              <a:t>3:17-19</a:t>
            </a: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神告诉挪亚要用歌斐木造船，这木头有什么特殊？为什么要用歌斐木？</a:t>
            </a:r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答：不清楚歌斐木到底是什么，应该特别适合造方舟。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世人都是挪亚的后代，为什么有什么不同人种？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答：人对环境的适应，逐渐变化成现代的不同人种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世人都是挪亚的后代，弟兄姐妹如何能结婚？</a:t>
            </a:r>
          </a:p>
          <a:p>
            <a:r>
              <a:rPr lang="en-US" altLang="zh-CN" sz="2200" dirty="0"/>
              <a:t>        </a:t>
            </a:r>
            <a:r>
              <a:rPr lang="zh-CN" altLang="en-US" sz="2200" dirty="0"/>
              <a:t>答：始祖们能活八九百岁，但现代人的寿命大大减少，在属灵上是罪的缘故，在基因水平，也有很夺的变化</a:t>
            </a:r>
            <a:r>
              <a:rPr lang="en-US" altLang="zh-CN" sz="2200" dirty="0"/>
              <a:t>/</a:t>
            </a:r>
            <a:r>
              <a:rPr lang="zh-CN" altLang="en-US" sz="2200" dirty="0"/>
              <a:t>变异，近亲结婚导致隐性遗传基因变异的机率提高，所以现代人的弟兄姐妹及近亲不能结婚。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：彩虹的真正的意义是神与人立约，仇敌偷用彩虹做它意，告诉孩子们彩虹的真正的意义。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03161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章：巴别塔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10/01/2023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12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268FF-F409-7114-3907-DAB66336EBAC}"/>
              </a:ext>
            </a:extLst>
          </p:cNvPr>
          <p:cNvSpPr txBox="1"/>
          <p:nvPr/>
        </p:nvSpPr>
        <p:spPr>
          <a:xfrm>
            <a:off x="5514275" y="66912"/>
            <a:ext cx="6633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8D98B3-79E5-5D2B-192D-38B09E0F6834}"/>
              </a:ext>
            </a:extLst>
          </p:cNvPr>
          <p:cNvSpPr txBox="1"/>
          <p:nvPr/>
        </p:nvSpPr>
        <p:spPr>
          <a:xfrm>
            <a:off x="177492" y="12680"/>
            <a:ext cx="490746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给他们，又对他们说，要</a:t>
            </a:r>
            <a:r>
              <a:rPr lang="zh-CN" altLang="en-US" sz="2200" b="1" dirty="0">
                <a:solidFill>
                  <a:srgbClr val="0000FF"/>
                </a:solidFill>
              </a:rPr>
              <a:t>生养众多</a:t>
            </a:r>
            <a:r>
              <a:rPr lang="zh-CN" altLang="en-US" sz="2200" dirty="0"/>
              <a:t>，遍满地面，</a:t>
            </a:r>
            <a:r>
              <a:rPr lang="zh-CN" altLang="en-US" sz="2200" b="1" dirty="0">
                <a:solidFill>
                  <a:srgbClr val="0000FF"/>
                </a:solidFill>
              </a:rPr>
              <a:t>治理</a:t>
            </a:r>
            <a:r>
              <a:rPr lang="zh-CN" altLang="en-US" sz="2200" dirty="0"/>
              <a:t>这地。也要</a:t>
            </a:r>
            <a:r>
              <a:rPr lang="zh-CN" altLang="en-US" sz="2200" b="1" dirty="0">
                <a:solidFill>
                  <a:srgbClr val="0000FF"/>
                </a:solidFill>
              </a:rPr>
              <a:t>管理</a:t>
            </a:r>
            <a:r>
              <a:rPr lang="zh-CN" altLang="en-US" sz="2200" dirty="0"/>
              <a:t>海里的鱼，空中的鸟，和地上各样行动的活物。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0000FF"/>
                </a:solidFill>
              </a:rPr>
              <a:t>修理看守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/>
              <a:t>原则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神人同工 </a:t>
            </a: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神创造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</a:rPr>
              <a:t>賜福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人的责任</a:t>
            </a:r>
            <a:r>
              <a:rPr lang="en-US" altLang="zh-CN" sz="2400" b="1" dirty="0">
                <a:solidFill>
                  <a:srgbClr val="0000FF"/>
                </a:solidFill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</a:rPr>
              <a:t>管理，治理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</a:rPr>
              <a:t>	       </a:t>
            </a:r>
            <a:r>
              <a:rPr lang="zh-CN" altLang="en-US" sz="24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400" b="1" dirty="0">
                <a:solidFill>
                  <a:srgbClr val="0000FF"/>
                </a:solidFill>
              </a:rPr>
              <a:t>- </a:t>
            </a:r>
            <a:r>
              <a:rPr lang="zh-CN" altLang="en-US" sz="2400" b="1" dirty="0">
                <a:solidFill>
                  <a:srgbClr val="0000FF"/>
                </a:solidFill>
              </a:rPr>
              <a:t>遍滿全地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0783ED-DAF3-D961-97BD-D65648B6B9AD}"/>
              </a:ext>
            </a:extLst>
          </p:cNvPr>
          <p:cNvSpPr txBox="1"/>
          <p:nvPr/>
        </p:nvSpPr>
        <p:spPr>
          <a:xfrm>
            <a:off x="5834872" y="6299379"/>
            <a:ext cx="5991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相同的原则：神人同工   </a:t>
            </a:r>
            <a:r>
              <a:rPr lang="zh-CN" altLang="en-US" sz="2400" b="1" dirty="0">
                <a:solidFill>
                  <a:srgbClr val="FF0000"/>
                </a:solidFill>
              </a:rPr>
              <a:t>神賜福； 人顺服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/>
              <a:t>1</a:t>
            </a:r>
            <a:r>
              <a:rPr lang="zh-CN" altLang="en-US" sz="2200" b="1" dirty="0"/>
              <a:t>挪亚的儿子闪，含，雅弗的后代，记在下面</a:t>
            </a:r>
            <a:r>
              <a:rPr lang="zh-CN" altLang="en-US" sz="2200" dirty="0"/>
              <a:t>。洪水以后，他们都生了儿子。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雅弗的儿子是歌篾，玛各，玛代，雅完，土巴，米设，提拉。</a:t>
            </a:r>
          </a:p>
          <a:p>
            <a:r>
              <a:rPr lang="en-US" altLang="zh-CN" sz="2200" b="1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/>
              <a:t>，</a:t>
            </a:r>
            <a:r>
              <a:rPr lang="zh-CN" altLang="en-US" sz="2200" dirty="0"/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en-US" altLang="zh-CN" sz="2200" dirty="0"/>
          </a:p>
          <a:p>
            <a:r>
              <a:rPr lang="en-US" altLang="zh-CN" sz="2200" b="1" dirty="0"/>
              <a:t>6</a:t>
            </a:r>
            <a:r>
              <a:rPr lang="zh-CN" altLang="en-US" sz="2200" b="1" dirty="0"/>
              <a:t>含的儿子是古实，麦西，弗，迦南。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迦南生长子西顿，又生赫 </a:t>
            </a:r>
            <a:r>
              <a:rPr lang="en-US" altLang="zh-CN" sz="2200" dirty="0"/>
              <a:t>16</a:t>
            </a:r>
            <a:r>
              <a:rPr lang="zh-CN" altLang="en-US" sz="2200" dirty="0"/>
              <a:t>和耶布斯人，亚摩利人，革迦撒人，</a:t>
            </a:r>
            <a:r>
              <a:rPr lang="en-US" altLang="zh-CN" sz="2200" dirty="0"/>
              <a:t>17</a:t>
            </a:r>
            <a:r>
              <a:rPr lang="zh-CN" altLang="en-US" sz="2200" dirty="0"/>
              <a:t>希未人，亚基人，西尼人，</a:t>
            </a:r>
            <a:r>
              <a:rPr lang="en-US" altLang="zh-CN" sz="2200" dirty="0"/>
              <a:t>18</a:t>
            </a:r>
            <a:r>
              <a:rPr lang="zh-CN" altLang="en-US" sz="2200" dirty="0"/>
              <a:t>亚瓦底人，洗玛利人，哈马人，后来迦南的诸族分散了。</a:t>
            </a:r>
            <a:r>
              <a:rPr lang="en-US" altLang="zh-CN" sz="2200" dirty="0"/>
              <a:t>19</a:t>
            </a:r>
            <a:r>
              <a:rPr lang="zh-CN" altLang="en-US" sz="2200" dirty="0"/>
              <a:t>迦南的境界是从西顿向基拉耳的路上，直到迦萨，又向所多玛，蛾摩拉，押玛，洗扁的路上，直到拉沙。</a:t>
            </a:r>
          </a:p>
          <a:p>
            <a:r>
              <a:rPr lang="en-US" altLang="zh-CN" sz="2200" dirty="0"/>
              <a:t>20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雅弗的哥哥闪，是希伯子孙之祖，他也生了儿子。</a:t>
            </a:r>
            <a:r>
              <a:rPr lang="en-US" altLang="zh-CN" sz="2200" dirty="0"/>
              <a:t>22</a:t>
            </a:r>
            <a:r>
              <a:rPr lang="zh-CN" altLang="en-US" sz="2200" dirty="0"/>
              <a:t>闪的儿子是以拦，亚述，亚法撒，路德，亚兰。</a:t>
            </a:r>
            <a:r>
              <a:rPr lang="en-US" altLang="zh-CN" sz="2200" dirty="0"/>
              <a:t>31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zh-CN" altLang="en-US" sz="2200" b="1" dirty="0"/>
          </a:p>
          <a:p>
            <a:r>
              <a:rPr lang="en-US" altLang="zh-CN" sz="2200" dirty="0"/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65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2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086632-A28B-83F7-1697-8CD6C9A6E594}"/>
              </a:ext>
            </a:extLst>
          </p:cNvPr>
          <p:cNvSpPr txBox="1"/>
          <p:nvPr/>
        </p:nvSpPr>
        <p:spPr>
          <a:xfrm>
            <a:off x="211874" y="175274"/>
            <a:ext cx="115359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11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那时，天下人的口音，言语，都是一样。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他们往东边迁移的时候，在示拿地遇见一片平原，就住在那里。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他们</a:t>
            </a:r>
            <a:r>
              <a:rPr lang="zh-CN" altLang="en-US" sz="2200" b="1" dirty="0"/>
              <a:t>彼此商量</a:t>
            </a:r>
            <a:r>
              <a:rPr lang="zh-CN" altLang="en-US" sz="2200" dirty="0"/>
              <a:t>说，</a:t>
            </a:r>
            <a:r>
              <a:rPr lang="zh-CN" altLang="en-US" sz="2200" b="1" dirty="0">
                <a:solidFill>
                  <a:srgbClr val="0000FF"/>
                </a:solidFill>
              </a:rPr>
              <a:t>来吧，我们要</a:t>
            </a:r>
            <a:r>
              <a:rPr lang="zh-CN" altLang="en-US" sz="2200" dirty="0"/>
              <a:t>作砖，把砖烧透了。他们就拿砖当石头，又拿石漆当灰泥。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他们说，来吧，</a:t>
            </a:r>
            <a:r>
              <a:rPr lang="zh-CN" altLang="en-US" sz="2600" b="1" dirty="0">
                <a:solidFill>
                  <a:srgbClr val="0000FF"/>
                </a:solidFill>
              </a:rPr>
              <a:t>我们要</a:t>
            </a:r>
            <a:r>
              <a:rPr lang="zh-CN" altLang="en-US" sz="2600" b="1" dirty="0"/>
              <a:t>建造一座城和一座塔，塔顶通天，</a:t>
            </a:r>
            <a:r>
              <a:rPr lang="zh-CN" altLang="en-US" sz="2600" b="1" dirty="0">
                <a:solidFill>
                  <a:srgbClr val="0000FF"/>
                </a:solidFill>
              </a:rPr>
              <a:t>为要传扬我们的名，</a:t>
            </a:r>
            <a:r>
              <a:rPr lang="zh-CN" altLang="en-US" sz="2600" b="1" dirty="0"/>
              <a:t>免得我们分散在全地上</a:t>
            </a:r>
            <a:r>
              <a:rPr lang="zh-CN" altLang="en-US" sz="2600" dirty="0"/>
              <a:t>。</a:t>
            </a:r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耶和华降临，要看看世人所建造的城和塔。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耶和华说，看哪，他们成为一样的人民，都是一样的言语，如今既作起这事来，以后他们所要作的事就没有不成就的了。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我们下去，在那里</a:t>
            </a:r>
            <a:r>
              <a:rPr lang="zh-CN" altLang="en-US" sz="2200" b="1" dirty="0">
                <a:solidFill>
                  <a:srgbClr val="FF0000"/>
                </a:solidFill>
              </a:rPr>
              <a:t>变乱他们的口音，使他们的言语彼此不通。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于是，耶和华使</a:t>
            </a:r>
            <a:r>
              <a:rPr lang="zh-CN" altLang="en-US" sz="2200" b="1" dirty="0">
                <a:solidFill>
                  <a:srgbClr val="FF0000"/>
                </a:solidFill>
              </a:rPr>
              <a:t>他们从那里分散在全地上</a:t>
            </a:r>
            <a:r>
              <a:rPr lang="zh-CN" altLang="en-US" sz="2200" dirty="0"/>
              <a:t>。他们就停工，不造那城了。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因为耶和华在那里变乱天下人的言语，使众人分散在全地上，所以那城名叫巴别（就是变乱的意思）。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4AEE75-399B-F617-852D-6AD592AC06C5}"/>
              </a:ext>
            </a:extLst>
          </p:cNvPr>
          <p:cNvSpPr txBox="1"/>
          <p:nvPr/>
        </p:nvSpPr>
        <p:spPr>
          <a:xfrm>
            <a:off x="1013367" y="4939320"/>
            <a:ext cx="6096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一座城和一座塔代表着什么？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人为什么建造一座城和一座塔？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神为什么出手干预？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神怎样出手干预？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614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10</a:t>
            </a:r>
            <a:r>
              <a:rPr lang="zh-CN" altLang="en-US" sz="2200" b="1" dirty="0"/>
              <a:t>闪</a:t>
            </a:r>
            <a:r>
              <a:rPr lang="zh-CN" altLang="en-US" sz="2200" dirty="0"/>
              <a:t>的后代记在下面。洪水以后二年，闪一百岁生了亚法撒。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闪生</a:t>
            </a:r>
            <a:r>
              <a:rPr lang="zh-CN" altLang="en-US" sz="2200" b="1" dirty="0"/>
              <a:t>亚法撒</a:t>
            </a:r>
            <a:r>
              <a:rPr lang="zh-CN" altLang="en-US" sz="2200" dirty="0"/>
              <a:t>之后，又活了五百年，并且生儿养女。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亚法撒活到三十五岁，生了</a:t>
            </a:r>
            <a:r>
              <a:rPr lang="zh-CN" altLang="en-US" sz="2200" b="1" dirty="0"/>
              <a:t>沙拉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亚法撒生沙拉之后，又活了四百零三年，并且生儿养女。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27</a:t>
            </a:r>
            <a:r>
              <a:rPr lang="zh-CN" altLang="en-US" sz="2200" b="1" dirty="0"/>
              <a:t>他拉</a:t>
            </a:r>
            <a:r>
              <a:rPr lang="zh-CN" altLang="en-US" sz="2200" dirty="0"/>
              <a:t>的后代，记在下面，</a:t>
            </a:r>
            <a:r>
              <a:rPr lang="zh-CN" altLang="en-US" sz="2200" b="1" dirty="0"/>
              <a:t>他拉生亚伯兰，拿鹤，哈兰</a:t>
            </a:r>
            <a:r>
              <a:rPr lang="zh-CN" altLang="en-US" sz="2200" dirty="0"/>
              <a:t>。哈兰生罗得。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哈兰死在他的本地迦勒底的吾珥，在他父亲他拉之先。</a:t>
            </a:r>
          </a:p>
          <a:p>
            <a:r>
              <a:rPr lang="en-US" altLang="zh-CN" sz="2200" dirty="0"/>
              <a:t>29</a:t>
            </a:r>
            <a:r>
              <a:rPr lang="zh-CN" altLang="en-US" sz="22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200" dirty="0"/>
              <a:t>30</a:t>
            </a:r>
            <a:r>
              <a:rPr lang="zh-CN" altLang="en-US" sz="2200" b="1" dirty="0"/>
              <a:t>撒莱不生育，没有孩子。</a:t>
            </a:r>
          </a:p>
          <a:p>
            <a:r>
              <a:rPr lang="en-US" altLang="zh-CN" sz="2200" dirty="0"/>
              <a:t>31</a:t>
            </a:r>
            <a:r>
              <a:rPr lang="zh-CN" altLang="en-US" sz="2200" dirty="0"/>
              <a:t>他拉带着他儿子，亚伯兰和他孙子，哈兰的儿子罗得，并他儿妇亚伯兰的妻子撒莱，出了迦勒底的吾珥，要往迦南地去。他们走到哈兰，就住在那里。</a:t>
            </a:r>
          </a:p>
          <a:p>
            <a:r>
              <a:rPr lang="en-US" altLang="zh-CN" sz="2200" dirty="0"/>
              <a:t>32</a:t>
            </a:r>
            <a:r>
              <a:rPr lang="zh-CN" altLang="en-US" sz="2200" dirty="0"/>
              <a:t>他拉共活了二百零五岁，就死在哈兰。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D859D9-151B-5D07-BD92-8154917E93C6}"/>
              </a:ext>
            </a:extLst>
          </p:cNvPr>
          <p:cNvSpPr txBox="1"/>
          <p:nvPr/>
        </p:nvSpPr>
        <p:spPr>
          <a:xfrm>
            <a:off x="3817899" y="3863227"/>
            <a:ext cx="3363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后裔在哪里？</a:t>
            </a:r>
          </a:p>
        </p:txBody>
      </p:sp>
    </p:spTree>
    <p:extLst>
      <p:ext uri="{BB962C8B-B14F-4D97-AF65-F5344CB8AC3E}">
        <p14:creationId xmlns:p14="http://schemas.microsoft.com/office/powerpoint/2010/main" val="427961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02F356-E1AF-1CF8-73B8-50F7E40D40CF}"/>
              </a:ext>
            </a:extLst>
          </p:cNvPr>
          <p:cNvSpPr txBox="1"/>
          <p:nvPr/>
        </p:nvSpPr>
        <p:spPr>
          <a:xfrm>
            <a:off x="363809" y="942259"/>
            <a:ext cx="114643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想造巴别塔的人是挪亚的哪一个儿子的后代？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答：“天下人”，当时的所有的人。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假设性的一个问题：如果神没有变乱他们的口音，没有使他们分散在全地上，造巴别塔会不会成功？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1</a:t>
            </a:r>
            <a:r>
              <a:rPr lang="zh-CN" altLang="en-US" sz="2200" dirty="0"/>
              <a:t>，无法问假设性的问题。</a:t>
            </a:r>
            <a:r>
              <a:rPr lang="en-US" altLang="zh-CN" sz="2200" dirty="0"/>
              <a:t>2</a:t>
            </a:r>
            <a:r>
              <a:rPr lang="zh-CN" altLang="en-US" sz="2200" dirty="0"/>
              <a:t>，人偏行己路，不会成功。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</a:t>
            </a:r>
            <a:r>
              <a:rPr lang="zh-CN" altLang="en-US" sz="2200" dirty="0"/>
              <a:t>什么是当今的现代的巴别塔？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答：共产主义？核武器？人工病毒？人工智能</a:t>
            </a:r>
            <a:r>
              <a:rPr lang="en-US" altLang="zh-CN" sz="2200" dirty="0"/>
              <a:t>AI</a:t>
            </a:r>
            <a:r>
              <a:rPr lang="zh-CN" altLang="en-US" sz="2200" dirty="0"/>
              <a:t>？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：人性的罪：骄傲。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5929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7DBFAA-6E5F-27DA-3E44-F79081F82E4D}"/>
              </a:ext>
            </a:extLst>
          </p:cNvPr>
          <p:cNvSpPr txBox="1"/>
          <p:nvPr/>
        </p:nvSpPr>
        <p:spPr>
          <a:xfrm>
            <a:off x="407948" y="276921"/>
            <a:ext cx="106819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1:1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耶和华啊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dirty="0">
                <a:latin typeface="+mn-lt"/>
                <a:cs typeface="+mn-cs"/>
              </a:rPr>
              <a:t>你荣耀的名是应当称颂的；愿你的名被尊崇，超过一切称颂和赞美。</a:t>
            </a:r>
            <a:r>
              <a:rPr lang="en-US" altLang="zh-CN" sz="2400" dirty="0">
                <a:latin typeface="+mn-lt"/>
                <a:cs typeface="+mn-cs"/>
              </a:rPr>
              <a:t> </a:t>
            </a:r>
            <a:r>
              <a:rPr lang="zh-CN" altLang="en-US" sz="2400" dirty="0">
                <a:latin typeface="+mn-lt"/>
                <a:cs typeface="+mn-cs"/>
              </a:rPr>
              <a:t>你，唯独你是耶和华，</a:t>
            </a:r>
            <a:r>
              <a:rPr lang="zh-CN" altLang="en-US" sz="2400" b="1" dirty="0">
                <a:latin typeface="+mn-lt"/>
                <a:cs typeface="+mn-cs"/>
              </a:rPr>
              <a:t>你造了天，天上的天和天军，</a:t>
            </a:r>
            <a:r>
              <a:rPr lang="zh-CN" altLang="en-US" sz="2400" dirty="0">
                <a:latin typeface="+mn-lt"/>
                <a:cs typeface="+mn-cs"/>
              </a:rPr>
              <a:t>地和地上的万物，海和海中的万物，你使这一切生存，天军也都敬拜你。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/>
              <a:t>尼希米记</a:t>
            </a:r>
            <a:r>
              <a:rPr lang="en-US" altLang="zh-CN" sz="2400" dirty="0">
                <a:latin typeface="+mn-lt"/>
                <a:cs typeface="+mn-cs"/>
              </a:rPr>
              <a:t> 9:5-6)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诸天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述说神的荣耀，穹苍传扬他的作为。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19:1 )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外邦的神都属虚无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b="1" dirty="0">
                <a:latin typeface="+mn-lt"/>
                <a:cs typeface="+mn-cs"/>
              </a:rPr>
              <a:t>惟独耶和华创造诸天 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96:5 )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/>
          </a:p>
          <a:p>
            <a:r>
              <a:rPr lang="zh-CN" altLang="en-US" sz="2400" b="1" dirty="0"/>
              <a:t>属灵的世界</a:t>
            </a:r>
            <a:r>
              <a:rPr lang="zh-CN" altLang="en-US" sz="2400" dirty="0"/>
              <a:t> </a:t>
            </a:r>
            <a:r>
              <a:rPr lang="en-US" altLang="zh-CN" sz="2400" dirty="0"/>
              <a:t>: </a:t>
            </a:r>
            <a:r>
              <a:rPr lang="zh-CN" altLang="en-US" sz="2400" dirty="0"/>
              <a:t>肉眼所不見的灵界领域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你们应该欢喜快乐，因为你们在天上的赏赐是大的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 5:12 )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/>
              <a:t> </a:t>
            </a:r>
            <a:r>
              <a:rPr lang="zh-CN" altLang="en-US" sz="2400" dirty="0"/>
              <a:t>照样，你们的光也应当照在人前，让他们看见你们的好行为，又颂赞你们在天上的父。　　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5:16 )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虚心的人有福了，因为</a:t>
            </a:r>
            <a:r>
              <a:rPr lang="zh-CN" altLang="en-US" sz="2400" b="1" dirty="0"/>
              <a:t>天国</a:t>
            </a:r>
            <a:r>
              <a:rPr lang="zh-CN" altLang="en-US" sz="2400" dirty="0"/>
              <a:t>是他们的。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5:3 )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530935-CA35-D7FD-2DBA-FC2F2E7AA2CD}"/>
              </a:ext>
            </a:extLst>
          </p:cNvPr>
          <p:cNvSpPr txBox="1"/>
          <p:nvPr/>
        </p:nvSpPr>
        <p:spPr>
          <a:xfrm>
            <a:off x="345688" y="345446"/>
            <a:ext cx="114188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18</a:t>
            </a:r>
            <a:r>
              <a:rPr lang="zh-CN" altLang="en-US" sz="2200" dirty="0"/>
              <a:t>出方舟挪亚的儿子就是闪，含，雅弗。含是迦南的父亲。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这是挪亚的三个儿子，他们的后裔分散在全地。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/>
              <a:t>挪亚</a:t>
            </a:r>
            <a:r>
              <a:rPr lang="zh-CN" altLang="en-US" sz="2200" dirty="0"/>
              <a:t>作起农夫来，栽了一个葡萄园。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他喝了园中的</a:t>
            </a:r>
            <a:r>
              <a:rPr lang="zh-CN" altLang="en-US" sz="2200" b="1" dirty="0"/>
              <a:t>酒</a:t>
            </a:r>
            <a:r>
              <a:rPr lang="zh-CN" altLang="en-US" sz="2200" dirty="0"/>
              <a:t>便</a:t>
            </a:r>
            <a:r>
              <a:rPr lang="zh-CN" altLang="en-US" sz="2200" b="1" dirty="0"/>
              <a:t>醉</a:t>
            </a:r>
            <a:r>
              <a:rPr lang="zh-CN" altLang="en-US" sz="2200" dirty="0"/>
              <a:t>了，在帐棚里</a:t>
            </a:r>
            <a:r>
              <a:rPr lang="zh-CN" altLang="en-US" sz="2200" b="1" dirty="0"/>
              <a:t>赤着身子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迦南的父亲</a:t>
            </a:r>
            <a:r>
              <a:rPr lang="zh-CN" altLang="en-US" sz="2200" b="1" dirty="0"/>
              <a:t>含，看见他父亲赤身</a:t>
            </a:r>
            <a:r>
              <a:rPr lang="zh-CN" altLang="en-US" sz="2200" dirty="0"/>
              <a:t>，</a:t>
            </a:r>
            <a:r>
              <a:rPr lang="zh-CN" altLang="en-US" sz="2200" b="1" dirty="0"/>
              <a:t>就到外边告诉他两个弟兄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于是</a:t>
            </a:r>
            <a:r>
              <a:rPr lang="zh-CN" altLang="en-US" sz="2200" b="1" dirty="0"/>
              <a:t>闪和雅弗</a:t>
            </a:r>
            <a:r>
              <a:rPr lang="zh-CN" altLang="en-US" sz="2200" dirty="0"/>
              <a:t>，拿件衣服搭在肩上，</a:t>
            </a:r>
            <a:r>
              <a:rPr lang="zh-CN" altLang="en-US" sz="2200" b="1" dirty="0"/>
              <a:t>倒退着进去，给他父亲盖上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他们背着脸就看不见父亲的赤身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挪亚醒了酒，知道小儿子向他所作的事，</a:t>
            </a:r>
          </a:p>
          <a:p>
            <a:r>
              <a:rPr lang="en-US" altLang="zh-CN" sz="2200" dirty="0"/>
              <a:t>25</a:t>
            </a:r>
            <a:r>
              <a:rPr lang="zh-CN" altLang="en-US" sz="2200" dirty="0"/>
              <a:t>就说，</a:t>
            </a:r>
            <a:r>
              <a:rPr lang="zh-CN" altLang="en-US" sz="2200" b="1" dirty="0"/>
              <a:t>迦南当受咒诅</a:t>
            </a:r>
            <a:r>
              <a:rPr lang="zh-CN" altLang="en-US" sz="2200" dirty="0"/>
              <a:t>，必给他弟兄作奴仆的奴仆。</a:t>
            </a:r>
          </a:p>
          <a:p>
            <a:r>
              <a:rPr lang="en-US" altLang="zh-CN" sz="2200" dirty="0"/>
              <a:t>26</a:t>
            </a:r>
            <a:r>
              <a:rPr lang="zh-CN" altLang="en-US" sz="2200" dirty="0"/>
              <a:t>又说，耶和华闪的神，是应当称颂的，愿</a:t>
            </a:r>
            <a:r>
              <a:rPr lang="zh-CN" altLang="en-US" sz="2200" b="1" dirty="0"/>
              <a:t>迦南作闪的奴仆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27</a:t>
            </a:r>
            <a:r>
              <a:rPr lang="zh-CN" altLang="en-US" sz="2200" dirty="0"/>
              <a:t>愿神使雅弗扩张，使他住在闪的帐棚里，又愿</a:t>
            </a:r>
            <a:r>
              <a:rPr lang="zh-CN" altLang="en-US" sz="2200" b="1" dirty="0"/>
              <a:t>迦南作他的奴仆</a:t>
            </a:r>
            <a:r>
              <a:rPr lang="zh-CN" altLang="en-US" sz="2200" dirty="0"/>
              <a:t>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9358F7-685C-1CBB-1EF4-52FC53AF5A56}"/>
              </a:ext>
            </a:extLst>
          </p:cNvPr>
          <p:cNvSpPr txBox="1"/>
          <p:nvPr/>
        </p:nvSpPr>
        <p:spPr>
          <a:xfrm>
            <a:off x="545015" y="4778518"/>
            <a:ext cx="10210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挪亚也会酒醉</a:t>
            </a:r>
            <a:endParaRPr lang="en-US" altLang="zh-CN" sz="1800" dirty="0"/>
          </a:p>
          <a:p>
            <a:r>
              <a:rPr lang="zh-CN" altLang="en-US" sz="1800" dirty="0"/>
              <a:t>挪亚赤着身子</a:t>
            </a:r>
            <a:endParaRPr lang="en-US" altLang="zh-CN" sz="1800" dirty="0"/>
          </a:p>
          <a:p>
            <a:r>
              <a:rPr lang="zh-CN" altLang="en-US" sz="1800" dirty="0"/>
              <a:t>含看见他父亲赤身</a:t>
            </a:r>
            <a:endParaRPr lang="en-US" altLang="zh-CN" sz="1800" dirty="0"/>
          </a:p>
          <a:p>
            <a:r>
              <a:rPr lang="zh-CN" altLang="en-US" sz="1800" dirty="0"/>
              <a:t>含就到外边告诉他两个弟兄</a:t>
            </a:r>
            <a:endParaRPr lang="en-US" altLang="zh-CN" sz="1800" dirty="0"/>
          </a:p>
          <a:p>
            <a:r>
              <a:rPr lang="zh-CN" altLang="en-US" sz="1800" dirty="0"/>
              <a:t>闪和雅弗，拿件衣服搭在肩上，倒退着进去，给他父亲盖上。他们背着脸就看不见父亲的赤身。</a:t>
            </a:r>
            <a:endParaRPr lang="en-US" altLang="zh-CN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6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344986"/>
            <a:ext cx="1083155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章：亚伯兰蒙召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10/08/2023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466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/>
              <a:t>10</a:t>
            </a:r>
            <a:r>
              <a:rPr lang="zh-CN" altLang="en-US" sz="2600" b="1" dirty="0"/>
              <a:t>闪</a:t>
            </a:r>
            <a:r>
              <a:rPr lang="zh-CN" altLang="en-US" sz="2600" dirty="0"/>
              <a:t>的后代记在下面。洪水以后二年，闪一百岁生了亚法撒。</a:t>
            </a:r>
          </a:p>
          <a:p>
            <a:r>
              <a:rPr lang="en-US" altLang="zh-CN" sz="2600" dirty="0"/>
              <a:t>11</a:t>
            </a:r>
            <a:r>
              <a:rPr lang="zh-CN" altLang="en-US" sz="2600" dirty="0"/>
              <a:t>闪生</a:t>
            </a:r>
            <a:r>
              <a:rPr lang="zh-CN" altLang="en-US" sz="2600" b="1" dirty="0"/>
              <a:t>亚法撒</a:t>
            </a:r>
            <a:r>
              <a:rPr lang="zh-CN" altLang="en-US" sz="2600" dirty="0"/>
              <a:t>之后，又活了五百年，并且生儿养女。</a:t>
            </a:r>
          </a:p>
          <a:p>
            <a:r>
              <a:rPr lang="en-US" altLang="zh-CN" sz="2600" dirty="0"/>
              <a:t>12</a:t>
            </a:r>
            <a:r>
              <a:rPr lang="zh-CN" altLang="en-US" sz="2600" dirty="0"/>
              <a:t>亚法撒活到三十五岁，生了</a:t>
            </a:r>
            <a:r>
              <a:rPr lang="zh-CN" altLang="en-US" sz="2600" b="1" dirty="0"/>
              <a:t>沙拉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13</a:t>
            </a:r>
            <a:r>
              <a:rPr lang="zh-CN" altLang="en-US" sz="2600" dirty="0"/>
              <a:t>亚法撒生沙拉之后，又活了四百零三年，并且生儿养女。</a:t>
            </a:r>
            <a:endParaRPr lang="en-US" altLang="zh-CN" sz="26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en-US" altLang="zh-CN" sz="2600" dirty="0"/>
              <a:t>27</a:t>
            </a:r>
            <a:r>
              <a:rPr lang="zh-CN" altLang="en-US" sz="2600" b="1" dirty="0"/>
              <a:t>他拉</a:t>
            </a:r>
            <a:r>
              <a:rPr lang="zh-CN" altLang="en-US" sz="2600" dirty="0"/>
              <a:t>的后代，记在下面，</a:t>
            </a:r>
            <a:r>
              <a:rPr lang="zh-CN" altLang="en-US" sz="2600" b="1" dirty="0"/>
              <a:t>他拉生亚伯兰，拿鹤，哈兰</a:t>
            </a:r>
            <a:r>
              <a:rPr lang="zh-CN" altLang="en-US" sz="2600" dirty="0"/>
              <a:t>。哈兰生罗得。</a:t>
            </a:r>
          </a:p>
          <a:p>
            <a:r>
              <a:rPr lang="en-US" altLang="zh-CN" sz="2600" dirty="0"/>
              <a:t>28</a:t>
            </a:r>
            <a:r>
              <a:rPr lang="zh-CN" altLang="en-US" sz="2600" dirty="0"/>
              <a:t>哈兰死在他的本地迦勒底的吾珥，在他父亲他拉之先。</a:t>
            </a:r>
          </a:p>
          <a:p>
            <a:r>
              <a:rPr lang="en-US" altLang="zh-CN" sz="2600" dirty="0"/>
              <a:t>29</a:t>
            </a:r>
            <a:r>
              <a:rPr lang="zh-CN" altLang="en-US" sz="26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600" dirty="0"/>
              <a:t>30</a:t>
            </a:r>
            <a:r>
              <a:rPr lang="zh-CN" altLang="en-US" sz="2600" b="1" dirty="0"/>
              <a:t>撒莱不生育，没有孩子。</a:t>
            </a:r>
          </a:p>
          <a:p>
            <a:r>
              <a:rPr lang="en-US" altLang="zh-CN" sz="2600" dirty="0"/>
              <a:t>31</a:t>
            </a:r>
            <a:r>
              <a:rPr lang="zh-CN" altLang="en-US" sz="2600" dirty="0"/>
              <a:t>他拉带着他儿子，亚伯兰和他孙子，哈兰的儿子罗得，并他儿妇亚伯兰的妻子撒莱，出了迦勒底的吾珥，要往迦南地去。</a:t>
            </a:r>
            <a:r>
              <a:rPr lang="zh-CN" altLang="en-US" sz="2600" b="1" dirty="0"/>
              <a:t>他们走到哈兰，就住在那里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32</a:t>
            </a:r>
            <a:r>
              <a:rPr lang="zh-CN" altLang="en-US" sz="2600" dirty="0"/>
              <a:t>他拉共活了二百零五岁，就死在哈兰。</a:t>
            </a:r>
            <a:endParaRPr lang="en-US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28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DD18CD-85D1-9879-63AA-386E8584138D}"/>
              </a:ext>
            </a:extLst>
          </p:cNvPr>
          <p:cNvSpPr txBox="1"/>
          <p:nvPr/>
        </p:nvSpPr>
        <p:spPr>
          <a:xfrm>
            <a:off x="104788" y="152554"/>
            <a:ext cx="119689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12 </a:t>
            </a:r>
            <a:r>
              <a:rPr lang="zh-CN" altLang="en-US" sz="2600" b="1" dirty="0"/>
              <a:t>亚伯兰蒙召</a:t>
            </a:r>
          </a:p>
          <a:p>
            <a:endParaRPr lang="en-US" altLang="zh-CN" sz="12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亚伯兰就照着耶和华的吩咐去了</a:t>
            </a:r>
            <a:r>
              <a:rPr lang="zh-CN" altLang="en-US" sz="2400" dirty="0"/>
              <a:t>。罗得也和他同去。亚伯兰出哈兰的时候，年七十五岁。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亚伯兰将他妻子撒莱和侄儿罗得，连他们在哈兰所积蓄的财物，所得的人口，都带往迦南地去。他们就到了迦南地。</a:t>
            </a:r>
            <a:endParaRPr lang="en-US" altLang="zh-CN" sz="2400" dirty="0"/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亚伯兰经过那地，到了</a:t>
            </a:r>
            <a:r>
              <a:rPr lang="zh-CN" altLang="en-US" sz="2400" b="1" dirty="0"/>
              <a:t>示剑</a:t>
            </a:r>
            <a:r>
              <a:rPr lang="zh-CN" altLang="en-US" sz="2400" dirty="0"/>
              <a:t>地方，摩利橡树那里。那时迦南人住在那地。</a:t>
            </a:r>
          </a:p>
          <a:p>
            <a:r>
              <a:rPr lang="en-US" altLang="zh-CN" sz="2400" dirty="0"/>
              <a:t>7</a:t>
            </a:r>
            <a:r>
              <a:rPr lang="zh-CN" altLang="en-US" sz="2400" dirty="0"/>
              <a:t>耶和华向亚伯兰显现，说，</a:t>
            </a:r>
            <a:r>
              <a:rPr lang="zh-CN" altLang="en-US" sz="2400" b="1" dirty="0"/>
              <a:t>我要把这地赐给你的后裔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亚伯兰就在那里为向他显现的耶和华筑了一座坛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从那里他又迁到</a:t>
            </a:r>
            <a:r>
              <a:rPr lang="zh-CN" altLang="en-US" sz="2400" b="1" dirty="0"/>
              <a:t>伯特利东边的山</a:t>
            </a:r>
            <a:r>
              <a:rPr lang="zh-CN" altLang="en-US" sz="2400" dirty="0"/>
              <a:t>，支搭帐棚。西边是伯特利，东边是艾。</a:t>
            </a:r>
            <a:r>
              <a:rPr lang="zh-CN" altLang="en-US" sz="2400" b="1" dirty="0">
                <a:solidFill>
                  <a:srgbClr val="0000FF"/>
                </a:solidFill>
              </a:rPr>
              <a:t>他在那里又为耶和华筑了一座坛，求告耶和华的名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后来亚伯兰又渐渐迁往南地去。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那地遭遇饥荒。因饥荒甚大，</a:t>
            </a:r>
            <a:r>
              <a:rPr lang="zh-CN" altLang="en-US" sz="2400" b="1" dirty="0"/>
              <a:t>亚伯兰就下埃及去</a:t>
            </a:r>
            <a:r>
              <a:rPr lang="zh-CN" altLang="en-US" sz="2400" dirty="0"/>
              <a:t>，要在那里暂居。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1C39690-91C1-E31A-0E91-17177182D27F}"/>
              </a:ext>
            </a:extLst>
          </p:cNvPr>
          <p:cNvGrpSpPr/>
          <p:nvPr/>
        </p:nvGrpSpPr>
        <p:grpSpPr>
          <a:xfrm>
            <a:off x="6244758" y="107338"/>
            <a:ext cx="4438930" cy="523220"/>
            <a:chOff x="5216058" y="167850"/>
            <a:chExt cx="4438930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B8F1EEA-018B-4673-4873-E0DBB2EE3F76}"/>
                </a:ext>
              </a:extLst>
            </p:cNvPr>
            <p:cNvSpPr txBox="1"/>
            <p:nvPr/>
          </p:nvSpPr>
          <p:spPr>
            <a:xfrm>
              <a:off x="5216058" y="167850"/>
              <a:ext cx="44389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神的试练   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人的回应</a:t>
              </a:r>
              <a:endParaRPr lang="en-US" altLang="zh-CN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36CAE757-D567-C78E-D80F-08215D427D1B}"/>
                </a:ext>
              </a:extLst>
            </p:cNvPr>
            <p:cNvCxnSpPr>
              <a:cxnSpLocks/>
            </p:cNvCxnSpPr>
            <p:nvPr/>
          </p:nvCxnSpPr>
          <p:spPr>
            <a:xfrm>
              <a:off x="6837830" y="416855"/>
              <a:ext cx="110938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DD0EF0-7709-F69C-C70C-97F570418B0D}"/>
              </a:ext>
            </a:extLst>
          </p:cNvPr>
          <p:cNvSpPr txBox="1"/>
          <p:nvPr/>
        </p:nvSpPr>
        <p:spPr>
          <a:xfrm>
            <a:off x="550164" y="5679967"/>
            <a:ext cx="11300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神在呼召亚伯兰时，有没有把目的地直接清楚的告诉亚伯兰？为什么？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从这段经文看亚伯兰是什么样的人？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在细节上，亚伯兰没有完全遵守神的话，带了罗得，到了示剑又离开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005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D024479-D75E-131F-FA2E-4611E85D587A}"/>
              </a:ext>
            </a:extLst>
          </p:cNvPr>
          <p:cNvGrpSpPr/>
          <p:nvPr/>
        </p:nvGrpSpPr>
        <p:grpSpPr>
          <a:xfrm>
            <a:off x="1138760" y="0"/>
            <a:ext cx="9914479" cy="6863870"/>
            <a:chOff x="1138760" y="0"/>
            <a:chExt cx="9914479" cy="68638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91C5A2F-270B-86FA-718F-F3293EFB7694}"/>
                </a:ext>
              </a:extLst>
            </p:cNvPr>
            <p:cNvGrpSpPr/>
            <p:nvPr/>
          </p:nvGrpSpPr>
          <p:grpSpPr>
            <a:xfrm>
              <a:off x="1138760" y="0"/>
              <a:ext cx="9914479" cy="6863870"/>
              <a:chOff x="132769" y="-5870"/>
              <a:chExt cx="9914479" cy="686387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9C0B3A49-0539-9D3E-3850-15F7734846CD}"/>
                  </a:ext>
                </a:extLst>
              </p:cNvPr>
              <p:cNvGrpSpPr/>
              <p:nvPr/>
            </p:nvGrpSpPr>
            <p:grpSpPr>
              <a:xfrm>
                <a:off x="132769" y="-5870"/>
                <a:ext cx="9914479" cy="6863870"/>
                <a:chOff x="132769" y="-5870"/>
                <a:chExt cx="9914479" cy="6863870"/>
              </a:xfrm>
            </p:grpSpPr>
            <p:pic>
              <p:nvPicPr>
                <p:cNvPr id="2050" name="Picture 2">
                  <a:extLst>
                    <a:ext uri="{FF2B5EF4-FFF2-40B4-BE49-F238E27FC236}">
                      <a16:creationId xmlns:a16="http://schemas.microsoft.com/office/drawing/2014/main" xmlns="" id="{9012CAED-14DE-F7FD-9696-D51DFC03F2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769" y="-5870"/>
                  <a:ext cx="9914479" cy="68638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xmlns="" id="{8CFFF844-CD01-5DB1-F87C-C31FB5201F32}"/>
                    </a:ext>
                  </a:extLst>
                </p:cNvPr>
                <p:cNvSpPr/>
                <p:nvPr/>
              </p:nvSpPr>
              <p:spPr>
                <a:xfrm>
                  <a:off x="8945135" y="444561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xmlns="" id="{40AD816B-C876-4798-743F-3CA4ACB0424E}"/>
                    </a:ext>
                  </a:extLst>
                </p:cNvPr>
                <p:cNvSpPr/>
                <p:nvPr/>
              </p:nvSpPr>
              <p:spPr>
                <a:xfrm>
                  <a:off x="5495691" y="62260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0E88A81F-3278-CB35-9E64-1F48C961C466}"/>
                    </a:ext>
                  </a:extLst>
                </p:cNvPr>
                <p:cNvSpPr/>
                <p:nvPr/>
              </p:nvSpPr>
              <p:spPr>
                <a:xfrm>
                  <a:off x="3705921" y="3538652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EAB307C8-70F8-C2E6-6F16-5E381BAD5CEC}"/>
                    </a:ext>
                  </a:extLst>
                </p:cNvPr>
                <p:cNvSpPr/>
                <p:nvPr/>
              </p:nvSpPr>
              <p:spPr>
                <a:xfrm>
                  <a:off x="3663174" y="3863895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xmlns="" id="{8AB51F34-263E-A168-0A7A-28CCC1A53391}"/>
                    </a:ext>
                  </a:extLst>
                </p:cNvPr>
                <p:cNvSpPr/>
                <p:nvPr/>
              </p:nvSpPr>
              <p:spPr>
                <a:xfrm>
                  <a:off x="3101895" y="4527389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CCC2A0F1-99A5-F974-4F3F-97129253C95B}"/>
                  </a:ext>
                </a:extLst>
              </p:cNvPr>
              <p:cNvGrpSpPr/>
              <p:nvPr/>
            </p:nvGrpSpPr>
            <p:grpSpPr>
              <a:xfrm>
                <a:off x="2373095" y="3998919"/>
                <a:ext cx="1045462" cy="338554"/>
                <a:chOff x="9948747" y="3101154"/>
                <a:chExt cx="1045462" cy="338554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xmlns="" id="{2C1721F0-15EE-230C-2435-2253A2E0604F}"/>
                    </a:ext>
                  </a:extLst>
                </p:cNvPr>
                <p:cNvSpPr/>
                <p:nvPr/>
              </p:nvSpPr>
              <p:spPr>
                <a:xfrm>
                  <a:off x="10939345" y="3242999"/>
                  <a:ext cx="54864" cy="54864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48DA8D54-3538-8EA9-B3AC-A43B736384A3}"/>
                    </a:ext>
                  </a:extLst>
                </p:cNvPr>
                <p:cNvSpPr txBox="1"/>
                <p:nvPr/>
              </p:nvSpPr>
              <p:spPr>
                <a:xfrm>
                  <a:off x="9948747" y="3101154"/>
                  <a:ext cx="102421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FF0000"/>
                      </a:solidFill>
                    </a:rPr>
                    <a:t>耶路撒冷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567CB40-DD57-9E29-D720-A05E28072698}"/>
                </a:ext>
              </a:extLst>
            </p:cNvPr>
            <p:cNvSpPr txBox="1"/>
            <p:nvPr/>
          </p:nvSpPr>
          <p:spPr>
            <a:xfrm>
              <a:off x="9574305" y="4790723"/>
              <a:ext cx="10242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260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CB5E5E-E393-4B10-0A7E-4E4309A60414}"/>
              </a:ext>
            </a:extLst>
          </p:cNvPr>
          <p:cNvSpPr txBox="1"/>
          <p:nvPr/>
        </p:nvSpPr>
        <p:spPr>
          <a:xfrm>
            <a:off x="3048560" y="141925"/>
            <a:ext cx="6094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i="0" dirty="0">
                <a:solidFill>
                  <a:srgbClr val="000000"/>
                </a:solidFill>
                <a:effectLst/>
                <a:latin typeface="Cardo"/>
              </a:rPr>
              <a:t>哪個吾珥？</a:t>
            </a:r>
            <a:r>
              <a:rPr lang="zh-CN" altLang="en-US" sz="3200" b="1" dirty="0">
                <a:solidFill>
                  <a:srgbClr val="000000"/>
                </a:solidFill>
                <a:latin typeface="Cardo"/>
              </a:rPr>
              <a:t>不同看法</a:t>
            </a:r>
            <a:endParaRPr lang="zh-CN" altLang="en-US" sz="3200" b="1" i="0" dirty="0">
              <a:solidFill>
                <a:srgbClr val="000000"/>
              </a:solidFill>
              <a:effectLst/>
              <a:latin typeface="Card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ECFE2E0-7073-9238-4C37-F7F8BED478C4}"/>
              </a:ext>
            </a:extLst>
          </p:cNvPr>
          <p:cNvGrpSpPr/>
          <p:nvPr/>
        </p:nvGrpSpPr>
        <p:grpSpPr>
          <a:xfrm>
            <a:off x="684810" y="780492"/>
            <a:ext cx="10822379" cy="6077508"/>
            <a:chOff x="684810" y="780492"/>
            <a:chExt cx="10822379" cy="6077508"/>
          </a:xfrm>
        </p:grpSpPr>
        <p:pic>
          <p:nvPicPr>
            <p:cNvPr id="3074" name="Picture 2" descr="Picture">
              <a:extLst>
                <a:ext uri="{FF2B5EF4-FFF2-40B4-BE49-F238E27FC236}">
                  <a16:creationId xmlns:a16="http://schemas.microsoft.com/office/drawing/2014/main" xmlns="" id="{1C23B147-4D97-EF3F-56ED-B4B3176D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10" y="780492"/>
              <a:ext cx="10822379" cy="6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51F6A3-428B-5D26-B7E5-1B2E9D085FAD}"/>
                </a:ext>
              </a:extLst>
            </p:cNvPr>
            <p:cNvSpPr txBox="1"/>
            <p:nvPr/>
          </p:nvSpPr>
          <p:spPr>
            <a:xfrm>
              <a:off x="7745504" y="6229558"/>
              <a:ext cx="15329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Ur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，南吾珥）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633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899AA3-CCCB-0F3C-8DC3-062622F63907}"/>
              </a:ext>
            </a:extLst>
          </p:cNvPr>
          <p:cNvSpPr txBox="1"/>
          <p:nvPr/>
        </p:nvSpPr>
        <p:spPr>
          <a:xfrm>
            <a:off x="189378" y="79453"/>
            <a:ext cx="1200262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/>
              <a:t>亚伯兰在埃及</a:t>
            </a:r>
            <a:endParaRPr lang="en-US" altLang="zh-CN" sz="2600" dirty="0"/>
          </a:p>
          <a:p>
            <a:endParaRPr lang="en-US" altLang="zh-CN" sz="1200" dirty="0"/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将近埃及，就对他妻子撒莱说，</a:t>
            </a:r>
            <a:r>
              <a:rPr lang="zh-CN" altLang="en-US" sz="2400" b="1" dirty="0"/>
              <a:t>我知道你是容貌俊美的妇人。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/>
              <a:t>埃及人看见你必说，这是他的妻子，他们就要杀我，却叫你存活。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/>
              <a:t>求你说，你是我的妹子，使我因你得平安，我的命也因你存活。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及至亚伯兰到了埃及，埃及人看见那妇人极其美貌。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法老的臣宰看见了她，就在法老面前夸奖她。那妇人就被带进法老的宫去。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法老因这妇人就厚待亚伯兰，亚伯兰得了许多牛，羊，骆驼，公驴，母驴，仆婢。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/>
              <a:t>耶和华因亚伯兰妻子撒莱的缘故，降大灾与法老和他的全家。</a:t>
            </a:r>
          </a:p>
          <a:p>
            <a:r>
              <a:rPr lang="en-US" altLang="zh-CN" sz="2400" dirty="0"/>
              <a:t>18</a:t>
            </a:r>
            <a:r>
              <a:rPr lang="zh-CN" altLang="en-US" sz="2300" dirty="0"/>
              <a:t>法老就召了亚伯兰来，说，你这向我作的是什么事呢？为什么没有告诉我她是你的妻子？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为什么说她是你的妹子，以致我把她取来要作我的妻子？现在你的妻子在这里，可以带她走吧。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于是法老吩咐人将亚伯兰和他妻子，并他所有的都送走了。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83EA58-F3DE-6073-2751-4DD63822E9A9}"/>
              </a:ext>
            </a:extLst>
          </p:cNvPr>
          <p:cNvSpPr txBox="1"/>
          <p:nvPr/>
        </p:nvSpPr>
        <p:spPr>
          <a:xfrm>
            <a:off x="189379" y="4870469"/>
            <a:ext cx="6941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亚伯兰为什么让撒莱说她是他的妹子？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亚伯兰有没有撒谎？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耶和华如何干预此事？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法老如何回应？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亚伯兰不是信心的伟人吗？我们如何看待此事？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C8AF96-91F7-4218-77A6-B903397B1EE7}"/>
              </a:ext>
            </a:extLst>
          </p:cNvPr>
          <p:cNvSpPr txBox="1"/>
          <p:nvPr/>
        </p:nvSpPr>
        <p:spPr>
          <a:xfrm>
            <a:off x="8977030" y="1405003"/>
            <a:ext cx="3214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zh-CN" altLang="en-US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同父异母的妹妹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51DFA-727B-4722-C468-E113A9C2C6C8}"/>
              </a:ext>
            </a:extLst>
          </p:cNvPr>
          <p:cNvSpPr txBox="1"/>
          <p:nvPr/>
        </p:nvSpPr>
        <p:spPr>
          <a:xfrm>
            <a:off x="9613522" y="965518"/>
            <a:ext cx="1941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Half truth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8C64E6-AC64-E61E-DB3D-9BE18D6A16B9}"/>
              </a:ext>
            </a:extLst>
          </p:cNvPr>
          <p:cNvSpPr txBox="1"/>
          <p:nvPr/>
        </p:nvSpPr>
        <p:spPr>
          <a:xfrm>
            <a:off x="5400881" y="5153608"/>
            <a:ext cx="6657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法庭宣誓：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swear that the evidence that I shall give shall be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whole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nothing but 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so help me God.</a:t>
            </a:r>
          </a:p>
        </p:txBody>
      </p:sp>
    </p:spTree>
    <p:extLst>
      <p:ext uri="{BB962C8B-B14F-4D97-AF65-F5344CB8AC3E}">
        <p14:creationId xmlns:p14="http://schemas.microsoft.com/office/powerpoint/2010/main" val="16642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14EFA6-B57C-B8E0-7CCE-E9C8FF253F3E}"/>
              </a:ext>
            </a:extLst>
          </p:cNvPr>
          <p:cNvSpPr txBox="1"/>
          <p:nvPr/>
        </p:nvSpPr>
        <p:spPr>
          <a:xfrm>
            <a:off x="124989" y="58846"/>
            <a:ext cx="116898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13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亚伯兰带着他的妻子与罗得，并一切所有的，都从埃及上南地去。</a:t>
            </a:r>
            <a:r>
              <a:rPr lang="en-US" altLang="zh-CN" sz="2400" dirty="0"/>
              <a:t>2</a:t>
            </a:r>
            <a:r>
              <a:rPr lang="zh-CN" altLang="en-US" sz="2400" dirty="0"/>
              <a:t>亚伯兰的金，银，牲畜极多。</a:t>
            </a:r>
            <a:r>
              <a:rPr lang="en-US" altLang="zh-CN" sz="2400" dirty="0"/>
              <a:t>3</a:t>
            </a:r>
            <a:r>
              <a:rPr lang="zh-CN" altLang="en-US" sz="2400" dirty="0"/>
              <a:t>他从南地渐渐往伯特利去，到了伯特利和艾的中间，就是从前支搭帐棚的地方，</a:t>
            </a:r>
            <a:r>
              <a:rPr lang="en-US" altLang="zh-CN" sz="2400" dirty="0"/>
              <a:t>4</a:t>
            </a:r>
            <a:r>
              <a:rPr lang="zh-CN" altLang="en-US" sz="2400" dirty="0"/>
              <a:t>也是他起先筑坛的地方，他又在那里求告耶和华的名。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与亚伯兰同行的罗得也有牛群，羊群，帐棚。</a:t>
            </a:r>
            <a:r>
              <a:rPr lang="en-US" altLang="zh-CN" sz="2400" dirty="0"/>
              <a:t>6</a:t>
            </a:r>
            <a:r>
              <a:rPr lang="zh-CN" altLang="en-US" sz="2400" dirty="0"/>
              <a:t>那地容不下他们，因为他们的财物甚多，使他们不能同居。</a:t>
            </a:r>
            <a:r>
              <a:rPr lang="en-US" altLang="zh-CN" sz="2400" dirty="0"/>
              <a:t>7</a:t>
            </a:r>
            <a:r>
              <a:rPr lang="zh-CN" altLang="en-US" sz="2400" dirty="0"/>
              <a:t>当时，迦南人与比利洗人在那地居住。亚伯兰的牧人和罗得的牧人相争。</a:t>
            </a:r>
            <a:r>
              <a:rPr lang="en-US" altLang="zh-CN" sz="2400" dirty="0"/>
              <a:t>8</a:t>
            </a:r>
            <a:r>
              <a:rPr lang="zh-CN" altLang="en-US" sz="2400" dirty="0"/>
              <a:t>亚伯兰就对罗得说，</a:t>
            </a:r>
            <a:r>
              <a:rPr lang="zh-CN" altLang="en-US" sz="2400" b="1" dirty="0">
                <a:solidFill>
                  <a:srgbClr val="FF0000"/>
                </a:solidFill>
              </a:rPr>
              <a:t>你我不可相争，你的牧人和我的牧人也不可相争，因为我们是骨肉（原文作弟兄）</a:t>
            </a:r>
            <a:r>
              <a:rPr lang="zh-CN" altLang="en-US" sz="2400" dirty="0"/>
              <a:t>。</a:t>
            </a:r>
            <a:r>
              <a:rPr lang="en-US" altLang="zh-CN" sz="2400" dirty="0"/>
              <a:t>9</a:t>
            </a:r>
            <a:r>
              <a:rPr lang="zh-CN" altLang="en-US" sz="2400" dirty="0"/>
              <a:t>遍地不都在你眼前吗？</a:t>
            </a:r>
            <a:r>
              <a:rPr lang="zh-CN" altLang="en-US" sz="2400" b="1" dirty="0">
                <a:solidFill>
                  <a:srgbClr val="FF0000"/>
                </a:solidFill>
              </a:rPr>
              <a:t>请你离开我，你向左，我就向右。你向右，我就向左。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0000FF"/>
                </a:solidFill>
              </a:rPr>
              <a:t>罗得举目看见约旦河的全平原，直到琐珥，都是滋润的</a:t>
            </a:r>
            <a:r>
              <a:rPr lang="zh-CN" altLang="en-US" sz="2400" dirty="0"/>
              <a:t>，那地在耶和华未灭所多玛，蛾摩拉以先如同耶和华的园子，也像埃及地。</a:t>
            </a:r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于是罗得选择约旦河的全平原，往东迁移</a:t>
            </a:r>
            <a:r>
              <a:rPr lang="zh-CN" altLang="en-US" sz="2400" dirty="0"/>
              <a:t>。他们就彼此分离了。</a:t>
            </a:r>
            <a:r>
              <a:rPr lang="en-US" altLang="zh-CN" sz="2400" dirty="0"/>
              <a:t>12</a:t>
            </a:r>
            <a:r>
              <a:rPr lang="zh-CN" altLang="en-US" sz="2400" dirty="0"/>
              <a:t>亚伯兰住在迦南地，</a:t>
            </a:r>
            <a:r>
              <a:rPr lang="zh-CN" altLang="en-US" sz="2400" b="1" dirty="0">
                <a:solidFill>
                  <a:srgbClr val="0000FF"/>
                </a:solidFill>
              </a:rPr>
              <a:t>罗得住在平原的城邑，渐渐挪移帐棚，直到所多玛。</a:t>
            </a:r>
            <a:r>
              <a:rPr lang="en-US" altLang="zh-CN" sz="2400" b="1" dirty="0">
                <a:solidFill>
                  <a:srgbClr val="0000FF"/>
                </a:solidFill>
              </a:rPr>
              <a:t>13</a:t>
            </a:r>
            <a:r>
              <a:rPr lang="zh-CN" altLang="en-US" sz="2400" b="1" dirty="0">
                <a:solidFill>
                  <a:srgbClr val="0000FF"/>
                </a:solidFill>
              </a:rPr>
              <a:t>所多玛人在耶和华面前罪大恶极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罗得离别亚伯兰以后，耶和华对亚伯兰说，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从你所在的地方，你举目向东西南北观看。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凡你所看见的一切地，我都要赐给你和你的后裔，直到永远。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我也要使你的后裔如同地上的尘沙那样多，人若能数算地上的尘沙才能数算你的后裔。</a:t>
            </a:r>
            <a:r>
              <a:rPr lang="en-US" altLang="zh-CN" sz="2400" b="1" dirty="0">
                <a:solidFill>
                  <a:srgbClr val="FF0000"/>
                </a:solidFill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你起来，纵横走遍这地，因为我必把这地赐给你</a:t>
            </a:r>
            <a:r>
              <a:rPr lang="zh-CN" altLang="en-US" sz="2400" dirty="0"/>
              <a:t>。</a:t>
            </a:r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亚伯兰就搬了帐棚，来到希伯仑幔利的橡树那里居住，在那里为耶和华筑了一座坛。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0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E7914E-367A-8DC8-4BD1-A38327E4A7C4}"/>
              </a:ext>
            </a:extLst>
          </p:cNvPr>
          <p:cNvSpPr txBox="1"/>
          <p:nvPr/>
        </p:nvSpPr>
        <p:spPr>
          <a:xfrm>
            <a:off x="0" y="0"/>
            <a:ext cx="12091131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14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dirty="0"/>
              <a:t>1</a:t>
            </a:r>
            <a:r>
              <a:rPr lang="zh-CN" altLang="en-US" dirty="0"/>
              <a:t>当暗拉非作示拿王，亚略作以拉撒王，基大老玛作以拦王，提达作戈印王的时候，</a:t>
            </a:r>
            <a:r>
              <a:rPr lang="en-US" altLang="zh-CN" dirty="0"/>
              <a:t>2</a:t>
            </a:r>
            <a:r>
              <a:rPr lang="zh-CN" altLang="en-US" dirty="0"/>
              <a:t>他们都攻打所多玛王比拉，蛾摩拉王比沙，押玛王示纳，洗扁王善以别，和比拉王。比拉就是琐珥。</a:t>
            </a:r>
            <a:r>
              <a:rPr lang="en-US" altLang="zh-CN" dirty="0"/>
              <a:t>3</a:t>
            </a:r>
            <a:r>
              <a:rPr lang="zh-CN" altLang="en-US" dirty="0"/>
              <a:t>这五王都在西订谷会合。西订谷就是盐海。</a:t>
            </a:r>
            <a:r>
              <a:rPr lang="en-US" altLang="zh-CN" dirty="0"/>
              <a:t>4</a:t>
            </a:r>
            <a:r>
              <a:rPr lang="zh-CN" altLang="en-US" dirty="0"/>
              <a:t>他们已经事奉基大老玛十二年，到十三年就背叛了。</a:t>
            </a:r>
            <a:r>
              <a:rPr lang="en-US" altLang="zh-CN" dirty="0"/>
              <a:t>5</a:t>
            </a:r>
            <a:r>
              <a:rPr lang="zh-CN" altLang="en-US" dirty="0"/>
              <a:t>十四年，基大老玛和同盟的王都来在亚特律加宁，杀败了利乏音人，在哈麦杀败了苏西人，在沙微基列亭杀败了以米人，</a:t>
            </a:r>
            <a:r>
              <a:rPr lang="en-US" altLang="zh-CN" dirty="0"/>
              <a:t>6</a:t>
            </a:r>
            <a:r>
              <a:rPr lang="zh-CN" altLang="en-US" dirty="0"/>
              <a:t>在何利人的西珥山杀败了何利人，一直杀到靠近旷野的伊勒巴兰。</a:t>
            </a:r>
            <a:r>
              <a:rPr lang="en-US" altLang="zh-CN" dirty="0"/>
              <a:t>7</a:t>
            </a:r>
            <a:r>
              <a:rPr lang="zh-CN" altLang="en-US" dirty="0"/>
              <a:t>他们回到安密巴，就是加低斯，杀败了亚玛力全地的人，以及住在哈洗逊他玛的亚摩利人。</a:t>
            </a:r>
            <a:r>
              <a:rPr lang="en-US" altLang="zh-CN" dirty="0"/>
              <a:t>8</a:t>
            </a:r>
            <a:r>
              <a:rPr lang="zh-CN" altLang="en-US" dirty="0"/>
              <a:t>于是所多玛王，蛾摩拉王，押玛王，洗扁王，和比拉王（比拉就是琐珥）都出来，在西订谷摆阵，与他们交战，</a:t>
            </a:r>
            <a:r>
              <a:rPr lang="en-US" altLang="zh-CN" dirty="0"/>
              <a:t>9</a:t>
            </a:r>
            <a:r>
              <a:rPr lang="zh-CN" altLang="en-US" dirty="0"/>
              <a:t>就是与以拦王基大老玛，戈印王提达，示拿王暗拉非，以拉撒王亚略交战。乃是四王与五王交战。</a:t>
            </a:r>
            <a:r>
              <a:rPr lang="en-US" altLang="zh-CN" dirty="0"/>
              <a:t>10</a:t>
            </a:r>
            <a:r>
              <a:rPr lang="zh-CN" altLang="en-US" dirty="0"/>
              <a:t>西订谷有许多石漆坑。所多玛王和蛾摩拉王逃跑，有掉在坑里的，其余的人都往山上逃跑。</a:t>
            </a:r>
            <a:r>
              <a:rPr lang="en-US" altLang="zh-CN" dirty="0"/>
              <a:t>11</a:t>
            </a:r>
            <a:r>
              <a:rPr lang="zh-CN" altLang="en-US" dirty="0"/>
              <a:t>四王就把所多玛和蛾摩拉所有的财物，并一切的粮食都掳掠去了。</a:t>
            </a:r>
            <a:r>
              <a:rPr lang="en-US" altLang="zh-CN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又把亚伯兰的侄儿罗得和罗得的财物掳掠去了。当时罗得正住在所多玛。</a:t>
            </a:r>
          </a:p>
          <a:p>
            <a:r>
              <a:rPr lang="en-US" altLang="zh-CN" dirty="0"/>
              <a:t>13</a:t>
            </a:r>
            <a:r>
              <a:rPr lang="zh-CN" altLang="en-US" dirty="0"/>
              <a:t>有一个逃出来的人告诉希伯来人亚伯兰。亚伯兰正住在亚摩利人幔利的橡树那里。幔利和以实各并亚乃都是弟兄，曾与亚伯兰联盟。</a:t>
            </a:r>
            <a:r>
              <a:rPr lang="en-US" altLang="zh-CN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亚伯兰听见他侄儿（原文作弟兄）被掳去，就率领他家里生养的精练壮丁三百一十八人，直追到但，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便在夜间，自己同仆人分队杀败敌人，又追到大马色左边的何把，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将被掳掠的一切财物夺回来，连他侄儿罗得和他的财物，以及妇女，人民也都夺回来</a:t>
            </a:r>
            <a:r>
              <a:rPr lang="zh-CN" altLang="en-US" sz="2400" dirty="0"/>
              <a:t>。</a:t>
            </a:r>
            <a:r>
              <a:rPr lang="en-US" altLang="zh-CN" dirty="0"/>
              <a:t>17</a:t>
            </a:r>
            <a:r>
              <a:rPr lang="zh-CN" altLang="en-US" dirty="0"/>
              <a:t>亚伯兰杀败基大老玛和与他同盟的王回来的时候，所多玛王出来，在沙微谷迎接他。沙微谷就是王谷。</a:t>
            </a:r>
          </a:p>
          <a:p>
            <a:r>
              <a:rPr lang="en-US" altLang="zh-CN" dirty="0"/>
              <a:t>18</a:t>
            </a:r>
            <a:r>
              <a:rPr lang="zh-CN" altLang="en-US" sz="2200" b="1" dirty="0"/>
              <a:t>又有撒冷王麦基洗德带着饼和酒出来迎接。他是至高神的祭司</a:t>
            </a:r>
            <a:r>
              <a:rPr lang="zh-CN" altLang="en-US" sz="2200" dirty="0"/>
              <a:t>。</a:t>
            </a:r>
            <a:r>
              <a:rPr lang="en-US" altLang="zh-CN" dirty="0"/>
              <a:t>19</a:t>
            </a:r>
            <a:r>
              <a:rPr lang="zh-CN" altLang="en-US" dirty="0"/>
              <a:t>他为亚伯兰祝福，说，愿天地的主，至高的神赐福与亚伯兰。</a:t>
            </a:r>
            <a:r>
              <a:rPr lang="en-US" altLang="zh-CN" dirty="0"/>
              <a:t>20</a:t>
            </a:r>
            <a:r>
              <a:rPr lang="zh-CN" altLang="en-US" dirty="0"/>
              <a:t>至高的神把敌人交在你手里，是应当称颂的。</a:t>
            </a:r>
            <a:r>
              <a:rPr lang="zh-CN" altLang="en-US" sz="2300" b="1" dirty="0">
                <a:solidFill>
                  <a:srgbClr val="FF0000"/>
                </a:solidFill>
              </a:rPr>
              <a:t>亚伯兰就把所得的拿出十分之一来，给麦基洗德。</a:t>
            </a:r>
            <a:r>
              <a:rPr lang="en-US" altLang="zh-CN" dirty="0"/>
              <a:t>21</a:t>
            </a:r>
            <a:r>
              <a:rPr lang="zh-CN" altLang="en-US" dirty="0"/>
              <a:t>所多玛王对亚伯兰说，你把人口给我，财物你自己拿去吧。</a:t>
            </a:r>
            <a:r>
              <a:rPr lang="en-US" altLang="zh-CN" dirty="0"/>
              <a:t>22</a:t>
            </a:r>
            <a:r>
              <a:rPr lang="zh-CN" altLang="en-US" sz="2400" b="1" dirty="0">
                <a:solidFill>
                  <a:srgbClr val="FF0000"/>
                </a:solidFill>
              </a:rPr>
              <a:t>亚伯兰对所多玛王说，我已经向天地的主至高的神耶和华起誓。</a:t>
            </a:r>
            <a:r>
              <a:rPr lang="en-US" altLang="zh-CN" sz="2400" b="1" dirty="0">
                <a:solidFill>
                  <a:srgbClr val="FF0000"/>
                </a:solidFill>
              </a:rPr>
              <a:t>23</a:t>
            </a:r>
            <a:r>
              <a:rPr lang="zh-CN" altLang="en-US" sz="2400" b="1" dirty="0">
                <a:solidFill>
                  <a:srgbClr val="FF0000"/>
                </a:solidFill>
              </a:rPr>
              <a:t>凡是你的东西，就是一根线，一根鞋带，我都不拿，免得你说，我使亚伯兰富足。</a:t>
            </a:r>
            <a:r>
              <a:rPr lang="en-US" altLang="zh-CN" dirty="0"/>
              <a:t>24</a:t>
            </a:r>
            <a:r>
              <a:rPr lang="zh-CN" altLang="en-US" dirty="0"/>
              <a:t>只有仆人所吃的，并与我同行的亚乃，以实各，幔利所应得的分，可以任凭他们拿去。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7DBFAA-6E5F-27DA-3E44-F79081F82E4D}"/>
              </a:ext>
            </a:extLst>
          </p:cNvPr>
          <p:cNvSpPr txBox="1"/>
          <p:nvPr/>
        </p:nvSpPr>
        <p:spPr>
          <a:xfrm>
            <a:off x="431466" y="488727"/>
            <a:ext cx="114681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头一日</a:t>
            </a:r>
            <a:r>
              <a:rPr lang="en-US" altLang="zh-CN" sz="2400" dirty="0"/>
              <a:t>: </a:t>
            </a:r>
            <a:r>
              <a:rPr lang="zh-CN" altLang="en-US" sz="2400" dirty="0">
                <a:latin typeface="+mn-lt"/>
                <a:cs typeface="+mn-cs"/>
              </a:rPr>
              <a:t>光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昼，暗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夜。有晚上，有早晨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第二日</a:t>
            </a:r>
            <a:r>
              <a:rPr lang="en-US" altLang="zh-CN" sz="2400" dirty="0"/>
              <a:t>: </a:t>
            </a:r>
            <a:r>
              <a:rPr lang="zh-CN" altLang="en-US" sz="2400" dirty="0"/>
              <a:t>空气，将空气以下的水，空气以上的水分开了。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>
                <a:latin typeface="+mn-lt"/>
                <a:cs typeface="+mn-cs"/>
              </a:rPr>
              <a:t>第三日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旱地与海</a:t>
            </a:r>
            <a:r>
              <a:rPr lang="en-US" altLang="zh-CN" sz="2400" dirty="0">
                <a:latin typeface="+mn-lt"/>
                <a:cs typeface="+mn-cs"/>
              </a:rPr>
              <a:t>; </a:t>
            </a:r>
            <a:r>
              <a:rPr lang="zh-CN" altLang="en-US" sz="2400" dirty="0">
                <a:latin typeface="+mn-lt"/>
                <a:cs typeface="+mn-cs"/>
              </a:rPr>
              <a:t>地要发生青草，和结种子的菜蔬，并结果子的树木，各从其类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第四日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/>
              <a:t>分昼夜，定节令，日子，年岁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/>
              <a:t>第五日</a:t>
            </a:r>
            <a:r>
              <a:rPr lang="en-US" altLang="zh-CN" sz="2400" dirty="0"/>
              <a:t>: </a:t>
            </a:r>
            <a:r>
              <a:rPr lang="zh-CN" altLang="en-US" sz="2400" dirty="0"/>
              <a:t>水要多多滋生有生命的物，要有雀鸟飞在地面以上，天空之中。各从其类。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第六日</a:t>
            </a:r>
            <a:r>
              <a:rPr lang="en-US" altLang="zh-CN" sz="2400" dirty="0"/>
              <a:t>: </a:t>
            </a:r>
            <a:r>
              <a:rPr lang="zh-CN" altLang="en-US" sz="2400" dirty="0"/>
              <a:t>地要生出活物来，各从其类。牲畜，昆虫，野兽，各从其类。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	  </a:t>
            </a:r>
            <a:r>
              <a:rPr lang="zh-CN" altLang="en-US" sz="2400" dirty="0"/>
              <a:t>神就照着自己的形像造人，乃是照着他的形像造男造女。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cs typeface="+mn-cs"/>
              </a:rPr>
              <a:t>第七日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神赐福给第七日，定为圣日，因为在这日神歇了他一切创造的工，就安息了。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神如何创造？ </a:t>
            </a:r>
            <a:r>
              <a:rPr lang="zh-CN" altLang="en-US" sz="3200" b="1" dirty="0">
                <a:solidFill>
                  <a:srgbClr val="FF0000"/>
                </a:solidFill>
              </a:rPr>
              <a:t>神说。。。</a:t>
            </a:r>
            <a:r>
              <a:rPr lang="zh-CN" altLang="en-US" sz="2400" b="1" dirty="0">
                <a:solidFill>
                  <a:srgbClr val="FF0000"/>
                </a:solidFill>
              </a:rPr>
              <a:t>  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因为他说有，就有；命立，就立。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+mn-cs"/>
              </a:rPr>
              <a:t>”</a:t>
            </a:r>
            <a:r>
              <a:rPr lang="zh-CN" altLang="en-US" sz="2400" dirty="0">
                <a:latin typeface="+mn-lt"/>
                <a:cs typeface="+mn-cs"/>
              </a:rPr>
              <a:t>（诗篇</a:t>
            </a:r>
            <a:r>
              <a:rPr lang="en-US" altLang="zh-CN" sz="2400" dirty="0">
                <a:latin typeface="+mn-lt"/>
                <a:cs typeface="+mn-cs"/>
              </a:rPr>
              <a:t>33:9</a:t>
            </a:r>
            <a:r>
              <a:rPr lang="zh-CN" altLang="en-US" sz="2400" dirty="0">
                <a:latin typeface="+mn-lt"/>
                <a:cs typeface="+mn-cs"/>
              </a:rPr>
              <a:t>）</a:t>
            </a: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latin typeface="+mn-lt"/>
                <a:cs typeface="+mn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神看着是好的</a:t>
            </a:r>
            <a:r>
              <a:rPr lang="en-US" altLang="zh-CN" sz="2400" dirty="0"/>
              <a:t>” v10, 12, 18, 21, 25</a:t>
            </a:r>
            <a:endParaRPr lang="en-US" altLang="zh-CN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38BED7-4556-5C94-7E2A-F916171D4D04}"/>
              </a:ext>
            </a:extLst>
          </p:cNvPr>
          <p:cNvSpPr txBox="1"/>
          <p:nvPr/>
        </p:nvSpPr>
        <p:spPr>
          <a:xfrm>
            <a:off x="307202" y="435381"/>
            <a:ext cx="1172550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哈兰在哪里？</a:t>
            </a:r>
            <a:endParaRPr lang="en-US" altLang="zh-CN" sz="2400" dirty="0"/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答：见添加的地图。哈兰没有争议，但吾珥的地点有争议，见添加的两个地图。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Q2: </a:t>
            </a:r>
            <a:r>
              <a:rPr lang="zh-CN" altLang="en-US" sz="2400" dirty="0"/>
              <a:t>亚伯兰自己在走？神有没有告诉亚伯兰怎么走？</a:t>
            </a:r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答：神对亚伯兰应该有启示的，神也亚伯兰显现，比如耶和华在示剑向亚伯兰显现。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Q3: </a:t>
            </a:r>
            <a:r>
              <a:rPr lang="zh-CN" altLang="en-US" sz="2400" dirty="0"/>
              <a:t>如何看待亚伯兰让撒莱撒谎？</a:t>
            </a:r>
          </a:p>
          <a:p>
            <a:r>
              <a:rPr lang="zh-CN" altLang="en-US" sz="2400" dirty="0"/>
              <a:t>       答：即便是信心的伟人，亚伯兰也有信心软弱的时候。我们虽然信心软弱，做的不对，亏欠了神，神仍然爱我们，对我们不离不弃。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引申问题：当我们遇到逼迫，甚至有生命危险的时候，我们是否敢于坚持信仰？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3035312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38BED7-4556-5C94-7E2A-F916171D4D04}"/>
              </a:ext>
            </a:extLst>
          </p:cNvPr>
          <p:cNvSpPr txBox="1"/>
          <p:nvPr/>
        </p:nvSpPr>
        <p:spPr>
          <a:xfrm>
            <a:off x="233243" y="368141"/>
            <a:ext cx="1172550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Q4: </a:t>
            </a:r>
            <a:r>
              <a:rPr lang="zh-CN" altLang="en-US" sz="2400" dirty="0"/>
              <a:t>创</a:t>
            </a:r>
            <a:r>
              <a:rPr lang="en-US" altLang="zh-CN" sz="2400" dirty="0"/>
              <a:t>11:31 “</a:t>
            </a:r>
            <a:r>
              <a:rPr lang="zh-CN" altLang="en-US" sz="2400" dirty="0"/>
              <a:t>他拉带着他儿子，亚伯兰和他孙子，哈兰的儿子罗得，并他儿妇亚伯兰的妻子撒莱，出了迦勒底的吾珥，要往迦南地去。他们走到哈兰，就住在那里。</a:t>
            </a:r>
            <a:r>
              <a:rPr lang="en-US" altLang="zh-CN" sz="2400" dirty="0"/>
              <a:t>” </a:t>
            </a:r>
            <a:r>
              <a:rPr lang="zh-CN" altLang="en-US" sz="2400" dirty="0"/>
              <a:t>为什么他拉就已经要往迦南地去？</a:t>
            </a:r>
          </a:p>
          <a:p>
            <a:r>
              <a:rPr lang="en-US" altLang="zh-CN" sz="2400" dirty="0"/>
              <a:t> </a:t>
            </a:r>
          </a:p>
          <a:p>
            <a:r>
              <a:rPr lang="zh-CN" altLang="en-US" sz="2400" dirty="0"/>
              <a:t>答：神第一次在吾珥向亚伯兰显现，使徒行传</a:t>
            </a:r>
            <a:r>
              <a:rPr lang="en-US" altLang="zh-CN" sz="2400" dirty="0"/>
              <a:t>7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司提反说，诸位父兄请听。</a:t>
            </a:r>
            <a:r>
              <a:rPr lang="zh-CN" altLang="en-US" sz="2400" b="1" dirty="0"/>
              <a:t>当日我们的祖宗亚伯拉罕在米所波大米还未住哈兰的时候，荣耀的神向他显现</a:t>
            </a:r>
            <a:r>
              <a:rPr lang="zh-CN" altLang="en-US" sz="2400" dirty="0"/>
              <a:t>，</a:t>
            </a:r>
            <a:r>
              <a:rPr lang="en-US" altLang="zh-CN" sz="2400" dirty="0"/>
              <a:t>3</a:t>
            </a:r>
            <a:r>
              <a:rPr lang="zh-CN" altLang="en-US" sz="2400" dirty="0"/>
              <a:t>对他说，</a:t>
            </a:r>
            <a:r>
              <a:rPr lang="zh-CN" altLang="en-US" sz="2400" b="1" dirty="0"/>
              <a:t>你要离开本地和亲族，往我所要指示你的地方去</a:t>
            </a:r>
            <a:r>
              <a:rPr lang="zh-CN" altLang="en-US" sz="2400" dirty="0"/>
              <a:t>。</a:t>
            </a:r>
            <a:r>
              <a:rPr lang="en-US" altLang="zh-CN" sz="2400" dirty="0"/>
              <a:t>4</a:t>
            </a:r>
            <a:r>
              <a:rPr lang="zh-CN" altLang="en-US" sz="2400" b="1" dirty="0"/>
              <a:t>他就离开迦勒底人之地住在哈兰。</a:t>
            </a:r>
            <a:r>
              <a:rPr lang="zh-CN" altLang="en-US" sz="2400" dirty="0"/>
              <a:t>他父亲死了以后，神使他从那里搬到你们现在所住之地。</a:t>
            </a:r>
            <a:r>
              <a:rPr lang="en-US" altLang="zh-CN" sz="2400" dirty="0"/>
              <a:t>5</a:t>
            </a:r>
            <a:r>
              <a:rPr lang="zh-CN" altLang="en-US" sz="2400" dirty="0"/>
              <a:t>在这地方神并没有给他产业，连立足之地也没有给他。但应许要将这地赐给他和他的后裔为业。那时他还没有儿子。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使徒行传</a:t>
            </a:r>
            <a:r>
              <a:rPr lang="en-US" altLang="zh-CN" sz="2400" dirty="0"/>
              <a:t>7:2-5</a:t>
            </a:r>
            <a:r>
              <a:rPr lang="zh-CN" altLang="en-US" sz="2400" dirty="0"/>
              <a:t>是对应创世记</a:t>
            </a:r>
            <a:r>
              <a:rPr lang="en-US" altLang="zh-CN" sz="2400" dirty="0"/>
              <a:t>11:31</a:t>
            </a:r>
            <a:r>
              <a:rPr lang="zh-CN" altLang="en-US" sz="2400" dirty="0"/>
              <a:t>，神在吾珥向亚伯兰显现。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创世记</a:t>
            </a:r>
            <a:r>
              <a:rPr lang="en-US" altLang="zh-CN" sz="2400" dirty="0"/>
              <a:t>12</a:t>
            </a:r>
            <a:r>
              <a:rPr lang="zh-CN" altLang="en-US" sz="2400" dirty="0"/>
              <a:t>，神在哈兰向亚伯兰显现是第二次向亚伯兰显现。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284711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5E38FEC-F41F-2F94-FAC3-F1AF6FC5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1" y="904411"/>
            <a:ext cx="82200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016D372-A7BA-AD93-4CED-6A393A5B7CDA}"/>
              </a:ext>
            </a:extLst>
          </p:cNvPr>
          <p:cNvSpPr/>
          <p:nvPr/>
        </p:nvSpPr>
        <p:spPr>
          <a:xfrm>
            <a:off x="4036741" y="12768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AF19D99-AC7E-9670-CE65-C0A0A3799A0A}"/>
              </a:ext>
            </a:extLst>
          </p:cNvPr>
          <p:cNvSpPr/>
          <p:nvPr/>
        </p:nvSpPr>
        <p:spPr>
          <a:xfrm>
            <a:off x="6820829" y="41724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13C999A-F5F4-2355-275A-7D96BA0B3457}"/>
              </a:ext>
            </a:extLst>
          </p:cNvPr>
          <p:cNvSpPr/>
          <p:nvPr/>
        </p:nvSpPr>
        <p:spPr>
          <a:xfrm>
            <a:off x="2588941" y="3523786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1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B41BED-26B5-553B-23EE-A09BE814F842}"/>
              </a:ext>
            </a:extLst>
          </p:cNvPr>
          <p:cNvSpPr txBox="1"/>
          <p:nvPr/>
        </p:nvSpPr>
        <p:spPr>
          <a:xfrm>
            <a:off x="8686801" y="321083"/>
            <a:ext cx="3287366" cy="6247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神呼召亚伯兰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endParaRPr lang="en-US" altLang="zh-CN" sz="2000" b="1" dirty="0">
              <a:solidFill>
                <a:srgbClr val="2A2A2A"/>
              </a:solidFill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</a:t>
            </a:r>
            <a:r>
              <a:rPr lang="en-US" altLang="zh-CN" sz="2000" b="1" dirty="0">
                <a:latin typeface="Roboto Condensed" panose="02000000000000000000" pitchFamily="2" charset="0"/>
              </a:rPr>
              <a:t>2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耶和华对亚伯兰说，</a:t>
            </a:r>
            <a:r>
              <a:rPr lang="zh-CN" altLang="en-US" sz="22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200" dirty="0"/>
              <a:t>。</a:t>
            </a: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r>
              <a:rPr lang="zh-CN" altLang="en-US" sz="2400" b="1" i="0" dirty="0">
                <a:solidFill>
                  <a:srgbClr val="0000FF"/>
                </a:solidFill>
                <a:effectLst/>
                <a:latin typeface="Roboto Condensed" panose="02000000000000000000" pitchFamily="2" charset="0"/>
              </a:rPr>
              <a:t>下次分晓。。。</a:t>
            </a:r>
            <a:endParaRPr lang="en-US" altLang="zh-CN" sz="2400" b="1" i="0" dirty="0">
              <a:solidFill>
                <a:srgbClr val="0000FF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F6373C-B18B-59A0-9489-8F66EC5BE479}"/>
              </a:ext>
            </a:extLst>
          </p:cNvPr>
          <p:cNvSpPr txBox="1"/>
          <p:nvPr/>
        </p:nvSpPr>
        <p:spPr>
          <a:xfrm>
            <a:off x="3870463" y="12102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9B95C8-84FD-4E7C-3D98-82FFF751E870}"/>
              </a:ext>
            </a:extLst>
          </p:cNvPr>
          <p:cNvSpPr txBox="1"/>
          <p:nvPr/>
        </p:nvSpPr>
        <p:spPr>
          <a:xfrm>
            <a:off x="123702" y="79813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3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10/15/2023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987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B251B6-74FB-7D10-BE01-C07B051FFCE0}"/>
              </a:ext>
            </a:extLst>
          </p:cNvPr>
          <p:cNvSpPr txBox="1"/>
          <p:nvPr/>
        </p:nvSpPr>
        <p:spPr>
          <a:xfrm>
            <a:off x="99432" y="31909"/>
            <a:ext cx="1209256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15</a:t>
            </a:r>
            <a:r>
              <a:rPr lang="en-US" altLang="zh-CN" sz="2100" b="1" dirty="0">
                <a:latin typeface="Roboto Condensed" panose="02000000000000000000" pitchFamily="2" charset="0"/>
              </a:rPr>
              <a:t> </a:t>
            </a:r>
            <a:endParaRPr lang="en-US" altLang="zh-CN" sz="2100" dirty="0"/>
          </a:p>
          <a:p>
            <a:r>
              <a:rPr lang="en-US" altLang="zh-CN" sz="2100" dirty="0"/>
              <a:t>1</a:t>
            </a:r>
            <a:r>
              <a:rPr lang="zh-CN" altLang="en-US" sz="2100" b="1" dirty="0">
                <a:solidFill>
                  <a:srgbClr val="C00000"/>
                </a:solidFill>
              </a:rPr>
              <a:t>这事以后</a:t>
            </a:r>
            <a:r>
              <a:rPr lang="zh-CN" altLang="en-US" sz="2100" dirty="0"/>
              <a:t>，耶和华在异象中有话对亚伯兰说，</a:t>
            </a:r>
            <a:r>
              <a:rPr lang="zh-CN" altLang="en-US" sz="2100" b="1" dirty="0">
                <a:solidFill>
                  <a:srgbClr val="FF0000"/>
                </a:solidFill>
              </a:rPr>
              <a:t>亚伯兰，你不要惧怕，我是你的盾牌，必大大地赏赐你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2</a:t>
            </a:r>
            <a:r>
              <a:rPr lang="zh-CN" altLang="en-US" sz="2100" dirty="0"/>
              <a:t>亚伯兰说，主耶和华阿，我既无子，你还赐我什么呢？并且要承受我家业的是大马色人以利以谢。</a:t>
            </a:r>
          </a:p>
          <a:p>
            <a:r>
              <a:rPr lang="en-US" altLang="zh-CN" sz="2100" dirty="0"/>
              <a:t>3</a:t>
            </a:r>
            <a:r>
              <a:rPr lang="zh-CN" altLang="en-US" sz="2100" dirty="0"/>
              <a:t>亚伯兰又说，你没有给我儿子。那生在我家中的人就是我的后嗣。</a:t>
            </a:r>
          </a:p>
          <a:p>
            <a:r>
              <a:rPr lang="en-US" altLang="zh-CN" sz="2100" dirty="0"/>
              <a:t>4</a:t>
            </a:r>
            <a:r>
              <a:rPr lang="zh-CN" altLang="en-US" sz="2100" dirty="0"/>
              <a:t>耶和华又有话对他说，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这人必不成为你的后嗣。你本身所生的才成为你的后嗣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5</a:t>
            </a:r>
            <a:r>
              <a:rPr lang="zh-CN" altLang="en-US" sz="2100" dirty="0"/>
              <a:t>于是领他走到外边，说，</a:t>
            </a:r>
            <a:r>
              <a:rPr lang="zh-CN" altLang="en-US" sz="2100" b="1" dirty="0">
                <a:solidFill>
                  <a:srgbClr val="FF0000"/>
                </a:solidFill>
              </a:rPr>
              <a:t>你向天观看，数算众星，能数得过来吗？又对他说，你的后裔将要如此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6</a:t>
            </a:r>
            <a:r>
              <a:rPr lang="zh-CN" altLang="en-US" sz="2100" b="1" dirty="0">
                <a:solidFill>
                  <a:srgbClr val="0000FF"/>
                </a:solidFill>
              </a:rPr>
              <a:t>亚伯兰信耶和华，耶和华就以此为他的义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耶和华又对他说，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我是耶和华，曾领你出了迦勒底的吾珥，为要将这地赐你为业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8</a:t>
            </a:r>
            <a:r>
              <a:rPr lang="zh-CN" altLang="en-US" sz="2100" dirty="0"/>
              <a:t>亚伯兰说，</a:t>
            </a:r>
            <a:r>
              <a:rPr lang="zh-CN" altLang="en-US" sz="2100" b="1" dirty="0">
                <a:solidFill>
                  <a:srgbClr val="0000FF"/>
                </a:solidFill>
              </a:rPr>
              <a:t>主耶和华阿，我怎能知道必得这地为业呢</a:t>
            </a:r>
            <a:r>
              <a:rPr lang="zh-CN" altLang="en-US" sz="2100" dirty="0"/>
              <a:t>？</a:t>
            </a:r>
          </a:p>
          <a:p>
            <a:r>
              <a:rPr lang="en-US" altLang="zh-CN" sz="1900" dirty="0"/>
              <a:t>9</a:t>
            </a:r>
            <a:r>
              <a:rPr lang="zh-CN" altLang="en-US" sz="1900" dirty="0"/>
              <a:t>他说，你为我取一只三年的母牛，一只三年的母山羊，一只三年的公绵羊，一只斑鸠，一只雏鸽。</a:t>
            </a:r>
            <a:r>
              <a:rPr lang="en-US" altLang="zh-CN" sz="1900" dirty="0"/>
              <a:t>10</a:t>
            </a:r>
            <a:r>
              <a:rPr lang="zh-CN" altLang="en-US" sz="1900" dirty="0"/>
              <a:t>亚伯兰就取了这些来，每样劈开，分成两半，一半对着一半地摆列，只有鸟没有劈开。</a:t>
            </a:r>
            <a:r>
              <a:rPr lang="en-US" altLang="zh-CN" sz="1900" dirty="0"/>
              <a:t>11</a:t>
            </a:r>
            <a:r>
              <a:rPr lang="zh-CN" altLang="en-US" sz="1900" dirty="0"/>
              <a:t>有鸷鸟下来，落在那死畜的肉上，亚伯兰就把它吓飞了。</a:t>
            </a:r>
            <a:r>
              <a:rPr lang="en-US" altLang="zh-CN" sz="1900" dirty="0"/>
              <a:t>12</a:t>
            </a:r>
            <a:r>
              <a:rPr lang="zh-CN" altLang="en-US" sz="1900" dirty="0"/>
              <a:t>日头正落的时候，亚伯兰沉沉地睡了。忽然有惊人的大黑暗落在他身上。</a:t>
            </a:r>
            <a:r>
              <a:rPr lang="en-US" altLang="zh-CN" sz="1900" dirty="0"/>
              <a:t>13</a:t>
            </a:r>
            <a:r>
              <a:rPr lang="zh-CN" altLang="en-US" sz="1900" dirty="0"/>
              <a:t>耶和华对亚伯兰说，你要的确知道，你的后裔必寄居别人的地，又服事那地的人。那地的人要苦待他们四百年。</a:t>
            </a:r>
            <a:r>
              <a:rPr lang="en-US" altLang="zh-CN" sz="1900" dirty="0"/>
              <a:t>14</a:t>
            </a:r>
            <a:r>
              <a:rPr lang="zh-CN" altLang="en-US" sz="1900" dirty="0"/>
              <a:t>并且他们所要服事的那国，我要惩罚，后来他们必带着许多财物从那里出来。</a:t>
            </a:r>
            <a:r>
              <a:rPr lang="en-US" altLang="zh-CN" sz="1900" dirty="0"/>
              <a:t>15</a:t>
            </a:r>
            <a:r>
              <a:rPr lang="zh-CN" altLang="en-US" sz="1900" dirty="0"/>
              <a:t>但你要享大寿数，平平安安地归到你列祖那里，被人埋葬。</a:t>
            </a:r>
            <a:r>
              <a:rPr lang="en-US" altLang="zh-CN" sz="1900" dirty="0"/>
              <a:t>16</a:t>
            </a:r>
            <a:r>
              <a:rPr lang="zh-CN" altLang="en-US" sz="1900" dirty="0"/>
              <a:t>到了第四代，他们必回到此地，因为亚摩利人的罪孽还没有满盈。</a:t>
            </a:r>
            <a:r>
              <a:rPr lang="en-US" altLang="zh-CN" sz="1900" dirty="0"/>
              <a:t>17</a:t>
            </a:r>
            <a:r>
              <a:rPr lang="zh-CN" altLang="en-US" sz="1900" dirty="0"/>
              <a:t>日落天黑，不料有冒烟的炉并烧着的火把从那些肉块中经过。</a:t>
            </a:r>
          </a:p>
          <a:p>
            <a:r>
              <a:rPr lang="en-US" altLang="zh-CN" sz="2100" dirty="0"/>
              <a:t>18</a:t>
            </a:r>
            <a:r>
              <a:rPr lang="zh-CN" altLang="en-US" sz="2100" dirty="0"/>
              <a:t>当那日，耶和华与亚伯兰立约，说，</a:t>
            </a:r>
            <a:r>
              <a:rPr lang="zh-CN" altLang="en-US" sz="2100" b="1" dirty="0">
                <a:solidFill>
                  <a:srgbClr val="FF0000"/>
                </a:solidFill>
              </a:rPr>
              <a:t>我已赐给你的后裔，从埃及河直到伯拉大河之地</a:t>
            </a:r>
            <a:r>
              <a:rPr lang="zh-CN" altLang="en-US" sz="2100" dirty="0"/>
              <a:t>，</a:t>
            </a:r>
            <a:r>
              <a:rPr lang="en-US" altLang="zh-CN" sz="2100" dirty="0"/>
              <a:t>19</a:t>
            </a:r>
            <a:r>
              <a:rPr lang="zh-CN" altLang="en-US" sz="2100" b="1" dirty="0">
                <a:solidFill>
                  <a:srgbClr val="FF0000"/>
                </a:solidFill>
              </a:rPr>
              <a:t>就是基尼人，基尼洗人，甲摩尼人，</a:t>
            </a:r>
            <a:r>
              <a:rPr lang="en-US" altLang="zh-CN" sz="2100" dirty="0"/>
              <a:t>20</a:t>
            </a:r>
            <a:r>
              <a:rPr lang="zh-CN" altLang="en-US" sz="2100" b="1" dirty="0">
                <a:solidFill>
                  <a:srgbClr val="FF0000"/>
                </a:solidFill>
              </a:rPr>
              <a:t>赫人，比利洗人，利乏音人，</a:t>
            </a:r>
            <a:r>
              <a:rPr lang="en-US" altLang="zh-CN" sz="2100" dirty="0"/>
              <a:t>21</a:t>
            </a:r>
            <a:r>
              <a:rPr lang="zh-CN" altLang="en-US" sz="2100" b="1" dirty="0">
                <a:solidFill>
                  <a:srgbClr val="FF0000"/>
                </a:solidFill>
              </a:rPr>
              <a:t>亚摩利人，迦南人，革迦撒人，耶布斯人之地。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CDD27F-A091-25C9-4FA6-7CC2809EBFBE}"/>
              </a:ext>
            </a:extLst>
          </p:cNvPr>
          <p:cNvSpPr txBox="1"/>
          <p:nvPr/>
        </p:nvSpPr>
        <p:spPr>
          <a:xfrm>
            <a:off x="1557093" y="5672220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“这事以后”指什么事？为什么要“这事以后”？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“亚伯兰信耶和华，耶和华就以此为他的义</a:t>
            </a:r>
            <a:r>
              <a:rPr lang="en-US" altLang="zh-CN" sz="2400" b="1" dirty="0"/>
              <a:t>”	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耶和华与亚伯兰立约是一个多次的过程，但这里有一个什么问题？</a:t>
            </a:r>
            <a:endParaRPr lang="en-US" altLang="zh-CN" sz="24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2A434F4-8B2F-FCC8-69DC-11DFF79589E5}"/>
              </a:ext>
            </a:extLst>
          </p:cNvPr>
          <p:cNvCxnSpPr/>
          <p:nvPr/>
        </p:nvCxnSpPr>
        <p:spPr>
          <a:xfrm>
            <a:off x="7854097" y="6269847"/>
            <a:ext cx="5786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24F2E5-4B77-B0A5-794F-305EC27C224B}"/>
              </a:ext>
            </a:extLst>
          </p:cNvPr>
          <p:cNvSpPr txBox="1"/>
          <p:nvPr/>
        </p:nvSpPr>
        <p:spPr>
          <a:xfrm>
            <a:off x="8482374" y="6052940"/>
            <a:ext cx="2666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罗马书：因信称义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6ECE4D-9FEB-3BF0-93F3-A7EBEED81224}"/>
              </a:ext>
            </a:extLst>
          </p:cNvPr>
          <p:cNvSpPr txBox="1"/>
          <p:nvPr/>
        </p:nvSpPr>
        <p:spPr>
          <a:xfrm>
            <a:off x="125404" y="41700"/>
            <a:ext cx="1193764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亚伯兰的妻子撒莱不给他生儿女。撒莱有一个使女，名叫夏甲，是埃及人。</a:t>
            </a:r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0000FF"/>
                </a:solidFill>
              </a:rPr>
              <a:t>撒莱对亚伯兰说，耶和华使我不能生育。求你和我的使女同房，或者我可以因她得孩子</a:t>
            </a:r>
            <a:r>
              <a:rPr lang="zh-CN" altLang="en-US" sz="2200" dirty="0"/>
              <a:t>（得孩子原文作被建立）。亚伯兰听从了撒莱的话。</a:t>
            </a:r>
            <a:r>
              <a:rPr lang="en-US" altLang="zh-CN" sz="2200" dirty="0"/>
              <a:t>3</a:t>
            </a:r>
            <a:r>
              <a:rPr lang="zh-CN" altLang="en-US" sz="2200" dirty="0"/>
              <a:t>于是亚伯兰的妻子撒莱将使女埃及人夏甲给了丈夫为妾。那时亚伯兰在迦南已经住了十年。</a:t>
            </a:r>
            <a:r>
              <a:rPr lang="en-US" altLang="zh-CN" sz="2200" dirty="0"/>
              <a:t>4</a:t>
            </a:r>
            <a:r>
              <a:rPr lang="zh-CN" altLang="en-US" sz="2200" b="1" dirty="0">
                <a:solidFill>
                  <a:srgbClr val="0000FF"/>
                </a:solidFill>
              </a:rPr>
              <a:t>亚伯兰与夏甲同房，夏甲就怀了孕。她见自己有孕，就小看她的主母</a:t>
            </a:r>
            <a:r>
              <a:rPr lang="zh-CN" altLang="en-US" sz="2200" dirty="0"/>
              <a:t>。</a:t>
            </a:r>
            <a:r>
              <a:rPr lang="en-US" altLang="zh-CN" sz="2200" dirty="0"/>
              <a:t>5</a:t>
            </a:r>
            <a:r>
              <a:rPr lang="zh-CN" altLang="en-US" sz="2200" dirty="0"/>
              <a:t>撒莱对亚伯兰说，我因你受屈。我将我的使女放在你怀中，她见自己有了孕，就小看我。愿耶和华在你我中间判断。</a:t>
            </a:r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0000FF"/>
                </a:solidFill>
              </a:rPr>
              <a:t>亚伯兰对撒莱说，使女在你手下，你可以随意待她。撒莱苦待她，她就从撒莱面前逃走了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耶和华的使者在旷野书珥路上的水泉旁遇见她，</a:t>
            </a:r>
            <a:r>
              <a:rPr lang="en-US" altLang="zh-CN" sz="2200" dirty="0"/>
              <a:t>8</a:t>
            </a:r>
            <a:r>
              <a:rPr lang="zh-CN" altLang="en-US" sz="2200" dirty="0"/>
              <a:t>对她说，撒莱的使女夏甲，你从哪里来，要往哪里去。夏甲说，我从我的主母撒莱面前逃出来。</a:t>
            </a:r>
            <a:r>
              <a:rPr lang="en-US" altLang="zh-CN" sz="2200" dirty="0"/>
              <a:t>9</a:t>
            </a:r>
            <a:r>
              <a:rPr lang="zh-CN" altLang="en-US" sz="2200" dirty="0"/>
              <a:t>耶和华的使者对她说，你回到你主母那里，服在她手下。</a:t>
            </a:r>
            <a:r>
              <a:rPr lang="en-US" altLang="zh-CN" sz="2200" dirty="0"/>
              <a:t>10</a:t>
            </a:r>
            <a:r>
              <a:rPr lang="zh-CN" altLang="en-US" sz="2200" dirty="0"/>
              <a:t>又说，</a:t>
            </a:r>
            <a:r>
              <a:rPr lang="zh-CN" altLang="en-US" sz="2200" b="1" dirty="0">
                <a:solidFill>
                  <a:srgbClr val="FF0000"/>
                </a:solidFill>
              </a:rPr>
              <a:t>我必使你的后裔极其繁多，甚至不可胜数</a:t>
            </a:r>
            <a:r>
              <a:rPr lang="zh-CN" altLang="en-US" sz="2200" dirty="0"/>
              <a:t>。</a:t>
            </a:r>
            <a:r>
              <a:rPr lang="en-US" altLang="zh-CN" sz="2200" dirty="0"/>
              <a:t>11</a:t>
            </a:r>
            <a:r>
              <a:rPr lang="zh-CN" altLang="en-US" sz="2200" dirty="0"/>
              <a:t>并说，</a:t>
            </a:r>
            <a:r>
              <a:rPr lang="zh-CN" altLang="en-US" sz="2200" b="1" dirty="0">
                <a:solidFill>
                  <a:srgbClr val="FF0000"/>
                </a:solidFill>
              </a:rPr>
              <a:t>你如今怀孕要生一个儿子，可以给他起名叫以实玛利，因为耶和华听见了你的苦情</a:t>
            </a:r>
            <a:r>
              <a:rPr lang="zh-CN" altLang="en-US" sz="2200" dirty="0"/>
              <a:t>。（以实玛利就是神听见的意思）</a:t>
            </a:r>
            <a:r>
              <a:rPr lang="en-US" altLang="zh-CN" sz="2200" dirty="0"/>
              <a:t>12</a:t>
            </a:r>
            <a:r>
              <a:rPr lang="zh-CN" altLang="en-US" sz="2200" b="1" dirty="0">
                <a:solidFill>
                  <a:srgbClr val="FF0000"/>
                </a:solidFill>
              </a:rPr>
              <a:t>他为人必像野驴。他的手要攻打人，人的手也要攻打他。他必住在众弟兄的东边。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夏甲就称那对她说话的耶和华为看顾人的神。因而说，在这里我也看见那看顾我的吗？</a:t>
            </a:r>
            <a:r>
              <a:rPr lang="en-US" altLang="zh-CN" sz="2200" dirty="0"/>
              <a:t>14</a:t>
            </a:r>
            <a:r>
              <a:rPr lang="zh-CN" altLang="en-US" sz="2200" dirty="0"/>
              <a:t>所以这井名叫庇耳拉海莱。这井正在加低斯和巴列中间。</a:t>
            </a:r>
            <a:r>
              <a:rPr lang="en-US" altLang="zh-CN" sz="2200" dirty="0"/>
              <a:t>15</a:t>
            </a:r>
            <a:r>
              <a:rPr lang="zh-CN" altLang="en-US" sz="2200" dirty="0"/>
              <a:t>后来夏甲给亚伯兰生了一个儿子。亚伯兰给他起名叫以实玛利。</a:t>
            </a:r>
            <a:r>
              <a:rPr lang="en-US" altLang="zh-CN" sz="2200" dirty="0"/>
              <a:t>16</a:t>
            </a:r>
            <a:r>
              <a:rPr lang="zh-CN" altLang="en-US" sz="2200" b="1" dirty="0"/>
              <a:t>夏甲给亚伯兰生以实玛利的时候，亚伯兰年八十六岁。</a:t>
            </a:r>
            <a:endParaRPr lang="en-US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524C06-AA75-9BF4-282A-1283048279B0}"/>
              </a:ext>
            </a:extLst>
          </p:cNvPr>
          <p:cNvSpPr txBox="1"/>
          <p:nvPr/>
        </p:nvSpPr>
        <p:spPr>
          <a:xfrm>
            <a:off x="2257587" y="4170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</a:rPr>
              <a:t>创世记</a:t>
            </a:r>
            <a:r>
              <a:rPr lang="en-US" altLang="zh-CN" sz="2200" b="1" dirty="0">
                <a:solidFill>
                  <a:srgbClr val="FF0000"/>
                </a:solidFill>
              </a:rPr>
              <a:t>11:30 </a:t>
            </a:r>
            <a:r>
              <a:rPr lang="zh-CN" altLang="en-US" sz="2200" b="1" dirty="0">
                <a:solidFill>
                  <a:srgbClr val="FF0000"/>
                </a:solidFill>
              </a:rPr>
              <a:t>撒莱不生育，没有孩子。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6C7F41-08A5-34D8-B01B-60848AD840B7}"/>
              </a:ext>
            </a:extLst>
          </p:cNvPr>
          <p:cNvSpPr txBox="1"/>
          <p:nvPr/>
        </p:nvSpPr>
        <p:spPr>
          <a:xfrm>
            <a:off x="578216" y="5502236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亚伯兰和撒莱如何来解决不生育的问题？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撒莱让亚伯兰与她的使女夏甲同房怀了孕，她们之间发生了什么事？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耶和华的使者如何对待夏甲？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291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C6D423-137B-68BC-4A1F-EBBA4744AEF2}"/>
              </a:ext>
            </a:extLst>
          </p:cNvPr>
          <p:cNvSpPr txBox="1"/>
          <p:nvPr/>
        </p:nvSpPr>
        <p:spPr>
          <a:xfrm>
            <a:off x="165313" y="13375"/>
            <a:ext cx="119130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亚伯兰年九十九岁的时候，耶和华向他显现，对他说，</a:t>
            </a:r>
            <a:r>
              <a:rPr lang="zh-CN" altLang="en-US" sz="2000" b="1" dirty="0">
                <a:solidFill>
                  <a:srgbClr val="FF0000"/>
                </a:solidFill>
              </a:rPr>
              <a:t>我是全能的神。你当在我面前作完全人</a:t>
            </a:r>
            <a:r>
              <a:rPr lang="zh-CN" altLang="en-US" sz="2000" dirty="0"/>
              <a:t>，</a:t>
            </a:r>
            <a:r>
              <a:rPr lang="en-US" altLang="zh-CN" sz="2000" dirty="0"/>
              <a:t>2</a:t>
            </a:r>
            <a:r>
              <a:rPr lang="zh-CN" altLang="en-US" sz="2000" b="1" dirty="0">
                <a:solidFill>
                  <a:srgbClr val="FF0000"/>
                </a:solidFill>
              </a:rPr>
              <a:t>我就与你立约，使你的后裔极其繁多</a:t>
            </a:r>
            <a:r>
              <a:rPr lang="zh-CN" altLang="en-US" sz="2000" dirty="0"/>
              <a:t>。</a:t>
            </a:r>
            <a:r>
              <a:rPr lang="en-US" altLang="zh-CN" sz="2000" dirty="0"/>
              <a:t>3</a:t>
            </a:r>
            <a:r>
              <a:rPr lang="zh-CN" altLang="en-US" sz="2000" dirty="0"/>
              <a:t>亚伯兰俯伏在地。神又对他说，</a:t>
            </a:r>
            <a:r>
              <a:rPr lang="en-US" altLang="zh-CN" sz="2000" dirty="0"/>
              <a:t>4</a:t>
            </a:r>
            <a:r>
              <a:rPr lang="zh-CN" altLang="en-US" sz="2000" b="1" dirty="0">
                <a:solidFill>
                  <a:srgbClr val="FF0000"/>
                </a:solidFill>
              </a:rPr>
              <a:t>我与你立约，你要作多国的父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5</a:t>
            </a:r>
            <a:r>
              <a:rPr lang="zh-CN" altLang="en-US" sz="2000" b="1" dirty="0">
                <a:solidFill>
                  <a:srgbClr val="FF0000"/>
                </a:solidFill>
              </a:rPr>
              <a:t>从此以后，你的名不再叫亚伯兰，要叫亚伯拉罕，因为我已立你作多国的父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6</a:t>
            </a:r>
            <a:r>
              <a:rPr lang="zh-CN" altLang="en-US" sz="2000" b="1" dirty="0">
                <a:solidFill>
                  <a:srgbClr val="FF0000"/>
                </a:solidFill>
              </a:rPr>
              <a:t>我必使你的后裔极其繁多。国度从你而立，君王从你而出。</a:t>
            </a:r>
            <a:r>
              <a:rPr lang="en-US" altLang="zh-CN" sz="2000" dirty="0"/>
              <a:t>7</a:t>
            </a:r>
            <a:r>
              <a:rPr lang="zh-CN" altLang="en-US" sz="20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zh-CN" altLang="en-US" sz="2000" dirty="0"/>
              <a:t>。</a:t>
            </a:r>
            <a:r>
              <a:rPr lang="en-US" altLang="zh-CN" sz="2000" dirty="0"/>
              <a:t>8</a:t>
            </a:r>
            <a:r>
              <a:rPr lang="zh-CN" altLang="en-US" sz="2000" b="1" dirty="0">
                <a:solidFill>
                  <a:srgbClr val="FF0000"/>
                </a:solidFill>
              </a:rPr>
              <a:t>我要将你现在寄居的地，就是迦南全地，赐给你和你的后裔永远为业，我也必作他们的神</a:t>
            </a:r>
            <a:r>
              <a:rPr lang="zh-CN" altLang="en-US" sz="2000" dirty="0"/>
              <a:t>。</a:t>
            </a:r>
          </a:p>
          <a:p>
            <a:r>
              <a:rPr lang="en-US" altLang="zh-CN" sz="2000" dirty="0"/>
              <a:t>9</a:t>
            </a:r>
            <a:r>
              <a:rPr lang="zh-CN" altLang="en-US" sz="2000" b="1" dirty="0"/>
              <a:t>神又对亚伯拉罕说，你和你的后裔，必世世代代遵守我的约</a:t>
            </a:r>
            <a:r>
              <a:rPr lang="zh-CN" altLang="en-US" sz="2000" dirty="0"/>
              <a:t>。</a:t>
            </a:r>
            <a:r>
              <a:rPr lang="en-US" altLang="zh-CN" sz="2000" dirty="0"/>
              <a:t>10</a:t>
            </a:r>
            <a:r>
              <a:rPr lang="zh-CN" altLang="en-US" sz="2000" b="1" dirty="0">
                <a:solidFill>
                  <a:srgbClr val="FF0000"/>
                </a:solidFill>
              </a:rPr>
              <a:t>你们所有的男子，都要受割礼。这就是我与你，并你的后裔所立的约，是你们所当遵守的。</a:t>
            </a:r>
            <a:r>
              <a:rPr lang="en-US" altLang="zh-CN" sz="2000" dirty="0"/>
              <a:t>11</a:t>
            </a:r>
            <a:r>
              <a:rPr lang="zh-CN" altLang="en-US" sz="20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zh-CN" altLang="en-US" sz="2000" dirty="0"/>
              <a:t>。</a:t>
            </a:r>
            <a:r>
              <a:rPr lang="en-US" altLang="zh-CN" sz="2000" dirty="0"/>
              <a:t>12</a:t>
            </a:r>
            <a:r>
              <a:rPr lang="zh-CN" altLang="en-US" sz="2000" dirty="0"/>
              <a:t>你们世世代代的男子，无论是家里生的，是在你后裔之外用银子从外人买的，生下来第八日，都要受割礼。</a:t>
            </a:r>
            <a:r>
              <a:rPr lang="en-US" altLang="zh-CN" sz="2000" dirty="0"/>
              <a:t>13</a:t>
            </a:r>
            <a:r>
              <a:rPr lang="zh-CN" altLang="en-US" sz="2000" dirty="0"/>
              <a:t>你家里生的和你用银子买的，都必须受割礼。这样，我的约就立在你们肉体上作永远的约。</a:t>
            </a:r>
            <a:r>
              <a:rPr lang="en-US" altLang="zh-CN" sz="2000" dirty="0"/>
              <a:t>14</a:t>
            </a:r>
            <a:r>
              <a:rPr lang="zh-CN" altLang="en-US" sz="2000" dirty="0"/>
              <a:t>但不受割礼的男子，必从民中剪除，因他背了我的约。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3B1E0E-8FE9-AD4F-2ACB-A9AC30199172}"/>
              </a:ext>
            </a:extLst>
          </p:cNvPr>
          <p:cNvSpPr txBox="1"/>
          <p:nvPr/>
        </p:nvSpPr>
        <p:spPr>
          <a:xfrm>
            <a:off x="149639" y="3574851"/>
            <a:ext cx="1191303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亚伯拉罕之约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 </a:t>
            </a:r>
            <a:r>
              <a:rPr lang="en-US" altLang="zh-CN" sz="2400" b="1" dirty="0"/>
              <a:t>(13:16; 15:4-5; 17:6; 17:16///16:10; 17:20) 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 </a:t>
            </a:r>
            <a:r>
              <a:rPr lang="en-US" altLang="zh-CN" sz="2400" b="1" dirty="0"/>
              <a:t>(12:2-3)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 </a:t>
            </a:r>
            <a:r>
              <a:rPr lang="en-US" altLang="zh-CN" sz="2400" b="1" dirty="0"/>
              <a:t>(17:5-6) 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 </a:t>
            </a:r>
            <a:r>
              <a:rPr lang="en-US" altLang="zh-CN" sz="2400" b="1" dirty="0"/>
              <a:t>(13:14-15; 15:7; 15:18-21; 17:8)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en-US" altLang="zh-CN" sz="2400" b="1" dirty="0"/>
              <a:t>(17:7)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en-US" altLang="zh-CN" sz="2400" b="1" dirty="0"/>
              <a:t>(17:10-14)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C6D423-137B-68BC-4A1F-EBBA4744AEF2}"/>
              </a:ext>
            </a:extLst>
          </p:cNvPr>
          <p:cNvSpPr txBox="1"/>
          <p:nvPr/>
        </p:nvSpPr>
        <p:spPr>
          <a:xfrm>
            <a:off x="139484" y="24890"/>
            <a:ext cx="1191303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200" dirty="0"/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神又对亚伯拉罕说，</a:t>
            </a:r>
            <a:r>
              <a:rPr lang="zh-CN" altLang="en-US" sz="2200" b="1" dirty="0">
                <a:solidFill>
                  <a:srgbClr val="FF0000"/>
                </a:solidFill>
              </a:rPr>
              <a:t>你的妻子撒莱，不可再叫撒莱，她的名要叫撒拉</a:t>
            </a:r>
            <a:r>
              <a:rPr lang="zh-CN" altLang="en-US" sz="2200" dirty="0"/>
              <a:t>。</a:t>
            </a:r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我必赐福给她，也要使你从她得一个儿子。我要赐福给她，她也要作多国之母。必有百姓的君王从她而出</a:t>
            </a:r>
            <a:r>
              <a:rPr lang="zh-CN" altLang="en-US" sz="2200" dirty="0"/>
              <a:t>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0000FF"/>
                </a:solidFill>
              </a:rPr>
              <a:t>亚伯拉罕就俯伏在地喜笑，心里说，一百岁的人还能得孩子吗？撒拉已经九十岁了，还能生养吗？</a:t>
            </a:r>
            <a:r>
              <a:rPr lang="en-US" altLang="zh-CN" sz="2200" dirty="0"/>
              <a:t>18</a:t>
            </a:r>
            <a:r>
              <a:rPr lang="zh-CN" altLang="en-US" sz="2200" dirty="0"/>
              <a:t>亚伯拉罕对神说，</a:t>
            </a:r>
            <a:r>
              <a:rPr lang="zh-CN" altLang="en-US" sz="2200" b="1" dirty="0">
                <a:solidFill>
                  <a:srgbClr val="0000FF"/>
                </a:solidFill>
              </a:rPr>
              <a:t>但愿以实玛利活在你面前</a:t>
            </a:r>
            <a:r>
              <a:rPr lang="zh-CN" altLang="en-US" sz="2200" dirty="0"/>
              <a:t>。</a:t>
            </a:r>
            <a:r>
              <a:rPr lang="en-US" altLang="zh-CN" sz="2200" dirty="0"/>
              <a:t>19</a:t>
            </a:r>
            <a:r>
              <a:rPr lang="zh-CN" altLang="en-US" sz="2200" dirty="0"/>
              <a:t>神说，</a:t>
            </a:r>
            <a:r>
              <a:rPr lang="zh-CN" altLang="en-US" sz="2200" b="1" dirty="0">
                <a:solidFill>
                  <a:srgbClr val="FF0000"/>
                </a:solidFill>
              </a:rPr>
              <a:t>不然，你妻子撒拉要给你生一个儿子，你要给他起名叫以撒。我要与他坚定所立的约，作他后裔永远的约</a:t>
            </a:r>
            <a:r>
              <a:rPr lang="zh-CN" altLang="en-US" sz="2200" dirty="0"/>
              <a:t>。</a:t>
            </a:r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FF0000"/>
                </a:solidFill>
              </a:rPr>
              <a:t>至于以实玛利，我也应允你，我必赐福给他，使他昌盛极其繁多，他必生十二个族长，我也要使他成为大国</a:t>
            </a:r>
            <a:r>
              <a:rPr lang="zh-CN" altLang="en-US" sz="2200" dirty="0"/>
              <a:t>。</a:t>
            </a:r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到明年这时节，撒拉必给你生以撒，我要与他坚定所立的约。</a:t>
            </a:r>
            <a:r>
              <a:rPr lang="en-US" altLang="zh-CN" sz="2200" dirty="0"/>
              <a:t>22</a:t>
            </a:r>
            <a:r>
              <a:rPr lang="zh-CN" altLang="en-US" sz="2200" dirty="0"/>
              <a:t>神和亚伯拉罕说完了话，就离开他上升去了。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正当那日，亚伯拉罕遵着神的命，给他的儿子以实玛利和家里的一切男子，无论是在家里生的，是用银子买的，都行了割礼。</a:t>
            </a:r>
            <a:r>
              <a:rPr lang="en-US" altLang="zh-CN" sz="2200" dirty="0"/>
              <a:t>24</a:t>
            </a:r>
            <a:r>
              <a:rPr lang="zh-CN" altLang="en-US" sz="2200" dirty="0"/>
              <a:t>亚伯拉罕受割礼的时候，年九十九岁。</a:t>
            </a:r>
            <a:r>
              <a:rPr lang="en-US" altLang="zh-CN" sz="2200" dirty="0"/>
              <a:t>25</a:t>
            </a:r>
            <a:r>
              <a:rPr lang="zh-CN" altLang="en-US" sz="2200" dirty="0"/>
              <a:t>他儿子以实玛利受割礼的时候，年十三岁。</a:t>
            </a:r>
            <a:r>
              <a:rPr lang="en-US" altLang="zh-CN" sz="2200" dirty="0"/>
              <a:t>26</a:t>
            </a:r>
            <a:r>
              <a:rPr lang="zh-CN" altLang="en-US" sz="2200" dirty="0"/>
              <a:t>正当那日，亚伯拉罕和他儿子以实玛利，一同受了割礼。</a:t>
            </a:r>
            <a:r>
              <a:rPr lang="en-US" altLang="zh-CN" sz="2200" dirty="0"/>
              <a:t>27</a:t>
            </a:r>
            <a:r>
              <a:rPr lang="zh-CN" altLang="en-US" sz="2200" dirty="0"/>
              <a:t>家里所有的人，无论是在家里生的，是用银子从外人买的，也都一同受了割礼。</a:t>
            </a:r>
            <a:endParaRPr lang="en-US" sz="2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42E5DFF-A289-0340-0458-B91DA88144C7}"/>
              </a:ext>
            </a:extLst>
          </p:cNvPr>
          <p:cNvGrpSpPr/>
          <p:nvPr/>
        </p:nvGrpSpPr>
        <p:grpSpPr>
          <a:xfrm>
            <a:off x="356460" y="4491407"/>
            <a:ext cx="11380923" cy="2308324"/>
            <a:chOff x="439118" y="4754873"/>
            <a:chExt cx="10533681" cy="23083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B28572C-69FB-E642-D8FA-84CFF15FFC75}"/>
                </a:ext>
              </a:extLst>
            </p:cNvPr>
            <p:cNvSpPr txBox="1"/>
            <p:nvPr/>
          </p:nvSpPr>
          <p:spPr>
            <a:xfrm>
              <a:off x="439118" y="4754873"/>
              <a:ext cx="1053368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亚伯兰          亚伯拉罕，是多国之父的意思。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撒莱          撒拉，带有公主的意思。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神给孩子起名以撒，就是笑的意思。（ </a:t>
              </a:r>
              <a:r>
                <a:rPr lang="en-US" altLang="zh-CN" sz="2400" dirty="0"/>
                <a:t>v17: </a:t>
              </a:r>
              <a:r>
                <a:rPr lang="zh-CN" altLang="en-US" sz="2400" dirty="0"/>
                <a:t>亚伯拉罕就俯伏在地喜笑）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我要与他坚定所立的约，作他后裔永远的约</a:t>
              </a:r>
              <a:endParaRPr lang="en-US" altLang="zh-CN" sz="24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以实玛利：神听见的意思 </a:t>
              </a:r>
              <a:r>
                <a:rPr lang="en-US" altLang="zh-CN" sz="2400" dirty="0"/>
                <a:t>(</a:t>
              </a:r>
              <a:r>
                <a:rPr lang="zh-CN" altLang="en-US" sz="2400" dirty="0"/>
                <a:t>创</a:t>
              </a:r>
              <a:r>
                <a:rPr lang="en-US" altLang="zh-CN" sz="2400" dirty="0"/>
                <a:t>16:11)   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20: 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至于以实玛利，我也应允你，我必赐福给他，使他昌盛极其繁多，他必生十二个族长，我也要使他成为大国</a:t>
              </a:r>
              <a:endParaRPr lang="en-US" sz="2400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A314AF8E-9505-39E5-2C63-31725A0068D4}"/>
                </a:ext>
              </a:extLst>
            </p:cNvPr>
            <p:cNvCxnSpPr/>
            <p:nvPr/>
          </p:nvCxnSpPr>
          <p:spPr>
            <a:xfrm>
              <a:off x="1701238" y="4980122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C1B31FA3-8C3F-FF03-D690-EE1B15906A9B}"/>
                </a:ext>
              </a:extLst>
            </p:cNvPr>
            <p:cNvCxnSpPr/>
            <p:nvPr/>
          </p:nvCxnSpPr>
          <p:spPr>
            <a:xfrm>
              <a:off x="1421774" y="5339166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2526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三人就从那里起行，向所多玛观看，亚伯拉罕也与他们同行，要送他们一程。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65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7DBFAA-6E5F-27DA-3E44-F79081F82E4D}"/>
              </a:ext>
            </a:extLst>
          </p:cNvPr>
          <p:cNvSpPr txBox="1"/>
          <p:nvPr/>
        </p:nvSpPr>
        <p:spPr>
          <a:xfrm>
            <a:off x="663496" y="735955"/>
            <a:ext cx="111121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2 </a:t>
            </a:r>
            <a:r>
              <a:rPr lang="en-US" altLang="zh-CN" sz="3200" b="1" dirty="0">
                <a:latin typeface="+mn-lt"/>
                <a:cs typeface="+mn-cs"/>
              </a:rPr>
              <a:t> </a:t>
            </a:r>
            <a:r>
              <a:rPr lang="zh-CN" altLang="en-US" sz="3200" b="1" dirty="0">
                <a:latin typeface="+mn-lt"/>
                <a:cs typeface="+mn-cs"/>
              </a:rPr>
              <a:t>神创造</a:t>
            </a:r>
            <a:r>
              <a:rPr lang="zh-CN" altLang="en-US" sz="3200" b="1" dirty="0"/>
              <a:t>人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7 </a:t>
            </a:r>
            <a:r>
              <a:rPr lang="zh-CN" altLang="en-US" sz="2400" dirty="0"/>
              <a:t>耶和华神用地上的尘土造人，将生气吹在他鼻孔里，他就成了有灵的活人，名叫亚当。</a:t>
            </a: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8</a:t>
            </a:r>
            <a:r>
              <a:rPr lang="zh-CN" altLang="en-US" sz="2400" dirty="0"/>
              <a:t>耶和华神在东方的伊甸立了一个园子，把所造的人安置在那里。</a:t>
            </a: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18</a:t>
            </a:r>
            <a:r>
              <a:rPr lang="zh-CN" altLang="en-US" sz="2400" dirty="0"/>
              <a:t>耶和华神说，那人独居不好，我要为他造一个配偶帮助他。</a:t>
            </a:r>
            <a:endParaRPr lang="en-US" altLang="zh-CN" sz="2400" dirty="0"/>
          </a:p>
          <a:p>
            <a:pPr>
              <a:defRPr/>
            </a:pPr>
            <a:endParaRPr lang="zh-CN" altLang="en-US" sz="2400" dirty="0"/>
          </a:p>
          <a:p>
            <a:pPr>
              <a:defRPr/>
            </a:pPr>
            <a:r>
              <a:rPr lang="en-US" altLang="zh-CN" sz="2400" dirty="0"/>
              <a:t>21</a:t>
            </a:r>
            <a:r>
              <a:rPr lang="zh-CN" altLang="en-US" sz="2400" dirty="0"/>
              <a:t>耶和华神使他沉睡，他就睡了。于是取下他的一条肋骨，又把肉合起来。</a:t>
            </a:r>
          </a:p>
          <a:p>
            <a:pPr>
              <a:defRPr/>
            </a:pPr>
            <a:r>
              <a:rPr lang="en-US" altLang="zh-CN" sz="2400" dirty="0"/>
              <a:t>22</a:t>
            </a:r>
            <a:r>
              <a:rPr lang="zh-CN" altLang="en-US" sz="2400" dirty="0"/>
              <a:t>耶和华神就用那人身上所取的肋骨，造成一个女人，领她到那人跟前。</a:t>
            </a:r>
          </a:p>
          <a:p>
            <a:pPr>
              <a:defRPr/>
            </a:pPr>
            <a:r>
              <a:rPr lang="en-US" altLang="zh-CN" sz="2400" dirty="0"/>
              <a:t>23</a:t>
            </a:r>
            <a:r>
              <a:rPr lang="zh-CN" altLang="en-US" sz="2400" dirty="0"/>
              <a:t>那人说，这是我骨中的骨，肉中的肉，可以称她为女人，因为她是从男人身上取出来的。</a:t>
            </a:r>
          </a:p>
          <a:p>
            <a:pPr>
              <a:defRPr/>
            </a:pPr>
            <a:r>
              <a:rPr lang="en-US" altLang="zh-CN" sz="2400" dirty="0"/>
              <a:t>24</a:t>
            </a:r>
            <a:r>
              <a:rPr lang="zh-CN" altLang="en-US" sz="2400" dirty="0"/>
              <a:t>因此，人要离开父母与妻子连合，二人成为一体。</a:t>
            </a:r>
          </a:p>
          <a:p>
            <a:pPr>
              <a:defRPr/>
            </a:pPr>
            <a:r>
              <a:rPr lang="en-US" altLang="zh-CN" sz="2400" dirty="0"/>
              <a:t>25</a:t>
            </a:r>
            <a:r>
              <a:rPr lang="zh-CN" altLang="en-US" sz="2400" dirty="0"/>
              <a:t>当时夫妻二人赤身露体，并不羞耻。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75586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268FF-F409-7114-3907-DAB66336EBAC}"/>
              </a:ext>
            </a:extLst>
          </p:cNvPr>
          <p:cNvSpPr txBox="1"/>
          <p:nvPr/>
        </p:nvSpPr>
        <p:spPr>
          <a:xfrm>
            <a:off x="3854788" y="11605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8D98B3-79E5-5D2B-192D-38B09E0F6834}"/>
              </a:ext>
            </a:extLst>
          </p:cNvPr>
          <p:cNvSpPr txBox="1"/>
          <p:nvPr/>
        </p:nvSpPr>
        <p:spPr>
          <a:xfrm>
            <a:off x="123702" y="79316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B41BED-26B5-553B-23EE-A09BE814F842}"/>
              </a:ext>
            </a:extLst>
          </p:cNvPr>
          <p:cNvSpPr txBox="1"/>
          <p:nvPr/>
        </p:nvSpPr>
        <p:spPr>
          <a:xfrm>
            <a:off x="8686800" y="69892"/>
            <a:ext cx="3381497" cy="67403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endParaRPr lang="en-US" altLang="zh-CN" sz="16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8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B9EFAAB-236F-FDAE-E296-2B12C2EAE147}"/>
              </a:ext>
            </a:extLst>
          </p:cNvPr>
          <p:cNvGrpSpPr/>
          <p:nvPr/>
        </p:nvGrpSpPr>
        <p:grpSpPr>
          <a:xfrm>
            <a:off x="893521" y="1796405"/>
            <a:ext cx="10642383" cy="2985433"/>
            <a:chOff x="92777" y="5242195"/>
            <a:chExt cx="7014900" cy="29854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9F478F-F1C6-BAB2-CC32-416E25F380AD}"/>
                </a:ext>
              </a:extLst>
            </p:cNvPr>
            <p:cNvSpPr txBox="1"/>
            <p:nvPr/>
          </p:nvSpPr>
          <p:spPr>
            <a:xfrm>
              <a:off x="92777" y="5242195"/>
              <a:ext cx="7014900" cy="2985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C00000"/>
                  </a:solidFill>
                </a:rPr>
                <a:t>共同原则</a:t>
              </a:r>
              <a:r>
                <a:rPr lang="en-US" altLang="zh-CN" sz="3200" b="1" dirty="0">
                  <a:solidFill>
                    <a:srgbClr val="C00000"/>
                  </a:solidFill>
                </a:rPr>
                <a:t>:</a:t>
              </a:r>
              <a:r>
                <a:rPr lang="zh-CN" altLang="en-US" sz="3200" b="1" dirty="0">
                  <a:solidFill>
                    <a:srgbClr val="C00000"/>
                  </a:solidFill>
                </a:rPr>
                <a:t>神人同工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FF0000"/>
                  </a:solidFill>
                </a:rPr>
                <a:t>神赐下整全的福</a:t>
              </a:r>
              <a:endParaRPr lang="en-US" altLang="zh-CN" sz="28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0000FF"/>
                  </a:solidFill>
                </a:rPr>
                <a:t>人的责任：顺服 </a:t>
              </a:r>
              <a:endParaRPr lang="en-US" altLang="zh-CN" sz="28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800" b="1" dirty="0">
                <a:solidFill>
                  <a:srgbClr val="0000FF"/>
                </a:solidFill>
              </a:endParaRPr>
            </a:p>
            <a:p>
              <a:r>
                <a:rPr lang="en-US" altLang="zh-CN" sz="2200" b="1" dirty="0">
                  <a:solidFill>
                    <a:srgbClr val="0000FF"/>
                  </a:solidFill>
                </a:rPr>
                <a:t>		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得福 </a:t>
              </a:r>
              <a:r>
                <a:rPr lang="en-US" altLang="zh-CN" sz="2800" dirty="0"/>
                <a:t>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延福 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地上万族都要因你得福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)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xmlns="" id="{445F11A0-5615-6D2B-2E81-5BF1AF696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10482" y="7913537"/>
              <a:ext cx="604458" cy="0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357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1" y="1326449"/>
            <a:ext cx="117553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n-ea"/>
              </a:rPr>
              <a:t>Q1: </a:t>
            </a:r>
            <a:r>
              <a:rPr lang="zh-CN" altLang="en-US" sz="2400" dirty="0">
                <a:latin typeface="+mn-ea"/>
              </a:rPr>
              <a:t>伯拉罕与撒莱生以撒的事在圣经以外在历史书籍上有记载吗？</a:t>
            </a:r>
          </a:p>
          <a:p>
            <a:r>
              <a:rPr lang="zh-CN" altLang="en-US" sz="2400" dirty="0">
                <a:latin typeface="+mn-ea"/>
              </a:rPr>
              <a:t>答：</a:t>
            </a:r>
            <a:r>
              <a:rPr lang="en-US" altLang="zh-CN" sz="2400" dirty="0">
                <a:latin typeface="+mn-ea"/>
              </a:rPr>
              <a:t>(1) </a:t>
            </a:r>
            <a:r>
              <a:rPr lang="zh-CN" altLang="en-US" sz="2400" dirty="0">
                <a:latin typeface="+mn-ea"/>
              </a:rPr>
              <a:t>伯拉罕献以撒在新约里有记载；</a:t>
            </a:r>
            <a:r>
              <a:rPr lang="en-US" altLang="zh-CN" sz="2400" dirty="0">
                <a:latin typeface="+mn-ea"/>
              </a:rPr>
              <a:t>(2) </a:t>
            </a:r>
            <a:r>
              <a:rPr lang="zh-CN" altLang="en-US" sz="2400" dirty="0">
                <a:latin typeface="+mn-ea"/>
              </a:rPr>
              <a:t>历史书籍并不是完全准确的；</a:t>
            </a:r>
            <a:r>
              <a:rPr lang="en-US" altLang="zh-CN" sz="2400" dirty="0">
                <a:latin typeface="+mn-ea"/>
              </a:rPr>
              <a:t>(3) </a:t>
            </a:r>
            <a:r>
              <a:rPr lang="zh-CN" altLang="en-US" sz="2400" dirty="0">
                <a:latin typeface="+mn-ea"/>
              </a:rPr>
              <a:t>圣经无误；</a:t>
            </a:r>
            <a:r>
              <a:rPr lang="en-US" altLang="zh-CN" sz="2400" dirty="0">
                <a:latin typeface="+mn-ea"/>
              </a:rPr>
              <a:t>(4) </a:t>
            </a:r>
            <a:r>
              <a:rPr lang="zh-CN" altLang="en-US" sz="2400" dirty="0">
                <a:latin typeface="+mn-ea"/>
              </a:rPr>
              <a:t>死海古卷写于主前</a:t>
            </a:r>
            <a:r>
              <a:rPr lang="en-US" altLang="zh-CN" sz="2400" dirty="0">
                <a:latin typeface="+mn-ea"/>
              </a:rPr>
              <a:t>300-400</a:t>
            </a:r>
            <a:r>
              <a:rPr lang="zh-CN" altLang="en-US" sz="2400" dirty="0">
                <a:latin typeface="+mn-ea"/>
              </a:rPr>
              <a:t>年到主前</a:t>
            </a:r>
            <a:r>
              <a:rPr lang="en-US" altLang="zh-CN" sz="2400" dirty="0">
                <a:latin typeface="+mn-ea"/>
              </a:rPr>
              <a:t>100</a:t>
            </a:r>
            <a:r>
              <a:rPr lang="zh-CN" altLang="en-US" sz="2400" dirty="0">
                <a:latin typeface="+mn-ea"/>
              </a:rPr>
              <a:t>年左右，完全证实旧约，证实了圣经无误。</a:t>
            </a:r>
            <a:endParaRPr lang="en-US" altLang="zh-CN" sz="2400" dirty="0">
              <a:latin typeface="+mn-ea"/>
            </a:endParaRPr>
          </a:p>
          <a:p>
            <a:endParaRPr lang="zh-CN" altLang="en-US" sz="2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n-ea"/>
              </a:rPr>
              <a:t>Q2: </a:t>
            </a:r>
            <a:r>
              <a:rPr lang="zh-CN" altLang="en-US" sz="2400" dirty="0">
                <a:latin typeface="+mn-ea"/>
              </a:rPr>
              <a:t>为什么神不在伯拉罕与撒莱年轻的时候就赐给他们孩子？而要等到</a:t>
            </a:r>
            <a:r>
              <a:rPr lang="en-US" altLang="zh-CN" sz="2400" dirty="0">
                <a:latin typeface="+mn-ea"/>
              </a:rPr>
              <a:t>80-90</a:t>
            </a:r>
            <a:r>
              <a:rPr lang="zh-CN" altLang="en-US" sz="2400" dirty="0">
                <a:latin typeface="+mn-ea"/>
              </a:rPr>
              <a:t>岁年老的时候？如果神在他们年轻的时候就赐给他们孩子，岂不是就没有以撒与以实马利的争斗？就没有了今天以色列与巴勒斯坦的战争？</a:t>
            </a:r>
          </a:p>
          <a:p>
            <a:r>
              <a:rPr lang="zh-CN" altLang="en-US" sz="2400" dirty="0">
                <a:latin typeface="+mn-ea"/>
              </a:rPr>
              <a:t>答：</a:t>
            </a:r>
            <a:r>
              <a:rPr lang="en-US" altLang="zh-CN" sz="2400" dirty="0">
                <a:latin typeface="+mn-ea"/>
              </a:rPr>
              <a:t>(1) </a:t>
            </a:r>
            <a:r>
              <a:rPr lang="zh-CN" altLang="en-US" sz="2400" dirty="0">
                <a:latin typeface="+mn-ea"/>
              </a:rPr>
              <a:t>圣经没有假设性的问题；</a:t>
            </a:r>
            <a:r>
              <a:rPr lang="en-US" altLang="zh-CN" sz="2400" dirty="0">
                <a:latin typeface="+mn-ea"/>
              </a:rPr>
              <a:t>(2) </a:t>
            </a:r>
            <a:r>
              <a:rPr lang="zh-CN" altLang="en-US" sz="2400" dirty="0">
                <a:latin typeface="+mn-ea"/>
              </a:rPr>
              <a:t>神有神的时间；</a:t>
            </a:r>
            <a:r>
              <a:rPr lang="en-US" altLang="zh-CN" sz="2400" dirty="0">
                <a:latin typeface="+mn-ea"/>
              </a:rPr>
              <a:t>(3)</a:t>
            </a:r>
            <a:r>
              <a:rPr lang="zh-CN" altLang="en-US" sz="2400" dirty="0">
                <a:latin typeface="+mn-ea"/>
              </a:rPr>
              <a:t>神让伯拉罕与撒莱年老的时候才得儿子，特别彰显神得恩典与大能；</a:t>
            </a:r>
            <a:r>
              <a:rPr lang="en-US" altLang="zh-CN" sz="2400" dirty="0">
                <a:latin typeface="+mn-ea"/>
              </a:rPr>
              <a:t>(4) </a:t>
            </a:r>
            <a:r>
              <a:rPr lang="zh-CN" altLang="en-US" sz="2400" dirty="0">
                <a:latin typeface="+mn-ea"/>
              </a:rPr>
              <a:t>神让我们耐心等候，一起经历神； </a:t>
            </a:r>
            <a:r>
              <a:rPr lang="en-US" altLang="zh-CN" sz="2400" b="1" dirty="0">
                <a:latin typeface="+mn-ea"/>
              </a:rPr>
              <a:t>(5) </a:t>
            </a:r>
            <a:r>
              <a:rPr lang="zh-CN" altLang="en-US" sz="2400" b="1" dirty="0">
                <a:latin typeface="+mn-ea"/>
              </a:rPr>
              <a:t>传道书</a:t>
            </a:r>
            <a:r>
              <a:rPr lang="en-US" altLang="zh-CN" sz="2400" b="1" dirty="0">
                <a:latin typeface="+mn-ea"/>
              </a:rPr>
              <a:t>3:1</a:t>
            </a:r>
            <a:r>
              <a:rPr lang="zh-CN" altLang="en-US" sz="2400" b="1" dirty="0">
                <a:latin typeface="+mn-ea"/>
              </a:rPr>
              <a:t>凡事都有定期，天下万务都有定时。</a:t>
            </a:r>
            <a:r>
              <a:rPr lang="en-US" altLang="zh-CN" sz="2400" dirty="0">
                <a:latin typeface="+mn-ea"/>
              </a:rPr>
              <a:t>11</a:t>
            </a:r>
            <a:r>
              <a:rPr lang="zh-CN" altLang="en-US" sz="2400" dirty="0">
                <a:latin typeface="+mn-ea"/>
              </a:rPr>
              <a:t>神造万物，各按其时成为美好。又将永生安置在世人心里。</a:t>
            </a:r>
            <a:r>
              <a:rPr lang="zh-CN" altLang="en-US" sz="2400" b="1" dirty="0">
                <a:latin typeface="+mn-ea"/>
              </a:rPr>
              <a:t>然而神从始至终的作为，人不能参透</a:t>
            </a:r>
            <a:r>
              <a:rPr lang="zh-CN" altLang="en-US" sz="2400" dirty="0">
                <a:latin typeface="+mn-ea"/>
              </a:rPr>
              <a:t>。</a:t>
            </a:r>
            <a:r>
              <a:rPr lang="en-US" altLang="zh-CN" sz="2400" dirty="0">
                <a:latin typeface="+mn-ea"/>
              </a:rPr>
              <a:t>14</a:t>
            </a:r>
            <a:r>
              <a:rPr lang="zh-CN" altLang="en-US" sz="2400" dirty="0">
                <a:latin typeface="+mn-ea"/>
              </a:rPr>
              <a:t>我知道神一切所作的，都必永存，无所增添，无所减少。</a:t>
            </a:r>
            <a:r>
              <a:rPr lang="zh-CN" altLang="en-US" sz="2400" b="1" dirty="0">
                <a:latin typeface="+mn-ea"/>
              </a:rPr>
              <a:t>神这样行，是要人在他面前存敬畏的心</a:t>
            </a:r>
            <a:r>
              <a:rPr lang="zh-CN" altLang="en-US" b="1" dirty="0">
                <a:latin typeface="+mn-ea"/>
              </a:rPr>
              <a:t>。</a:t>
            </a:r>
            <a:endParaRPr 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666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2023</a:t>
            </a:r>
            <a:r>
              <a:rPr lang="zh-CN" altLang="en-US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秋季主日学</a:t>
            </a:r>
            <a:endParaRPr lang="en-US" altLang="zh-CN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《</a:t>
            </a:r>
            <a:r>
              <a:rPr lang="zh-CN" altLang="en-US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创世纪</a:t>
            </a:r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1-2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亚当之约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3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章：人的堕落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4-5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该隐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vs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亚伯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6-9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神与挪亚立约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10–11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章：巴别塔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12-14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章：亚伯兰蒙召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15-18:16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章：神与亚伯兰立约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18:17-20</a:t>
            </a:r>
            <a:r>
              <a:rPr lang="zh-CN" altLang="en-US" sz="40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10/22/2023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947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prstClr val="black"/>
                </a:solidFill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1</a:t>
            </a:r>
            <a:r>
              <a:rPr lang="zh-CN" altLang="en-US" sz="2200" b="1" dirty="0">
                <a:solidFill>
                  <a:prstClr val="black"/>
                </a:solidFill>
              </a:rPr>
              <a:t>挪亚的儿子闪，含，雅弗的后代，记在下面</a:t>
            </a:r>
            <a:r>
              <a:rPr lang="zh-CN" altLang="en-US" sz="2200" dirty="0">
                <a:solidFill>
                  <a:prstClr val="black"/>
                </a:solidFill>
              </a:rPr>
              <a:t>。洪水以后，他们都生了儿子。</a:t>
            </a:r>
            <a:endParaRPr lang="en-US" altLang="zh-CN" sz="2200" dirty="0">
              <a:solidFill>
                <a:prstClr val="black"/>
              </a:solidFill>
            </a:endParaRPr>
          </a:p>
          <a:p>
            <a:endParaRPr lang="zh-CN" altLang="en-US" sz="2200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2</a:t>
            </a:r>
            <a:r>
              <a:rPr lang="zh-CN" altLang="en-US" sz="2200" b="1" dirty="0">
                <a:solidFill>
                  <a:prstClr val="black"/>
                </a:solidFill>
              </a:rPr>
              <a:t>雅弗的儿子是歌篾，玛各，玛代，雅完，土巴，米设，提拉。</a:t>
            </a:r>
          </a:p>
          <a:p>
            <a:r>
              <a:rPr lang="en-US" altLang="zh-CN" sz="2200" b="1" dirty="0">
                <a:solidFill>
                  <a:prstClr val="black"/>
                </a:solidFill>
              </a:rPr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>
                <a:solidFill>
                  <a:prstClr val="black"/>
                </a:solidFill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</a:rPr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  <a:p>
            <a:endParaRPr lang="en-US" altLang="zh-CN" sz="2200" dirty="0">
              <a:solidFill>
                <a:prstClr val="black"/>
              </a:solidFill>
            </a:endParaRPr>
          </a:p>
          <a:p>
            <a:r>
              <a:rPr lang="en-US" altLang="zh-CN" sz="2200" b="1" dirty="0">
                <a:solidFill>
                  <a:prstClr val="black"/>
                </a:solidFill>
              </a:rPr>
              <a:t>6</a:t>
            </a:r>
            <a:r>
              <a:rPr lang="zh-CN" altLang="en-US" sz="2200" b="1" dirty="0">
                <a:solidFill>
                  <a:prstClr val="black"/>
                </a:solidFill>
              </a:rPr>
              <a:t>含的儿子是古实，麦西，弗，迦南。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15</a:t>
            </a:r>
            <a:r>
              <a:rPr lang="zh-CN" altLang="en-US" sz="2200" dirty="0">
                <a:solidFill>
                  <a:prstClr val="black"/>
                </a:solidFill>
              </a:rPr>
              <a:t>迦南生长子西顿，又生赫 </a:t>
            </a:r>
            <a:r>
              <a:rPr lang="en-US" altLang="zh-CN" sz="2200" dirty="0">
                <a:solidFill>
                  <a:prstClr val="black"/>
                </a:solidFill>
              </a:rPr>
              <a:t>16</a:t>
            </a:r>
            <a:r>
              <a:rPr lang="zh-CN" altLang="en-US" sz="2200" dirty="0">
                <a:solidFill>
                  <a:prstClr val="black"/>
                </a:solidFill>
              </a:rPr>
              <a:t>和耶布斯人，亚摩利人，革迦撒人，</a:t>
            </a:r>
            <a:r>
              <a:rPr lang="en-US" altLang="zh-CN" sz="2200" dirty="0">
                <a:solidFill>
                  <a:prstClr val="black"/>
                </a:solidFill>
              </a:rPr>
              <a:t>17</a:t>
            </a:r>
            <a:r>
              <a:rPr lang="zh-CN" altLang="en-US" sz="2200" dirty="0">
                <a:solidFill>
                  <a:prstClr val="black"/>
                </a:solidFill>
              </a:rPr>
              <a:t>希未人，亚基人，西尼人，</a:t>
            </a:r>
            <a:r>
              <a:rPr lang="en-US" altLang="zh-CN" sz="2200" dirty="0">
                <a:solidFill>
                  <a:prstClr val="black"/>
                </a:solidFill>
              </a:rPr>
              <a:t>18</a:t>
            </a:r>
            <a:r>
              <a:rPr lang="zh-CN" altLang="en-US" sz="2200" dirty="0">
                <a:solidFill>
                  <a:prstClr val="black"/>
                </a:solidFill>
              </a:rPr>
              <a:t>亚瓦底人，洗玛利人，哈马人，后来迦南的诸族分散了。</a:t>
            </a:r>
            <a:r>
              <a:rPr lang="en-US" altLang="zh-CN" sz="2200" dirty="0">
                <a:solidFill>
                  <a:prstClr val="black"/>
                </a:solidFill>
              </a:rPr>
              <a:t>19</a:t>
            </a:r>
            <a:r>
              <a:rPr lang="zh-CN" altLang="en-US" sz="2200" dirty="0">
                <a:solidFill>
                  <a:prstClr val="black"/>
                </a:solidFill>
              </a:rPr>
              <a:t>迦南的境界是从西顿向基拉耳的路上，直到迦萨，又向</a:t>
            </a:r>
            <a:r>
              <a:rPr lang="zh-CN" altLang="en-US" sz="2200" b="1" dirty="0">
                <a:solidFill>
                  <a:srgbClr val="FF0000"/>
                </a:solidFill>
              </a:rPr>
              <a:t>所多玛，蛾摩拉</a:t>
            </a:r>
            <a:r>
              <a:rPr lang="zh-CN" altLang="en-US" sz="2200" dirty="0">
                <a:solidFill>
                  <a:prstClr val="black"/>
                </a:solidFill>
              </a:rPr>
              <a:t>，押玛，洗扁的路上，直到拉沙。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20</a:t>
            </a:r>
            <a:r>
              <a:rPr lang="zh-CN" altLang="en-US" sz="2200" dirty="0">
                <a:solidFill>
                  <a:prstClr val="black"/>
                </a:solidFill>
              </a:rPr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>
                <a:solidFill>
                  <a:prstClr val="black"/>
                </a:solidFill>
              </a:rPr>
              <a:t>。</a:t>
            </a:r>
            <a:endParaRPr lang="en-US" altLang="zh-CN" sz="2200" dirty="0">
              <a:solidFill>
                <a:prstClr val="black"/>
              </a:solidFill>
            </a:endParaRPr>
          </a:p>
          <a:p>
            <a:endParaRPr lang="en-US" altLang="zh-CN" sz="2200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21</a:t>
            </a:r>
            <a:r>
              <a:rPr lang="zh-CN" altLang="en-US" sz="2200" dirty="0">
                <a:solidFill>
                  <a:prstClr val="black"/>
                </a:solidFill>
              </a:rPr>
              <a:t>雅弗的哥哥闪，是希伯子孙之祖，他也生了儿子。</a:t>
            </a:r>
            <a:r>
              <a:rPr lang="en-US" altLang="zh-CN" sz="2200" dirty="0">
                <a:solidFill>
                  <a:prstClr val="black"/>
                </a:solidFill>
              </a:rPr>
              <a:t>22</a:t>
            </a:r>
            <a:r>
              <a:rPr lang="zh-CN" altLang="en-US" sz="2200" dirty="0">
                <a:solidFill>
                  <a:prstClr val="black"/>
                </a:solidFill>
              </a:rPr>
              <a:t>闪的儿子是以拦，亚述，亚法撒，路德，亚兰。</a:t>
            </a:r>
            <a:r>
              <a:rPr lang="en-US" altLang="zh-CN" sz="2200" dirty="0">
                <a:solidFill>
                  <a:prstClr val="black"/>
                </a:solidFill>
              </a:rPr>
              <a:t>31</a:t>
            </a:r>
            <a:r>
              <a:rPr lang="zh-CN" altLang="en-US" sz="2200" dirty="0">
                <a:solidFill>
                  <a:prstClr val="black"/>
                </a:solidFill>
              </a:rPr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  <a:p>
            <a:endParaRPr lang="zh-CN" altLang="en-US" sz="2200" b="1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017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25718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F3F9C9-9503-79AE-BC6F-57812C83BD39}"/>
              </a:ext>
            </a:extLst>
          </p:cNvPr>
          <p:cNvSpPr/>
          <p:nvPr/>
        </p:nvSpPr>
        <p:spPr>
          <a:xfrm>
            <a:off x="7630585" y="4473146"/>
            <a:ext cx="1768788" cy="2207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356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7004" y="609198"/>
            <a:ext cx="4300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‪创世记‬</a:t>
            </a:r>
            <a:r>
              <a:rPr lang="en-US" altLang="zh-CN" dirty="0">
                <a:solidFill>
                  <a:prstClr val="black"/>
                </a:solidFill>
              </a:rPr>
              <a:t>35:27 </a:t>
            </a:r>
            <a:r>
              <a:rPr lang="zh-CN" altLang="en-US" dirty="0">
                <a:solidFill>
                  <a:prstClr val="black"/>
                </a:solidFill>
              </a:rPr>
              <a:t>和合本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27 </a:t>
            </a:r>
            <a:r>
              <a:rPr lang="zh-CN" altLang="en-US" dirty="0">
                <a:solidFill>
                  <a:prstClr val="black"/>
                </a:solidFill>
              </a:rPr>
              <a:t>雅各来到他父亲以撒那里，到了</a:t>
            </a:r>
            <a:r>
              <a:rPr lang="zh-CN" altLang="en-US" dirty="0">
                <a:solidFill>
                  <a:srgbClr val="FF0000"/>
                </a:solidFill>
              </a:rPr>
              <a:t>基列亚巴</a:t>
            </a:r>
            <a:r>
              <a:rPr lang="zh-CN" altLang="en-US" dirty="0">
                <a:solidFill>
                  <a:prstClr val="black"/>
                </a:solidFill>
              </a:rPr>
              <a:t>的</a:t>
            </a:r>
            <a:r>
              <a:rPr lang="zh-CN" altLang="en-US" dirty="0">
                <a:solidFill>
                  <a:srgbClr val="FF0000"/>
                </a:solidFill>
              </a:rPr>
              <a:t>幔利</a:t>
            </a:r>
            <a:r>
              <a:rPr lang="zh-CN" altLang="en-US" dirty="0">
                <a:solidFill>
                  <a:prstClr val="black"/>
                </a:solidFill>
              </a:rPr>
              <a:t>，乃是亚伯拉罕和以撒寄居的地方；</a:t>
            </a:r>
            <a:r>
              <a:rPr lang="zh-CN" altLang="en-US" dirty="0">
                <a:solidFill>
                  <a:srgbClr val="FF0000"/>
                </a:solidFill>
              </a:rPr>
              <a:t>基列亚巴就是希伯仑</a:t>
            </a:r>
            <a:r>
              <a:rPr lang="zh-CN" altLang="en-US" dirty="0">
                <a:solidFill>
                  <a:prstClr val="black"/>
                </a:solidFill>
              </a:rPr>
              <a:t>。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5" y="-57665"/>
            <a:ext cx="6950163" cy="69733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70265" y="6488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摘自：</a:t>
            </a:r>
            <a:r>
              <a:rPr lang="zh-TW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聖光聖經地理資訊網</a:t>
            </a:r>
            <a:endParaRPr lang="en-US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46854" y="3295135"/>
            <a:ext cx="461319" cy="444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75438" y="2586680"/>
            <a:ext cx="724929" cy="7084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44065" y="4407243"/>
            <a:ext cx="461319" cy="444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3822355"/>
            <a:ext cx="749643" cy="774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590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xmlns="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flipH="1" flipV="1">
            <a:off x="8266254" y="5346354"/>
            <a:ext cx="152816" cy="856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620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18:1-16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</a:t>
            </a:r>
            <a:r>
              <a:rPr lang="zh-CN" altLang="en-US" sz="2800" b="1" u="sng" dirty="0">
                <a:solidFill>
                  <a:srgbClr val="FF0000"/>
                </a:solidFill>
              </a:rPr>
              <a:t>亚伯拉罕也与他们同行，要送他们一程。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23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18:17-33 </a:t>
            </a:r>
            <a:endParaRPr lang="zh-CN" altLang="en-US" sz="2200" b="1" dirty="0">
              <a:latin typeface="+mn-ea"/>
            </a:endParaRPr>
          </a:p>
          <a:p>
            <a:r>
              <a:rPr lang="en-US" altLang="zh-CN" sz="2200" dirty="0">
                <a:latin typeface="+mn-ea"/>
              </a:rPr>
              <a:t>17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耶和华说：“我所要做的事岂可瞒着亚伯拉罕呢？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18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亚伯拉罕必要成为强大的国；地上的万国都必因他得福。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我眷顾他，为要叫他吩咐他的众子和他的眷属遵守我的道，秉公行义，使我所应许亚伯拉罕的话都成就了。”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20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耶和华说：“所多玛和蛾摩拉的罪恶甚重，声闻于我。 </a:t>
            </a:r>
            <a:r>
              <a:rPr lang="en-US" altLang="zh-CN" sz="2200" dirty="0">
                <a:latin typeface="+mn-ea"/>
              </a:rPr>
              <a:t>21 </a:t>
            </a:r>
            <a:r>
              <a:rPr lang="zh-CN" altLang="en-US" sz="2200" dirty="0">
                <a:latin typeface="+mn-ea"/>
              </a:rPr>
              <a:t>我现在要下去，察看他们所行的，果然尽像那达到我耳中的声音一样吗？若是不然，我也必知道。”</a:t>
            </a:r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二人转身离开那里，向所多玛去；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但亚伯拉罕仍旧站在耶和华面前。 </a:t>
            </a:r>
            <a:r>
              <a:rPr lang="en-US" altLang="zh-CN" sz="2200" b="1" dirty="0">
                <a:solidFill>
                  <a:srgbClr val="0000FF"/>
                </a:solidFill>
                <a:latin typeface="+mn-ea"/>
              </a:rPr>
              <a:t>23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亚伯拉罕近前来，说：“无论善恶，你都要剿灭吗？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24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假若那城里有五十个义人，你还剿灭那地方吗？不为城里这五十个义人饶恕其中的人吗？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25 </a:t>
            </a:r>
            <a:r>
              <a:rPr lang="zh-CN" altLang="en-US" sz="2200" dirty="0">
                <a:latin typeface="+mn-ea"/>
              </a:rPr>
              <a:t>将义人与恶人同杀，将义人与恶人一样看待，这断不是你所行的。审判全地的主岂不行公义吗？” </a:t>
            </a:r>
            <a:r>
              <a:rPr lang="en-US" altLang="zh-CN" sz="2200" dirty="0">
                <a:latin typeface="+mn-ea"/>
              </a:rPr>
              <a:t>26 </a:t>
            </a:r>
            <a:r>
              <a:rPr lang="zh-CN" altLang="en-US" sz="2200" dirty="0">
                <a:latin typeface="+mn-ea"/>
              </a:rPr>
              <a:t>耶和华说：“我若在所多玛城里见有五十个义人，我就为他们的缘故饶恕那地方的众人。” </a:t>
            </a:r>
            <a:r>
              <a:rPr lang="en-US" altLang="zh-CN" sz="2200" dirty="0">
                <a:latin typeface="+mn-ea"/>
              </a:rPr>
              <a:t>27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亚伯拉罕说：“我虽然是灰尘，还敢对主说话。 </a:t>
            </a:r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假若这五十个义人短了五个，你就因为短了五个毁灭全城吗？”他说：“我在那里若见有四十五个，也不毁灭那城。”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dirty="0">
                <a:latin typeface="+mn-ea"/>
              </a:rPr>
              <a:t>亚伯拉罕又对他说：“假若在那里见有四十个怎么样呢？”他说：“为这四十个的缘故，我也不做这事。” </a:t>
            </a:r>
            <a:r>
              <a:rPr lang="en-US" altLang="zh-CN" sz="2200" dirty="0">
                <a:latin typeface="+mn-ea"/>
              </a:rPr>
              <a:t>30 </a:t>
            </a:r>
            <a:r>
              <a:rPr lang="zh-CN" altLang="en-US" sz="2200" dirty="0">
                <a:latin typeface="+mn-ea"/>
              </a:rPr>
              <a:t>亚伯拉罕说：“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求主不要动怒</a:t>
            </a:r>
            <a:r>
              <a:rPr lang="zh-CN" altLang="en-US" sz="2200" dirty="0">
                <a:latin typeface="+mn-ea"/>
              </a:rPr>
              <a:t>，容我说，假若在那里见有三十个怎么样呢？”他说：“我在那里若见有三十个，我也不做这事。” </a:t>
            </a:r>
            <a:r>
              <a:rPr lang="en-US" altLang="zh-CN" sz="2200" dirty="0">
                <a:latin typeface="+mn-ea"/>
              </a:rPr>
              <a:t>31 </a:t>
            </a:r>
            <a:r>
              <a:rPr lang="zh-CN" altLang="en-US" sz="2200" dirty="0">
                <a:latin typeface="+mn-ea"/>
              </a:rPr>
              <a:t>亚伯拉罕说：“我还敢对主说话，假若在那里见有二十个怎么样呢？”他说：“为这二十个的缘故，我也不毁灭那城。” </a:t>
            </a:r>
            <a:r>
              <a:rPr lang="en-US" altLang="zh-CN" sz="2200" dirty="0">
                <a:latin typeface="+mn-ea"/>
              </a:rPr>
              <a:t>32 </a:t>
            </a:r>
            <a:r>
              <a:rPr lang="zh-CN" altLang="en-US" sz="2200" dirty="0">
                <a:latin typeface="+mn-ea"/>
              </a:rPr>
              <a:t>亚伯拉罕说：“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求主不要动怒，</a:t>
            </a:r>
            <a:r>
              <a:rPr lang="zh-CN" altLang="en-US" sz="2200" dirty="0">
                <a:latin typeface="+mn-ea"/>
              </a:rPr>
              <a:t>我再说这一次，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假若在那里见有十个呢？</a:t>
            </a:r>
            <a:r>
              <a:rPr lang="zh-CN" altLang="en-US" sz="2200" dirty="0">
                <a:latin typeface="+mn-ea"/>
              </a:rPr>
              <a:t>”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他说：“为这十个的缘故，我也不毁灭那城。” </a:t>
            </a:r>
            <a:r>
              <a:rPr lang="en-US" altLang="zh-CN" sz="2200" dirty="0">
                <a:latin typeface="+mn-ea"/>
              </a:rPr>
              <a:t>33 </a:t>
            </a:r>
            <a:r>
              <a:rPr lang="zh-CN" altLang="en-US" sz="2200" dirty="0">
                <a:latin typeface="+mn-ea"/>
              </a:rPr>
              <a:t>耶和华与亚伯拉罕说完了话就走了；亚伯拉罕也回到自己的地方去了。</a:t>
            </a:r>
            <a:endParaRPr lang="en-US" sz="22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93E734-316C-EAD2-E5C7-FCDD21CB7334}"/>
              </a:ext>
            </a:extLst>
          </p:cNvPr>
          <p:cNvSpPr txBox="1"/>
          <p:nvPr/>
        </p:nvSpPr>
        <p:spPr>
          <a:xfrm>
            <a:off x="753333" y="5963364"/>
            <a:ext cx="8835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所要做的是什么事？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为什么不瞒着亚伯拉罕？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85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0E7DF1-00C3-1E69-3BA4-1F1F3FA5442E}"/>
              </a:ext>
            </a:extLst>
          </p:cNvPr>
          <p:cNvSpPr txBox="1"/>
          <p:nvPr/>
        </p:nvSpPr>
        <p:spPr>
          <a:xfrm>
            <a:off x="955288" y="351234"/>
            <a:ext cx="1028142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+mn-lt"/>
                <a:cs typeface="+mn-cs"/>
              </a:rPr>
              <a:t>神为什么创造</a:t>
            </a:r>
            <a:r>
              <a:rPr lang="zh-CN" altLang="en-US" sz="2800" b="1" dirty="0"/>
              <a:t>人？    </a:t>
            </a:r>
            <a:endParaRPr lang="en-US" altLang="zh-CN" sz="2800" dirty="0">
              <a:latin typeface="+mn-lt"/>
              <a:cs typeface="+mn-cs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1:27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照着自己的形像造人</a:t>
            </a:r>
            <a:r>
              <a:rPr lang="zh-CN" altLang="en-US" sz="2400" dirty="0"/>
              <a:t>，乃是</a:t>
            </a:r>
            <a:r>
              <a:rPr lang="zh-CN" altLang="en-US" sz="2400" b="1" dirty="0">
                <a:solidFill>
                  <a:srgbClr val="FF0000"/>
                </a:solidFill>
              </a:rPr>
              <a:t>照着他的形像造男造女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8D717F-2289-0EB7-4E77-4C2AD4F1DE4A}"/>
              </a:ext>
            </a:extLst>
          </p:cNvPr>
          <p:cNvSpPr txBox="1"/>
          <p:nvPr/>
        </p:nvSpPr>
        <p:spPr>
          <a:xfrm>
            <a:off x="7934091" y="300441"/>
            <a:ext cx="3072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荣耀神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神的荣耀接着人彰显出来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200" dirty="0"/>
              <a:t>‪</a:t>
            </a:r>
            <a:r>
              <a:rPr lang="zh-CN" altLang="en-US" sz="2200" b="1" dirty="0">
                <a:latin typeface="+mn-ea"/>
              </a:rPr>
              <a:t>‪</a:t>
            </a:r>
            <a:r>
              <a:rPr lang="zh-CN" altLang="en-US" sz="3200" b="1" dirty="0"/>
              <a:t>为什么不瞒着亚伯拉罕？</a:t>
            </a:r>
            <a:endParaRPr lang="en-US" sz="3200" b="1" dirty="0"/>
          </a:p>
          <a:p>
            <a:endParaRPr lang="en-US" altLang="zh-CN" sz="2200" b="1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诗篇‬</a:t>
            </a:r>
            <a:r>
              <a:rPr lang="en-US" altLang="zh-CN" sz="2200" dirty="0">
                <a:latin typeface="+mn-ea"/>
              </a:rPr>
              <a:t>25:14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耶和华与敬畏他的人亲密；他必将自己的约指示他们</a:t>
            </a:r>
            <a:r>
              <a:rPr lang="zh-CN" altLang="en-US" sz="2200" dirty="0">
                <a:latin typeface="+mn-ea"/>
              </a:rPr>
              <a:t>。</a:t>
            </a:r>
            <a:endParaRPr lang="en-US" altLang="zh-CN" sz="2200" dirty="0">
              <a:latin typeface="+mn-ea"/>
            </a:endParaRPr>
          </a:p>
          <a:p>
            <a:endParaRPr lang="en-US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‪约翰福音‬</a:t>
            </a:r>
            <a:r>
              <a:rPr lang="en-US" altLang="zh-CN" sz="2200" dirty="0">
                <a:latin typeface="+mn-ea"/>
              </a:rPr>
              <a:t>15:14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你们若遵行我所吩咐的，就是我的朋友了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以后我不再称你们为仆人，因仆人不知道主人所做的事。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我乃称你们为朋友；因我从我父所听见的，已经都告诉你们了</a:t>
            </a:r>
            <a:r>
              <a:rPr lang="zh-CN" altLang="en-US" sz="2200" dirty="0">
                <a:latin typeface="+mn-ea"/>
              </a:rPr>
              <a:t>。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‪创世记‬</a:t>
            </a:r>
            <a:r>
              <a:rPr lang="en-US" altLang="zh-CN" sz="2200" dirty="0">
                <a:latin typeface="+mn-ea"/>
              </a:rPr>
              <a:t>18:18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亚伯拉罕必要成为强大的国；地上的万国都必因他得福。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我眷顾他，为要叫他吩咐他的众子和他的眷属遵守我的道，秉公行义，使我所应许亚伯拉罕的话都成就了。”</a:t>
            </a:r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‪雅各书‬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2:23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这就应验经上所说：“亚伯拉罕信　神，这就算为他的义。”他又得称为　神的朋友。</a:t>
            </a:r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…</a:t>
            </a:r>
          </a:p>
          <a:p>
            <a:endParaRPr lang="en-US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241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19:1-11 </a:t>
            </a:r>
          </a:p>
          <a:p>
            <a:r>
              <a:rPr lang="en-US" altLang="zh-CN" sz="2200" dirty="0">
                <a:latin typeface="+mn-ea"/>
              </a:rPr>
              <a:t>1 </a:t>
            </a:r>
            <a:r>
              <a:rPr lang="zh-CN" altLang="en-US" sz="2200" dirty="0">
                <a:latin typeface="+mn-ea"/>
              </a:rPr>
              <a:t>那两个天使晚上到了所多玛；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罗得正坐在所多玛城门口，看见他们，就起来迎接，脸伏于地下拜，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 </a:t>
            </a:r>
            <a:r>
              <a:rPr lang="zh-CN" altLang="en-US" sz="2200" dirty="0">
                <a:latin typeface="+mn-ea"/>
              </a:rPr>
              <a:t>说：“我主啊，请你们到仆人家里洗洗脚，住一夜，清早起来再走。”他们说：“不！我们要在街上过夜。” </a:t>
            </a:r>
            <a:r>
              <a:rPr lang="en-US" altLang="zh-CN" sz="2200" dirty="0">
                <a:latin typeface="+mn-ea"/>
              </a:rPr>
              <a:t>3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罗得切切地请他们</a:t>
            </a:r>
            <a:r>
              <a:rPr lang="zh-CN" altLang="en-US" sz="2200" dirty="0">
                <a:latin typeface="+mn-ea"/>
              </a:rPr>
              <a:t>，他们这才进去，到他屋里。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罗得为他们预备筵席，烤无酵饼</a:t>
            </a:r>
            <a:r>
              <a:rPr lang="zh-CN" altLang="en-US" sz="2200" dirty="0">
                <a:latin typeface="+mn-ea"/>
              </a:rPr>
              <a:t>，他们就吃了。 </a:t>
            </a:r>
            <a:r>
              <a:rPr lang="en-US" altLang="zh-CN" sz="2200" dirty="0">
                <a:latin typeface="+mn-ea"/>
              </a:rPr>
              <a:t>4 </a:t>
            </a:r>
            <a:r>
              <a:rPr lang="zh-CN" altLang="en-US" sz="2200" dirty="0">
                <a:latin typeface="+mn-ea"/>
              </a:rPr>
              <a:t>他们还没有躺下，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所多玛城里各处的人，连老带少，都来围住那房子</a:t>
            </a:r>
            <a:r>
              <a:rPr lang="zh-CN" altLang="en-US" sz="2200" dirty="0">
                <a:latin typeface="+mn-ea"/>
              </a:rPr>
              <a:t>， </a:t>
            </a:r>
            <a:r>
              <a:rPr lang="en-US" altLang="zh-CN" sz="2200" dirty="0">
                <a:latin typeface="+mn-ea"/>
              </a:rPr>
              <a:t>5 </a:t>
            </a:r>
            <a:r>
              <a:rPr lang="zh-CN" altLang="en-US" sz="2200" dirty="0">
                <a:latin typeface="+mn-ea"/>
              </a:rPr>
              <a:t>呼叫罗得说：“今日晚上到你这里来的人在哪里呢？把他们带出来，任我们所为。”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latin typeface="+mn-ea"/>
              </a:rPr>
              <a:t>罗得出来，把门关上，到众人那里， </a:t>
            </a:r>
            <a:r>
              <a:rPr lang="en-US" altLang="zh-CN" sz="2200" dirty="0">
                <a:latin typeface="+mn-ea"/>
              </a:rPr>
              <a:t>7 </a:t>
            </a:r>
            <a:r>
              <a:rPr lang="zh-CN" altLang="en-US" sz="2200" dirty="0">
                <a:latin typeface="+mn-ea"/>
              </a:rPr>
              <a:t>说：“众弟兄，请你们不要做这恶事。 </a:t>
            </a:r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我有两个女儿，还是处女，容我领出来，任凭你们的心愿而行；只是这两个人既然到我舍下，不要向他们做什么。”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众人说：“退去吧！”又说：“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这个人来寄居，还想要作官哪！现在我们要害你比害他们更甚。</a:t>
            </a:r>
            <a:r>
              <a:rPr lang="zh-CN" altLang="en-US" sz="2200" dirty="0">
                <a:latin typeface="+mn-ea"/>
              </a:rPr>
              <a:t>”众人就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向前拥挤罗得，要攻破房门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10 </a:t>
            </a:r>
            <a:r>
              <a:rPr lang="zh-CN" altLang="en-US" sz="2200" dirty="0">
                <a:latin typeface="+mn-ea"/>
              </a:rPr>
              <a:t>只是那二人伸出手来，将罗得拉进屋去，把门关上， </a:t>
            </a:r>
            <a:r>
              <a:rPr lang="en-US" altLang="zh-CN" sz="2200" dirty="0">
                <a:latin typeface="+mn-ea"/>
              </a:rPr>
              <a:t>11 </a:t>
            </a:r>
            <a:r>
              <a:rPr lang="zh-CN" altLang="en-US" sz="2200" dirty="0">
                <a:latin typeface="+mn-ea"/>
              </a:rPr>
              <a:t>并且使门外的人，无论老少，眼都昏迷；他们摸来摸去，总寻不着房门。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11312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/>
              <a:t>‪‪</a:t>
            </a:r>
            <a:r>
              <a:rPr lang="zh-CN" altLang="en-US" sz="2400" dirty="0">
                <a:latin typeface="+mn-ea"/>
              </a:rPr>
              <a:t>创世记‬</a:t>
            </a:r>
            <a:r>
              <a:rPr lang="en-US" altLang="zh-CN" sz="2400" dirty="0">
                <a:latin typeface="+mn-ea"/>
              </a:rPr>
              <a:t>18:20 </a:t>
            </a:r>
            <a:r>
              <a:rPr lang="zh-CN" altLang="en-US" sz="2400" dirty="0">
                <a:latin typeface="+mn-ea"/>
              </a:rPr>
              <a:t>耶和华说：“所多玛和蛾摩拉的罪恶甚重，声闻于我。</a:t>
            </a:r>
            <a:endParaRPr lang="en-US" altLang="zh-CN" sz="24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+mn-ea"/>
              </a:rPr>
              <a:t>所多玛和蛾摩拉的罪恶是什么？</a:t>
            </a:r>
            <a:endParaRPr lang="en-US" altLang="zh-CN" sz="36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同性恋？</a:t>
            </a:r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纵容的罪恶？</a:t>
            </a:r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结伴</a:t>
            </a:r>
            <a:r>
              <a:rPr lang="zh-CN" altLang="en-US" sz="2200" dirty="0"/>
              <a:t>作惡</a:t>
            </a:r>
            <a:r>
              <a:rPr lang="en-US" altLang="zh-CN" sz="2200" dirty="0"/>
              <a:t>?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‪利未记‬</a:t>
            </a:r>
            <a:r>
              <a:rPr lang="en-US" altLang="zh-CN" sz="2200" dirty="0">
                <a:latin typeface="+mn-ea"/>
              </a:rPr>
              <a:t>18:22,28-29 </a:t>
            </a:r>
            <a:r>
              <a:rPr lang="zh-CN" altLang="en-US" sz="2200" dirty="0">
                <a:latin typeface="+mn-ea"/>
              </a:rPr>
              <a:t>和合本</a:t>
            </a:r>
          </a:p>
          <a:p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不可与男人苟合，像与女人一样；这本是可憎恶的。</a:t>
            </a:r>
            <a:r>
              <a:rPr lang="en-US" altLang="zh-CN" sz="2200" dirty="0">
                <a:latin typeface="+mn-ea"/>
              </a:rPr>
              <a:t>……</a:t>
            </a:r>
          </a:p>
          <a:p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免得你们玷污那地的时候，地就把你们吐出，像吐出在你们以先的国民一样。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dirty="0">
                <a:latin typeface="+mn-ea"/>
              </a:rPr>
              <a:t>无论什么人，行了其中可憎的一件事，必从民中剪除。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‪犹大书‬</a:t>
            </a:r>
            <a:r>
              <a:rPr lang="en-US" altLang="zh-CN" sz="2200" dirty="0">
                <a:latin typeface="+mn-ea"/>
              </a:rPr>
              <a:t>1:7 </a:t>
            </a:r>
            <a:r>
              <a:rPr lang="zh-CN" altLang="en-US" sz="2200" dirty="0">
                <a:latin typeface="+mn-ea"/>
              </a:rPr>
              <a:t>又如所多玛、蛾摩拉和周围城邑的人，也照他们一味地行淫，随从逆性的情欲，就受永火的刑罚，作为鉴戒。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33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19:12-29</a:t>
            </a:r>
          </a:p>
          <a:p>
            <a:r>
              <a:rPr lang="en-US" altLang="zh-CN" sz="2200" dirty="0">
                <a:latin typeface="+mn-ea"/>
              </a:rPr>
              <a:t>12 </a:t>
            </a:r>
            <a:r>
              <a:rPr lang="zh-CN" altLang="en-US" sz="2200" dirty="0">
                <a:latin typeface="+mn-ea"/>
              </a:rPr>
              <a:t>二人对罗得说：“你这里还有什么人吗？无论是女婿是儿女，和这城中一切属你的人，你都要将他们从这地方带出去。 </a:t>
            </a:r>
            <a:r>
              <a:rPr lang="en-US" altLang="zh-CN" sz="2200" dirty="0">
                <a:latin typeface="+mn-ea"/>
              </a:rPr>
              <a:t>13 </a:t>
            </a:r>
            <a:r>
              <a:rPr lang="zh-CN" altLang="en-US" sz="2200" dirty="0">
                <a:latin typeface="+mn-ea"/>
              </a:rPr>
              <a:t>我们要毁灭这地方；因为城内罪恶的声音在耶和华面前甚大，耶和华差我们来，要毁灭这地方。” </a:t>
            </a:r>
            <a:r>
              <a:rPr lang="en-US" altLang="zh-CN" sz="2200" dirty="0">
                <a:latin typeface="+mn-ea"/>
              </a:rPr>
              <a:t>14 </a:t>
            </a:r>
            <a:r>
              <a:rPr lang="zh-CN" altLang="en-US" sz="2200" dirty="0">
                <a:latin typeface="+mn-ea"/>
              </a:rPr>
              <a:t>罗得就出去，告诉娶了他女儿的女婿们（“娶了”或作“将要娶”）说：“你们起来离开这地方，因为耶和华要毁灭这城。”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他女婿们却以为他说的是戏言</a:t>
            </a:r>
            <a:r>
              <a:rPr lang="zh-CN" altLang="en-US" sz="2200" dirty="0">
                <a:latin typeface="+mn-ea"/>
              </a:rPr>
              <a:t>。</a:t>
            </a:r>
          </a:p>
          <a:p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天明了，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天使催逼罗得说：“起来！带着你的妻子和你在这里的两个女儿出去，免得你因这城里的罪恶同被剿灭。” </a:t>
            </a:r>
            <a:r>
              <a:rPr lang="en-US" altLang="zh-CN" sz="2200" dirty="0">
                <a:latin typeface="+mn-ea"/>
              </a:rPr>
              <a:t>16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但罗得迟延不走</a:t>
            </a:r>
            <a:r>
              <a:rPr lang="zh-CN" altLang="en-US" sz="2200" dirty="0">
                <a:latin typeface="+mn-ea"/>
              </a:rPr>
              <a:t>。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二人因为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耶和华怜恤罗得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，就拉着他的手和他妻子的手，并他两个女儿的手，把他们领出来，安置在城外； </a:t>
            </a:r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17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领他们出来以后，就说：“逃命吧！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不可回头看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，也不可在平原站住。要往山上逃跑，免得你被剿灭。</a:t>
            </a:r>
            <a:r>
              <a:rPr lang="zh-CN" altLang="en-US" sz="2200" dirty="0">
                <a:latin typeface="+mn-ea"/>
              </a:rPr>
              <a:t>” </a:t>
            </a:r>
            <a:r>
              <a:rPr lang="en-US" altLang="zh-CN" sz="2200" dirty="0">
                <a:latin typeface="+mn-ea"/>
              </a:rPr>
              <a:t>18 </a:t>
            </a:r>
            <a:r>
              <a:rPr lang="zh-CN" altLang="en-US" sz="2200" dirty="0">
                <a:latin typeface="+mn-ea"/>
              </a:rPr>
              <a:t>罗得对他们说：“我主啊，不要如此！ </a:t>
            </a:r>
            <a:r>
              <a:rPr lang="en-US" altLang="zh-CN" sz="2200" dirty="0">
                <a:latin typeface="+mn-ea"/>
              </a:rPr>
              <a:t>19 </a:t>
            </a:r>
            <a:r>
              <a:rPr lang="zh-CN" altLang="en-US" sz="2200" dirty="0">
                <a:latin typeface="+mn-ea"/>
              </a:rPr>
              <a:t>你仆人已经在你眼前蒙恩；你又向我显出莫大的慈爱，救我的性命。我不能逃到山上去，恐怕这灾祸临到我，我便死了。 </a:t>
            </a:r>
            <a:r>
              <a:rPr lang="en-US" altLang="zh-CN" sz="2200" dirty="0">
                <a:latin typeface="+mn-ea"/>
              </a:rPr>
              <a:t>20 </a:t>
            </a:r>
            <a:r>
              <a:rPr lang="zh-CN" altLang="en-US" sz="2200" dirty="0">
                <a:latin typeface="+mn-ea"/>
              </a:rPr>
              <a:t>看哪，这座城又小又近，容易逃到，这不是一个小的吗？求你容我逃到那里，我的性命就得存活。” </a:t>
            </a:r>
            <a:r>
              <a:rPr lang="en-US" altLang="zh-CN" sz="2200" dirty="0">
                <a:latin typeface="+mn-ea"/>
              </a:rPr>
              <a:t>21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天使对他说：“这事我也应允你；我不倾覆你所说的这城。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你要速速地逃到那城；因为你还没有到那里，我不能做什么。”因此那城名叫琐珥（“琐珥”就是“小”的意思）。</a:t>
            </a:r>
          </a:p>
          <a:p>
            <a:r>
              <a:rPr lang="en-US" altLang="zh-CN" sz="2200" dirty="0">
                <a:latin typeface="+mn-ea"/>
              </a:rPr>
              <a:t>23 </a:t>
            </a:r>
            <a:r>
              <a:rPr lang="zh-CN" altLang="en-US" sz="2200" dirty="0">
                <a:latin typeface="+mn-ea"/>
              </a:rPr>
              <a:t>罗得到了琐珥，日头已经出来了。 </a:t>
            </a:r>
            <a:r>
              <a:rPr lang="en-US" altLang="zh-CN" sz="2200" dirty="0">
                <a:latin typeface="+mn-ea"/>
              </a:rPr>
              <a:t>24 </a:t>
            </a:r>
            <a:r>
              <a:rPr lang="zh-CN" altLang="en-US" sz="2200" dirty="0">
                <a:latin typeface="+mn-ea"/>
              </a:rPr>
              <a:t>当时，耶和华将硫磺与火从天上耶和华那里降与所多玛和蛾摩拉， </a:t>
            </a:r>
            <a:r>
              <a:rPr lang="en-US" altLang="zh-CN" sz="2200" dirty="0">
                <a:latin typeface="+mn-ea"/>
              </a:rPr>
              <a:t>25 </a:t>
            </a:r>
            <a:r>
              <a:rPr lang="zh-CN" altLang="en-US" sz="2200" dirty="0">
                <a:latin typeface="+mn-ea"/>
              </a:rPr>
              <a:t>把那些城和全平原，并城里所有的居民，连地上生长的，都毁灭了。 </a:t>
            </a:r>
            <a:r>
              <a:rPr lang="en-US" altLang="zh-CN" sz="2200" b="1" dirty="0">
                <a:solidFill>
                  <a:srgbClr val="0000FF"/>
                </a:solidFill>
                <a:latin typeface="+mn-ea"/>
              </a:rPr>
              <a:t>26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罗得的妻子在后边回头一看，就变成了一根盐柱。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27 </a:t>
            </a:r>
            <a:r>
              <a:rPr lang="zh-CN" altLang="en-US" sz="2200" dirty="0">
                <a:latin typeface="+mn-ea"/>
              </a:rPr>
              <a:t>亚伯拉罕清早起来，到了他从前站在耶和华面前的地方， </a:t>
            </a:r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向所多玛和蛾摩拉与平原的全地观看，不料，那地方烟气上腾，如同烧窑一般。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当　神毁灭平原诸城的时候，他记念亚伯拉罕，正在倾覆罗得所住之城的时候，就打发罗得从倾覆之中出来。</a:t>
            </a:r>
            <a:endParaRPr lang="en-US" sz="22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27066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3200" dirty="0"/>
              <a:t>‪</a:t>
            </a:r>
            <a:r>
              <a:rPr lang="zh-CN" altLang="en-US" sz="3600" dirty="0"/>
              <a:t>为什么救罗得？</a:t>
            </a:r>
            <a:endParaRPr lang="en-US" altLang="zh-CN" sz="3600" dirty="0"/>
          </a:p>
          <a:p>
            <a:endParaRPr lang="en-US" altLang="zh-CN" sz="2200" dirty="0"/>
          </a:p>
          <a:p>
            <a:r>
              <a:rPr lang="zh-CN" altLang="en-US" sz="2200" dirty="0"/>
              <a:t>‪创世记‬</a:t>
            </a:r>
            <a:r>
              <a:rPr lang="en-US" altLang="zh-CN" sz="2200" dirty="0"/>
              <a:t>19:29  </a:t>
            </a:r>
            <a:r>
              <a:rPr lang="zh-CN" altLang="en-US" sz="2200" dirty="0"/>
              <a:t>当神毁灭平原诸城的时候，</a:t>
            </a:r>
            <a:r>
              <a:rPr lang="zh-CN" altLang="en-US" sz="2200" b="1" dirty="0">
                <a:solidFill>
                  <a:srgbClr val="FF0000"/>
                </a:solidFill>
              </a:rPr>
              <a:t>他记念亚伯拉罕</a:t>
            </a:r>
            <a:r>
              <a:rPr lang="zh-CN" altLang="en-US" sz="2200" dirty="0"/>
              <a:t>，正在倾覆罗得所住之城的时候，就打发罗得从倾覆之中出来。</a:t>
            </a:r>
          </a:p>
          <a:p>
            <a:endParaRPr lang="en-US" altLang="zh-CN" dirty="0"/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彼得后书‬</a:t>
            </a:r>
            <a:r>
              <a:rPr lang="en-US" altLang="zh-CN" sz="2200" dirty="0">
                <a:latin typeface="+mn-ea"/>
              </a:rPr>
              <a:t>2:5</a:t>
            </a:r>
            <a:r>
              <a:rPr lang="zh-CN" altLang="en-US" sz="2200" dirty="0">
                <a:latin typeface="+mn-ea"/>
              </a:rPr>
              <a:t>神也没有宽容上古的世代，曾叫洪水临到那不敬虔的世代，却保护了传义道的挪亚一家八口。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latin typeface="+mn-ea"/>
              </a:rPr>
              <a:t>又判定所多玛、蛾摩拉，将二城倾覆，焚烧成灰，作为后世不敬虔人的鉴戒； </a:t>
            </a:r>
            <a:r>
              <a:rPr lang="en-US" altLang="zh-CN" sz="2200" dirty="0">
                <a:latin typeface="+mn-ea"/>
              </a:rPr>
              <a:t>7 </a:t>
            </a:r>
            <a:r>
              <a:rPr lang="zh-CN" altLang="en-US" sz="2200" dirty="0">
                <a:latin typeface="+mn-ea"/>
              </a:rPr>
              <a:t>只搭救了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那常为恶人淫行忧伤的义人罗得</a:t>
            </a:r>
            <a:r>
              <a:rPr lang="zh-CN" altLang="en-US" sz="2200" dirty="0">
                <a:latin typeface="+mn-ea"/>
              </a:rPr>
              <a:t>。（ </a:t>
            </a:r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因为那义人住在他们中间，看见听见他们不法的事，他的义心就天天伤痛。）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主知道搭救敬虔的人脱离试探，把不义的人留在刑罚之下，等候审判的日子。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35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r>
              <a:rPr lang="zh-CN" altLang="en-US" sz="2200" dirty="0">
                <a:latin typeface="+mn-ea"/>
              </a:rPr>
              <a:t>创世记‬</a:t>
            </a:r>
            <a:r>
              <a:rPr lang="en-US" altLang="zh-CN" sz="2200" dirty="0">
                <a:latin typeface="+mn-ea"/>
              </a:rPr>
              <a:t>19:26 </a:t>
            </a:r>
            <a:r>
              <a:rPr lang="zh-CN" altLang="en-US" sz="2200" dirty="0">
                <a:latin typeface="+mn-ea"/>
              </a:rPr>
              <a:t>和合本</a:t>
            </a:r>
          </a:p>
          <a:p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26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罗得的妻子在后边回头一看，就变成了一根盐柱。</a:t>
            </a:r>
            <a:endParaRPr lang="en-US" altLang="zh-CN" sz="2200" dirty="0">
              <a:solidFill>
                <a:srgbClr val="FF0000"/>
              </a:solidFill>
              <a:latin typeface="+mn-ea"/>
            </a:endParaRPr>
          </a:p>
          <a:p>
            <a:endParaRPr lang="en-US" altLang="zh-CN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问自己会不会变成了一根盐柱？</a:t>
            </a:r>
            <a:endParaRPr lang="en-US" altLang="zh-CN" sz="3200" dirty="0"/>
          </a:p>
          <a:p>
            <a:endParaRPr lang="en-US" altLang="zh-CN" sz="2200" dirty="0"/>
          </a:p>
          <a:p>
            <a:r>
              <a:rPr lang="zh-CN" altLang="en-US" sz="2200" dirty="0"/>
              <a:t>‪路加福音‬</a:t>
            </a:r>
            <a:r>
              <a:rPr lang="en-US" altLang="zh-CN" sz="2200" dirty="0"/>
              <a:t>17: 29 </a:t>
            </a:r>
            <a:r>
              <a:rPr lang="zh-CN" altLang="en-US" sz="2200" dirty="0"/>
              <a:t>到罗得出所多玛的那日，就有火与硫磺从天上降下来，把他们全都灭了。 </a:t>
            </a:r>
            <a:r>
              <a:rPr lang="en-US" altLang="zh-CN" sz="2200" dirty="0"/>
              <a:t>30 </a:t>
            </a:r>
            <a:r>
              <a:rPr lang="zh-CN" altLang="en-US" sz="2200" dirty="0"/>
              <a:t>人子显现的日子也要这样。 </a:t>
            </a:r>
            <a:r>
              <a:rPr lang="en-US" altLang="zh-CN" sz="2200" dirty="0"/>
              <a:t>31 </a:t>
            </a:r>
            <a:r>
              <a:rPr lang="zh-CN" altLang="en-US" sz="2200" dirty="0"/>
              <a:t>当那日，人在房上，器具在屋里，不要下来拿；人在田里，也不要回家。 </a:t>
            </a:r>
            <a:r>
              <a:rPr lang="en-US" altLang="zh-CN" sz="2200" dirty="0"/>
              <a:t>32 </a:t>
            </a:r>
            <a:r>
              <a:rPr lang="zh-CN" altLang="en-US" sz="2200" dirty="0"/>
              <a:t>你们要回想罗得的妻子。 </a:t>
            </a:r>
            <a:r>
              <a:rPr lang="en-US" altLang="zh-CN" sz="2200" dirty="0"/>
              <a:t>33 </a:t>
            </a:r>
            <a:r>
              <a:rPr lang="zh-CN" altLang="en-US" sz="2200" dirty="0"/>
              <a:t>凡想要保全生命的，必丧掉生命；凡丧掉生命的，必救活生命。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zh-CN" altLang="en-US" sz="2200" dirty="0"/>
              <a:t>马太福音‬</a:t>
            </a:r>
            <a:r>
              <a:rPr lang="en-US" altLang="zh-CN" sz="2200" dirty="0"/>
              <a:t>6:24  “</a:t>
            </a:r>
            <a:r>
              <a:rPr lang="zh-CN" altLang="en-US" sz="2200" dirty="0"/>
              <a:t>一个人不能侍奉两个主；不是恶这个、爱那个，就是重这个、轻那个。你们不能又侍奉　神，又侍奉玛门（“玛门”是“财利”的意思）。”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zh-CN" altLang="en-US" sz="2200" dirty="0"/>
              <a:t>‪路加福音‬</a:t>
            </a:r>
            <a:r>
              <a:rPr lang="en-US" altLang="zh-CN" sz="2200" dirty="0"/>
              <a:t>9:62 </a:t>
            </a:r>
            <a:r>
              <a:rPr lang="zh-CN" altLang="en-US" sz="2200" dirty="0"/>
              <a:t>耶稣说：“手扶着犁向后看的，不配进　神的国。”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zh-TW" altLang="en-US" sz="2200" dirty="0"/>
              <a:t>‪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希伯來書‬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12:1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我們既有這許多的見證人，如同雲彩圍着我們，就當放下各樣的重擔，脫去容易纏累我們的罪，存心忍耐，奔那擺在我們前頭的路程，</a:t>
            </a:r>
            <a:r>
              <a:rPr lang="zh-CN" altLang="en-US" sz="2200" dirty="0"/>
              <a:t>‪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3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xmlns="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flipH="1" flipV="1">
            <a:off x="8266254" y="5346354"/>
            <a:ext cx="152816" cy="856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10400" y="238897"/>
            <a:ext cx="749644" cy="2702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31892" y="238897"/>
            <a:ext cx="510746" cy="6376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92845" y="4283676"/>
            <a:ext cx="2199502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885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r>
              <a:rPr lang="zh-CN" altLang="en-US" sz="2800" dirty="0">
                <a:latin typeface="+mn-ea"/>
              </a:rPr>
              <a:t>圣经中心人物</a:t>
            </a:r>
            <a:r>
              <a:rPr lang="en-US" altLang="zh-CN" sz="2800" dirty="0">
                <a:latin typeface="+mn-ea"/>
              </a:rPr>
              <a:t>:</a:t>
            </a:r>
            <a:r>
              <a:rPr lang="zh-CN" altLang="en-US" sz="2800" dirty="0">
                <a:latin typeface="+mn-ea"/>
              </a:rPr>
              <a:t> </a:t>
            </a:r>
            <a:r>
              <a:rPr lang="zh-CN" altLang="en-US" sz="3200" dirty="0"/>
              <a:t>耶稣</a:t>
            </a:r>
            <a:endParaRPr lang="en-US" altLang="zh-CN" sz="2800" dirty="0">
              <a:latin typeface="+mn-ea"/>
            </a:endParaRPr>
          </a:p>
          <a:p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福音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救恩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愛</a:t>
            </a: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罪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審判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公義</a:t>
            </a: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申命记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29:23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又看见遍地有硫磺，有盐卤，有火迹，没有耕种，没有出产，连草都不生长，好像耶和华在忿怒中所倾覆的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、押玛、洗扁一样。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以赛亚书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1:9 9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若不是万军之耶和华给我们稍留余种，我们早已像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的样子了。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耶利米书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49:18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耶和华说：必无人住在那里，也无人在其中寄居，要像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，和邻近的城邑倾覆的时候一样。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以西结书 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16 ,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阿摩司书 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马太福音‬</a:t>
            </a:r>
            <a:r>
              <a:rPr lang="en-US" altLang="zh-CN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10:15 </a:t>
            </a:r>
            <a:r>
              <a:rPr lang="zh-CN" altLang="en-US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我实在告诉你们，当审判的日子，所多玛和蛾摩拉所受的，比那城还容易受呢！”</a:t>
            </a:r>
            <a:endParaRPr lang="en-US" altLang="zh-CN" sz="240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15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‪‪</a:t>
            </a:r>
            <a:endParaRPr lang="en-US" altLang="zh-CN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啟示錄‬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20:9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他們上來遍滿了全地，圍住聖徒的營與蒙愛的城，就有火從天降下，燒滅了他們。 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那迷惑他們的魔鬼被扔在硫磺的火湖裏，就是獸和假先知所在的地方。他們必晝夜受痛苦，直到永永遠遠。</a:t>
            </a:r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‪彼得後書‬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3:10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但主的日子要像賊來到一樣。那日，天必大有響聲廢去，有形質的都要被烈火銷化，地和其上的物都要燒盡了。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這一切既然都要如此銷化，你們為人該當怎樣聖潔，怎樣敬虔， 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切切仰望神的日子來到。在那日，天被火燒就銷化了，有形質的都要被烈火鎔化。</a:t>
            </a:r>
            <a:endParaRPr lang="en-US" altLang="zh-TW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彼得后书‬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2:6  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又判定所多玛、蛾摩拉，将二城倾覆，焚烧成灰，作为</a:t>
            </a:r>
            <a:r>
              <a:rPr lang="zh-CN" altLang="en-US" sz="32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后世不敬虔人的鉴戒；</a:t>
            </a:r>
            <a:endParaRPr lang="en-US" altLang="zh-CN" sz="32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31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19:30-38 </a:t>
            </a:r>
          </a:p>
          <a:p>
            <a:r>
              <a:rPr lang="en-US" altLang="zh-CN" sz="2200" dirty="0">
                <a:latin typeface="+mn-ea"/>
              </a:rPr>
              <a:t>30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罗得因为怕住在琐珥，就同他两个女儿从琐珥上去，住在山里；他和两个女儿住在一个洞里。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31 </a:t>
            </a:r>
            <a:r>
              <a:rPr lang="zh-CN" altLang="en-US" sz="2200" dirty="0">
                <a:latin typeface="+mn-ea"/>
              </a:rPr>
              <a:t>大女儿对小女儿说：“我们的父亲老了，地上又无人按着世上的常规进到我们这里。 </a:t>
            </a:r>
            <a:r>
              <a:rPr lang="en-US" altLang="zh-CN" sz="2200" dirty="0">
                <a:latin typeface="+mn-ea"/>
              </a:rPr>
              <a:t>32 </a:t>
            </a:r>
            <a:r>
              <a:rPr lang="zh-CN" altLang="en-US" sz="2200" dirty="0">
                <a:latin typeface="+mn-ea"/>
              </a:rPr>
              <a:t>来！我们可以叫父亲喝酒，与他同寝。这样，我们好从他存留后裔。” </a:t>
            </a:r>
            <a:r>
              <a:rPr lang="en-US" altLang="zh-CN" sz="2200" dirty="0">
                <a:latin typeface="+mn-ea"/>
              </a:rPr>
              <a:t>33 </a:t>
            </a:r>
            <a:r>
              <a:rPr lang="zh-CN" altLang="en-US" sz="2200" dirty="0">
                <a:latin typeface="+mn-ea"/>
              </a:rPr>
              <a:t>于是，那夜她们叫父亲喝酒，大女儿就进去和她父亲同寝；她几时躺下，几时起来，父亲都不知道。 </a:t>
            </a:r>
            <a:r>
              <a:rPr lang="en-US" altLang="zh-CN" sz="2200" dirty="0">
                <a:latin typeface="+mn-ea"/>
              </a:rPr>
              <a:t>34 </a:t>
            </a:r>
            <a:r>
              <a:rPr lang="zh-CN" altLang="en-US" sz="2200" dirty="0">
                <a:latin typeface="+mn-ea"/>
              </a:rPr>
              <a:t>第二天，大女儿对小女儿说：“我昨夜与父亲同寝。今夜我们再叫他喝酒，你可以进去与他同寝。这样，我们好从父亲存留后裔。” </a:t>
            </a:r>
            <a:r>
              <a:rPr lang="en-US" altLang="zh-CN" sz="2200" dirty="0">
                <a:latin typeface="+mn-ea"/>
              </a:rPr>
              <a:t>35 </a:t>
            </a:r>
            <a:r>
              <a:rPr lang="zh-CN" altLang="en-US" sz="2200" dirty="0">
                <a:latin typeface="+mn-ea"/>
              </a:rPr>
              <a:t>于是，那夜她们又叫父亲喝酒，小女儿起来与她父亲同寝；她几时躺下，几时起来，父亲都不知道。 </a:t>
            </a:r>
            <a:r>
              <a:rPr lang="en-US" altLang="zh-CN" sz="2200" dirty="0">
                <a:latin typeface="+mn-ea"/>
              </a:rPr>
              <a:t>36 </a:t>
            </a:r>
            <a:r>
              <a:rPr lang="zh-CN" altLang="en-US" sz="2200" dirty="0">
                <a:latin typeface="+mn-ea"/>
              </a:rPr>
              <a:t>这样，罗得的两个女儿都从她父亲怀了孕。 </a:t>
            </a:r>
            <a:r>
              <a:rPr lang="en-US" altLang="zh-CN" sz="2200" dirty="0">
                <a:latin typeface="+mn-ea"/>
              </a:rPr>
              <a:t>37 </a:t>
            </a:r>
            <a:r>
              <a:rPr lang="zh-CN" altLang="en-US" sz="2200" dirty="0">
                <a:latin typeface="+mn-ea"/>
              </a:rPr>
              <a:t>大女儿生了儿子，给他起名叫摩押，就是现今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摩押人的始祖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38 </a:t>
            </a:r>
            <a:r>
              <a:rPr lang="zh-CN" altLang="en-US" sz="2200" dirty="0">
                <a:latin typeface="+mn-ea"/>
              </a:rPr>
              <a:t>小女儿也生了儿子，给他起名叫便亚米，就是现今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亚扪人的始祖</a:t>
            </a:r>
            <a:r>
              <a:rPr lang="zh-CN" altLang="en-US" sz="2200" dirty="0">
                <a:latin typeface="+mn-ea"/>
              </a:rPr>
              <a:t>。。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318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1353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23009" y="115610"/>
            <a:ext cx="1167357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20:1-18 </a:t>
            </a:r>
          </a:p>
          <a:p>
            <a:r>
              <a:rPr lang="en-US" altLang="zh-CN" sz="2200" dirty="0">
                <a:latin typeface="+mn-ea"/>
              </a:rPr>
              <a:t>1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亚伯拉罕从那里向南地迁去，寄居在加低斯和书珥中间的基拉耳。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2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亚伯拉罕称他的妻撒拉为妹子，基拉耳王亚比米勒差人把撒拉取了去。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3 </a:t>
            </a:r>
            <a:r>
              <a:rPr lang="zh-CN" altLang="en-US" sz="2200" dirty="0">
                <a:latin typeface="+mn-ea"/>
              </a:rPr>
              <a:t>但夜间，　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神来，在梦中对亚比米勒说：“你是个死人哪！因为你取了那女人来；她原是别人的妻子。” </a:t>
            </a:r>
            <a:r>
              <a:rPr lang="en-US" altLang="zh-CN" sz="2200" dirty="0">
                <a:latin typeface="+mn-ea"/>
              </a:rPr>
              <a:t>4 </a:t>
            </a:r>
            <a:r>
              <a:rPr lang="zh-CN" altLang="en-US" sz="2200" dirty="0">
                <a:latin typeface="+mn-ea"/>
              </a:rPr>
              <a:t>亚比米勒却还没有亲近撒拉；他说：“主啊，连有义的国，你也要毁灭吗？ </a:t>
            </a:r>
            <a:r>
              <a:rPr lang="en-US" altLang="zh-CN" sz="2200" dirty="0">
                <a:latin typeface="+mn-ea"/>
              </a:rPr>
              <a:t>5 </a:t>
            </a:r>
            <a:r>
              <a:rPr lang="zh-CN" altLang="en-US" sz="2200" dirty="0">
                <a:latin typeface="+mn-ea"/>
              </a:rPr>
              <a:t>那人岂不是自己对我说‘她是我的妹子’吗？就是女人也自己说：‘他是我的哥哥。’我做这事是心正手洁的。”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　神在梦中对他说：“我知道你做这事是心中正直；我也拦阻了你，免得你得罪我，所以我不容你沾着她。 </a:t>
            </a:r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7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现在你把这人的妻子归还他；因为他是先知，他要为你祷告，使你存活。你若不归还他，你当知道，你和你所有的人都必要死。”</a:t>
            </a:r>
          </a:p>
          <a:p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亚比米勒清早起来，召了众臣仆来，将这些事都说给他们听，他们都甚惧怕。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亚比米勒召了亚伯拉罕来，对他说：“你怎么向我这样行呢？我在什么事上得罪了你，你竟使我和我国里的人陷在大罪里？你向我行不当行的事了！” </a:t>
            </a:r>
            <a:r>
              <a:rPr lang="en-US" altLang="zh-CN" sz="2200" dirty="0">
                <a:latin typeface="+mn-ea"/>
              </a:rPr>
              <a:t>10 </a:t>
            </a:r>
            <a:r>
              <a:rPr lang="zh-CN" altLang="en-US" sz="2200" dirty="0">
                <a:latin typeface="+mn-ea"/>
              </a:rPr>
              <a:t>亚比米勒又对亚伯拉罕说：“你见了什么才做这事呢？”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11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亚伯拉罕说：“我以为这地方的人总不惧怕　神，必为我妻子的缘故杀我。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12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况且她也实在是我的妹子；她与我是同父异母，后来作了我的妻子。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13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当　神叫我离开父家、飘流在外的时候，我对她说：‘我们无论走到什么地方，你可以对人说：他是我的哥哥；这就是你待我的恩典了。</a:t>
            </a:r>
            <a:r>
              <a:rPr lang="zh-CN" altLang="en-US" sz="2200" dirty="0">
                <a:latin typeface="+mn-ea"/>
              </a:rPr>
              <a:t>’” </a:t>
            </a:r>
            <a:r>
              <a:rPr lang="en-US" altLang="zh-CN" sz="2200" dirty="0">
                <a:latin typeface="+mn-ea"/>
              </a:rPr>
              <a:t>14 </a:t>
            </a:r>
            <a:r>
              <a:rPr lang="zh-CN" altLang="en-US" sz="2200" dirty="0">
                <a:latin typeface="+mn-ea"/>
              </a:rPr>
              <a:t>亚比米勒把牛、羊、仆婢赐给亚伯拉罕，又把他的妻子撒拉归还他。 </a:t>
            </a:r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亚比米勒又说：“看哪，我的地都在你面前，你可以随意居住”； </a:t>
            </a:r>
            <a:r>
              <a:rPr lang="en-US" altLang="zh-CN" sz="2200" dirty="0">
                <a:latin typeface="+mn-ea"/>
              </a:rPr>
              <a:t>16 </a:t>
            </a:r>
            <a:r>
              <a:rPr lang="zh-CN" altLang="en-US" sz="2200" dirty="0">
                <a:latin typeface="+mn-ea"/>
              </a:rPr>
              <a:t>又对撒拉说：“我给你哥哥一千银子，作为你在阖家人面前遮羞的（“羞”原文作“眼”），你就在众人面前没有不是了。” </a:t>
            </a:r>
            <a:r>
              <a:rPr lang="en-US" altLang="zh-CN" sz="2200" dirty="0">
                <a:latin typeface="+mn-ea"/>
              </a:rPr>
              <a:t>17 </a:t>
            </a:r>
            <a:r>
              <a:rPr lang="zh-CN" altLang="en-US" sz="2200" dirty="0">
                <a:latin typeface="+mn-ea"/>
              </a:rPr>
              <a:t>亚伯拉罕祷告　神，　神就医好了亚比米勒和他的妻子，并他的众女仆，她们便能生育。 </a:t>
            </a:r>
            <a:r>
              <a:rPr lang="en-US" altLang="zh-CN" sz="2200" dirty="0">
                <a:latin typeface="+mn-ea"/>
              </a:rPr>
              <a:t>18 </a:t>
            </a:r>
            <a:r>
              <a:rPr lang="zh-CN" altLang="en-US" sz="2200" dirty="0">
                <a:latin typeface="+mn-ea"/>
              </a:rPr>
              <a:t>因耶和华为亚伯拉罕的妻子撒拉的缘故，已经使亚比米勒家中的妇人不能生育。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03266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13" y="262890"/>
            <a:ext cx="1140116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endParaRPr lang="en-US" altLang="zh-CN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亚伯拉罕欺骗亞比米勒，给自己辩解用什么理由？</a:t>
            </a:r>
            <a:endParaRPr lang="en-US" altLang="zh-CN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‪</a:t>
            </a:r>
            <a:r>
              <a:rPr lang="zh-CN" altLang="en-US" sz="2200" dirty="0"/>
              <a:t>希伯来书‬</a:t>
            </a:r>
            <a:r>
              <a:rPr lang="en-US" altLang="zh-CN" sz="2200" dirty="0"/>
              <a:t>11:1-2,8-19 1 </a:t>
            </a:r>
            <a:r>
              <a:rPr lang="zh-CN" altLang="en-US" sz="2200" dirty="0"/>
              <a:t>信就是所望之事的实底，是未见之事的确据。 </a:t>
            </a:r>
            <a:r>
              <a:rPr lang="en-US" altLang="zh-CN" sz="2200" dirty="0"/>
              <a:t>2 </a:t>
            </a:r>
            <a:r>
              <a:rPr lang="zh-CN" altLang="en-US" sz="2200" dirty="0"/>
              <a:t>古人在这信上得了美好的证据。</a:t>
            </a:r>
            <a:r>
              <a:rPr lang="en-US" altLang="zh-CN" sz="2200" dirty="0"/>
              <a:t>……</a:t>
            </a:r>
          </a:p>
          <a:p>
            <a:r>
              <a:rPr lang="en-US" altLang="zh-CN" sz="2200" dirty="0"/>
              <a:t>8 </a:t>
            </a:r>
            <a:r>
              <a:rPr lang="zh-CN" altLang="en-US" sz="2200" dirty="0"/>
              <a:t>亚伯拉罕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，蒙召的时候就</a:t>
            </a:r>
            <a:r>
              <a:rPr lang="zh-CN" altLang="en-US" sz="2200" dirty="0">
                <a:solidFill>
                  <a:srgbClr val="FF0000"/>
                </a:solidFill>
              </a:rPr>
              <a:t>遵命出去</a:t>
            </a:r>
            <a:r>
              <a:rPr lang="zh-CN" altLang="en-US" sz="2200" dirty="0"/>
              <a:t>，往将来要得为业的地方去；出去的时候，还不知往哪里去。 </a:t>
            </a:r>
            <a:r>
              <a:rPr lang="en-US" altLang="zh-CN" sz="2200" dirty="0"/>
              <a:t>9 </a:t>
            </a:r>
            <a:r>
              <a:rPr lang="zh-CN" altLang="en-US" sz="2200" dirty="0"/>
              <a:t>他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，就在所</a:t>
            </a:r>
            <a:r>
              <a:rPr lang="zh-CN" altLang="en-US" sz="2200" dirty="0">
                <a:solidFill>
                  <a:srgbClr val="FF0000"/>
                </a:solidFill>
              </a:rPr>
              <a:t>应许之地作客</a:t>
            </a:r>
            <a:r>
              <a:rPr lang="zh-CN" altLang="en-US" sz="2200" dirty="0"/>
              <a:t>，好像在异地居住帐棚，与那同蒙一个应许的以撒、雅各一样。 </a:t>
            </a:r>
            <a:r>
              <a:rPr lang="en-US" altLang="zh-CN" sz="2200" dirty="0"/>
              <a:t>10 </a:t>
            </a:r>
            <a:r>
              <a:rPr lang="zh-CN" altLang="en-US" sz="2200" dirty="0"/>
              <a:t>因为他</a:t>
            </a:r>
            <a:r>
              <a:rPr lang="zh-CN" altLang="en-US" sz="2200" dirty="0">
                <a:solidFill>
                  <a:srgbClr val="FF0000"/>
                </a:solidFill>
              </a:rPr>
              <a:t>等候那座有根基的城</a:t>
            </a:r>
            <a:r>
              <a:rPr lang="zh-CN" altLang="en-US" sz="2200" dirty="0"/>
              <a:t>，就是　神所经营所建造的。 </a:t>
            </a:r>
            <a:r>
              <a:rPr lang="en-US" altLang="zh-CN" sz="2200" dirty="0"/>
              <a:t>11 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，连撒拉自己，虽然过了生育的岁数，还能怀孕，因她以为那应许她的是可信的。 </a:t>
            </a:r>
            <a:r>
              <a:rPr lang="en-US" altLang="zh-CN" sz="2200" dirty="0"/>
              <a:t>12 </a:t>
            </a:r>
            <a:r>
              <a:rPr lang="zh-CN" altLang="en-US" sz="2200" dirty="0"/>
              <a:t>所以从一个仿佛已死的人就生出子孙，如同天上的星那样众多，海边的沙那样无数。</a:t>
            </a:r>
            <a:r>
              <a:rPr lang="en-US" altLang="zh-CN" sz="2200" dirty="0"/>
              <a:t>13 </a:t>
            </a:r>
            <a:r>
              <a:rPr lang="zh-CN" altLang="en-US" sz="2200" dirty="0"/>
              <a:t>这些人都是</a:t>
            </a:r>
            <a:r>
              <a:rPr lang="zh-CN" altLang="en-US" sz="2200" dirty="0">
                <a:solidFill>
                  <a:srgbClr val="FF0000"/>
                </a:solidFill>
              </a:rPr>
              <a:t>存着信心死的，并没有得着所应许的；却从远处望见，且欢喜迎接，又承认自己在世上是客旅，是寄居的。 </a:t>
            </a:r>
            <a:r>
              <a:rPr lang="en-US" altLang="zh-CN" sz="2200" dirty="0">
                <a:solidFill>
                  <a:srgbClr val="FF0000"/>
                </a:solidFill>
              </a:rPr>
              <a:t>14 </a:t>
            </a:r>
            <a:r>
              <a:rPr lang="zh-CN" altLang="en-US" sz="2200" dirty="0">
                <a:solidFill>
                  <a:srgbClr val="FF0000"/>
                </a:solidFill>
              </a:rPr>
              <a:t>说这样话的人是表明自己要找一个家乡。 </a:t>
            </a:r>
            <a:r>
              <a:rPr lang="en-US" altLang="zh-CN" sz="2200" dirty="0">
                <a:solidFill>
                  <a:srgbClr val="FF0000"/>
                </a:solidFill>
              </a:rPr>
              <a:t>15 </a:t>
            </a:r>
            <a:r>
              <a:rPr lang="zh-CN" altLang="en-US" sz="2200" dirty="0">
                <a:solidFill>
                  <a:srgbClr val="FF0000"/>
                </a:solidFill>
              </a:rPr>
              <a:t>他们若想念所离开的家乡，还有可以回去的机会。 </a:t>
            </a:r>
            <a:r>
              <a:rPr lang="en-US" altLang="zh-CN" sz="2200" dirty="0">
                <a:solidFill>
                  <a:srgbClr val="FF0000"/>
                </a:solidFill>
              </a:rPr>
              <a:t>16 </a:t>
            </a:r>
            <a:r>
              <a:rPr lang="zh-CN" altLang="en-US" sz="2200" dirty="0">
                <a:solidFill>
                  <a:srgbClr val="FF0000"/>
                </a:solidFill>
              </a:rPr>
              <a:t>他们却羡慕一个更美的家乡，就是在天上的。所以　神被称为他们的　神，并不以为耻，因为他已经给他们预备了一座城。</a:t>
            </a:r>
            <a:r>
              <a:rPr lang="en-US" altLang="zh-CN" sz="2200" dirty="0"/>
              <a:t>17 </a:t>
            </a:r>
            <a:r>
              <a:rPr lang="zh-CN" altLang="en-US" sz="2200" dirty="0"/>
              <a:t>亚伯拉罕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</a:t>
            </a:r>
            <a:r>
              <a:rPr lang="zh-CN" altLang="en-US" sz="2200" dirty="0">
                <a:solidFill>
                  <a:srgbClr val="FF0000"/>
                </a:solidFill>
              </a:rPr>
              <a:t>被试验的时候，就把以撒献上</a:t>
            </a:r>
            <a:r>
              <a:rPr lang="zh-CN" altLang="en-US" sz="2200" dirty="0"/>
              <a:t>；这便是那欢喜领受应许的，将自己独生的儿子献上。 </a:t>
            </a:r>
            <a:r>
              <a:rPr lang="en-US" altLang="zh-CN" sz="2200" dirty="0"/>
              <a:t>18 </a:t>
            </a:r>
            <a:r>
              <a:rPr lang="zh-CN" altLang="en-US" sz="2200" dirty="0"/>
              <a:t>论到这儿子，曾有话说：“从以撒生的才要称为你的后裔。” </a:t>
            </a:r>
            <a:r>
              <a:rPr lang="en-US" altLang="zh-CN" sz="2200" dirty="0"/>
              <a:t>19 </a:t>
            </a:r>
            <a:r>
              <a:rPr lang="zh-CN" altLang="en-US" sz="2200" dirty="0">
                <a:solidFill>
                  <a:srgbClr val="FF0000"/>
                </a:solidFill>
              </a:rPr>
              <a:t>他以为　神还能叫人从</a:t>
            </a:r>
            <a:r>
              <a:rPr lang="zh-CN" altLang="en-US" sz="2200" b="1" u="sng" dirty="0">
                <a:solidFill>
                  <a:srgbClr val="FF0000"/>
                </a:solidFill>
              </a:rPr>
              <a:t>死里复活</a:t>
            </a:r>
            <a:r>
              <a:rPr lang="zh-CN" altLang="en-US" sz="2200" dirty="0"/>
              <a:t>；他也仿佛从死中得回他的儿子来。‪‪</a:t>
            </a:r>
            <a:endParaRPr lang="en-US" altLang="zh-CN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信心之父怎么了？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95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1" y="1326449"/>
            <a:ext cx="118954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+mn-ea"/>
              </a:rPr>
              <a:t>Q1: </a:t>
            </a:r>
            <a:r>
              <a:rPr lang="zh-TW" altLang="en-US" sz="2800" dirty="0">
                <a:latin typeface="+mn-ea"/>
              </a:rPr>
              <a:t>亞伯拉罕為他侄兒羅得所處的城市代求，神也答應為十個義人的緣故保存該城。今天你有否為你的時代禱告？你所重視的是物質上的富裕，還是公義、正直？</a:t>
            </a:r>
            <a:endParaRPr lang="en-US" altLang="zh-TW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答</a:t>
            </a:r>
            <a:r>
              <a:rPr lang="en-US" altLang="zh-CN" sz="2800" dirty="0">
                <a:latin typeface="+mn-ea"/>
              </a:rPr>
              <a:t>: ?</a:t>
            </a:r>
          </a:p>
          <a:p>
            <a:endParaRPr lang="zh-CN" altLang="en-US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+mn-ea"/>
              </a:rPr>
              <a:t>Q2:</a:t>
            </a:r>
            <a:r>
              <a:rPr lang="zh-CN" altLang="en-US" sz="2800" dirty="0">
                <a:latin typeface="+mn-ea"/>
              </a:rPr>
              <a:t>對於羅得這個人，你有何看法？</a:t>
            </a:r>
            <a:endParaRPr lang="en-US" altLang="zh-CN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答：</a:t>
            </a:r>
            <a:r>
              <a:rPr lang="en-US" altLang="zh-CN" sz="2800" dirty="0">
                <a:latin typeface="+mn-ea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彼得后书‬</a:t>
            </a:r>
            <a:r>
              <a:rPr lang="en-US" altLang="zh-CN" sz="2800" dirty="0">
                <a:latin typeface="+mn-ea"/>
              </a:rPr>
              <a:t>2:6 </a:t>
            </a:r>
            <a:r>
              <a:rPr lang="zh-CN" altLang="en-US" sz="2800" dirty="0">
                <a:latin typeface="+mn-ea"/>
              </a:rPr>
              <a:t>又判定所多玛、蛾摩拉，将二城倾覆，焚烧成灰，作为后世不敬虔人的鉴戒； </a:t>
            </a:r>
            <a:r>
              <a:rPr lang="en-US" altLang="zh-CN" sz="2800" dirty="0">
                <a:latin typeface="+mn-ea"/>
              </a:rPr>
              <a:t>7 </a:t>
            </a:r>
            <a:r>
              <a:rPr lang="zh-CN" altLang="en-US" sz="2800" dirty="0">
                <a:latin typeface="+mn-ea"/>
              </a:rPr>
              <a:t>只搭救了那常为恶人淫行忧伤的义人罗得。（ </a:t>
            </a:r>
            <a:r>
              <a:rPr lang="en-US" altLang="zh-CN" sz="2800" dirty="0">
                <a:latin typeface="+mn-ea"/>
              </a:rPr>
              <a:t>8 </a:t>
            </a:r>
            <a:r>
              <a:rPr lang="zh-CN" altLang="en-US" sz="2800" dirty="0">
                <a:latin typeface="+mn-ea"/>
              </a:rPr>
              <a:t>因为那义人住在他们中间，看见听见他们不法的事，他的义心就天天伤痛。）</a:t>
            </a:r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56610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以实马</a:t>
            </a:r>
            <a:r>
              <a:rPr lang="zh-CN" altLang="en-US" sz="4000" b="1" i="0" dirty="0" smtClean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利</a:t>
            </a:r>
            <a:endParaRPr lang="en-US" altLang="zh-CN" sz="4000" b="1" i="0" dirty="0" smtClean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2400" b="1" dirty="0" smtClean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10/29/2023</a:t>
            </a:r>
            <a:endParaRPr lang="en-US" sz="4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516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63B0C7-B294-DE33-70C3-E4239692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73578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sz="2800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sz="2800" b="1" dirty="0">
                <a:solidFill>
                  <a:srgbClr val="000000"/>
                </a:solidFill>
                <a:latin typeface="system-ui"/>
              </a:rPr>
              <a:t>21</a:t>
            </a:r>
            <a:endParaRPr lang="en-US" altLang="zh-TW" sz="2800" b="1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US" altLang="zh-TW" sz="2800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TW" sz="28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耶 和 華 按 著 先 前 的 話 眷 顧 撒 拉 ， 便 照 他 所 說 的 給 撒 拉 成 就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亞 伯 拉 罕 年 老 的 時 候 ， 撒 拉 懷 了 孕 ； 到 神 所 說 的 日 期 ， 就 給 亞 伯 拉 罕 生 了 一 個 兒 子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給 撒 拉 所 生 的 兒 子 起 名 叫 以 撒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以 撒 生 下 來 第 八 日 ， 亞 伯 拉 罕 照 著 神 所 吩 咐 的 ， 給 以 撒 行 了 割 禮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兒 子 以 撒 生 的 時 候 ， 亞 伯 拉 罕 年 一 百 歲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撒 拉 說 ： 神 使 我 喜 笑 ， 凡 聽 見 的 必 與 我 一 同 喜 笑 ；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又 說 ： 誰 能 預 先 對 亞 伯 拉 罕 說 撒 拉 要 乳 養 嬰 孩 呢 ？ 因 為 在 他 年 老 的 時 候 ， 我 給 他 生 了 一 個 兒 子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孩 子 漸 長 ， 就 斷 了 奶 。 以 撒 斷 奶 的 日 子 ， 亞 伯 拉 罕 設 擺 豐 盛 的 筵 席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時 ， 撒 拉 看 見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埃 及 人 夏 甲 給 亞 伯 拉 罕 所 生 的 兒 子 戲 笑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就 對 亞 伯 拉 罕 說 ： 你 把 這 使 女 和 他 兒 子 趕 出 去 ！ 因 為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這 使 女 的 兒 子 不 可 與 我 的 兒 子 以 撒 一 同 承 受 產 業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因 他 兒 子 的 緣 故 很 憂 愁 。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對 亞 伯 拉 罕 說 ： 你 不 必 為 這 童 子 和 你 的 使 女 憂 愁 。 凡 撒 拉 對 你 說 的 話 ， 你 都 該 聽 從 ； 因 為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從 以 撒 生 的 ， 才 要 稱 為 你 的 後 裔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至 於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使 女 的 兒 子 ， 我 也 必 使 他 的 後 裔 成 立 一 國 ， 因 為 他 是 你 所 生 的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清 早 起 來 ， 拿 餅 和 一 皮 袋 水 ， 給 了 夏 甲 ， 搭 在 他 的 肩 上 ， 又 把 孩 子 交 給 他 ， 打 發 他 走 。 夏 甲 就 走 了 ， 在 別 是 巴 的 曠 野 走 迷 了 路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皮 袋 的 水 用 盡 了 ， 夏 甲 就 把 孩 子 撇 在 小 樹 底 下 ，</a:t>
            </a:r>
          </a:p>
          <a:p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自 己 走 開 約 有 一 箭 之 遠 ， 相 對 而 坐 ， 說 ： 我 不 忍 見 孩 子 死 ， 就 相 對 而 坐 ， 放 聲 大 哭 。</a:t>
            </a:r>
            <a:endParaRPr lang="en-US" altLang="zh-TW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zh-TW" altLang="en-US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68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11214-DAF9-8650-D1D7-4F78A85F6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9: 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以實瑪利嘲弄以撒，屬靈的意思是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那按著血氣生的，逼迫了那按著靈生的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屬肉體的人不能領會屬靈的事，反倒以為愚拙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林前二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14)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，故難免要取笑我們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在每一個信徒的裏面，也常常發生肉體的情慾和靈相敵相爭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加五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17)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信徒剛重生時，並不太覺得肉體的難處；等到靈命長到斷奶的地步，才會開始感覺到肉體血氣的厲害。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10: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「趕出去」：等於取消以實瑪利的繼承權。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12: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「從以撒生的」：代表出於靈的。</a:t>
            </a:r>
            <a:r>
              <a:rPr lang="zh-CN" altLang="en-US" sz="17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灵与肉</a:t>
            </a:r>
            <a:endParaRPr lang="en-US" altLang="zh-CN" sz="17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13</a:t>
            </a:r>
            <a:r>
              <a:rPr lang="zh-CN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我們裏面原有的血氣肉體並沒有消失，仍將一直存留。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211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E7163E-4895-DD2F-49D5-D1FEECDD4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altLang="zh-CN" sz="5100" b="1" i="0" baseline="30000" dirty="0">
              <a:solidFill>
                <a:srgbClr val="000000"/>
              </a:solidFill>
              <a:effectLst/>
            </a:endParaRPr>
          </a:p>
          <a:p>
            <a:pPr algn="l"/>
            <a:r>
              <a:rPr lang="zh-CN" altLang="en-US" sz="5100" b="1" i="0" baseline="30000" dirty="0">
                <a:solidFill>
                  <a:srgbClr val="000000"/>
                </a:solidFill>
                <a:effectLst/>
              </a:rPr>
              <a:t>创世纪</a:t>
            </a:r>
            <a:r>
              <a:rPr lang="en-US" altLang="zh-CN" sz="5100" b="1" i="0" baseline="30000" dirty="0">
                <a:solidFill>
                  <a:srgbClr val="000000"/>
                </a:solidFill>
                <a:effectLst/>
              </a:rPr>
              <a:t>21</a:t>
            </a:r>
            <a:endParaRPr lang="en-US" altLang="zh-TW" sz="5100" b="1" i="0" baseline="3000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神 聽 見 童 子 的 聲 音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； 神 的 使 者 從 天 上 呼 叫 夏 甲 說 ： 夏 甲 ， 你 為 何 這 樣 呢 ？ 不 要 害 怕 ， 神 已 經 聽 見 童 子 的 聲 音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起 來 ！ 把 童 子 抱 在 懷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原 文 作 手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)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中 ， 我 必 使 他 的 後 裔 成 為 大 國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使 夏 甲 的 眼 睛 明 亮 ， 他 就 看 見 一 口 水 井 ， 便 去 將 皮 袋 盛 滿 了 水 ， 給 童 子 喝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保 佑 童 子 ， 他 就 漸 長 ， 住 在 曠 野 ， 成 了 弓 箭 手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他 住 在 巴 蘭 的 曠 野 ； 他 母 親 從 埃 及 地 給 他 娶 了 一 個 妻 子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那 時 候 ， 亞 比 米 勒 同 他 軍 長 非 各 對 亞 伯 拉 罕 說 ： 凡 你 所 行 的 事 都 有 神 的 保 佑 。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我 願 你 如 今 在 這 裡 指 著 神 對 我 起 誓 ， 不 要 欺 負 我 與 我 的 兒 子 ， 並 我 的 子 孫 。 我 怎 樣 厚 待 了 你 ， 你 也 要 照 樣 厚 待 我 與 你 所 寄 居 這 地 的 民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說 ： 我 情 願 起 誓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從 前 ， 亞 比 米 勒 的 僕 人 霸 佔 了 一 口 水 井 ， 亞 伯 拉 罕 為 這 事 指 責 亞 比 米 勒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比 米 勒 說 ： 誰 做 這 事 ， 我 不 知 道 ， 你 也 沒 有 告 訴 我 ， 今 日 我 才 聽 見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把 羊 和 牛 給 了 亞 比 米 勒 ， 二 人 就 彼 此 立 約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把 七 隻 母 羊 羔 另 放 在 一 處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比 米 勒 問 亞 伯 拉 罕 說 ： 你 把 這 七 隻 母 羊 羔 另 放 在 一 處 ， 是 甚 麼 意 思 呢 ？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說 ： 你 要 從 我 手 裡 受 這 七 隻 母 羊 羔 ， 作 我 挖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這 口 井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的 證 據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所 以 他 給 那 地 方 起 名 叫 別 是 巴 ， 因 為 他 們 二 人 在 那 裡 起 了 誓 。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別 是 巴 就 是 盟 誓 的 井 的 意 思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)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們 在 別 是 巴 立 了 約 ， 亞 比 米 勒 就 同 他 軍 長 非 各 起 身 回 非 利 士 地 去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在 別 是 巴 栽 上 一 棵 垂 絲 柳 樹 ， 又 在 那 裡 求 告 耶 和 華 ─ 永 生 神 的 名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在 非 利 士 人 的 地 寄 居 了 多 日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4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83C0DA3-DB16-2140-5191-9D9C719187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33" y="446404"/>
            <a:ext cx="3602820" cy="49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3E729BA-9253-6E17-B3EC-10C7F3A1A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06" y="548640"/>
            <a:ext cx="5413633" cy="37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823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930217-CA96-57B0-7BA3-87E1D3D71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22</a:t>
            </a:r>
          </a:p>
          <a:p>
            <a:pPr algn="l"/>
            <a:r>
              <a:rPr lang="en-US" altLang="zh-TW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些 事 以 後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神 要 試 驗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， 就 呼 叫 他 說 ： 亞 伯 拉 罕 ！ 他 說 ： 我 在 這 裡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神 說 ： 你 帶 著 你 的 兒 子 ， 就 是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你 獨 生 的 兒 子 ， 你 所 愛 的 以 撒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往 摩 利 亞 地 去 ， 在 我 所 要 指 示 你 的 山 上 ， 把 他 獻 為 燔 祭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清 早 起 來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備 上 驢 ， 帶 著 兩 個 僕 人 和 他 兒 子 以 撒 ， 也 劈 好 了 燔 祭 的 柴 ， 就 起 身 往 神 所 指 示 他 的 地 方 去 了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到 了 第 三 日 ， 亞 伯 拉 罕 舉 目 遠 遠 的 看 見 那 地 方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對 他 的 僕 人 說 ： 你 們 和 驢 在 此 等 候 ， 我 與 童 子 往 那 裡 去 拜 一 拜 ， 就 回 到 你 們 這 裡 來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把 燔 祭 的 柴 放 在 他 兒 子 以 撒 身 上 ， 自 己 手 裡 拿 著 火 與 刀 ； 於 是 二 人 同 行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以 撒 對 他 父 親 亞 伯 拉 罕 說 ： 父 親 哪 ！ 亞 伯 拉 罕 說 ： 我 兒 ， 我 在 這 裡 。 以 撒 說 ： 請 看 ， 火 與 柴 都 有 了 ， 但 燔 祭 的 羊 羔 在 那 裡 呢 ？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說 ： 我 兒 ， 神 必 自 己 預 備 作 燔 祭 的 羊 羔 。 於 是 二 人 同 行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他 們 到 了 神 所 指 示 的 地 方 ， 亞 伯 拉 罕 在 那 裡 築 壇 ， 把 柴 擺 好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捆 綁 他 的 兒 子 以 撒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放 在 壇 的 柴 上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伸 手 拿 刀 ， 要 殺 他 的 兒 子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的 使 者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從 天 上 呼 叫 他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說 ： 亞 伯 拉 罕 ！ 亞 伯 拉 罕 ！ 他 說 ： 我 在 這 裡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天 使 說 ： 你 不 可 在 這 童 子 身 上 下 手 。 一 點 不 可 害 他 ！ 現 在 我 知 道 你 是 敬 畏 神 的 了 ； 因 為 你 沒 有 將 你 的 兒 子 ， 就 是 你 獨 生 的 兒 子 ， 留 下 不 給 我 。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92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2A2E7D-76D1-B808-3A53-B58F8700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431"/>
            <a:ext cx="10515600" cy="5602532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zh-CN" altLang="en-US" sz="3800" b="1" i="0" baseline="3000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22</a:t>
            </a:r>
            <a:endParaRPr lang="en-US" altLang="zh-TW" sz="3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舉 目 觀 看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不 料 ， 有 一 隻 公 羊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兩 角 扣 在 稠 密 的 小 樹 中 ， 亞 伯 拉 罕 就 取 了 那 隻 公 羊 來 ， 獻 為 燔 祭 ， 代 替 他 的 兒 子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給 那 地 方 起 名 叫 耶 和 華 以 勒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意 思 就 是 耶 和 華 必 預 備 的 意 思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)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直 到 今 日 人 還 說 ： 在 耶 和 華 的 山 上 必 有 預 備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的 使 者 第 二 次 從 天 上 呼 叫 亞 伯 拉 罕 說 ：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說 ： 你 既 行 了 這 事 ， 不 留 下 你 的 兒 子 ， 就 是 你 獨 生 的 兒 子 ， 我 便 指 著 自 己 起 誓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論 福 ， 我 必 賜 大 福 給 你 ； 論 子 孫 ， 我 必 叫 你 的 子 孫 多 起 來 ， 如 同 天 上 的 星 ， 海 邊 的 沙 。 你 子 孫 必 得 著 仇 敵 的 城 門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並 且 地 上 萬 國 都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必 因 你 的 後 裔 得 福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因 為 你 聽 從 了 我 的 話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於 是 亞 伯 拉 罕 回 到 他 僕 人 那 裡 ， 他 們 一 同 起 身 往 別 是 巴 去 ， 亞 伯 拉 罕 就 住 在 別 是 巴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事 以 後 ， 有 人 告 訴 亞 伯 拉 罕 說 ： 密 迦 給 你 兄 弟 拿 鶴 生 了 幾 個 兒 子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長 子 是 烏 斯 ， 他 的 兄 弟 是 布 斯 和 亞 蘭 的 父 親 基 母 利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並 基 薛 、 哈 瑣 、 必 達 、 益 拉 、 彼 土 利 （ 彼 土 利 生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利 百 加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）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八 個 人 都 是 密 迦 給 亞 伯 拉 罕 的 兄 弟 拿 鶴 生 的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拿 鶴 的 妾 名 叫 流 瑪 ， 生 了 提 八 、 迦 含 、 他 轄 ， 和 瑪 迦 。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6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A0D2BC-736E-1EE3-13E7-21908EBB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45" y="369973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zh-TW" altLang="en-US" sz="3200" b="1" dirty="0">
                <a:latin typeface="+mn-ea"/>
              </a:rPr>
              <a:t>伊甸园 </a:t>
            </a:r>
            <a:r>
              <a:rPr lang="en-US" altLang="zh-TW" sz="3200" b="1" dirty="0">
                <a:latin typeface="+mn-ea"/>
              </a:rPr>
              <a:t>-</a:t>
            </a:r>
            <a:r>
              <a:rPr lang="zh-TW" altLang="en-US" sz="3200" b="1" dirty="0">
                <a:latin typeface="+mn-ea"/>
              </a:rPr>
              <a:t> 天堂福境 的初</a:t>
            </a:r>
            <a:r>
              <a:rPr lang="zh-CN" altLang="en-US" sz="3200" b="1" dirty="0">
                <a:latin typeface="+mn-ea"/>
              </a:rPr>
              <a:t>尝</a:t>
            </a:r>
            <a:r>
              <a:rPr lang="zh-TW" altLang="en-US" sz="3200" b="1" dirty="0">
                <a:latin typeface="+mn-ea"/>
              </a:rPr>
              <a:t> </a:t>
            </a:r>
            <a:r>
              <a:rPr lang="en-US" altLang="en-US" sz="3200" b="1" dirty="0">
                <a:latin typeface="+mn-ea"/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173932-0911-5E04-F3BE-8A9F5E5D809F}"/>
              </a:ext>
            </a:extLst>
          </p:cNvPr>
          <p:cNvSpPr txBox="1"/>
          <p:nvPr/>
        </p:nvSpPr>
        <p:spPr>
          <a:xfrm>
            <a:off x="1018942" y="1415074"/>
            <a:ext cx="1005979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神人同住，没有隔阂</a:t>
            </a:r>
            <a:r>
              <a:rPr lang="zh-CN" altLang="en-US" sz="2800" dirty="0"/>
              <a:t> </a:t>
            </a:r>
            <a:r>
              <a:rPr lang="en-US" altLang="zh-CN" sz="2400" dirty="0"/>
              <a:t>2:9-14</a:t>
            </a:r>
          </a:p>
          <a:p>
            <a:endParaRPr lang="zh-CN" altLang="en-US" sz="2400" dirty="0"/>
          </a:p>
          <a:p>
            <a:r>
              <a:rPr lang="zh-CN" altLang="en-US" sz="2400" dirty="0"/>
              <a:t>果树</a:t>
            </a:r>
            <a:r>
              <a:rPr lang="en-US" altLang="zh-CN" sz="2400" dirty="0"/>
              <a:t>: 2:9</a:t>
            </a:r>
            <a:r>
              <a:rPr lang="zh-CN" altLang="en-US" sz="2400" dirty="0"/>
              <a:t>耶和华神使各样的树从地里长出来，可以悦人的眼目，其上的果子好作食物。园子当中又有生命树和分别善恶的树。</a:t>
            </a:r>
          </a:p>
          <a:p>
            <a:endParaRPr lang="en-US" altLang="zh-CN" sz="2400" dirty="0"/>
          </a:p>
          <a:p>
            <a:r>
              <a:rPr lang="zh-CN" altLang="en-US" sz="2400" dirty="0"/>
              <a:t>河流</a:t>
            </a:r>
            <a:r>
              <a:rPr lang="en-US" altLang="zh-CN" sz="2400" dirty="0"/>
              <a:t>: 2:10</a:t>
            </a:r>
            <a:r>
              <a:rPr lang="zh-CN" altLang="en-US" sz="2400" dirty="0"/>
              <a:t>有一条河从伊甸流出来，灌溉那园子；从那里分支，成了四道河的源头。 </a:t>
            </a:r>
            <a:r>
              <a:rPr lang="en-US" altLang="zh-CN" sz="2400" dirty="0"/>
              <a:t>11 </a:t>
            </a:r>
            <a:r>
              <a:rPr lang="zh-CN" altLang="en-US" sz="2400" dirty="0"/>
              <a:t>第一道河名叫比逊，就是环绕哈腓拉全地的，在那里有金子； </a:t>
            </a:r>
            <a:r>
              <a:rPr lang="en-US" altLang="zh-CN" sz="2400" dirty="0"/>
              <a:t>12 </a:t>
            </a:r>
            <a:r>
              <a:rPr lang="zh-CN" altLang="en-US" sz="2400" dirty="0"/>
              <a:t>那地的金子是好的；在那里也有红玉和玛瑙。 </a:t>
            </a:r>
            <a:r>
              <a:rPr lang="en-US" altLang="zh-CN" sz="2400" dirty="0"/>
              <a:t>13 </a:t>
            </a:r>
            <a:r>
              <a:rPr lang="zh-CN" altLang="en-US" sz="2400" dirty="0"/>
              <a:t>第二道河名叫基训，就是环绕古实全地的。 </a:t>
            </a:r>
            <a:r>
              <a:rPr lang="en-US" altLang="zh-CN" sz="2400" dirty="0"/>
              <a:t>14 </a:t>
            </a:r>
            <a:r>
              <a:rPr lang="zh-CN" altLang="en-US" sz="2400" dirty="0"/>
              <a:t>第三道河名叫底格里斯河，就是流向亚述东边的。第四道河就是幼发拉底河。</a:t>
            </a:r>
            <a:endParaRPr lang="en-US" altLang="zh-CN" sz="2400" dirty="0"/>
          </a:p>
          <a:p>
            <a:endParaRPr lang="en-US" sz="2400" dirty="0"/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从创世纪到启示录，从起初到末了，神与人的约从来没有改变，神的恩典从来没有改变，神的爱从来没有改变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106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06B055-C7F0-5012-5A41-4CDC3204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091"/>
            <a:ext cx="10515600" cy="513787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</a:p>
          <a:p>
            <a:pPr algn="l"/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1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撒 拉 享 壽 一 百 二 十 七 歲 ， 這 是 撒 拉 一 生 的 歲 數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撒 拉 死 在 迦 南 地 的 基 列 亞 巴 ， 就 是 希 伯 崙 。 亞 伯 拉 罕 為 他 哀 慟 哭 號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後 來 亞 伯 拉 罕 從 死 人 面 前 起 來 ， 對 赫 人 說 ：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在 你 們 中 間 是 外 人 ， 是 寄 居 的 。 求 你 們 在 這 裡 給 我 一 塊 地 ， 我 好 埋 葬 我 的 死 人 ， 使 他 不 在 我 眼 前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赫 人 回 答 亞 伯 拉 罕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主 請 聽 。 你 在 我 們 中 間 是 一 位 尊 大 的 王 子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只 管 在 我 們 最 好 的 墳 地 裡 埋 葬 你 的 死 人 ； 我 們 沒 有 一 人 不 容 你 在 他 的 墳 地 裡 埋 葬 你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起 來 ， 向 那 地 的 赫 人 下 拜 ，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對 他 們 說 ： 你 們 若 有 意 叫 我 埋 葬 我 的 死 人 ， 使 他 不 在 我 眼 前 ， 就 請 聽 我 的 話 ， 為 我 求 瑣 轄 的 兒 子 以 弗 崙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把 田 頭 上 那 麥 比 拉 洞 給 我 ； 他 可 以 按 著 足 價 賣 給 我 ， 作 我 在 你 們 中 間 的 墳 地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當 時 以 弗 崙 正 坐 在 赫 人 中 間 。 於 是 ， 赫 人 以 弗 崙 在 城 門 出 入 的 赫 人 面 前 對 亞 伯 拉 罕 說 ：</a:t>
            </a:r>
          </a:p>
          <a:p>
            <a:endParaRPr lang="en-US" dirty="0"/>
          </a:p>
          <a:p>
            <a:r>
              <a:rPr lang="en-US" dirty="0"/>
              <a:t>6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赫人的托词是为了阻止亚伯拉罕拥有永久的土地产权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942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3E80F-ABEF-1F68-6F6A-5DA98C1B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54"/>
            <a:ext cx="10515600" cy="5438409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zh-CN" altLang="en-US" sz="4000" b="1" i="0" baseline="300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创世纪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23</a:t>
            </a:r>
            <a:endParaRPr lang="en-US" altLang="zh-TW" sz="4000" b="1" i="0" baseline="3000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不 然 ， 我 主 請 聽 。 我 送 給 你 這 塊 田 ， 連 田 間 的 洞 也 送 給 你 ， 在 我 同 族 的 人 面 前 都 給 你 ， 可 以 埋 葬 你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在 那 地 的 人 民 面 前 下 拜 ，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在 他 們 面 前 對 以 弗 崙 說 ： 你 若 應 允 ， 請 聽 我 的 話 。 我 要 把 田 價 給 你 ， 求 你 收 下 ， 我 就 在 那 裡 埋 葬 我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以 弗 崙 回 答 亞 伯 拉 罕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主 請 聽 。 值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四 百 舍 客 勒 銀 子 的 一 塊 田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在 你 我 中 間 還 算 甚 麼 呢 ？ 只 管 埋 葬 你 的 死 人 罷 ！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聽 從 了 以 弗 崙 ， 照 著 他 在 赫 人 面 前 所 說 的 話 ， 把 買 賣 通 用 的 銀 子 平 了 四 百 舍 客 勒 給 以 弗 崙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於 是 ， 麥 比 拉 、 幔 利 前 、 以 弗 崙 的 那 塊 田 和 其 中 的 洞 ， 並 田 間 四 圍 的 樹 木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都 定 準 歸 與 亞 伯 拉 罕 ， 乃 是 他 在 赫 人 面 前 並 城 門 出 入 的 人 面 前 買 妥 的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此 後 ， 亞 伯 拉 罕 把 他 妻 子 撒 拉 埋 葬 在 迦 南 地 幔 利 前 的 麥 比 拉 田 間 的 洞 裡 。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〈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幔 利 就 是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希 伯 崙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〉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從 此 ， 那 塊 田 和 田 間 的 洞 就 藉 著 赫 人 定 準 歸 與 亞 伯 拉 罕 作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墳 地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909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84CA16-038F-CC02-388F-01AD4F53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以撒与以实马利， 属灵与属肉属血气的人生</a:t>
            </a:r>
            <a:endParaRPr lang="en-US" altLang="zh-CN" dirty="0"/>
          </a:p>
          <a:p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信徒不當再靠血氣肉體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, 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信徒所該有的屬靈生活</a:t>
            </a:r>
            <a:endParaRPr lang="en-US" dirty="0"/>
          </a:p>
          <a:p>
            <a:r>
              <a:rPr lang="zh-CN" altLang="en-US" dirty="0"/>
              <a:t>生活中如何保守属灵的人生？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003725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84F9C4-895F-9150-A35E-F31A11420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4351338"/>
          </a:xfrm>
        </p:spPr>
        <p:txBody>
          <a:bodyPr/>
          <a:lstStyle/>
          <a:p>
            <a:pPr algn="ctr"/>
            <a:r>
              <a:rPr lang="zh-CN" altLang="en-US" dirty="0"/>
              <a:t>课堂提问及分享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685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雅各骗以</a:t>
            </a:r>
            <a:r>
              <a:rPr lang="zh-CN" altLang="en-US" sz="4000" b="1" i="0" dirty="0" smtClean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扫</a:t>
            </a:r>
            <a:endParaRPr lang="en-US" altLang="zh-CN" sz="4000" b="1" i="0" dirty="0" smtClean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2800" b="1" dirty="0" smtClean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11/12/2023</a:t>
            </a:r>
            <a:endParaRPr lang="zh-CN" altLang="en-US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052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D52621-D33B-3D96-26B2-9768CD2C6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606"/>
            <a:ext cx="10515600" cy="567163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亚伯拉罕老迈了，年事已高，耶和华在一切事上都赐福给他。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亚伯拉罕对他家中最老的，管理他所有产业的那仆人说：“请把你的手放在我的大腿底下。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我要你指着耶和华天地的神起誓，</a:t>
            </a:r>
            <a:r>
              <a:rPr lang="zh-CN" altLang="en-US" sz="1600" b="0" i="0" dirty="0">
                <a:solidFill>
                  <a:srgbClr val="0000FF"/>
                </a:solidFill>
                <a:effectLst/>
                <a:latin typeface="system-ui"/>
              </a:rPr>
              <a:t>不可从我现在居住的迦南人中，为我的儿子娶他们的女子为妻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你却要到我的故乡、我的亲族那里去，为我的儿子以撒娶妻。”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仆人问亚伯拉罕：“如果那女子不愿跟我到这地方来，我必须把你的儿子带回你原出之地去吗？”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亚伯拉罕对他说：“你要谨慎，切不可带我的儿子回到那里去。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耶和华天上的神，就是领我离开我的父家和我亲族之地，曾经对我说话，又向我起誓的那位说：‘我必把这地赐给你的后裔。’他必在你前面差派他的使者，你就可以从那里为我的儿子娶妻。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如果那女子不愿跟你来，我叫你所起的这誓就与你无关了。</a:t>
            </a:r>
            <a:r>
              <a:rPr lang="zh-CN" altLang="en-US" sz="1600" b="0" i="0" dirty="0">
                <a:solidFill>
                  <a:srgbClr val="0000FF"/>
                </a:solidFill>
                <a:effectLst/>
                <a:latin typeface="system-ui"/>
              </a:rPr>
              <a:t>只是不可带我的儿子回到那里去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。”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于是，仆人把手放在他主人亚伯拉罕的大腿下，为这事向亚伯拉罕起誓。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那仆人从他主人的骆驼里取了十匹骆驼，带着主人各样的美物，起程往两河之间的亚兰去，到了拿鹤的城。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黄昏时分，女人出来打水的时候，那仆人就叫骆驼跪在城外的水井旁边，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然后祷告说：“耶和华我主人亚伯拉罕的神啊，求你今日使我遇见好机会，施慈爱给我的主人亚伯拉罕。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我现在站在水泉旁边，城内居民的女儿正出来打水。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我对哪一个少女说：‘请你放下水瓶来，让我喝点水。’如果她回答：‘请喝，我也给你的骆驼喝。’愿那少女就作你选定给你仆人以撒的妻子。这样，我就知道你施慈爱给我的主人了。”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话还没有说完，不料，利百加肩头上扛着水瓶出来了。利百加是彼土利所生的。彼土利是亚伯拉罕兄弟拿鹤的妻子密迦的儿子。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那少女容貌非常美丽，还是个处女，没有男人亲近过她。她下到水泉那里，打满了水瓶，又上来。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91647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A0FF88-B235-5AE9-8053-F16640491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36" y="126466"/>
            <a:ext cx="10515600" cy="5334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仆人就跑去迎着她，说：“请你把瓶里的水给我喝一点。”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那少女回答：“我主请喝。”就急忙把水瓶拿下来，托在手上给他喝。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他喝足了，少女就说：“我也要为你的骆驼打水，直到牠们都喝足了。”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于是急忙把水瓶里的水倒在槽里，又跑到井旁去打水，给他所有的骆驼打上水来。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那人一句话也不说，只注视着她，要知道耶和华使他的道路亨通不亨通。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骆驼喝足了，那人就拿出一个重近六克的金鼻环，戴在她的鼻子上，又拿出两个重一百一十四克的金手镯，套在她的手上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然后问她：“请你告诉我，你是谁的女儿？你父亲的家里有地方给我们住宿没有？”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她回答：“我是密迦给拿鹤所生的儿子彼土利的女儿。”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她又说：“我们有很多粮草和饲料，也有住宿的地方。”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那人就跪下敬拜耶和华，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说：“耶和华我主人亚伯拉罕的神是应当称颂的，因为他不断以慈爱和信实待我的主人；耶和华也一路引导我，到了我主人的兄弟家里。”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那少女就跑回去，把这些事都告诉了她母亲家里的人。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利百加有一个哥哥，名叫拉班。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他看见了妹妹的鼻环和手上的手镯，又听见了妹妹利百加说：“那人对我这样这样说”，就跑去见外面水泉旁边的那人。他来到那人跟前的时候，见他仍然站在骆驼旁边的水泉那里。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拉班说：“你这蒙耶和华赐福的，请进来吧，为甚么站在外面呢？我已经收拾好了房间，也为骆驼预备了地方。”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那人就进了拉班的家。拉班卸了骆驼，拿粮草和饲料给骆驼吃，又拿水给那人和与他同来的人洗脚。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62733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7EB6C-C319-10BB-0B00-DD4036D76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44"/>
            <a:ext cx="10515600" cy="5286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然后在他面前摆上食物，但那人说：“除非等我说完了我的事，我不会吃。”拉班说：“请说。”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那人说：“我是亚伯拉罕的仆人。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耶和华厚厚地赐福我主人，他就昌大起来；耶和华又赐给他羊群、牛群、金银、仆婢、骆驼和驴。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我主人的妻子撒拉年老的时候，给我主人生了一个儿子。我主人也把他一切所有的都给了这个儿子。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我主人要我起誓，说：‘</a:t>
            </a:r>
            <a:r>
              <a:rPr lang="zh-CN" altLang="en-US" sz="1600" b="0" i="0" dirty="0">
                <a:solidFill>
                  <a:srgbClr val="0000FF"/>
                </a:solidFill>
                <a:effectLst/>
                <a:latin typeface="system-ui"/>
              </a:rPr>
              <a:t>你不可从我现在居住的迦南地中，为我的儿子娶迦南的女子为妻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你要到我的父家，和我的族人那里去，为我的儿子娶一个妻子。’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我问我主人：‘如果那女子不愿跟我回来呢？’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他回答：‘我行事为人都在他面前的耶和华，必差派他的使者与你同去，使你的道路亨通，你就可以从我的族人和我的父家，给我的儿子娶一个妻子。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只要你到了我的族人那里去，我叫你起的誓就与你无关；他们若不把女子交给你，我叫你起的誓也与你无关。’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我今天到了水泉那里，就说：‘耶和华我主人亚伯拉罕的　神啊，你若叫我所走的道路亨通，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那么，我现在站在水泉旁边，但愿有一个少女出来打水，我要对她说：“请你把瓶里的水给我喝一点。”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她若对我说：“你请喝，我还要打水给你的骆驼喝。”愿那女子就作耶和华给我主人的儿子所选定的妻子。’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我心里的话还没有说完，利百加就肩头扛着水瓶出来了，她下到水泉那里去打水；我就对她说：‘请给我水喝。’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她急忙从肩上拿下水瓶来，说：‘请喝，我还要给你的骆驼喝。’我喝了，她也打水给我的骆驼喝。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于是我问她，说：‘你是谁的女儿？’她回答：‘我是密迦给拿鹤所生的儿子彼土利的女儿。’我就把鼻环戴在她的鼻子上，把手镯套在她的两手上。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然后我跪下敬拜耶和华，称颂耶和华我主人亚伯拉罕的　神，因为他引导我走恰当的路，使我得到我主人的兄弟的孙女，作我主人的儿子的妻子。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20594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BE32D5-0104-DA54-86F6-38C9B29E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34"/>
            <a:ext cx="10515600" cy="5334752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49 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现在你们若愿意以慈爱和信实待我的主人，就请告诉我。如果不愿意，也请你们告诉我；使我可以知道怎样行。”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拉班和彼土利回答，说：“这事既然出于耶和华，我们就不能对你说好说歹。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看哪，利百加就在你面前，你可以把她带去，照着耶和华所说的，作你主人儿子的妻子。”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亚伯拉罕的仆人听到了他们这些话，就俯伏在地敬拜耶和华。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那仆人拿出金器、银器和衣服送给利百加，又把贵重的礼物送给她的哥哥和她的母亲。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然后，仆人和与他同来的人才吃喝，并且住了一夜。他们早晨起来，仆人就说：“请打发我回到我主人那里去吧！”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利百加的哥哥和母亲说：“让这女孩子和我们同住多几天，或是十天，然后她可以离去。”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56 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仆人回答他们：“你们不要挽留我，耶和华既然使我的道路亨通，就请打发我回到我主人那里去。”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他们说：“我们可以把那女孩子叫来，问问她的意思。”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58 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他们把利百加叫了来，问她：“你愿意与这人同去吗？”她回答：“我愿意去。”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于是，他们把自己的妹妹利百加，她的乳母和亚伯拉罕的仆人，以及同来的人，都打发走了。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他们给利百加祝福，对她说：“我们的妹妹啊，愿你作千万人之母；愿你的后裔，占领仇敌的城门。”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利百加和她的众使女就起来，骑上骆驼，跟着那人走；那仆人就带着利百加走了。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那时，以撒刚从庇耳．拉海．莱回来，他原本是住在南地的。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黄昏的时候，以撒出来田间默想。他举目观看，忽然看见来了些骆驼。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利百加举目观看，看见了以撒，就下了骆驼，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问那仆人：“在田间走来迎接我们的这人是谁？”仆人回答：“他是我的主人。”利百加就拿面纱蒙在面上。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66 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仆人把所作的一切事，都告诉以撒。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以撒领利百加进了他母亲撒拉的帐棚，并且娶了她。利百加就作了以撒的妻子。以撒爱利百加。以撒自从他母亲去世后，这才得了安慰。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632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74DF4A-BF34-0589-F4A6-1D5FD5B7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0"/>
            <a:ext cx="10515600" cy="5084763"/>
          </a:xfrm>
        </p:spPr>
        <p:txBody>
          <a:bodyPr>
            <a:normAutofit/>
          </a:bodyPr>
          <a:lstStyle/>
          <a:p>
            <a:r>
              <a:rPr lang="zh-CN" altLang="en-US" dirty="0"/>
              <a:t>婚姻目的</a:t>
            </a:r>
            <a:endParaRPr lang="en-US" altLang="zh-CN" dirty="0"/>
          </a:p>
          <a:p>
            <a:pPr lvl="1"/>
            <a:r>
              <a:rPr lang="zh-CN" altLang="en-US" sz="1800" dirty="0"/>
              <a:t>生养：创一</a:t>
            </a:r>
            <a:r>
              <a:rPr lang="en-US" altLang="zh-CN" sz="1800" dirty="0"/>
              <a:t>27</a:t>
            </a:r>
            <a:r>
              <a:rPr lang="zh-CN" altLang="en-US" sz="1800" dirty="0"/>
              <a:t>“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要生养众多，遍满地面，治理这地”</a:t>
            </a:r>
            <a:endParaRPr lang="en-US" altLang="zh-CN" sz="1800" dirty="0"/>
          </a:p>
          <a:p>
            <a:pPr lvl="1"/>
            <a:r>
              <a:rPr lang="zh-CN" altLang="en-US" sz="1800" dirty="0"/>
              <a:t>彼此帮助：创二</a:t>
            </a:r>
            <a:r>
              <a:rPr lang="en-US" altLang="zh-CN" sz="1800" dirty="0"/>
              <a:t>18</a:t>
            </a:r>
            <a:r>
              <a:rPr lang="zh-CN" altLang="en-US" sz="1800" dirty="0"/>
              <a:t>“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那人独 居不好 ，我要为他造一个配偶帮助他”</a:t>
            </a:r>
            <a:endParaRPr lang="en-US" altLang="zh-CN" sz="1800" dirty="0"/>
          </a:p>
          <a:p>
            <a:pPr lvl="1"/>
            <a:r>
              <a:rPr lang="zh-CN" altLang="en-US" sz="1800" dirty="0"/>
              <a:t>一同承受生命之恩：</a:t>
            </a:r>
            <a:r>
              <a:rPr lang="zh-CN" altLang="en-US" sz="1800" dirty="0">
                <a:solidFill>
                  <a:srgbClr val="000000"/>
                </a:solidFill>
                <a:ea typeface="SimSun" panose="02010600030101010101" pitchFamily="2" charset="-122"/>
              </a:rPr>
              <a:t>彼前三</a:t>
            </a:r>
            <a:r>
              <a:rPr 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7</a:t>
            </a:r>
            <a:r>
              <a:rPr lang="zh-CN" alt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“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你们做丈夫的，也要按情理</a:t>
            </a:r>
            <a:r>
              <a:rPr lang="en-US" altLang="zh-CN" sz="1800" baseline="30000" dirty="0">
                <a:solidFill>
                  <a:srgbClr val="000000"/>
                </a:solidFill>
                <a:latin typeface="system-ui"/>
              </a:rPr>
              <a:t>[</a:t>
            </a:r>
            <a:r>
              <a:rPr lang="en-US" sz="1800" baseline="30000" dirty="0">
                <a:solidFill>
                  <a:srgbClr val="4A4A4A"/>
                </a:solidFill>
                <a:latin typeface="system-ui"/>
                <a:hlinkClick r:id="rId2" tooltip="See footnote a"/>
              </a:rPr>
              <a:t>a</a:t>
            </a:r>
            <a:r>
              <a:rPr lang="en-US" sz="1800" baseline="30000" dirty="0">
                <a:solidFill>
                  <a:srgbClr val="000000"/>
                </a:solidFill>
                <a:latin typeface="system-ui"/>
              </a:rPr>
              <a:t>]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和妻子同住，因她比你软弱</a:t>
            </a:r>
            <a:r>
              <a:rPr lang="en-US" altLang="zh-CN" sz="1800" baseline="30000" dirty="0">
                <a:solidFill>
                  <a:srgbClr val="000000"/>
                </a:solidFill>
                <a:latin typeface="system-ui"/>
              </a:rPr>
              <a:t>[</a:t>
            </a:r>
            <a:r>
              <a:rPr lang="en-US" sz="1800" baseline="30000" dirty="0">
                <a:solidFill>
                  <a:srgbClr val="4A4A4A"/>
                </a:solidFill>
                <a:latin typeface="system-ui"/>
                <a:hlinkClick r:id="rId3" tooltip="See footnote b"/>
              </a:rPr>
              <a:t>b</a:t>
            </a:r>
            <a:r>
              <a:rPr lang="en-US" sz="1800" baseline="30000" dirty="0">
                <a:solidFill>
                  <a:srgbClr val="000000"/>
                </a:solidFill>
                <a:latin typeface="system-ui"/>
              </a:rPr>
              <a:t>]</a:t>
            </a:r>
            <a:r>
              <a:rPr lang="en-US" sz="1800" dirty="0">
                <a:solidFill>
                  <a:srgbClr val="000000"/>
                </a:solidFill>
                <a:latin typeface="system-ui"/>
              </a:rPr>
              <a:t>，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与你一同承受生命之恩的，所以要敬重她。</a:t>
            </a:r>
            <a:endParaRPr lang="en-US" altLang="zh-CN" sz="1800" dirty="0"/>
          </a:p>
          <a:p>
            <a:pPr lvl="1"/>
            <a:r>
              <a:rPr lang="zh-CN" altLang="en-US" sz="1800" dirty="0"/>
              <a:t>防止犯罪：</a:t>
            </a:r>
            <a:r>
              <a:rPr lang="zh-CN" altLang="en-US" sz="1800" dirty="0">
                <a:solidFill>
                  <a:srgbClr val="000000"/>
                </a:solidFill>
                <a:ea typeface="SimSun" panose="02010600030101010101" pitchFamily="2" charset="-122"/>
              </a:rPr>
              <a:t>林前七</a:t>
            </a:r>
            <a:r>
              <a:rPr 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2 </a:t>
            </a:r>
            <a:r>
              <a:rPr lang="zh-CN" alt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“</a:t>
            </a:r>
            <a:r>
              <a:rPr lang="zh-CN" altLang="en-US" sz="1800" dirty="0">
                <a:solidFill>
                  <a:srgbClr val="000000"/>
                </a:solidFill>
                <a:latin typeface="Montserrat" panose="00000500000000000000" pitchFamily="2" charset="0"/>
              </a:rPr>
              <a:t>但要免淫乱的事，男子当各有自己的妻子；女子也当各有自己的丈夫”</a:t>
            </a:r>
            <a:endParaRPr lang="en-US" altLang="zh-CN" sz="18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zh-CN" altLang="en-US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林前七</a:t>
            </a:r>
            <a:r>
              <a:rPr lang="en-US" altLang="zh-CN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7-9 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“</a:t>
            </a:r>
            <a:r>
              <a:rPr lang="zh-CN" altLang="en-US" sz="20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我愿意众人像我一样；只是各人领受神的恩赐，一个是这样，一个是那样。我对着没有嫁娶的和寡妇说，若他们常像我就好倘若自己禁止不住，就可以嫁娶。与其欲火攻心，倒不如嫁娶为妙。</a:t>
            </a:r>
            <a:r>
              <a:rPr lang="en-US" altLang="zh-CN" sz="20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”</a:t>
            </a:r>
          </a:p>
          <a:p>
            <a:r>
              <a:rPr lang="zh-CN" altLang="en-US" sz="1800" b="0" i="0" dirty="0">
                <a:solidFill>
                  <a:srgbClr val="000000"/>
                </a:solidFill>
                <a:effectLst/>
                <a:latin typeface="inherit"/>
              </a:rPr>
              <a:t>一个人能持守独身、免淫乱的事，是神的恩赐。各人要认清神的恩赐，没有这恩赐的不该尝试守独身，以免给魔鬼留地步。</a:t>
            </a:r>
            <a:endParaRPr lang="zh-CN" altLang="en-US" sz="1800" b="0" i="0" dirty="0">
              <a:solidFill>
                <a:srgbClr val="656565"/>
              </a:solidFill>
              <a:effectLst/>
              <a:latin typeface="inherit"/>
            </a:endParaRP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46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12963</TotalTime>
  <Words>43654</Words>
  <Application>Microsoft Office PowerPoint</Application>
  <PresentationFormat>Widescreen</PresentationFormat>
  <Paragraphs>1876</Paragraphs>
  <Slides>183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183</vt:i4>
      </vt:variant>
    </vt:vector>
  </HeadingPairs>
  <TitlesOfParts>
    <vt:vector size="210" baseType="lpstr">
      <vt:lpstr>Cardo</vt:lpstr>
      <vt:lpstr>DengXian</vt:lpstr>
      <vt:lpstr>DengXian</vt:lpstr>
      <vt:lpstr>等线 Light</vt:lpstr>
      <vt:lpstr>inherit</vt:lpstr>
      <vt:lpstr>KaiTi</vt:lpstr>
      <vt:lpstr>Montserrat</vt:lpstr>
      <vt:lpstr>PMingLiU</vt:lpstr>
      <vt:lpstr>PMingLiU</vt:lpstr>
      <vt:lpstr>Roboto Condensed</vt:lpstr>
      <vt:lpstr>SimHei</vt:lpstr>
      <vt:lpstr>宋体</vt:lpstr>
      <vt:lpstr>宋体</vt:lpstr>
      <vt:lpstr>Source Sans Pro</vt:lpstr>
      <vt:lpstr>system-ui</vt:lpstr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jason xiang</cp:lastModifiedBy>
  <cp:revision>181</cp:revision>
  <cp:lastPrinted>2023-09-27T07:49:12Z</cp:lastPrinted>
  <dcterms:created xsi:type="dcterms:W3CDTF">2022-08-27T00:29:31Z</dcterms:created>
  <dcterms:modified xsi:type="dcterms:W3CDTF">2023-12-17T07:06:49Z</dcterms:modified>
</cp:coreProperties>
</file>