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5" r:id="rId4"/>
    <p:sldId id="272" r:id="rId5"/>
    <p:sldId id="267" r:id="rId6"/>
    <p:sldId id="273" r:id="rId7"/>
    <p:sldId id="269" r:id="rId8"/>
    <p:sldId id="274" r:id="rId9"/>
    <p:sldId id="271" r:id="rId10"/>
    <p:sldId id="270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3" r:id="rId19"/>
    <p:sldId id="298" r:id="rId20"/>
    <p:sldId id="299" r:id="rId21"/>
    <p:sldId id="284" r:id="rId22"/>
    <p:sldId id="302" r:id="rId23"/>
    <p:sldId id="300" r:id="rId24"/>
    <p:sldId id="301" r:id="rId25"/>
    <p:sldId id="282" r:id="rId26"/>
    <p:sldId id="303" r:id="rId27"/>
    <p:sldId id="305" r:id="rId28"/>
    <p:sldId id="304" r:id="rId29"/>
    <p:sldId id="308" r:id="rId30"/>
    <p:sldId id="309" r:id="rId31"/>
    <p:sldId id="306" r:id="rId32"/>
    <p:sldId id="285" r:id="rId33"/>
    <p:sldId id="310" r:id="rId34"/>
    <p:sldId id="312" r:id="rId35"/>
    <p:sldId id="311" r:id="rId36"/>
    <p:sldId id="315" r:id="rId37"/>
    <p:sldId id="314" r:id="rId38"/>
    <p:sldId id="316" r:id="rId39"/>
    <p:sldId id="313" r:id="rId40"/>
    <p:sldId id="307" r:id="rId41"/>
    <p:sldId id="286" r:id="rId42"/>
    <p:sldId id="329" r:id="rId43"/>
    <p:sldId id="330" r:id="rId44"/>
    <p:sldId id="317" r:id="rId45"/>
    <p:sldId id="333" r:id="rId46"/>
    <p:sldId id="334" r:id="rId47"/>
    <p:sldId id="323" r:id="rId48"/>
    <p:sldId id="324" r:id="rId49"/>
    <p:sldId id="325" r:id="rId50"/>
    <p:sldId id="322" r:id="rId51"/>
    <p:sldId id="335" r:id="rId52"/>
    <p:sldId id="332" r:id="rId53"/>
    <p:sldId id="328" r:id="rId54"/>
    <p:sldId id="287" r:id="rId55"/>
    <p:sldId id="326" r:id="rId56"/>
    <p:sldId id="327" r:id="rId57"/>
    <p:sldId id="318" r:id="rId58"/>
    <p:sldId id="336" r:id="rId59"/>
    <p:sldId id="337" r:id="rId60"/>
    <p:sldId id="331" r:id="rId61"/>
    <p:sldId id="338" r:id="rId62"/>
    <p:sldId id="319" r:id="rId63"/>
    <p:sldId id="288" r:id="rId64"/>
    <p:sldId id="289" r:id="rId65"/>
    <p:sldId id="290" r:id="rId66"/>
    <p:sldId id="291" r:id="rId67"/>
    <p:sldId id="292" r:id="rId68"/>
    <p:sldId id="293" r:id="rId69"/>
    <p:sldId id="339" r:id="rId70"/>
    <p:sldId id="341" r:id="rId71"/>
    <p:sldId id="340" r:id="rId72"/>
    <p:sldId id="342" r:id="rId73"/>
    <p:sldId id="346" r:id="rId74"/>
    <p:sldId id="343" r:id="rId75"/>
    <p:sldId id="344" r:id="rId76"/>
    <p:sldId id="345" r:id="rId77"/>
    <p:sldId id="348" r:id="rId78"/>
    <p:sldId id="347" r:id="rId79"/>
    <p:sldId id="294" r:id="rId80"/>
    <p:sldId id="351" r:id="rId81"/>
    <p:sldId id="354" r:id="rId82"/>
    <p:sldId id="350" r:id="rId83"/>
    <p:sldId id="352" r:id="rId84"/>
    <p:sldId id="353" r:id="rId85"/>
    <p:sldId id="349" r:id="rId86"/>
    <p:sldId id="355" r:id="rId87"/>
    <p:sldId id="295" r:id="rId88"/>
    <p:sldId id="296" r:id="rId89"/>
    <p:sldId id="297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9F99-89F5-93D8-AAD4-ABE8C3FB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4A4E3-E2C6-B350-72B0-41BCBCD6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32167-61A6-AA39-22C5-DB3B8E3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85A99-E689-64E5-382A-844D11D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EC7D-DCD3-B725-00B9-23E8AE1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D7E8-16D1-2DA7-6F8C-8D5E4AC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E89E1-1473-3342-1687-A2FC75D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462-EB17-AAA6-5660-038FFB7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0D677-88A0-D8C2-4F14-50C3D62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125A-E1AE-A5B8-0AA0-F24C1B7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D50977-1D38-FFBF-5F00-05E2DD3E4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8E757-9EF0-9BEF-418F-196A11ED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72EB-5B47-7858-BB97-104792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DF200-3D9C-FDB4-62D4-7874D4B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038E6-34DA-EFDB-0F4D-7D765C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4358-43B5-72E0-A49B-3EF1570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9F25-810B-828F-9D0B-6FB2AAD2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43ACF-63EC-F9B4-9684-EA85C93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DA942-DD1E-326B-38E4-A06C15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A1FFE-B41C-2F81-5402-C61FDD6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679D-A3A7-4A69-0414-E654B0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E9FDD-2AC7-0BBE-7685-3D485633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9A77-393F-4464-29E4-28D0FD2E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C451-503B-7D01-DD77-232887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50C3A-E6D7-D88B-9CD2-20FB669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F85E-ACC7-C8BC-3978-C3EE2D3E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92BD-50E3-F107-0F46-F492A94C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6878C-D1FE-2449-7091-5E00BA4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BC26D-934A-4CC3-92F2-2F8BB69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EBEBB-6F26-7631-9D6F-3C6EEA7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EBCC0-F0C5-9512-3D48-9A911940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C649-AB3F-9694-D6AE-B933438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96CC1-3894-ED51-3CC8-261F4A26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64CF7-A150-D400-7BD8-4022A9C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97911-CE0C-8A88-FDE0-A84B0EBB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3DBE4-8260-F946-3DD5-C71E6331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92064-AC79-FE8B-DDF5-1D7ED59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16DE4-D044-9204-B30C-B42DE50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9DD54-7D73-1F97-7205-08AA2BC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66ED-3A24-6CF5-6F86-032D94D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730B2-C77F-F1CB-899B-9922570D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00073-2442-564C-5204-8801745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BA3B7-C53E-EF70-62F6-29A773C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F8F1B-4374-AE47-8E4A-F3509F3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15B5-50A2-F4BE-D3F9-59F209EA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76C61-775B-403E-9D9D-3E408DA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20C6-1652-A10C-AD02-10EDC3E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50F6C-6F42-1FA8-1063-41A52BC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37849-629D-CDF3-198D-8C54E7A5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50038-4E66-104A-7C86-3E09DD4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B43E3-E321-A28D-A9E1-F8D4E9E2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5643C-BA42-7C46-CCCC-4891C5B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940-C946-DC43-9450-FB7ADC87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4CF17-CD3A-19A5-63D1-26BD647D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B57A5-7B8D-FCA3-32B3-21FC93D7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8C0E0-CF57-3E4F-E616-BFEB32D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36D2C-D197-8666-9464-90B5B35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6DB6F-F385-8388-CA38-066B5AE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7D927-CD9D-1C06-8D69-3686DCE8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F3E2-1168-EA70-6BD7-614F024F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73C4-CC3B-F123-E4F2-9A8BB288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2ECF-4DB6-45B9-8EFE-92889F9C1B4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64A1-BA90-FED4-2750-179D9C394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85D17-E5B1-41F5-1DC5-D8C7C0C3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亚当之约</a:t>
            </a: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9/3/2023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27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1308B4-36E3-1DE3-B4C1-6DA56FFC2E40}"/>
              </a:ext>
            </a:extLst>
          </p:cNvPr>
          <p:cNvSpPr txBox="1"/>
          <p:nvPr/>
        </p:nvSpPr>
        <p:spPr>
          <a:xfrm>
            <a:off x="150541" y="892105"/>
            <a:ext cx="1177568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“有晚上，有早晨，是第</a:t>
            </a:r>
            <a:r>
              <a:rPr lang="en-US" altLang="zh-CN" sz="2400" dirty="0"/>
              <a:t>X</a:t>
            </a:r>
            <a:r>
              <a:rPr lang="zh-CN" altLang="en-US" sz="2400" dirty="0"/>
              <a:t>日”：为什么先提晚上再提早晨？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Q2: </a:t>
            </a:r>
            <a:r>
              <a:rPr lang="zh-CN" altLang="en-US" sz="2400" dirty="0"/>
              <a:t>创世纪中很多神的奥秘我们不明白，比如：头一日已经把光暗分开了，为什么第四日“神说，天上要有光体，可以分昼夜”？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Q3: </a:t>
            </a:r>
            <a:r>
              <a:rPr lang="zh-CN" altLang="en-US" sz="2400" dirty="0"/>
              <a:t>创世纪一章一节是否神自己就宣告他是创造者</a:t>
            </a:r>
            <a:r>
              <a:rPr lang="en-US" altLang="zh-CN" sz="2400" dirty="0"/>
              <a:t>? </a:t>
            </a:r>
            <a:r>
              <a:rPr lang="zh-CN" altLang="en-US" sz="2400" dirty="0"/>
              <a:t>跟别的宗教不同，其他的都是被人造的，而这位 神，是真实存在的。现今的科学也发现，整个宇宙是有规律的运转。而不是无目的安排的，是被 神精心设计的。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Comment</a:t>
            </a:r>
            <a:r>
              <a:rPr lang="zh-CN" altLang="en-US" sz="2400" dirty="0"/>
              <a:t>：科学与基督信仰不矛盾，科学是去发现神创造的世界的规律。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250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4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章：人的堕落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9/10/2023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14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26382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210943" y="32667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耶和华神所造的，惟有</a:t>
            </a:r>
            <a:r>
              <a:rPr lang="zh-CN" altLang="en-US" sz="2400" b="1" dirty="0">
                <a:solidFill>
                  <a:srgbClr val="0000FF"/>
                </a:solidFill>
              </a:rPr>
              <a:t>蛇比田野一切的活物更狡猾</a:t>
            </a:r>
            <a:r>
              <a:rPr lang="zh-CN" altLang="en-US" sz="2400" dirty="0"/>
              <a:t>。蛇对女人说，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神岂是真说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不许你们吃园中所有树上的果子吗？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女人对蛇说，园中树上的果子，我们可以吃，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惟有园当中那棵树上的果子，神曾说，</a:t>
            </a:r>
            <a:r>
              <a:rPr lang="zh-CN" altLang="en-US" sz="2400" b="1" dirty="0"/>
              <a:t>你们不可吃，</a:t>
            </a:r>
            <a:r>
              <a:rPr lang="zh-CN" altLang="en-US" sz="2400" b="1" dirty="0">
                <a:solidFill>
                  <a:srgbClr val="0000FF"/>
                </a:solidFill>
              </a:rPr>
              <a:t>也不可摸</a:t>
            </a:r>
            <a:r>
              <a:rPr lang="zh-CN" altLang="en-US" sz="2400" b="1" dirty="0"/>
              <a:t>，免得你们死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你们不一定死</a:t>
            </a:r>
            <a:r>
              <a:rPr lang="zh-CN" altLang="en-US" sz="2400" dirty="0"/>
              <a:t>，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因为神知道，你们吃的日子眼睛就明亮了，</a:t>
            </a:r>
            <a:r>
              <a:rPr lang="zh-CN" altLang="en-US" sz="2400" b="1" dirty="0">
                <a:solidFill>
                  <a:srgbClr val="0000FF"/>
                </a:solidFill>
              </a:rPr>
              <a:t>你们便如神能知道善恶。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0000FF"/>
                </a:solidFill>
              </a:rPr>
              <a:t>于是女人</a:t>
            </a:r>
            <a:r>
              <a:rPr lang="zh-CN" altLang="en-US" sz="2400" dirty="0"/>
              <a:t>见那棵树的果子好作食物，也悦人的眼目，且是可喜爱的，能使人有智慧，</a:t>
            </a:r>
            <a:r>
              <a:rPr lang="zh-CN" altLang="en-US" sz="2400" b="1" dirty="0">
                <a:solidFill>
                  <a:srgbClr val="0000FF"/>
                </a:solidFill>
              </a:rPr>
              <a:t>就摘下果子来吃了。又给她丈夫，她丈夫也吃了。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1B447-2FB6-D2CC-C90F-043567308525}"/>
              </a:ext>
            </a:extLst>
          </p:cNvPr>
          <p:cNvSpPr txBox="1"/>
          <p:nvPr/>
        </p:nvSpPr>
        <p:spPr>
          <a:xfrm>
            <a:off x="1193179" y="3563025"/>
            <a:ext cx="85083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蛇代表着什么？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质疑神的话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扭曲神的话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“</a:t>
            </a:r>
            <a:r>
              <a:rPr lang="zh-CN" altLang="en-US" sz="2400" b="1" dirty="0"/>
              <a:t>能知道善恶</a:t>
            </a:r>
            <a:r>
              <a:rPr lang="en-US" altLang="zh-CN" sz="2400" b="1" dirty="0"/>
              <a:t>” “</a:t>
            </a:r>
            <a:r>
              <a:rPr lang="zh-CN" altLang="en-US" sz="2400" b="1" dirty="0"/>
              <a:t>使人有智慧</a:t>
            </a:r>
            <a:r>
              <a:rPr lang="en-US" altLang="zh-CN" sz="2400" b="1" dirty="0"/>
              <a:t>” </a:t>
            </a:r>
            <a:r>
              <a:rPr lang="zh-CN" altLang="en-US" sz="2400" b="1" dirty="0"/>
              <a:t>有什么不对？</a:t>
            </a:r>
            <a:endParaRPr lang="en-US" altLang="zh-CN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A14C1F-638D-ADFE-78D9-F3EB362FA15D}"/>
              </a:ext>
            </a:extLst>
          </p:cNvPr>
          <p:cNvGrpSpPr/>
          <p:nvPr/>
        </p:nvGrpSpPr>
        <p:grpSpPr>
          <a:xfrm>
            <a:off x="1637830" y="5045241"/>
            <a:ext cx="9290367" cy="646331"/>
            <a:chOff x="1637830" y="5312879"/>
            <a:chExt cx="929036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99EA04-3262-9586-B3C3-28771C0D8457}"/>
                </a:ext>
              </a:extLst>
            </p:cNvPr>
            <p:cNvSpPr txBox="1"/>
            <p:nvPr/>
          </p:nvSpPr>
          <p:spPr>
            <a:xfrm>
              <a:off x="1637830" y="5312879"/>
              <a:ext cx="6096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你们便</a:t>
              </a:r>
              <a:r>
                <a:rPr lang="zh-CN" altLang="en-US" sz="3600" b="1" dirty="0">
                  <a:solidFill>
                    <a:srgbClr val="0000FF"/>
                  </a:solidFill>
                </a:rPr>
                <a:t>如神</a:t>
              </a:r>
              <a:r>
                <a:rPr lang="zh-CN" altLang="en-US" sz="2400" b="1" dirty="0"/>
                <a:t>能知道善恶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2D1F77-83BB-710E-4652-999C3BFC542B}"/>
                </a:ext>
              </a:extLst>
            </p:cNvPr>
            <p:cNvSpPr txBox="1"/>
            <p:nvPr/>
          </p:nvSpPr>
          <p:spPr>
            <a:xfrm>
              <a:off x="5168592" y="5455018"/>
              <a:ext cx="57596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b="1" dirty="0"/>
                <a:t> </a:t>
              </a:r>
              <a:r>
                <a:rPr lang="zh-CN" altLang="en-US" sz="2400" b="1" dirty="0">
                  <a:solidFill>
                    <a:srgbClr val="0000FF"/>
                  </a:solidFill>
                </a:rPr>
                <a:t>人要自己作神</a:t>
              </a:r>
              <a:endParaRPr lang="en-US" altLang="zh-C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4E4B78-BB40-4310-7FC8-F310B69E5748}"/>
              </a:ext>
            </a:extLst>
          </p:cNvPr>
          <p:cNvSpPr txBox="1"/>
          <p:nvPr/>
        </p:nvSpPr>
        <p:spPr>
          <a:xfrm>
            <a:off x="1193178" y="5688074"/>
            <a:ext cx="8508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丈夫在这里的角色是什么？丈夫在这里有哪些缺失？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521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0000FF"/>
                </a:solidFill>
              </a:rPr>
              <a:t>他们二人的眼睛就明亮了，</a:t>
            </a:r>
            <a:r>
              <a:rPr lang="zh-CN" altLang="en-US" sz="2400" dirty="0"/>
              <a:t>才</a:t>
            </a:r>
            <a:r>
              <a:rPr lang="zh-CN" altLang="en-US" sz="2400" b="1" dirty="0">
                <a:solidFill>
                  <a:srgbClr val="0000FF"/>
                </a:solidFill>
              </a:rPr>
              <a:t>知道自己是赤身露体</a:t>
            </a:r>
            <a:r>
              <a:rPr lang="zh-CN" altLang="en-US" sz="2400" dirty="0"/>
              <a:t>，便拿无花果树的叶子，</a:t>
            </a:r>
            <a:r>
              <a:rPr lang="zh-CN" altLang="en-US" sz="2400" b="1" dirty="0">
                <a:solidFill>
                  <a:srgbClr val="0000FF"/>
                </a:solidFill>
              </a:rPr>
              <a:t>为自己编作裙子</a:t>
            </a:r>
            <a:r>
              <a:rPr lang="zh-CN" altLang="en-US" sz="2400" dirty="0"/>
              <a:t>。 </a:t>
            </a:r>
            <a:endParaRPr lang="en-US" altLang="zh-CN" sz="2400" dirty="0"/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天起了凉风，耶和华神在园中行走。那人和他妻子听见神的声音，就藏在园里的树木中，</a:t>
            </a:r>
            <a:r>
              <a:rPr lang="zh-CN" altLang="en-US" sz="2400" b="1" dirty="0">
                <a:solidFill>
                  <a:srgbClr val="0000FF"/>
                </a:solidFill>
              </a:rPr>
              <a:t>躲避耶和华神的面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耶和华神呼唤那人，</a:t>
            </a:r>
            <a:r>
              <a:rPr lang="zh-CN" altLang="en-US" sz="2400" dirty="0"/>
              <a:t>对他说，你在哪里。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他说，我在园中听见你的声音，我就害怕。因为我赤身露体，我便藏了。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耶和华说，谁告诉你赤身露体呢？莫非你吃了我吩咐你不可吃的那树上的果子吗？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那人说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你所赐给我，与我同居的女人，她把那树上的果子给我，我就吃了。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耶和华神对女人说，你作的是什么事呢？</a:t>
            </a:r>
            <a:r>
              <a:rPr lang="zh-CN" altLang="en-US" sz="2400" b="1" dirty="0">
                <a:solidFill>
                  <a:srgbClr val="0000FF"/>
                </a:solidFill>
              </a:rPr>
              <a:t>女人说，那蛇引诱我，我就吃了。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77AFF-5EDB-F5F8-9304-46F0EC735457}"/>
              </a:ext>
            </a:extLst>
          </p:cNvPr>
          <p:cNvSpPr txBox="1"/>
          <p:nvPr/>
        </p:nvSpPr>
        <p:spPr>
          <a:xfrm>
            <a:off x="657919" y="3625107"/>
            <a:ext cx="8508381" cy="225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耶和华的反应是什么？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男人说为什么吃？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女人说为什么吃？</a:t>
            </a:r>
            <a:endParaRPr lang="en-US" altLang="zh-C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21B54-0823-DA34-4358-37C229ADA3F2}"/>
              </a:ext>
            </a:extLst>
          </p:cNvPr>
          <p:cNvSpPr txBox="1"/>
          <p:nvPr/>
        </p:nvSpPr>
        <p:spPr>
          <a:xfrm>
            <a:off x="6096000" y="3735361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躲避耶和华神的面：人与神的分隔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82EF1-1593-13D4-F94D-9B330CCCB22A}"/>
              </a:ext>
            </a:extLst>
          </p:cNvPr>
          <p:cNvSpPr txBox="1"/>
          <p:nvPr/>
        </p:nvSpPr>
        <p:spPr>
          <a:xfrm>
            <a:off x="6096000" y="4242917"/>
            <a:ext cx="5233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耶和华神呼唤那人：神不放弃人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D07E9-D840-2BD4-E7C0-9E6D5B7EAC2F}"/>
              </a:ext>
            </a:extLst>
          </p:cNvPr>
          <p:cNvSpPr txBox="1"/>
          <p:nvPr/>
        </p:nvSpPr>
        <p:spPr>
          <a:xfrm>
            <a:off x="6096000" y="5080940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指责别人，推卸责任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5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耶和华神对蛇说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你既作了这事，就必受咒诅</a:t>
            </a:r>
            <a:r>
              <a:rPr lang="zh-CN" altLang="en-US" sz="2400" dirty="0"/>
              <a:t>，比一切的牲畜野兽更甚。你必用肚子行走，终身吃土。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我又要叫</a:t>
            </a:r>
            <a:r>
              <a:rPr lang="zh-CN" altLang="en-US" sz="2400" b="1" dirty="0">
                <a:solidFill>
                  <a:srgbClr val="FF0000"/>
                </a:solidFill>
              </a:rPr>
              <a:t>你和女人彼此为仇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你的后裔和女人的后裔也彼此为仇</a:t>
            </a:r>
            <a:r>
              <a:rPr lang="zh-CN" altLang="en-US" sz="2400" dirty="0"/>
              <a:t>。女人的后裔要伤你的头，你要伤他的脚跟。</a:t>
            </a:r>
          </a:p>
          <a:p>
            <a:r>
              <a:rPr lang="en-US" altLang="zh-CN" sz="2400" dirty="0"/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又对女人说</a:t>
            </a:r>
            <a:r>
              <a:rPr lang="zh-CN" altLang="en-US" sz="2400" dirty="0"/>
              <a:t>，我必</a:t>
            </a:r>
            <a:r>
              <a:rPr lang="zh-CN" altLang="en-US" sz="2400" b="1" dirty="0">
                <a:solidFill>
                  <a:srgbClr val="FF0000"/>
                </a:solidFill>
              </a:rPr>
              <a:t>多多加增你怀胎的苦楚</a:t>
            </a:r>
            <a:r>
              <a:rPr lang="zh-CN" altLang="en-US" sz="2400" dirty="0"/>
              <a:t>，你生产儿女必多受苦楚。</a:t>
            </a:r>
            <a:r>
              <a:rPr lang="zh-CN" altLang="en-US" sz="2400" b="1" dirty="0">
                <a:solidFill>
                  <a:srgbClr val="FF0000"/>
                </a:solidFill>
              </a:rPr>
              <a:t>你必恋慕你丈夫，你丈夫必管辖你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又对亚当说</a:t>
            </a:r>
            <a:r>
              <a:rPr lang="zh-CN" altLang="en-US" sz="2400" dirty="0"/>
              <a:t>，你既听从妻子的话，吃了我所吩咐你不可吃的那树上的果子，</a:t>
            </a:r>
            <a:r>
              <a:rPr lang="zh-CN" altLang="en-US" sz="2400" b="1" dirty="0">
                <a:solidFill>
                  <a:srgbClr val="FF0000"/>
                </a:solidFill>
              </a:rPr>
              <a:t>地必为你的缘故受咒诅。你必终身劳苦，才能从地里得吃的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地必给你长出荆棘和蒺藜来，你也要吃田间的菜蔬。</a:t>
            </a:r>
          </a:p>
          <a:p>
            <a:r>
              <a:rPr lang="en-US" altLang="zh-CN" sz="2400" dirty="0"/>
              <a:t>19</a:t>
            </a:r>
            <a:r>
              <a:rPr lang="zh-CN" altLang="en-US" sz="2400" b="1" dirty="0">
                <a:solidFill>
                  <a:srgbClr val="FF0000"/>
                </a:solidFill>
              </a:rPr>
              <a:t>你必汗流满面才得糊口</a:t>
            </a:r>
            <a:r>
              <a:rPr lang="zh-CN" altLang="en-US" sz="2400" dirty="0"/>
              <a:t>，直到你归了土，因为你是从土而出的。</a:t>
            </a:r>
            <a:r>
              <a:rPr lang="zh-CN" altLang="en-US" sz="2400" b="1" dirty="0">
                <a:solidFill>
                  <a:srgbClr val="FF0000"/>
                </a:solidFill>
              </a:rPr>
              <a:t>你本是尘土，仍要归于尘土</a:t>
            </a:r>
            <a:r>
              <a:rPr lang="zh-CN" altLang="en-US" sz="2400" dirty="0"/>
              <a:t>。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A32E0-F0D5-0F01-0E22-D9C7B0ADC9AF}"/>
              </a:ext>
            </a:extLst>
          </p:cNvPr>
          <p:cNvSpPr txBox="1"/>
          <p:nvPr/>
        </p:nvSpPr>
        <p:spPr>
          <a:xfrm>
            <a:off x="841915" y="4414750"/>
            <a:ext cx="8508381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耶和华神对蛇说了什么？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耶和华神对女人说了什么？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耶和华神对男人说了什么？</a:t>
            </a:r>
            <a:endParaRPr lang="en-US" altLang="zh-C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6975C-C3E8-B8B7-119A-B03452AE2310}"/>
              </a:ext>
            </a:extLst>
          </p:cNvPr>
          <p:cNvSpPr txBox="1"/>
          <p:nvPr/>
        </p:nvSpPr>
        <p:spPr>
          <a:xfrm>
            <a:off x="5822795" y="5032835"/>
            <a:ext cx="3828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神的审判，罪的代价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375424" y="220734"/>
            <a:ext cx="11686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20</a:t>
            </a:r>
            <a:r>
              <a:rPr lang="zh-CN" altLang="en-US" sz="2400" dirty="0"/>
              <a:t>亚当给他妻子起名叫</a:t>
            </a:r>
            <a:r>
              <a:rPr lang="zh-CN" altLang="en-US" sz="2400" b="1" dirty="0"/>
              <a:t>夏娃</a:t>
            </a:r>
            <a:r>
              <a:rPr lang="zh-CN" altLang="en-US" sz="2400" dirty="0"/>
              <a:t>，因为她是</a:t>
            </a:r>
            <a:r>
              <a:rPr lang="zh-CN" altLang="en-US" sz="2400" b="1" dirty="0"/>
              <a:t>众生之母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耶和华神为亚当和他妻子用皮子作衣服给他们穿。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2400" dirty="0"/>
              <a:t>23</a:t>
            </a:r>
            <a:r>
              <a:rPr lang="zh-CN" altLang="en-US" sz="2400" b="1" dirty="0"/>
              <a:t>耶和华神便打发他出伊甸园去，耕种他所自出之土。</a:t>
            </a:r>
          </a:p>
          <a:p>
            <a:r>
              <a:rPr lang="en-US" altLang="zh-CN" sz="2400" dirty="0"/>
              <a:t>24</a:t>
            </a:r>
            <a:r>
              <a:rPr lang="zh-CN" altLang="en-US" sz="2400" b="1" dirty="0"/>
              <a:t>于是把他赶出去了</a:t>
            </a:r>
            <a:r>
              <a:rPr lang="zh-CN" altLang="en-US" sz="2400" dirty="0"/>
              <a:t>。又在伊甸园的东边安设基路伯和四面转动发火焰的剑，要把守生命树的道路。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356113-DD17-82C7-3C31-ADF6C5792C87}"/>
              </a:ext>
            </a:extLst>
          </p:cNvPr>
          <p:cNvGrpSpPr/>
          <p:nvPr/>
        </p:nvGrpSpPr>
        <p:grpSpPr>
          <a:xfrm>
            <a:off x="1784197" y="2988525"/>
            <a:ext cx="8318809" cy="461666"/>
            <a:chOff x="988741" y="3428999"/>
            <a:chExt cx="9008327" cy="4616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BBB20D-091F-2FC8-1270-54D3B7C7C358}"/>
                </a:ext>
              </a:extLst>
            </p:cNvPr>
            <p:cNvSpPr txBox="1"/>
            <p:nvPr/>
          </p:nvSpPr>
          <p:spPr>
            <a:xfrm>
              <a:off x="988741" y="3429000"/>
              <a:ext cx="6237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逐出伊甸园：神的审判，罪的代价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FF602B-E57D-E30D-1CC3-E55B7401A252}"/>
                </a:ext>
              </a:extLst>
            </p:cNvPr>
            <p:cNvSpPr txBox="1"/>
            <p:nvPr/>
          </p:nvSpPr>
          <p:spPr>
            <a:xfrm>
              <a:off x="6591775" y="3428999"/>
              <a:ext cx="34052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</a:rPr>
                <a:t>人与神的分隔</a:t>
              </a:r>
              <a:endParaRPr lang="en-US" sz="24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F3354F-4BBB-62B2-1915-04E3436388CD}"/>
              </a:ext>
            </a:extLst>
          </p:cNvPr>
          <p:cNvSpPr txBox="1"/>
          <p:nvPr/>
        </p:nvSpPr>
        <p:spPr>
          <a:xfrm>
            <a:off x="183997" y="3618572"/>
            <a:ext cx="119169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当时人还没有犯罪，还是无罪的，为什么会被引诱而吃善恶树上的果子？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答：神给每个人自由意志，自由选择的权力，神要我们自愿地顺服，而不是强迫我们接受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如果始祖没有吃善恶树上的果子，难道现在的人仍然赤身露体，处在愚昧的状态？</a:t>
            </a:r>
            <a:endParaRPr lang="en-US" altLang="zh-CN" sz="2200" dirty="0"/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</a:t>
            </a:r>
            <a:r>
              <a:rPr lang="zh-CN" altLang="en-US" sz="2200" dirty="0"/>
              <a:t>始祖会犯罪的，神知道这一切的事情。</a:t>
            </a:r>
            <a:r>
              <a:rPr lang="en-US" altLang="zh-CN" sz="2200" dirty="0"/>
              <a:t> (2) </a:t>
            </a:r>
            <a:r>
              <a:rPr lang="zh-CN" altLang="en-US" sz="2200" dirty="0"/>
              <a:t>吃了善恶树上的果子，罪进入人，才有罪的想法，才需要穿衣服遮盖赤身露体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Comment</a:t>
            </a:r>
            <a:r>
              <a:rPr lang="zh-CN" altLang="en-US" sz="2200" dirty="0"/>
              <a:t>：男人与女人生理上不同， 心理与性格特点也很不同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81066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  <a:endParaRPr lang="zh-CN" altLang="en-US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9/17/2023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95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170553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有一日，那人和他妻子夏娃同房。夏娃就怀孕，生了</a:t>
            </a:r>
            <a:r>
              <a:rPr lang="zh-CN" altLang="en-US" sz="2400" b="1" dirty="0"/>
              <a:t>该隐</a:t>
            </a:r>
            <a:r>
              <a:rPr lang="zh-CN" altLang="en-US" sz="2400" dirty="0"/>
              <a:t>（就是得的意思），便说，耶和华使我得了一个男子。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又生了该隐的兄弟</a:t>
            </a:r>
            <a:r>
              <a:rPr lang="zh-CN" altLang="en-US" sz="2400" b="1" dirty="0"/>
              <a:t>亚伯</a:t>
            </a:r>
            <a:r>
              <a:rPr lang="zh-CN" altLang="en-US" sz="2400" dirty="0"/>
              <a:t>。亚伯是牧羊的，该隐是种地的。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有一日，</a:t>
            </a:r>
            <a:r>
              <a:rPr lang="zh-CN" altLang="en-US" sz="2400" b="1" dirty="0"/>
              <a:t>该隐拿地里的出产为供物献给耶和华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/>
              <a:t>亚伯也将他羊群中头生的和羊的脂油献上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耶和华看中了亚伯和他的供物，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只是看不中该隐和他的供物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该隐就大大地发怒，变了脸色。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耶和华对该隐说，你为什么发怒呢？你为什么变了脸色呢？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你若行得好，岂不蒙悦纳，你若行得不好，罪就伏在门前。它必恋慕你，你却要制伏它。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该隐与他兄弟亚伯说话，二人正在田间。</a:t>
            </a:r>
            <a:r>
              <a:rPr lang="zh-CN" altLang="en-US" sz="2400" b="1" dirty="0">
                <a:solidFill>
                  <a:srgbClr val="0000FF"/>
                </a:solidFill>
              </a:rPr>
              <a:t>该隐起来打他兄弟亚伯，把他杀了。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981943"/>
            <a:ext cx="1121813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耶和华为什么看中了亚伯和他的供物，而看不中该隐和他的供物？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该隐有什么反应？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耶和华又对该隐说了什么？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该隐接下来做什么了？</a:t>
            </a:r>
            <a:endParaRPr lang="en-US" altLang="zh-C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87803-285A-396C-8F07-9082B5D4C3EA}"/>
              </a:ext>
            </a:extLst>
          </p:cNvPr>
          <p:cNvSpPr txBox="1"/>
          <p:nvPr/>
        </p:nvSpPr>
        <p:spPr>
          <a:xfrm>
            <a:off x="5176954" y="4703718"/>
            <a:ext cx="6648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希伯来书 </a:t>
            </a:r>
            <a:r>
              <a:rPr lang="en-US" altLang="zh-CN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11</a:t>
            </a:r>
            <a:r>
              <a:rPr lang="en-US" altLang="zh-CN" sz="2400" dirty="0">
                <a:solidFill>
                  <a:srgbClr val="2A2A2A"/>
                </a:solidFill>
                <a:latin typeface="Roboto Condensed" panose="02000000000000000000" pitchFamily="2" charset="0"/>
              </a:rPr>
              <a:t>: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 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亚伯因着信献祭</a:t>
            </a:r>
            <a:r>
              <a:rPr lang="zh-CN" altLang="en-US" sz="2400" b="1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与神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比该隐所献的更美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，因此便得了称义的见证，就是神指他礼物作的见证。他虽然死了，却因这信仍旧说话。</a:t>
            </a:r>
          </a:p>
        </p:txBody>
      </p:sp>
    </p:spTree>
    <p:extLst>
      <p:ext uri="{BB962C8B-B14F-4D97-AF65-F5344CB8AC3E}">
        <p14:creationId xmlns:p14="http://schemas.microsoft.com/office/powerpoint/2010/main" val="23106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75761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耶和华对该隐说，你兄弟亚伯在哪里？</a:t>
            </a:r>
            <a:r>
              <a:rPr lang="zh-CN" altLang="en-US" sz="2400" b="1" dirty="0">
                <a:solidFill>
                  <a:srgbClr val="0000FF"/>
                </a:solidFill>
              </a:rPr>
              <a:t>他说，我不知道，我岂是看守我兄弟的吗？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耶和华说，你作了什么事呢？</a:t>
            </a:r>
            <a:r>
              <a:rPr lang="zh-CN" altLang="en-US" sz="2400" dirty="0"/>
              <a:t>你兄弟的血，有声音从地里向我哀告。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地开了口，从你手里接受你兄弟的血。</a:t>
            </a:r>
            <a:r>
              <a:rPr lang="zh-CN" altLang="en-US" sz="2400" b="1" dirty="0">
                <a:solidFill>
                  <a:srgbClr val="FF0000"/>
                </a:solidFill>
              </a:rPr>
              <a:t>现在你必从这地受咒诅。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你种地，地不再给你效力。</a:t>
            </a:r>
            <a:r>
              <a:rPr lang="zh-CN" altLang="en-US" sz="2400" b="1" dirty="0">
                <a:solidFill>
                  <a:srgbClr val="FF0000"/>
                </a:solidFill>
              </a:rPr>
              <a:t>你必流离飘荡在地上。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该隐对耶和华说，我的刑罚太重，过于我所能当的。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你如今赶逐我离开这地，以致不见你面。我必流离飘荡在地上，</a:t>
            </a:r>
            <a:r>
              <a:rPr lang="zh-CN" altLang="en-US" sz="2400" b="1" dirty="0">
                <a:solidFill>
                  <a:srgbClr val="0000FF"/>
                </a:solidFill>
              </a:rPr>
              <a:t>凡遇见我的必杀我。</a:t>
            </a:r>
          </a:p>
          <a:p>
            <a:r>
              <a:rPr lang="en-US" altLang="zh-CN" sz="2400" dirty="0"/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耶和华对他说，凡杀该隐的，必遭报七倍。耶和华就给该隐立一个记号，免得人遇见他就杀他。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于是该隐离开耶和华的面，去住在伊甸东边挪得之地。</a:t>
            </a:r>
            <a:endParaRPr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864847"/>
            <a:ext cx="11218130" cy="280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耶和华与该隐的对话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该隐仍然撒谎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该隐受咒诅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该隐流离飘荡在地上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耶和华仍然保护该隐。为什么？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7251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CEB7F-75EF-B6F0-B73F-12AB4C5B01BB}"/>
              </a:ext>
            </a:extLst>
          </p:cNvPr>
          <p:cNvSpPr txBox="1"/>
          <p:nvPr/>
        </p:nvSpPr>
        <p:spPr>
          <a:xfrm>
            <a:off x="3206885" y="40623"/>
            <a:ext cx="577822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创世记</a:t>
            </a:r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大纲</a:t>
            </a:r>
            <a:b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zh-CN" altLang="en-US" sz="2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1-2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章：神的创造</a:t>
            </a:r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亚当之约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章：人的堕落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6-9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章：大洪水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神与挪亚立约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10–11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章：巴别塔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12-14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章：亚伯兰蒙召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15-17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章：神与亚伯兰立约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18-20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章：所多玛与蛾摩拉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21-23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以实马利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24-26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章：以撒与利百加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雅各骗以扫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27-30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章：雅各受祝福及他的妻子们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31-36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章：雅各回归迦南地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37-39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章：约瑟被卖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40-41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章：约瑟在埃及为相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42-44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章：约瑟与弟兄们重逢</a:t>
            </a:r>
          </a:p>
          <a:p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45-50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章：约瑟与父兄相认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53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5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85F6D8-9E95-7D61-8202-4A2D3A624F1D}"/>
              </a:ext>
            </a:extLst>
          </p:cNvPr>
          <p:cNvSpPr txBox="1"/>
          <p:nvPr/>
        </p:nvSpPr>
        <p:spPr>
          <a:xfrm>
            <a:off x="179294" y="39932"/>
            <a:ext cx="118334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5 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亚当活到一百三十岁，生了一个儿子，形像样式和自己相似，就给他起名叫塞特。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亚当生塞特之后，又在世八百年，并且</a:t>
            </a:r>
            <a:r>
              <a:rPr lang="zh-CN" altLang="en-US" sz="2400" b="1" dirty="0"/>
              <a:t>生儿养女。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/>
              <a:t>亚当共活了九百三十岁就死了。</a:t>
            </a:r>
          </a:p>
          <a:p>
            <a:endParaRPr lang="en-US" sz="1200" b="1" dirty="0"/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以诺活到六十五岁，生了玛土撒拉。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以诺生玛土撒拉之后，</a:t>
            </a:r>
            <a:r>
              <a:rPr lang="zh-CN" altLang="en-US" sz="2400" b="1" dirty="0">
                <a:solidFill>
                  <a:srgbClr val="FF0000"/>
                </a:solidFill>
              </a:rPr>
              <a:t>与神同行三百年</a:t>
            </a:r>
            <a:r>
              <a:rPr lang="zh-CN" altLang="en-US" sz="2400" dirty="0"/>
              <a:t>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以诺共活了三百六十五岁。</a:t>
            </a:r>
            <a:endParaRPr lang="en-US" altLang="zh-CN" sz="2400" b="1" dirty="0"/>
          </a:p>
          <a:p>
            <a:endParaRPr lang="en-US" sz="1200" dirty="0"/>
          </a:p>
          <a:p>
            <a:r>
              <a:rPr lang="en-US" altLang="zh-CN" sz="2400" dirty="0"/>
              <a:t>28</a:t>
            </a:r>
            <a:r>
              <a:rPr lang="zh-CN" altLang="en-US" sz="2400" b="1" dirty="0"/>
              <a:t>拉麦活到一百八十二岁，生了一个儿子，</a:t>
            </a:r>
          </a:p>
          <a:p>
            <a:r>
              <a:rPr lang="en-US" altLang="zh-CN" sz="2400" dirty="0"/>
              <a:t>29</a:t>
            </a:r>
            <a:r>
              <a:rPr lang="zh-CN" altLang="en-US" sz="2400" b="1" dirty="0"/>
              <a:t>给他起名叫挪亚</a:t>
            </a:r>
            <a:r>
              <a:rPr lang="zh-CN" altLang="en-US" sz="2400" dirty="0"/>
              <a:t>，说，这个儿子必为我们的操作和手中的劳苦安慰我们。这操作劳苦是因为耶和华咒诅地。</a:t>
            </a:r>
          </a:p>
          <a:p>
            <a:r>
              <a:rPr lang="en-US" altLang="zh-CN" sz="2400" dirty="0"/>
              <a:t>30</a:t>
            </a:r>
            <a:r>
              <a:rPr lang="zh-CN" altLang="en-US" sz="2400" dirty="0"/>
              <a:t>拉麦生挪亚之后，又活了五百九十五年，并且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31</a:t>
            </a:r>
            <a:r>
              <a:rPr lang="zh-CN" altLang="en-US" sz="2400" b="1" dirty="0"/>
              <a:t>拉麦共活了七百七十七岁就死了。</a:t>
            </a:r>
          </a:p>
          <a:p>
            <a:r>
              <a:rPr lang="en-US" altLang="zh-CN" sz="2400" dirty="0"/>
              <a:t>32</a:t>
            </a:r>
            <a:r>
              <a:rPr lang="zh-CN" altLang="en-US" sz="2400" dirty="0"/>
              <a:t>挪亚五百岁生了闪，含，雅弗。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48FA8-BA13-B0B1-1B82-B26A69FE1630}"/>
              </a:ext>
            </a:extLst>
          </p:cNvPr>
          <p:cNvSpPr txBox="1"/>
          <p:nvPr/>
        </p:nvSpPr>
        <p:spPr>
          <a:xfrm>
            <a:off x="5706033" y="4710096"/>
            <a:ext cx="6965577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生命的规律：有生，有死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生命的本分：生儿养女，培养敬虔的下一代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生命的意义：与神连接，与神同行</a:t>
            </a:r>
            <a:endParaRPr lang="en-US" altLang="zh-C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6392B-9099-4219-A4F8-4D0A606CE615}"/>
              </a:ext>
            </a:extLst>
          </p:cNvPr>
          <p:cNvSpPr txBox="1"/>
          <p:nvPr/>
        </p:nvSpPr>
        <p:spPr>
          <a:xfrm>
            <a:off x="179294" y="5302911"/>
            <a:ext cx="5811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6 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FF0000"/>
                </a:solidFill>
              </a:rPr>
              <a:t>挪亚是个义人，</a:t>
            </a:r>
            <a:r>
              <a:rPr lang="zh-CN" altLang="en-US" sz="2400" dirty="0"/>
              <a:t>在当时的世代是个完全人。</a:t>
            </a:r>
            <a:r>
              <a:rPr lang="zh-CN" altLang="en-US" sz="2400" b="1" dirty="0">
                <a:solidFill>
                  <a:srgbClr val="FF0000"/>
                </a:solidFill>
              </a:rPr>
              <a:t>挪亚与神同行。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EFAFE-ABF4-6E57-8FF4-101205814AEA}"/>
              </a:ext>
            </a:extLst>
          </p:cNvPr>
          <p:cNvSpPr txBox="1"/>
          <p:nvPr/>
        </p:nvSpPr>
        <p:spPr>
          <a:xfrm>
            <a:off x="233247" y="1031488"/>
            <a:ext cx="117255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</a:t>
            </a:r>
            <a:r>
              <a:rPr lang="zh-CN" altLang="en-US" sz="2200" dirty="0"/>
              <a:t>该隐说“凡遇见我的必杀我”，当时只有该隐和亚伯，谁会杀该隐呢？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答：很快有其他人，神保护该隐是神的怜悯与恩典，也是让人不要“冤冤相报何时了”，审判的主权在神。</a:t>
            </a:r>
            <a:endParaRPr lang="en-US" altLang="zh-CN" sz="2200" dirty="0"/>
          </a:p>
          <a:p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如何看待当时的其他人活了</a:t>
            </a:r>
            <a:r>
              <a:rPr lang="en-US" altLang="zh-CN" sz="2200" dirty="0"/>
              <a:t>800-900</a:t>
            </a:r>
            <a:r>
              <a:rPr lang="zh-CN" altLang="en-US" sz="2200" dirty="0"/>
              <a:t>岁，以诺“与神同行三百年”却只活了三百六十五岁？</a:t>
            </a:r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24</a:t>
            </a:r>
            <a:r>
              <a:rPr lang="zh-CN" altLang="en-US" sz="2200" dirty="0"/>
              <a:t>节：“以诺与神同行，</a:t>
            </a:r>
            <a:r>
              <a:rPr lang="zh-CN" altLang="en-US" sz="2200" b="1" dirty="0"/>
              <a:t>神将他取去，他就不在世了</a:t>
            </a:r>
            <a:r>
              <a:rPr lang="zh-CN" altLang="en-US" sz="2200" dirty="0"/>
              <a:t>”，其他人在圣经里记载“</a:t>
            </a:r>
            <a:r>
              <a:rPr lang="zh-CN" altLang="en-US" sz="2200" b="1" dirty="0"/>
              <a:t>就死了</a:t>
            </a:r>
            <a:r>
              <a:rPr lang="zh-CN" altLang="en-US" sz="2200" dirty="0"/>
              <a:t>”，以诺继续在荣耀中，在永恒中与神同行。</a:t>
            </a:r>
            <a:r>
              <a:rPr lang="en-US" altLang="zh-CN" sz="2200" dirty="0"/>
              <a:t> (2) </a:t>
            </a:r>
            <a:r>
              <a:rPr lang="zh-CN" altLang="en-US" sz="2200" dirty="0"/>
              <a:t>人的肉体生命都会死去，与神同在，好的无比，不必太在意年岁多长。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78114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C30AD73-65B7-17E2-C4A0-B8EEFE5C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12192000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神与挪亚立约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9/24/2023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90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耶和华见</a:t>
            </a:r>
            <a:r>
              <a:rPr lang="zh-CN" altLang="en-US" sz="2400" b="1" dirty="0">
                <a:solidFill>
                  <a:srgbClr val="0000FF"/>
                </a:solidFill>
              </a:rPr>
              <a:t>人在地上罪恶很大，终日所思想的尽都是恶。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耶和华就后悔造人在地上，心中忧伤。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耶和华说，我要将所造的人和走兽，并昆虫，以及空中的飞鸟，都从地上除灭，因为我造他们后悔了。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C0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C00000"/>
                </a:solidFill>
              </a:rPr>
              <a:t>挪亚是个义人，在当时的世代是个完全人。挪亚与神同行。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挪亚生了三个儿子，就是闪，含，雅弗。</a:t>
            </a:r>
          </a:p>
          <a:p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世界在神面前败坏，地上满了强暴。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神观看</a:t>
            </a:r>
            <a:r>
              <a:rPr lang="zh-CN" altLang="en-US" sz="2400" b="1" dirty="0">
                <a:solidFill>
                  <a:srgbClr val="0000FF"/>
                </a:solidFill>
              </a:rPr>
              <a:t>世界，见是败坏了。凡有血气的人，在地上都败坏了行为。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>
                <a:solidFill>
                  <a:srgbClr val="FF0000"/>
                </a:solidFill>
              </a:rPr>
              <a:t>神就对挪亚说，凡有血气的人，他的尽头已经来到我面前。因为地上满了他们的强暴，我要把他们和地一并毁灭。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神为什么要用大洪水除灭全地？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44461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方舟的造法乃是这样，要长三百肘，宽五十肘，高三十肘。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方舟上边要留透光处，高一肘。方舟的门要开在旁边。方舟要分上，中，下三层。</a:t>
            </a:r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看哪！</a:t>
            </a:r>
            <a:r>
              <a:rPr lang="zh-CN" altLang="en-US" sz="2400" b="1" dirty="0">
                <a:solidFill>
                  <a:srgbClr val="FF0000"/>
                </a:solidFill>
              </a:rPr>
              <a:t>我要使洪水泛滥在地上，毁灭天下。凡地上有血肉，有气息的活物，无一不死。</a:t>
            </a:r>
          </a:p>
          <a:p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FF0000"/>
                </a:solidFill>
              </a:rPr>
              <a:t>我却要与你立约</a:t>
            </a:r>
            <a:r>
              <a:rPr lang="zh-CN" altLang="en-US" sz="2400" dirty="0"/>
              <a:t>，你同你的妻，与儿子，儿妇，都要进入方舟。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凡有血肉的活物，每样两个，一公一母，你要带进方舟，</a:t>
            </a:r>
            <a:r>
              <a:rPr lang="zh-CN" altLang="en-US" sz="2400" b="1" dirty="0">
                <a:solidFill>
                  <a:srgbClr val="FF0000"/>
                </a:solidFill>
              </a:rPr>
              <a:t>好在你那里保全生命。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飞鸟各从其类，牲畜各从其类，地上的昆虫各从其类。每样两个，</a:t>
            </a:r>
            <a:r>
              <a:rPr lang="zh-CN" altLang="en-US" sz="2400" b="1" dirty="0">
                <a:solidFill>
                  <a:srgbClr val="FF0000"/>
                </a:solidFill>
              </a:rPr>
              <a:t>要到你那里，好保全生命。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你要拿各样食物积蓄起来，好作你和它们的食物。</a:t>
            </a:r>
          </a:p>
          <a:p>
            <a:r>
              <a:rPr lang="en-US" altLang="zh-CN" sz="2400" dirty="0"/>
              <a:t>22</a:t>
            </a:r>
            <a:r>
              <a:rPr lang="zh-CN" altLang="en-US" sz="2400" b="1" dirty="0">
                <a:solidFill>
                  <a:srgbClr val="C00000"/>
                </a:solidFill>
              </a:rPr>
              <a:t>挪亚就这样行。</a:t>
            </a:r>
            <a:r>
              <a:rPr lang="zh-CN" altLang="en-US" sz="3200" b="1" dirty="0">
                <a:solidFill>
                  <a:srgbClr val="C00000"/>
                </a:solidFill>
              </a:rPr>
              <a:t>凡</a:t>
            </a:r>
            <a:r>
              <a:rPr lang="zh-CN" altLang="en-US" sz="2400" b="1" dirty="0">
                <a:solidFill>
                  <a:srgbClr val="C00000"/>
                </a:solidFill>
              </a:rPr>
              <a:t>神所吩咐的，他</a:t>
            </a:r>
            <a:r>
              <a:rPr lang="zh-CN" altLang="en-US" sz="3200" b="1" dirty="0">
                <a:solidFill>
                  <a:srgbClr val="C00000"/>
                </a:solidFill>
              </a:rPr>
              <a:t>都</a:t>
            </a:r>
            <a:r>
              <a:rPr lang="zh-CN" altLang="en-US" sz="2400" b="1" dirty="0">
                <a:solidFill>
                  <a:srgbClr val="C00000"/>
                </a:solidFill>
              </a:rPr>
              <a:t>照样行了。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挪亚如何对待神的吩咐？</a:t>
            </a:r>
            <a:endParaRPr lang="en-US" altLang="zh-CN" sz="28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挪亚对我们有什么启示？</a:t>
            </a:r>
            <a:endParaRPr lang="en-US" altLang="zh-CN" sz="2800" b="1" dirty="0"/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71810" y="195366"/>
            <a:ext cx="1183283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7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耶和华对挪亚说，你和你的全家都要进入方舟，</a:t>
            </a:r>
            <a:r>
              <a:rPr lang="zh-CN" altLang="en-US" sz="2200" b="1" dirty="0">
                <a:solidFill>
                  <a:srgbClr val="FF0000"/>
                </a:solidFill>
              </a:rPr>
              <a:t>因为在这世代中，我见你在我面前是义人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凡洁净的畜类，你要带七公七母。不洁净的畜类，你要带一公一母。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空中的飞鸟，也要带七公七母，可以留种，活在全地上。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因为再过七天，</a:t>
            </a:r>
            <a:r>
              <a:rPr lang="zh-CN" altLang="en-US" sz="2400" b="1" dirty="0">
                <a:solidFill>
                  <a:srgbClr val="FF0000"/>
                </a:solidFill>
              </a:rPr>
              <a:t>我要降雨在地上四十昼夜，把我所造的各种活物，都从地上除灭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C00000"/>
                </a:solidFill>
              </a:rPr>
              <a:t>挪亚就遵着耶和华所吩咐的行了。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当洪水泛滥在地上的时候，挪亚整六百岁。</a:t>
            </a:r>
            <a:endParaRPr lang="en-US" altLang="zh-CN" sz="2400" dirty="0"/>
          </a:p>
          <a:p>
            <a:endParaRPr lang="en-US" sz="2400" dirty="0"/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洪水泛滥在地上四十天，水往上长，把方舟从地上漂起</a:t>
            </a:r>
            <a:endParaRPr lang="en-US" altLang="zh-CN" sz="2400" dirty="0"/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水势浩大，在地上大大地往上长，方舟在水面上漂来漂去。</a:t>
            </a:r>
            <a:endParaRPr lang="en-US" altLang="zh-CN" sz="2400" dirty="0"/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水势在地上极其浩大，天下的高山都淹没了。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水势比山高过十五肘，山岭都淹没了。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凡在地上有血肉的动物，就是飞鸟，牲畜，走兽，和爬在地上的昆虫，以及所有的人都死了。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凡在旱地上，鼻孔有气息的生灵都死了。</a:t>
            </a:r>
          </a:p>
          <a:p>
            <a:r>
              <a:rPr lang="en-US" altLang="zh-CN" sz="2400" dirty="0"/>
              <a:t>23</a:t>
            </a:r>
            <a:r>
              <a:rPr lang="zh-CN" altLang="en-US" sz="2400" dirty="0"/>
              <a:t>凡地上各类的活物，连人带牲畜，昆虫，以及空中的飞鸟，都从地上除灭了，只留下挪亚和那些与他同在方舟里的。</a:t>
            </a:r>
          </a:p>
          <a:p>
            <a:r>
              <a:rPr lang="en-US" altLang="zh-CN" sz="2400" dirty="0"/>
              <a:t>24</a:t>
            </a:r>
            <a:r>
              <a:rPr lang="zh-CN" altLang="en-US" sz="2400" dirty="0"/>
              <a:t>水势浩大，在地上共一百五十天。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03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49868" y="251119"/>
            <a:ext cx="11754780" cy="645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8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神记念挪亚和挪亚方舟里的一切走兽牲畜。神叫风吹地，水势渐落。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到挪亚六百零一岁，正月初一日，地上的水都干了。挪亚撤去方舟的盖观看，便见地面上干了。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到了二月二十七日，地就都干了。</a:t>
            </a:r>
          </a:p>
          <a:p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你和你的妻子，儿子，儿妇都可以出方舟。</a:t>
            </a:r>
          </a:p>
          <a:p>
            <a:r>
              <a:rPr lang="en-US" altLang="zh-CN" sz="2200" dirty="0"/>
              <a:t>17</a:t>
            </a:r>
            <a:r>
              <a:rPr lang="zh-CN" altLang="en-US" sz="2200" dirty="0"/>
              <a:t>在你那里凡有血肉的活物，就是飞鸟，牲畜，和一切爬在地上的昆虫，都要带出来，叫它在地上多多滋生，大大兴旺。</a:t>
            </a:r>
          </a:p>
          <a:p>
            <a:r>
              <a:rPr lang="en-US" altLang="zh-CN" sz="2200" dirty="0"/>
              <a:t>18</a:t>
            </a:r>
            <a:r>
              <a:rPr lang="zh-CN" altLang="en-US" sz="2200" b="1" dirty="0">
                <a:solidFill>
                  <a:srgbClr val="C00000"/>
                </a:solidFill>
              </a:rPr>
              <a:t>于是挪亚和他的妻子，儿子，儿妇，都出来了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一切走兽，昆虫，飞鸟，和地上所有的动物，各从其类，也都出了方舟。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C00000"/>
                </a:solidFill>
              </a:rPr>
              <a:t>挪亚为耶和华筑了一座坛，拿各类洁净的牲畜，飞鸟献在坛上为燔祭。</a:t>
            </a:r>
          </a:p>
          <a:p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耶和华闻那馨香之气，就心里说，我不再因人的缘故咒诅地</a:t>
            </a:r>
            <a:r>
              <a:rPr lang="zh-CN" altLang="en-US" sz="2200" dirty="0"/>
              <a:t>（人从小时心里怀着恶念），</a:t>
            </a:r>
            <a:r>
              <a:rPr lang="zh-CN" altLang="en-US" sz="2200" b="1" dirty="0">
                <a:solidFill>
                  <a:srgbClr val="FF0000"/>
                </a:solidFill>
              </a:rPr>
              <a:t>也不再按着我才行的，灭各种的活物了。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地还存留的时候，稼穑，寒暑，冬夏，昼夜就永不停息了。</a:t>
            </a:r>
            <a:endParaRPr lang="en-US" altLang="zh-CN" sz="2200" dirty="0"/>
          </a:p>
          <a:p>
            <a:endParaRPr lang="en-US" altLang="zh-CN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挪亚出了方舟做的第一件事是什么？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1476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23CD3-52F1-D048-5360-E7FEDF60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68" y="1183888"/>
            <a:ext cx="714793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/>
              <a:t>终极问题： 什么是世界观？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这世界从哪里来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人是什么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人的存在有何意义 </a:t>
            </a:r>
            <a:r>
              <a:rPr lang="en-US" altLang="zh-CN" sz="2800" b="1" dirty="0"/>
              <a:t>? </a:t>
            </a:r>
            <a:r>
              <a:rPr lang="zh-CN" altLang="en-US" sz="2800" b="1" dirty="0"/>
              <a:t>要怎樣活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世上的问题根源是什么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要如何解决</a:t>
            </a:r>
            <a:r>
              <a:rPr lang="en-US" altLang="zh-CN" sz="2800" b="1" dirty="0"/>
              <a:t>?</a:t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我死后会如何</a:t>
            </a:r>
            <a:r>
              <a:rPr lang="en-US" altLang="zh-CN" sz="2800" b="1" dirty="0"/>
              <a:t>?</a:t>
            </a:r>
            <a:endParaRPr lang="en-US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1A781-F2B4-8707-EBC8-3234745A3D0F}"/>
              </a:ext>
            </a:extLst>
          </p:cNvPr>
          <p:cNvSpPr txBox="1"/>
          <p:nvPr/>
        </p:nvSpPr>
        <p:spPr>
          <a:xfrm>
            <a:off x="8424746" y="2235149"/>
            <a:ext cx="34959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</a:rPr>
              <a:t>看门大爷的三个问题：</a:t>
            </a:r>
            <a:endParaRPr lang="en-US" altLang="zh-CN" sz="2400" dirty="0">
              <a:solidFill>
                <a:srgbClr val="7030A0"/>
              </a:solidFill>
            </a:endParaRPr>
          </a:p>
          <a:p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你是谁？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干什么的？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到哪里去？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7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18610" y="223241"/>
            <a:ext cx="117547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effectLst/>
                <a:latin typeface="Roboto Condensed" panose="02000000000000000000" pitchFamily="2" charset="0"/>
              </a:rPr>
              <a:t>9   </a:t>
            </a:r>
            <a:r>
              <a:rPr lang="zh-CN" altLang="en-US" sz="2400" b="1" dirty="0"/>
              <a:t>挪亚之约</a:t>
            </a:r>
            <a:endParaRPr lang="en-US" altLang="zh-CN" sz="2400" b="1" i="0" dirty="0">
              <a:effectLst/>
              <a:latin typeface="Roboto Condensed" panose="02000000000000000000" pitchFamily="2" charset="0"/>
            </a:endParaRPr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神赐福给挪亚和他的儿子，对他们说，你们要生养众多，遍满了地。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凡地上的走兽和空中的飞鸟，都必惊恐，惧怕你们。连地上一切的昆虫并海里一切的鱼，都交付你们的手。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凡活着的动物，都可以作你们的食物。这一切我都赐给你们，如同菜蔬一样。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惟独肉带着血，那就是它的生命，你们不可吃。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FF0000"/>
                </a:solidFill>
              </a:rPr>
              <a:t>流你们血，害你们命的，无论是兽，是人，我必讨他的罪，</a:t>
            </a:r>
            <a:r>
              <a:rPr lang="zh-CN" altLang="en-US" sz="2200" dirty="0"/>
              <a:t>就是向各人的弟兄也是如此。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FF0000"/>
                </a:solidFill>
              </a:rPr>
              <a:t>凡流人血的，他的血也必被人所流。因为神造人是照自己的形像造的。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你们要生养众多，在地上昌盛繁茂。</a:t>
            </a:r>
          </a:p>
          <a:p>
            <a:r>
              <a:rPr lang="en-US" altLang="zh-CN" sz="2200" dirty="0"/>
              <a:t>8</a:t>
            </a:r>
            <a:r>
              <a:rPr lang="zh-CN" altLang="en-US" sz="2200" b="1" dirty="0">
                <a:solidFill>
                  <a:srgbClr val="FF0000"/>
                </a:solidFill>
              </a:rPr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我与你们和你们的后裔立约，</a:t>
            </a:r>
          </a:p>
          <a:p>
            <a:r>
              <a:rPr lang="en-US" altLang="zh-CN" sz="2200" dirty="0"/>
              <a:t>10</a:t>
            </a:r>
            <a:r>
              <a:rPr lang="zh-CN" altLang="en-US" sz="2200" b="1" dirty="0">
                <a:solidFill>
                  <a:srgbClr val="FF0000"/>
                </a:solidFill>
              </a:rPr>
              <a:t>并与你们这里的一切活物，就是飞鸟，牲畜，走兽，凡从方舟里出来的活物立约。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神说，我与你们并你们这里的各样活物所立的永约，是有记号的。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7D57A-3639-2ED6-FFCA-95E4F58DF39C}"/>
              </a:ext>
            </a:extLst>
          </p:cNvPr>
          <p:cNvSpPr txBox="1"/>
          <p:nvPr/>
        </p:nvSpPr>
        <p:spPr>
          <a:xfrm>
            <a:off x="6300444" y="2939406"/>
            <a:ext cx="3484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十诫之一：不可杀人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D8A0E-9A83-8207-1625-77110D54EB25}"/>
              </a:ext>
            </a:extLst>
          </p:cNvPr>
          <p:cNvSpPr txBox="1"/>
          <p:nvPr/>
        </p:nvSpPr>
        <p:spPr>
          <a:xfrm>
            <a:off x="3150683" y="103276"/>
            <a:ext cx="213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彩虹之约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EC9E9-A37F-B546-CB8E-32FD90115867}"/>
              </a:ext>
            </a:extLst>
          </p:cNvPr>
          <p:cNvSpPr txBox="1"/>
          <p:nvPr/>
        </p:nvSpPr>
        <p:spPr>
          <a:xfrm>
            <a:off x="233247" y="289922"/>
            <a:ext cx="117255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地上罪恶很大，但为什么走兽，并昆虫，以及空中的飞鸟，都从地上除灭？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答：人犯了罪，整个大地都被诅咒，例如创世纪</a:t>
            </a:r>
            <a:r>
              <a:rPr lang="en-US" altLang="zh-CN" sz="2200" dirty="0"/>
              <a:t>3:17-19</a:t>
            </a: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神告诉挪亚要用歌斐木造船，这木头有什么特殊？为什么要用歌斐木？</a:t>
            </a:r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答：不清楚歌斐木到底是什么，应该特别适合造方舟。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世人都是挪亚的后代，为什么有什么不同人种？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答：人对环境的适应，逐渐变化成现代的不同人种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世人都是挪亚的后代，弟兄姐妹如何能结婚？</a:t>
            </a:r>
          </a:p>
          <a:p>
            <a:r>
              <a:rPr lang="en-US" altLang="zh-CN" sz="2200" dirty="0"/>
              <a:t>        </a:t>
            </a:r>
            <a:r>
              <a:rPr lang="zh-CN" altLang="en-US" sz="2200" dirty="0"/>
              <a:t>答：始祖们能活八九百岁，但现代人的寿命大大减少，在属灵上是罪的缘故，在基因水平，也有很夺的变化</a:t>
            </a:r>
            <a:r>
              <a:rPr lang="en-US" altLang="zh-CN" sz="2200" dirty="0"/>
              <a:t>/</a:t>
            </a:r>
            <a:r>
              <a:rPr lang="zh-CN" altLang="en-US" sz="2200" dirty="0"/>
              <a:t>变异，近亲结婚导致隐性遗传基因变异的机率提高，所以现代人的弟兄姐妹及近亲不能结婚。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：彩虹的真正的意义是神与人立约，仇敌偷用彩虹做它意，告诉孩子们彩虹的真正的意义。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603161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章：巴别塔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10/01/2023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12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5514275" y="66912"/>
            <a:ext cx="6633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77492" y="12680"/>
            <a:ext cx="490746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给他们，又对他们说，要</a:t>
            </a:r>
            <a:r>
              <a:rPr lang="zh-CN" altLang="en-US" sz="2200" b="1" dirty="0">
                <a:solidFill>
                  <a:srgbClr val="0000FF"/>
                </a:solidFill>
              </a:rPr>
              <a:t>生养众多</a:t>
            </a:r>
            <a:r>
              <a:rPr lang="zh-CN" altLang="en-US" sz="2200" dirty="0"/>
              <a:t>，遍满地面，</a:t>
            </a:r>
            <a:r>
              <a:rPr lang="zh-CN" altLang="en-US" sz="2200" b="1" dirty="0">
                <a:solidFill>
                  <a:srgbClr val="0000FF"/>
                </a:solidFill>
              </a:rPr>
              <a:t>治理</a:t>
            </a:r>
            <a:r>
              <a:rPr lang="zh-CN" altLang="en-US" sz="2200" dirty="0"/>
              <a:t>这地。也要</a:t>
            </a:r>
            <a:r>
              <a:rPr lang="zh-CN" altLang="en-US" sz="2200" b="1" dirty="0">
                <a:solidFill>
                  <a:srgbClr val="0000FF"/>
                </a:solidFill>
              </a:rPr>
              <a:t>管理</a:t>
            </a:r>
            <a:r>
              <a:rPr lang="zh-CN" altLang="en-US" sz="2200" dirty="0"/>
              <a:t>海里的鱼，空中的鸟，和地上各样行动的活物。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0000FF"/>
                </a:solidFill>
              </a:rPr>
              <a:t>修理看守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/>
              <a:t>原则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神人同工 </a:t>
            </a: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神创造</a:t>
            </a:r>
            <a:r>
              <a:rPr lang="en-US" altLang="zh-CN" sz="2400" b="1" dirty="0">
                <a:solidFill>
                  <a:srgbClr val="FF0000"/>
                </a:solidFill>
              </a:rPr>
              <a:t>: </a:t>
            </a:r>
            <a:r>
              <a:rPr lang="zh-CN" altLang="en-US" sz="2400" b="1" dirty="0">
                <a:solidFill>
                  <a:srgbClr val="FF0000"/>
                </a:solidFill>
              </a:rPr>
              <a:t>賜福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人的责任</a:t>
            </a:r>
            <a:r>
              <a:rPr lang="en-US" altLang="zh-CN" sz="2400" b="1" dirty="0">
                <a:solidFill>
                  <a:srgbClr val="0000FF"/>
                </a:solidFill>
              </a:rPr>
              <a:t>: </a:t>
            </a:r>
            <a:r>
              <a:rPr lang="zh-CN" altLang="en-US" sz="2400" b="1" dirty="0">
                <a:solidFill>
                  <a:srgbClr val="0000FF"/>
                </a:solidFill>
              </a:rPr>
              <a:t>管理，治理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</a:rPr>
              <a:t>	       </a:t>
            </a:r>
            <a:r>
              <a:rPr lang="zh-CN" altLang="en-US" sz="24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400" b="1" dirty="0">
                <a:solidFill>
                  <a:srgbClr val="0000FF"/>
                </a:solidFill>
              </a:rPr>
              <a:t>- </a:t>
            </a:r>
            <a:r>
              <a:rPr lang="zh-CN" altLang="en-US" sz="2400" b="1" dirty="0">
                <a:solidFill>
                  <a:srgbClr val="0000FF"/>
                </a:solidFill>
              </a:rPr>
              <a:t>遍滿全地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783ED-DAF3-D961-97BD-D65648B6B9AD}"/>
              </a:ext>
            </a:extLst>
          </p:cNvPr>
          <p:cNvSpPr txBox="1"/>
          <p:nvPr/>
        </p:nvSpPr>
        <p:spPr>
          <a:xfrm>
            <a:off x="5834872" y="6299379"/>
            <a:ext cx="5991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相同的原则：神人同工   </a:t>
            </a:r>
            <a:r>
              <a:rPr lang="zh-CN" altLang="en-US" sz="2400" b="1" dirty="0">
                <a:solidFill>
                  <a:srgbClr val="FF0000"/>
                </a:solidFill>
              </a:rPr>
              <a:t>神賜福； 人顺服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/>
              <a:t>1</a:t>
            </a:r>
            <a:r>
              <a:rPr lang="zh-CN" altLang="en-US" sz="2200" b="1" dirty="0"/>
              <a:t>挪亚的儿子闪，含，雅弗的后代，记在下面</a:t>
            </a:r>
            <a:r>
              <a:rPr lang="zh-CN" altLang="en-US" sz="2200" dirty="0"/>
              <a:t>。洪水以后，他们都生了儿子。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en-US" altLang="zh-CN" sz="2200" dirty="0"/>
              <a:t>2</a:t>
            </a:r>
            <a:r>
              <a:rPr lang="zh-CN" altLang="en-US" sz="2200" b="1" dirty="0"/>
              <a:t>雅弗的儿子是歌篾，玛各，玛代，雅完，土巴，米设，提拉。</a:t>
            </a:r>
          </a:p>
          <a:p>
            <a:r>
              <a:rPr lang="en-US" altLang="zh-CN" sz="2200" b="1" dirty="0"/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/>
              <a:t>，</a:t>
            </a:r>
            <a:r>
              <a:rPr lang="zh-CN" altLang="en-US" sz="2200" dirty="0"/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en-US" altLang="zh-CN" sz="2200" dirty="0"/>
          </a:p>
          <a:p>
            <a:r>
              <a:rPr lang="en-US" altLang="zh-CN" sz="2200" b="1" dirty="0"/>
              <a:t>6</a:t>
            </a:r>
            <a:r>
              <a:rPr lang="zh-CN" altLang="en-US" sz="2200" b="1" dirty="0"/>
              <a:t>含的儿子是古实，麦西，弗，迦南。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迦南生长子西顿，又生赫 </a:t>
            </a:r>
            <a:r>
              <a:rPr lang="en-US" altLang="zh-CN" sz="2200" dirty="0"/>
              <a:t>16</a:t>
            </a:r>
            <a:r>
              <a:rPr lang="zh-CN" altLang="en-US" sz="2200" dirty="0"/>
              <a:t>和耶布斯人，亚摩利人，革迦撒人，</a:t>
            </a:r>
            <a:r>
              <a:rPr lang="en-US" altLang="zh-CN" sz="2200" dirty="0"/>
              <a:t>17</a:t>
            </a:r>
            <a:r>
              <a:rPr lang="zh-CN" altLang="en-US" sz="2200" dirty="0"/>
              <a:t>希未人，亚基人，西尼人，</a:t>
            </a:r>
            <a:r>
              <a:rPr lang="en-US" altLang="zh-CN" sz="2200" dirty="0"/>
              <a:t>18</a:t>
            </a:r>
            <a:r>
              <a:rPr lang="zh-CN" altLang="en-US" sz="2200" dirty="0"/>
              <a:t>亚瓦底人，洗玛利人，哈马人，后来迦南的诸族分散了。</a:t>
            </a:r>
            <a:r>
              <a:rPr lang="en-US" altLang="zh-CN" sz="2200" dirty="0"/>
              <a:t>19</a:t>
            </a:r>
            <a:r>
              <a:rPr lang="zh-CN" altLang="en-US" sz="2200" dirty="0"/>
              <a:t>迦南的境界是从西顿向基拉耳的路上，直到迦萨，又向所多玛，蛾摩拉，押玛，洗扁的路上，直到拉沙。</a:t>
            </a:r>
          </a:p>
          <a:p>
            <a:r>
              <a:rPr lang="en-US" altLang="zh-CN" sz="2200" dirty="0"/>
              <a:t>20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雅弗的哥哥闪，是希伯子孙之祖，他也生了儿子。</a:t>
            </a:r>
            <a:r>
              <a:rPr lang="en-US" altLang="zh-CN" sz="2200" dirty="0"/>
              <a:t>22</a:t>
            </a:r>
            <a:r>
              <a:rPr lang="zh-CN" altLang="en-US" sz="2200" dirty="0"/>
              <a:t>闪的儿子是以拦，亚述，亚法撒，路德，亚兰。</a:t>
            </a:r>
            <a:r>
              <a:rPr lang="en-US" altLang="zh-CN" sz="2200" dirty="0"/>
              <a:t>31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zh-CN" altLang="en-US" sz="2200" b="1" dirty="0"/>
          </a:p>
          <a:p>
            <a:r>
              <a:rPr lang="en-US" altLang="zh-CN" sz="2200" dirty="0"/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655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2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211874" y="175274"/>
            <a:ext cx="115359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11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那时，天下人的口音，言语，都是一样。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他们往东边迁移的时候，在示拿地遇见一片平原，就住在那里。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他们</a:t>
            </a:r>
            <a:r>
              <a:rPr lang="zh-CN" altLang="en-US" sz="2200" b="1" dirty="0"/>
              <a:t>彼此商量</a:t>
            </a:r>
            <a:r>
              <a:rPr lang="zh-CN" altLang="en-US" sz="2200" dirty="0"/>
              <a:t>说，</a:t>
            </a:r>
            <a:r>
              <a:rPr lang="zh-CN" altLang="en-US" sz="2200" b="1" dirty="0">
                <a:solidFill>
                  <a:srgbClr val="0000FF"/>
                </a:solidFill>
              </a:rPr>
              <a:t>来吧，我们要</a:t>
            </a:r>
            <a:r>
              <a:rPr lang="zh-CN" altLang="en-US" sz="2200" dirty="0"/>
              <a:t>作砖，把砖烧透了。他们就拿砖当石头，又拿石漆当灰泥。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他们说，来吧，</a:t>
            </a:r>
            <a:r>
              <a:rPr lang="zh-CN" altLang="en-US" sz="2600" b="1" dirty="0">
                <a:solidFill>
                  <a:srgbClr val="0000FF"/>
                </a:solidFill>
              </a:rPr>
              <a:t>我们要</a:t>
            </a:r>
            <a:r>
              <a:rPr lang="zh-CN" altLang="en-US" sz="2600" b="1" dirty="0"/>
              <a:t>建造一座城和一座塔，塔顶通天，</a:t>
            </a:r>
            <a:r>
              <a:rPr lang="zh-CN" altLang="en-US" sz="2600" b="1" dirty="0">
                <a:solidFill>
                  <a:srgbClr val="0000FF"/>
                </a:solidFill>
              </a:rPr>
              <a:t>为要传扬我们的名，</a:t>
            </a:r>
            <a:r>
              <a:rPr lang="zh-CN" altLang="en-US" sz="2600" b="1" dirty="0"/>
              <a:t>免得我们分散在全地上</a:t>
            </a:r>
            <a:r>
              <a:rPr lang="zh-CN" altLang="en-US" sz="2600" dirty="0"/>
              <a:t>。</a:t>
            </a:r>
          </a:p>
          <a:p>
            <a:r>
              <a:rPr lang="en-US" altLang="zh-CN" sz="2200" dirty="0"/>
              <a:t>5</a:t>
            </a:r>
            <a:r>
              <a:rPr lang="zh-CN" altLang="en-US" sz="2200" dirty="0"/>
              <a:t>耶和华降临，要看看世人所建造的城和塔。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耶和华说，看哪，他们成为一样的人民，都是一样的言语，如今既作起这事来，以后他们所要作的事就没有不成就的了。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我们下去，在那里</a:t>
            </a:r>
            <a:r>
              <a:rPr lang="zh-CN" altLang="en-US" sz="2200" b="1" dirty="0">
                <a:solidFill>
                  <a:srgbClr val="FF0000"/>
                </a:solidFill>
              </a:rPr>
              <a:t>变乱他们的口音，使他们的言语彼此不通。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于是，耶和华使</a:t>
            </a:r>
            <a:r>
              <a:rPr lang="zh-CN" altLang="en-US" sz="2200" b="1" dirty="0">
                <a:solidFill>
                  <a:srgbClr val="FF0000"/>
                </a:solidFill>
              </a:rPr>
              <a:t>他们从那里分散在全地上</a:t>
            </a:r>
            <a:r>
              <a:rPr lang="zh-CN" altLang="en-US" sz="2200" dirty="0"/>
              <a:t>。他们就停工，不造那城了。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因为耶和华在那里变乱天下人的言语，使众人分散在全地上，所以那城名叫巴别（就是变乱的意思）。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AEE75-399B-F617-852D-6AD592AC06C5}"/>
              </a:ext>
            </a:extLst>
          </p:cNvPr>
          <p:cNvSpPr txBox="1"/>
          <p:nvPr/>
        </p:nvSpPr>
        <p:spPr>
          <a:xfrm>
            <a:off x="1013367" y="4939320"/>
            <a:ext cx="6096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一座城和一座塔代表着什么？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人为什么建造一座城和一座塔？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神为什么出手干预？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神怎样出手干预？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614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10</a:t>
            </a:r>
            <a:r>
              <a:rPr lang="zh-CN" altLang="en-US" sz="2200" b="1" dirty="0"/>
              <a:t>闪</a:t>
            </a:r>
            <a:r>
              <a:rPr lang="zh-CN" altLang="en-US" sz="2200" dirty="0"/>
              <a:t>的后代记在下面。洪水以后二年，闪一百岁生了亚法撒。</a:t>
            </a:r>
          </a:p>
          <a:p>
            <a:r>
              <a:rPr lang="en-US" altLang="zh-CN" sz="2200" dirty="0"/>
              <a:t>11</a:t>
            </a:r>
            <a:r>
              <a:rPr lang="zh-CN" altLang="en-US" sz="2200" dirty="0"/>
              <a:t>闪生</a:t>
            </a:r>
            <a:r>
              <a:rPr lang="zh-CN" altLang="en-US" sz="2200" b="1" dirty="0"/>
              <a:t>亚法撒</a:t>
            </a:r>
            <a:r>
              <a:rPr lang="zh-CN" altLang="en-US" sz="2200" dirty="0"/>
              <a:t>之后，又活了五百年，并且生儿养女。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亚法撒活到三十五岁，生了</a:t>
            </a:r>
            <a:r>
              <a:rPr lang="zh-CN" altLang="en-US" sz="2200" b="1" dirty="0"/>
              <a:t>沙拉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亚法撒生沙拉之后，又活了四百零三年，并且生儿养女。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27</a:t>
            </a:r>
            <a:r>
              <a:rPr lang="zh-CN" altLang="en-US" sz="2200" b="1" dirty="0"/>
              <a:t>他拉</a:t>
            </a:r>
            <a:r>
              <a:rPr lang="zh-CN" altLang="en-US" sz="2200" dirty="0"/>
              <a:t>的后代，记在下面，</a:t>
            </a:r>
            <a:r>
              <a:rPr lang="zh-CN" altLang="en-US" sz="2200" b="1" dirty="0"/>
              <a:t>他拉生亚伯兰，拿鹤，哈兰</a:t>
            </a:r>
            <a:r>
              <a:rPr lang="zh-CN" altLang="en-US" sz="2200" dirty="0"/>
              <a:t>。哈兰生罗得。</a:t>
            </a:r>
          </a:p>
          <a:p>
            <a:r>
              <a:rPr lang="en-US" altLang="zh-CN" sz="2200" dirty="0"/>
              <a:t>28</a:t>
            </a:r>
            <a:r>
              <a:rPr lang="zh-CN" altLang="en-US" sz="2200" dirty="0"/>
              <a:t>哈兰死在他的本地迦勒底的吾珥，在他父亲他拉之先。</a:t>
            </a:r>
          </a:p>
          <a:p>
            <a:r>
              <a:rPr lang="en-US" altLang="zh-CN" sz="2200" dirty="0"/>
              <a:t>29</a:t>
            </a:r>
            <a:r>
              <a:rPr lang="zh-CN" altLang="en-US" sz="22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200" dirty="0"/>
              <a:t>30</a:t>
            </a:r>
            <a:r>
              <a:rPr lang="zh-CN" altLang="en-US" sz="2200" b="1" dirty="0"/>
              <a:t>撒莱不生育，没有孩子。</a:t>
            </a:r>
          </a:p>
          <a:p>
            <a:r>
              <a:rPr lang="en-US" altLang="zh-CN" sz="2200" dirty="0"/>
              <a:t>31</a:t>
            </a:r>
            <a:r>
              <a:rPr lang="zh-CN" altLang="en-US" sz="2200" dirty="0"/>
              <a:t>他拉带着他儿子，亚伯兰和他孙子，哈兰的儿子罗得，并他儿妇亚伯兰的妻子撒莱，出了迦勒底的吾珥，要往迦南地去。他们走到哈兰，就住在那里。</a:t>
            </a:r>
          </a:p>
          <a:p>
            <a:r>
              <a:rPr lang="en-US" altLang="zh-CN" sz="2200" dirty="0"/>
              <a:t>32</a:t>
            </a:r>
            <a:r>
              <a:rPr lang="zh-CN" altLang="en-US" sz="2200" dirty="0"/>
              <a:t>他拉共活了二百零五岁，就死在哈兰。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859D9-151B-5D07-BD92-8154917E93C6}"/>
              </a:ext>
            </a:extLst>
          </p:cNvPr>
          <p:cNvSpPr txBox="1"/>
          <p:nvPr/>
        </p:nvSpPr>
        <p:spPr>
          <a:xfrm>
            <a:off x="3817899" y="3863227"/>
            <a:ext cx="3363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后裔在哪里？</a:t>
            </a:r>
          </a:p>
        </p:txBody>
      </p:sp>
    </p:spTree>
    <p:extLst>
      <p:ext uri="{BB962C8B-B14F-4D97-AF65-F5344CB8AC3E}">
        <p14:creationId xmlns:p14="http://schemas.microsoft.com/office/powerpoint/2010/main" val="427961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2F356-E1AF-1CF8-73B8-50F7E40D40CF}"/>
              </a:ext>
            </a:extLst>
          </p:cNvPr>
          <p:cNvSpPr txBox="1"/>
          <p:nvPr/>
        </p:nvSpPr>
        <p:spPr>
          <a:xfrm>
            <a:off x="363809" y="942259"/>
            <a:ext cx="114643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想造巴别塔的人是挪亚的哪一个儿子的后代？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答：“天下人”，当时的所有的人。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假设性的一个问题：如果神没有变乱他们的口音，没有使他们分散在全地上，造巴别塔会不会成功？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1</a:t>
            </a:r>
            <a:r>
              <a:rPr lang="zh-CN" altLang="en-US" sz="2200" dirty="0"/>
              <a:t>，无法问假设性的问题。</a:t>
            </a:r>
            <a:r>
              <a:rPr lang="en-US" altLang="zh-CN" sz="2200" dirty="0"/>
              <a:t>2</a:t>
            </a:r>
            <a:r>
              <a:rPr lang="zh-CN" altLang="en-US" sz="2200" dirty="0"/>
              <a:t>，人偏行己路，不会成功。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</a:t>
            </a:r>
            <a:r>
              <a:rPr lang="zh-CN" altLang="en-US" sz="2200" dirty="0"/>
              <a:t>什么是当今的现代的巴别塔？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答：共产主义？核武器？人工病毒？人工智能</a:t>
            </a:r>
            <a:r>
              <a:rPr lang="en-US" altLang="zh-CN" sz="2200" dirty="0"/>
              <a:t>AI</a:t>
            </a:r>
            <a:r>
              <a:rPr lang="zh-CN" altLang="en-US" sz="2200" dirty="0"/>
              <a:t>？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：人性的罪：骄傲。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5929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07948" y="276921"/>
            <a:ext cx="1068193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1:1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耶和华啊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dirty="0">
                <a:latin typeface="+mn-lt"/>
                <a:cs typeface="+mn-cs"/>
              </a:rPr>
              <a:t>你荣耀的名是应当称颂的；愿你的名被尊崇，超过一切称颂和赞美。</a:t>
            </a:r>
            <a:r>
              <a:rPr lang="en-US" altLang="zh-CN" sz="2400" dirty="0">
                <a:latin typeface="+mn-lt"/>
                <a:cs typeface="+mn-cs"/>
              </a:rPr>
              <a:t> </a:t>
            </a:r>
            <a:r>
              <a:rPr lang="zh-CN" altLang="en-US" sz="2400" dirty="0">
                <a:latin typeface="+mn-lt"/>
                <a:cs typeface="+mn-cs"/>
              </a:rPr>
              <a:t>你，唯独你是耶和华，</a:t>
            </a:r>
            <a:r>
              <a:rPr lang="zh-CN" altLang="en-US" sz="2400" b="1" dirty="0">
                <a:latin typeface="+mn-lt"/>
                <a:cs typeface="+mn-cs"/>
              </a:rPr>
              <a:t>你造了天，天上的天和天军，</a:t>
            </a:r>
            <a:r>
              <a:rPr lang="zh-CN" altLang="en-US" sz="2400" dirty="0">
                <a:latin typeface="+mn-lt"/>
                <a:cs typeface="+mn-cs"/>
              </a:rPr>
              <a:t>地和地上的万物，海和海中的万物，你使这一切生存，天军也都敬拜你。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/>
              <a:t>尼希米记</a:t>
            </a:r>
            <a:r>
              <a:rPr lang="en-US" altLang="zh-CN" sz="2400" dirty="0">
                <a:latin typeface="+mn-lt"/>
                <a:cs typeface="+mn-cs"/>
              </a:rPr>
              <a:t> 9:5-6)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诸天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述说神的荣耀，穹苍传扬他的作为。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19:1 )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外邦的神都属虚无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b="1" dirty="0">
                <a:latin typeface="+mn-lt"/>
                <a:cs typeface="+mn-cs"/>
              </a:rPr>
              <a:t>惟独耶和华创造诸天 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96:5 )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/>
          </a:p>
          <a:p>
            <a:r>
              <a:rPr lang="zh-CN" altLang="en-US" sz="2400" b="1" dirty="0"/>
              <a:t>属灵的世界</a:t>
            </a:r>
            <a:r>
              <a:rPr lang="zh-CN" altLang="en-US" sz="2400" dirty="0"/>
              <a:t> </a:t>
            </a:r>
            <a:r>
              <a:rPr lang="en-US" altLang="zh-CN" sz="2400" dirty="0"/>
              <a:t>: </a:t>
            </a:r>
            <a:r>
              <a:rPr lang="zh-CN" altLang="en-US" sz="2400" dirty="0"/>
              <a:t>肉眼所不見的灵界领域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你们应该欢喜快乐，因为你们在天上的赏赐是大的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 5:12 )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/>
              <a:t> </a:t>
            </a:r>
            <a:r>
              <a:rPr lang="zh-CN" altLang="en-US" sz="2400" dirty="0"/>
              <a:t>照样，你们的光也应当照在人前，让他们看见你们的好行为，又颂赞你们在天上的父。　　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5:16 )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虚心的人有福了，因为</a:t>
            </a:r>
            <a:r>
              <a:rPr lang="zh-CN" altLang="en-US" sz="2400" b="1" dirty="0"/>
              <a:t>天国</a:t>
            </a:r>
            <a:r>
              <a:rPr lang="zh-CN" altLang="en-US" sz="2400" dirty="0"/>
              <a:t>是他们的。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5:3 )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30935-CA35-D7FD-2DBA-FC2F2E7AA2CD}"/>
              </a:ext>
            </a:extLst>
          </p:cNvPr>
          <p:cNvSpPr txBox="1"/>
          <p:nvPr/>
        </p:nvSpPr>
        <p:spPr>
          <a:xfrm>
            <a:off x="345688" y="345446"/>
            <a:ext cx="114188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18</a:t>
            </a:r>
            <a:r>
              <a:rPr lang="zh-CN" altLang="en-US" sz="2200" dirty="0"/>
              <a:t>出方舟挪亚的儿子就是闪，含，雅弗。含是迦南的父亲。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这是挪亚的三个儿子，他们的后裔分散在全地。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/>
              <a:t>挪亚</a:t>
            </a:r>
            <a:r>
              <a:rPr lang="zh-CN" altLang="en-US" sz="2200" dirty="0"/>
              <a:t>作起农夫来，栽了一个葡萄园。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他喝了园中的</a:t>
            </a:r>
            <a:r>
              <a:rPr lang="zh-CN" altLang="en-US" sz="2200" b="1" dirty="0"/>
              <a:t>酒</a:t>
            </a:r>
            <a:r>
              <a:rPr lang="zh-CN" altLang="en-US" sz="2200" dirty="0"/>
              <a:t>便</a:t>
            </a:r>
            <a:r>
              <a:rPr lang="zh-CN" altLang="en-US" sz="2200" b="1" dirty="0"/>
              <a:t>醉</a:t>
            </a:r>
            <a:r>
              <a:rPr lang="zh-CN" altLang="en-US" sz="2200" dirty="0"/>
              <a:t>了，在帐棚里</a:t>
            </a:r>
            <a:r>
              <a:rPr lang="zh-CN" altLang="en-US" sz="2200" b="1" dirty="0"/>
              <a:t>赤着身子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迦南的父亲</a:t>
            </a:r>
            <a:r>
              <a:rPr lang="zh-CN" altLang="en-US" sz="2200" b="1" dirty="0"/>
              <a:t>含，看见他父亲赤身</a:t>
            </a:r>
            <a:r>
              <a:rPr lang="zh-CN" altLang="en-US" sz="2200" dirty="0"/>
              <a:t>，</a:t>
            </a:r>
            <a:r>
              <a:rPr lang="zh-CN" altLang="en-US" sz="2200" b="1" dirty="0"/>
              <a:t>就到外边告诉他两个弟兄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于是</a:t>
            </a:r>
            <a:r>
              <a:rPr lang="zh-CN" altLang="en-US" sz="2200" b="1" dirty="0"/>
              <a:t>闪和雅弗</a:t>
            </a:r>
            <a:r>
              <a:rPr lang="zh-CN" altLang="en-US" sz="2200" dirty="0"/>
              <a:t>，拿件衣服搭在肩上，</a:t>
            </a:r>
            <a:r>
              <a:rPr lang="zh-CN" altLang="en-US" sz="2200" b="1" dirty="0"/>
              <a:t>倒退着进去，给他父亲盖上</a:t>
            </a:r>
            <a:r>
              <a:rPr lang="zh-CN" altLang="en-US" sz="2200" dirty="0"/>
              <a:t>。</a:t>
            </a:r>
            <a:r>
              <a:rPr lang="zh-CN" altLang="en-US" sz="2200" b="1" dirty="0"/>
              <a:t>他们背着脸就看不见父亲的赤身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24</a:t>
            </a:r>
            <a:r>
              <a:rPr lang="zh-CN" altLang="en-US" sz="2200" dirty="0"/>
              <a:t>挪亚醒了酒，知道小儿子向他所作的事，</a:t>
            </a:r>
          </a:p>
          <a:p>
            <a:r>
              <a:rPr lang="en-US" altLang="zh-CN" sz="2200" dirty="0"/>
              <a:t>25</a:t>
            </a:r>
            <a:r>
              <a:rPr lang="zh-CN" altLang="en-US" sz="2200" dirty="0"/>
              <a:t>就说，</a:t>
            </a:r>
            <a:r>
              <a:rPr lang="zh-CN" altLang="en-US" sz="2200" b="1" dirty="0"/>
              <a:t>迦南当受咒诅</a:t>
            </a:r>
            <a:r>
              <a:rPr lang="zh-CN" altLang="en-US" sz="2200" dirty="0"/>
              <a:t>，必给他弟兄作奴仆的奴仆。</a:t>
            </a:r>
          </a:p>
          <a:p>
            <a:r>
              <a:rPr lang="en-US" altLang="zh-CN" sz="2200" dirty="0"/>
              <a:t>26</a:t>
            </a:r>
            <a:r>
              <a:rPr lang="zh-CN" altLang="en-US" sz="2200" dirty="0"/>
              <a:t>又说，耶和华闪的神，是应当称颂的，愿</a:t>
            </a:r>
            <a:r>
              <a:rPr lang="zh-CN" altLang="en-US" sz="2200" b="1" dirty="0"/>
              <a:t>迦南作闪的奴仆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27</a:t>
            </a:r>
            <a:r>
              <a:rPr lang="zh-CN" altLang="en-US" sz="2200" dirty="0"/>
              <a:t>愿神使雅弗扩张，使他住在闪的帐棚里，又愿</a:t>
            </a:r>
            <a:r>
              <a:rPr lang="zh-CN" altLang="en-US" sz="2200" b="1" dirty="0"/>
              <a:t>迦南作他的奴仆</a:t>
            </a:r>
            <a:r>
              <a:rPr lang="zh-CN" altLang="en-US" sz="2200" dirty="0"/>
              <a:t>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358F7-685C-1CBB-1EF4-52FC53AF5A56}"/>
              </a:ext>
            </a:extLst>
          </p:cNvPr>
          <p:cNvSpPr txBox="1"/>
          <p:nvPr/>
        </p:nvSpPr>
        <p:spPr>
          <a:xfrm>
            <a:off x="545015" y="4778518"/>
            <a:ext cx="10210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挪亚也会酒醉</a:t>
            </a:r>
            <a:endParaRPr lang="en-US" altLang="zh-CN" sz="1800" dirty="0"/>
          </a:p>
          <a:p>
            <a:r>
              <a:rPr lang="zh-CN" altLang="en-US" sz="1800" dirty="0"/>
              <a:t>挪亚赤着身子</a:t>
            </a:r>
            <a:endParaRPr lang="en-US" altLang="zh-CN" sz="1800" dirty="0"/>
          </a:p>
          <a:p>
            <a:r>
              <a:rPr lang="zh-CN" altLang="en-US" sz="1800" dirty="0"/>
              <a:t>含看见他父亲赤身</a:t>
            </a:r>
            <a:endParaRPr lang="en-US" altLang="zh-CN" sz="1800" dirty="0"/>
          </a:p>
          <a:p>
            <a:r>
              <a:rPr lang="zh-CN" altLang="en-US" sz="1800" dirty="0"/>
              <a:t>含就到外边告诉他两个弟兄</a:t>
            </a:r>
            <a:endParaRPr lang="en-US" altLang="zh-CN" sz="1800" dirty="0"/>
          </a:p>
          <a:p>
            <a:r>
              <a:rPr lang="zh-CN" altLang="en-US" sz="1800" dirty="0"/>
              <a:t>闪和雅弗，拿件衣服搭在肩上，倒退着进去，给他父亲盖上。他们背着脸就看不见父亲的赤身。</a:t>
            </a:r>
            <a:endParaRPr lang="en-US" altLang="zh-CN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6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344986"/>
            <a:ext cx="1083155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章：亚伯兰蒙召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10/08/2023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466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dirty="0"/>
              <a:t>10</a:t>
            </a:r>
            <a:r>
              <a:rPr lang="zh-CN" altLang="en-US" sz="2600" b="1" dirty="0"/>
              <a:t>闪</a:t>
            </a:r>
            <a:r>
              <a:rPr lang="zh-CN" altLang="en-US" sz="2600" dirty="0"/>
              <a:t>的后代记在下面。洪水以后二年，闪一百岁生了亚法撒。</a:t>
            </a:r>
          </a:p>
          <a:p>
            <a:r>
              <a:rPr lang="en-US" altLang="zh-CN" sz="2600" dirty="0"/>
              <a:t>11</a:t>
            </a:r>
            <a:r>
              <a:rPr lang="zh-CN" altLang="en-US" sz="2600" dirty="0"/>
              <a:t>闪生</a:t>
            </a:r>
            <a:r>
              <a:rPr lang="zh-CN" altLang="en-US" sz="2600" b="1" dirty="0"/>
              <a:t>亚法撒</a:t>
            </a:r>
            <a:r>
              <a:rPr lang="zh-CN" altLang="en-US" sz="2600" dirty="0"/>
              <a:t>之后，又活了五百年，并且生儿养女。</a:t>
            </a:r>
          </a:p>
          <a:p>
            <a:r>
              <a:rPr lang="en-US" altLang="zh-CN" sz="2600" dirty="0"/>
              <a:t>12</a:t>
            </a:r>
            <a:r>
              <a:rPr lang="zh-CN" altLang="en-US" sz="2600" dirty="0"/>
              <a:t>亚法撒活到三十五岁，生了</a:t>
            </a:r>
            <a:r>
              <a:rPr lang="zh-CN" altLang="en-US" sz="2600" b="1" dirty="0"/>
              <a:t>沙拉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13</a:t>
            </a:r>
            <a:r>
              <a:rPr lang="zh-CN" altLang="en-US" sz="2600" dirty="0"/>
              <a:t>亚法撒生沙拉之后，又活了四百零三年，并且生儿养女。</a:t>
            </a:r>
            <a:endParaRPr lang="en-US" altLang="zh-CN" sz="26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en-US" altLang="zh-CN" sz="2600" dirty="0"/>
              <a:t>27</a:t>
            </a:r>
            <a:r>
              <a:rPr lang="zh-CN" altLang="en-US" sz="2600" b="1" dirty="0"/>
              <a:t>他拉</a:t>
            </a:r>
            <a:r>
              <a:rPr lang="zh-CN" altLang="en-US" sz="2600" dirty="0"/>
              <a:t>的后代，记在下面，</a:t>
            </a:r>
            <a:r>
              <a:rPr lang="zh-CN" altLang="en-US" sz="2600" b="1" dirty="0"/>
              <a:t>他拉生亚伯兰，拿鹤，哈兰</a:t>
            </a:r>
            <a:r>
              <a:rPr lang="zh-CN" altLang="en-US" sz="2600" dirty="0"/>
              <a:t>。哈兰生罗得。</a:t>
            </a:r>
          </a:p>
          <a:p>
            <a:r>
              <a:rPr lang="en-US" altLang="zh-CN" sz="2600" dirty="0"/>
              <a:t>28</a:t>
            </a:r>
            <a:r>
              <a:rPr lang="zh-CN" altLang="en-US" sz="2600" dirty="0"/>
              <a:t>哈兰死在他的本地迦勒底的吾珥，在他父亲他拉之先。</a:t>
            </a:r>
          </a:p>
          <a:p>
            <a:r>
              <a:rPr lang="en-US" altLang="zh-CN" sz="2600" dirty="0"/>
              <a:t>29</a:t>
            </a:r>
            <a:r>
              <a:rPr lang="zh-CN" altLang="en-US" sz="26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600" dirty="0"/>
              <a:t>30</a:t>
            </a:r>
            <a:r>
              <a:rPr lang="zh-CN" altLang="en-US" sz="2600" b="1" dirty="0"/>
              <a:t>撒莱不生育，没有孩子。</a:t>
            </a:r>
          </a:p>
          <a:p>
            <a:r>
              <a:rPr lang="en-US" altLang="zh-CN" sz="2600" dirty="0"/>
              <a:t>31</a:t>
            </a:r>
            <a:r>
              <a:rPr lang="zh-CN" altLang="en-US" sz="2600" dirty="0"/>
              <a:t>他拉带着他儿子，亚伯兰和他孙子，哈兰的儿子罗得，并他儿妇亚伯兰的妻子撒莱，出了迦勒底的吾珥，要往迦南地去。</a:t>
            </a:r>
            <a:r>
              <a:rPr lang="zh-CN" altLang="en-US" sz="2600" b="1" dirty="0"/>
              <a:t>他们走到哈兰，就住在那里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32</a:t>
            </a:r>
            <a:r>
              <a:rPr lang="zh-CN" altLang="en-US" sz="2600" dirty="0"/>
              <a:t>他拉共活了二百零五岁，就死在哈兰。</a:t>
            </a:r>
            <a:endParaRPr lang="en-US" sz="2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28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D18CD-85D1-9879-63AA-386E8584138D}"/>
              </a:ext>
            </a:extLst>
          </p:cNvPr>
          <p:cNvSpPr txBox="1"/>
          <p:nvPr/>
        </p:nvSpPr>
        <p:spPr>
          <a:xfrm>
            <a:off x="104788" y="152554"/>
            <a:ext cx="1196897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12 </a:t>
            </a:r>
            <a:r>
              <a:rPr lang="zh-CN" altLang="en-US" sz="2600" b="1" dirty="0"/>
              <a:t>亚伯兰蒙召</a:t>
            </a:r>
          </a:p>
          <a:p>
            <a:endParaRPr lang="en-US" altLang="zh-CN" sz="12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</a:t>
            </a:r>
            <a:r>
              <a:rPr lang="zh-CN" altLang="en-US" sz="24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亚伯兰就照着耶和华的吩咐去了</a:t>
            </a:r>
            <a:r>
              <a:rPr lang="zh-CN" altLang="en-US" sz="2400" dirty="0"/>
              <a:t>。罗得也和他同去。亚伯兰出哈兰的时候，年七十五岁。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亚伯兰将他妻子撒莱和侄儿罗得，连他们在哈兰所积蓄的财物，所得的人口，都带往迦南地去。他们就到了迦南地。</a:t>
            </a:r>
            <a:endParaRPr lang="en-US" altLang="zh-CN" sz="2400" dirty="0"/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亚伯兰经过那地，到了</a:t>
            </a:r>
            <a:r>
              <a:rPr lang="zh-CN" altLang="en-US" sz="2400" b="1" dirty="0"/>
              <a:t>示剑</a:t>
            </a:r>
            <a:r>
              <a:rPr lang="zh-CN" altLang="en-US" sz="2400" dirty="0"/>
              <a:t>地方，摩利橡树那里。那时迦南人住在那地。</a:t>
            </a:r>
          </a:p>
          <a:p>
            <a:r>
              <a:rPr lang="en-US" altLang="zh-CN" sz="2400" dirty="0"/>
              <a:t>7</a:t>
            </a:r>
            <a:r>
              <a:rPr lang="zh-CN" altLang="en-US" sz="2400" dirty="0"/>
              <a:t>耶和华向亚伯兰显现，说，</a:t>
            </a:r>
            <a:r>
              <a:rPr lang="zh-CN" altLang="en-US" sz="2400" b="1" dirty="0"/>
              <a:t>我要把这地赐给你的后裔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亚伯兰就在那里为向他显现的耶和华筑了一座坛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从那里他又迁到</a:t>
            </a:r>
            <a:r>
              <a:rPr lang="zh-CN" altLang="en-US" sz="2400" b="1" dirty="0"/>
              <a:t>伯特利东边的山</a:t>
            </a:r>
            <a:r>
              <a:rPr lang="zh-CN" altLang="en-US" sz="2400" dirty="0"/>
              <a:t>，支搭帐棚。西边是伯特利，东边是艾。</a:t>
            </a:r>
            <a:r>
              <a:rPr lang="zh-CN" altLang="en-US" sz="2400" b="1" dirty="0">
                <a:solidFill>
                  <a:srgbClr val="0000FF"/>
                </a:solidFill>
              </a:rPr>
              <a:t>他在那里又为耶和华筑了一座坛，求告耶和华的名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后来亚伯兰又渐渐迁往南地去。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那地遭遇饥荒。因饥荒甚大，</a:t>
            </a:r>
            <a:r>
              <a:rPr lang="zh-CN" altLang="en-US" sz="2400" b="1" dirty="0"/>
              <a:t>亚伯兰就下埃及去</a:t>
            </a:r>
            <a:r>
              <a:rPr lang="zh-CN" altLang="en-US" sz="2400" dirty="0"/>
              <a:t>，要在那里暂居。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C39690-91C1-E31A-0E91-17177182D27F}"/>
              </a:ext>
            </a:extLst>
          </p:cNvPr>
          <p:cNvGrpSpPr/>
          <p:nvPr/>
        </p:nvGrpSpPr>
        <p:grpSpPr>
          <a:xfrm>
            <a:off x="6244758" y="107338"/>
            <a:ext cx="4438930" cy="523220"/>
            <a:chOff x="5216058" y="167850"/>
            <a:chExt cx="4438930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8F1EEA-018B-4673-4873-E0DBB2EE3F76}"/>
                </a:ext>
              </a:extLst>
            </p:cNvPr>
            <p:cNvSpPr txBox="1"/>
            <p:nvPr/>
          </p:nvSpPr>
          <p:spPr>
            <a:xfrm>
              <a:off x="5216058" y="167850"/>
              <a:ext cx="44389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神的试练   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人的回应</a:t>
              </a:r>
              <a:endParaRPr lang="en-US" altLang="zh-CN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CAE757-D567-C78E-D80F-08215D427D1B}"/>
                </a:ext>
              </a:extLst>
            </p:cNvPr>
            <p:cNvCxnSpPr>
              <a:cxnSpLocks/>
            </p:cNvCxnSpPr>
            <p:nvPr/>
          </p:nvCxnSpPr>
          <p:spPr>
            <a:xfrm>
              <a:off x="6837830" y="416855"/>
              <a:ext cx="110938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DD0EF0-7709-F69C-C70C-97F570418B0D}"/>
              </a:ext>
            </a:extLst>
          </p:cNvPr>
          <p:cNvSpPr txBox="1"/>
          <p:nvPr/>
        </p:nvSpPr>
        <p:spPr>
          <a:xfrm>
            <a:off x="550164" y="5679967"/>
            <a:ext cx="11300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神在呼召亚伯兰时，有没有把目的地直接清楚的告诉亚伯兰？为什么？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从这段经文看亚伯兰是什么样的人？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在细节上，亚伯兰没有完全遵守神的话，带了罗得，到了示剑又离开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005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D024479-D75E-131F-FA2E-4611E85D587A}"/>
              </a:ext>
            </a:extLst>
          </p:cNvPr>
          <p:cNvGrpSpPr/>
          <p:nvPr/>
        </p:nvGrpSpPr>
        <p:grpSpPr>
          <a:xfrm>
            <a:off x="1138760" y="0"/>
            <a:ext cx="9914479" cy="6863870"/>
            <a:chOff x="1138760" y="0"/>
            <a:chExt cx="9914479" cy="68638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1C5A2F-270B-86FA-718F-F3293EFB7694}"/>
                </a:ext>
              </a:extLst>
            </p:cNvPr>
            <p:cNvGrpSpPr/>
            <p:nvPr/>
          </p:nvGrpSpPr>
          <p:grpSpPr>
            <a:xfrm>
              <a:off x="1138760" y="0"/>
              <a:ext cx="9914479" cy="6863870"/>
              <a:chOff x="132769" y="-5870"/>
              <a:chExt cx="9914479" cy="686387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C0B3A49-0539-9D3E-3850-15F7734846CD}"/>
                  </a:ext>
                </a:extLst>
              </p:cNvPr>
              <p:cNvGrpSpPr/>
              <p:nvPr/>
            </p:nvGrpSpPr>
            <p:grpSpPr>
              <a:xfrm>
                <a:off x="132769" y="-5870"/>
                <a:ext cx="9914479" cy="6863870"/>
                <a:chOff x="132769" y="-5870"/>
                <a:chExt cx="9914479" cy="6863870"/>
              </a:xfrm>
            </p:grpSpPr>
            <p:pic>
              <p:nvPicPr>
                <p:cNvPr id="2050" name="Picture 2">
                  <a:extLst>
                    <a:ext uri="{FF2B5EF4-FFF2-40B4-BE49-F238E27FC236}">
                      <a16:creationId xmlns:a16="http://schemas.microsoft.com/office/drawing/2014/main" id="{9012CAED-14DE-F7FD-9696-D51DFC03F2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769" y="-5870"/>
                  <a:ext cx="9914479" cy="68638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8CFFF844-CD01-5DB1-F87C-C31FB5201F32}"/>
                    </a:ext>
                  </a:extLst>
                </p:cNvPr>
                <p:cNvSpPr/>
                <p:nvPr/>
              </p:nvSpPr>
              <p:spPr>
                <a:xfrm>
                  <a:off x="8945135" y="444561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40AD816B-C876-4798-743F-3CA4ACB0424E}"/>
                    </a:ext>
                  </a:extLst>
                </p:cNvPr>
                <p:cNvSpPr/>
                <p:nvPr/>
              </p:nvSpPr>
              <p:spPr>
                <a:xfrm>
                  <a:off x="5495691" y="62260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E88A81F-3278-CB35-9E64-1F48C961C466}"/>
                    </a:ext>
                  </a:extLst>
                </p:cNvPr>
                <p:cNvSpPr/>
                <p:nvPr/>
              </p:nvSpPr>
              <p:spPr>
                <a:xfrm>
                  <a:off x="3705921" y="3538652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EAB307C8-70F8-C2E6-6F16-5E381BAD5CEC}"/>
                    </a:ext>
                  </a:extLst>
                </p:cNvPr>
                <p:cNvSpPr/>
                <p:nvPr/>
              </p:nvSpPr>
              <p:spPr>
                <a:xfrm>
                  <a:off x="3663174" y="3863895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AB51F34-263E-A168-0A7A-28CCC1A53391}"/>
                    </a:ext>
                  </a:extLst>
                </p:cNvPr>
                <p:cNvSpPr/>
                <p:nvPr/>
              </p:nvSpPr>
              <p:spPr>
                <a:xfrm>
                  <a:off x="3101895" y="4527389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CC2A0F1-99A5-F974-4F3F-97129253C95B}"/>
                  </a:ext>
                </a:extLst>
              </p:cNvPr>
              <p:cNvGrpSpPr/>
              <p:nvPr/>
            </p:nvGrpSpPr>
            <p:grpSpPr>
              <a:xfrm>
                <a:off x="2373095" y="3998919"/>
                <a:ext cx="1045462" cy="338554"/>
                <a:chOff x="9948747" y="3101154"/>
                <a:chExt cx="1045462" cy="338554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C1721F0-15EE-230C-2435-2253A2E0604F}"/>
                    </a:ext>
                  </a:extLst>
                </p:cNvPr>
                <p:cNvSpPr/>
                <p:nvPr/>
              </p:nvSpPr>
              <p:spPr>
                <a:xfrm>
                  <a:off x="10939345" y="3242999"/>
                  <a:ext cx="54864" cy="54864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DA8D54-3538-8EA9-B3AC-A43B736384A3}"/>
                    </a:ext>
                  </a:extLst>
                </p:cNvPr>
                <p:cNvSpPr txBox="1"/>
                <p:nvPr/>
              </p:nvSpPr>
              <p:spPr>
                <a:xfrm>
                  <a:off x="9948747" y="3101154"/>
                  <a:ext cx="102421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FF0000"/>
                      </a:solidFill>
                    </a:rPr>
                    <a:t>耶路撒冷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67CB40-DD57-9E29-D720-A05E28072698}"/>
                </a:ext>
              </a:extLst>
            </p:cNvPr>
            <p:cNvSpPr txBox="1"/>
            <p:nvPr/>
          </p:nvSpPr>
          <p:spPr>
            <a:xfrm>
              <a:off x="9574305" y="4790723"/>
              <a:ext cx="10242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260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CB5E5E-E393-4B10-0A7E-4E4309A60414}"/>
              </a:ext>
            </a:extLst>
          </p:cNvPr>
          <p:cNvSpPr txBox="1"/>
          <p:nvPr/>
        </p:nvSpPr>
        <p:spPr>
          <a:xfrm>
            <a:off x="3048560" y="141925"/>
            <a:ext cx="6094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i="0" dirty="0">
                <a:solidFill>
                  <a:srgbClr val="000000"/>
                </a:solidFill>
                <a:effectLst/>
                <a:latin typeface="Cardo"/>
              </a:rPr>
              <a:t>哪個吾珥？</a:t>
            </a:r>
            <a:r>
              <a:rPr lang="zh-CN" altLang="en-US" sz="3200" b="1" dirty="0">
                <a:solidFill>
                  <a:srgbClr val="000000"/>
                </a:solidFill>
                <a:latin typeface="Cardo"/>
              </a:rPr>
              <a:t>不同看法</a:t>
            </a:r>
            <a:endParaRPr lang="zh-CN" altLang="en-US" sz="3200" b="1" i="0" dirty="0">
              <a:solidFill>
                <a:srgbClr val="000000"/>
              </a:solidFill>
              <a:effectLst/>
              <a:latin typeface="Card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CFE2E0-7073-9238-4C37-F7F8BED478C4}"/>
              </a:ext>
            </a:extLst>
          </p:cNvPr>
          <p:cNvGrpSpPr/>
          <p:nvPr/>
        </p:nvGrpSpPr>
        <p:grpSpPr>
          <a:xfrm>
            <a:off x="684810" y="780492"/>
            <a:ext cx="10822379" cy="6077508"/>
            <a:chOff x="684810" y="780492"/>
            <a:chExt cx="10822379" cy="6077508"/>
          </a:xfrm>
        </p:grpSpPr>
        <p:pic>
          <p:nvPicPr>
            <p:cNvPr id="3074" name="Picture 2" descr="Picture">
              <a:extLst>
                <a:ext uri="{FF2B5EF4-FFF2-40B4-BE49-F238E27FC236}">
                  <a16:creationId xmlns:a16="http://schemas.microsoft.com/office/drawing/2014/main" id="{1C23B147-4D97-EF3F-56ED-B4B3176D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10" y="780492"/>
              <a:ext cx="10822379" cy="607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51F6A3-428B-5D26-B7E5-1B2E9D085FAD}"/>
                </a:ext>
              </a:extLst>
            </p:cNvPr>
            <p:cNvSpPr txBox="1"/>
            <p:nvPr/>
          </p:nvSpPr>
          <p:spPr>
            <a:xfrm>
              <a:off x="7745504" y="6229558"/>
              <a:ext cx="15329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Ur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，南吾珥）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633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99AA3-CCCB-0F3C-8DC3-062622F63907}"/>
              </a:ext>
            </a:extLst>
          </p:cNvPr>
          <p:cNvSpPr txBox="1"/>
          <p:nvPr/>
        </p:nvSpPr>
        <p:spPr>
          <a:xfrm>
            <a:off x="189378" y="79453"/>
            <a:ext cx="1200262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/>
              <a:t>亚伯兰在埃及</a:t>
            </a:r>
            <a:endParaRPr lang="en-US" altLang="zh-CN" sz="2600" dirty="0"/>
          </a:p>
          <a:p>
            <a:endParaRPr lang="en-US" altLang="zh-CN" sz="1200" dirty="0"/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将近埃及，就对他妻子撒莱说，</a:t>
            </a:r>
            <a:r>
              <a:rPr lang="zh-CN" altLang="en-US" sz="2400" b="1" dirty="0"/>
              <a:t>我知道你是容貌俊美的妇人。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/>
              <a:t>埃及人看见你必说，这是他的妻子，他们就要杀我，却叫你存活。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/>
              <a:t>求你说，你是我的妹子，使我因你得平安，我的命也因你存活。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及至亚伯兰到了埃及，埃及人看见那妇人极其美貌。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法老的臣宰看见了她，就在法老面前夸奖她。那妇人就被带进法老的宫去。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法老因这妇人就厚待亚伯兰，亚伯兰得了许多牛，羊，骆驼，公驴，母驴，仆婢。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/>
              <a:t>耶和华因亚伯兰妻子撒莱的缘故，降大灾与法老和他的全家。</a:t>
            </a:r>
          </a:p>
          <a:p>
            <a:r>
              <a:rPr lang="en-US" altLang="zh-CN" sz="2400" dirty="0"/>
              <a:t>18</a:t>
            </a:r>
            <a:r>
              <a:rPr lang="zh-CN" altLang="en-US" sz="2300" dirty="0"/>
              <a:t>法老就召了亚伯兰来，说，你这向我作的是什么事呢？为什么没有告诉我她是你的妻子？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为什么说她是你的妹子，以致我把她取来要作我的妻子？现在你的妻子在这里，可以带她走吧。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于是法老吩咐人将亚伯兰和他妻子，并他所有的都送走了。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3EA58-F3DE-6073-2751-4DD63822E9A9}"/>
              </a:ext>
            </a:extLst>
          </p:cNvPr>
          <p:cNvSpPr txBox="1"/>
          <p:nvPr/>
        </p:nvSpPr>
        <p:spPr>
          <a:xfrm>
            <a:off x="189379" y="4870469"/>
            <a:ext cx="6941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亚伯兰为什么让撒莱说她是他的妹子？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亚伯兰有没有撒谎？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耶和华如何干预此事？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法老如何回应？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亚伯兰不是信心的伟人吗？我们如何看待此事？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8AF96-91F7-4218-77A6-B903397B1EE7}"/>
              </a:ext>
            </a:extLst>
          </p:cNvPr>
          <p:cNvSpPr txBox="1"/>
          <p:nvPr/>
        </p:nvSpPr>
        <p:spPr>
          <a:xfrm>
            <a:off x="8977030" y="1405003"/>
            <a:ext cx="3214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zh-CN" altLang="en-US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同父异母的妹妹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51DFA-727B-4722-C468-E113A9C2C6C8}"/>
              </a:ext>
            </a:extLst>
          </p:cNvPr>
          <p:cNvSpPr txBox="1"/>
          <p:nvPr/>
        </p:nvSpPr>
        <p:spPr>
          <a:xfrm>
            <a:off x="9613522" y="965518"/>
            <a:ext cx="1941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Half truth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C64E6-AC64-E61E-DB3D-9BE18D6A16B9}"/>
              </a:ext>
            </a:extLst>
          </p:cNvPr>
          <p:cNvSpPr txBox="1"/>
          <p:nvPr/>
        </p:nvSpPr>
        <p:spPr>
          <a:xfrm>
            <a:off x="5400881" y="5153608"/>
            <a:ext cx="6657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法庭宣誓：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 swear that the evidence that I shall give shall be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whole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nothing but 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so help me God.</a:t>
            </a:r>
          </a:p>
        </p:txBody>
      </p:sp>
    </p:spTree>
    <p:extLst>
      <p:ext uri="{BB962C8B-B14F-4D97-AF65-F5344CB8AC3E}">
        <p14:creationId xmlns:p14="http://schemas.microsoft.com/office/powerpoint/2010/main" val="16642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14EFA6-B57C-B8E0-7CCE-E9C8FF253F3E}"/>
              </a:ext>
            </a:extLst>
          </p:cNvPr>
          <p:cNvSpPr txBox="1"/>
          <p:nvPr/>
        </p:nvSpPr>
        <p:spPr>
          <a:xfrm>
            <a:off x="124989" y="58846"/>
            <a:ext cx="1168984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13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亚伯兰带着他的妻子与罗得，并一切所有的，都从埃及上南地去。</a:t>
            </a:r>
            <a:r>
              <a:rPr lang="en-US" altLang="zh-CN" sz="2400" dirty="0"/>
              <a:t>2</a:t>
            </a:r>
            <a:r>
              <a:rPr lang="zh-CN" altLang="en-US" sz="2400" dirty="0"/>
              <a:t>亚伯兰的金，银，牲畜极多。</a:t>
            </a:r>
            <a:r>
              <a:rPr lang="en-US" altLang="zh-CN" sz="2400" dirty="0"/>
              <a:t>3</a:t>
            </a:r>
            <a:r>
              <a:rPr lang="zh-CN" altLang="en-US" sz="2400" dirty="0"/>
              <a:t>他从南地渐渐往伯特利去，到了伯特利和艾的中间，就是从前支搭帐棚的地方，</a:t>
            </a:r>
            <a:r>
              <a:rPr lang="en-US" altLang="zh-CN" sz="2400" dirty="0"/>
              <a:t>4</a:t>
            </a:r>
            <a:r>
              <a:rPr lang="zh-CN" altLang="en-US" sz="2400" dirty="0"/>
              <a:t>也是他起先筑坛的地方，他又在那里求告耶和华的名。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与亚伯兰同行的罗得也有牛群，羊群，帐棚。</a:t>
            </a:r>
            <a:r>
              <a:rPr lang="en-US" altLang="zh-CN" sz="2400" dirty="0"/>
              <a:t>6</a:t>
            </a:r>
            <a:r>
              <a:rPr lang="zh-CN" altLang="en-US" sz="2400" dirty="0"/>
              <a:t>那地容不下他们，因为他们的财物甚多，使他们不能同居。</a:t>
            </a:r>
            <a:r>
              <a:rPr lang="en-US" altLang="zh-CN" sz="2400" dirty="0"/>
              <a:t>7</a:t>
            </a:r>
            <a:r>
              <a:rPr lang="zh-CN" altLang="en-US" sz="2400" dirty="0"/>
              <a:t>当时，迦南人与比利洗人在那地居住。亚伯兰的牧人和罗得的牧人相争。</a:t>
            </a:r>
            <a:r>
              <a:rPr lang="en-US" altLang="zh-CN" sz="2400" dirty="0"/>
              <a:t>8</a:t>
            </a:r>
            <a:r>
              <a:rPr lang="zh-CN" altLang="en-US" sz="2400" dirty="0"/>
              <a:t>亚伯兰就对罗得说，</a:t>
            </a:r>
            <a:r>
              <a:rPr lang="zh-CN" altLang="en-US" sz="2400" b="1" dirty="0">
                <a:solidFill>
                  <a:srgbClr val="FF0000"/>
                </a:solidFill>
              </a:rPr>
              <a:t>你我不可相争，你的牧人和我的牧人也不可相争，因为我们是骨肉（原文作弟兄）</a:t>
            </a:r>
            <a:r>
              <a:rPr lang="zh-CN" altLang="en-US" sz="2400" dirty="0"/>
              <a:t>。</a:t>
            </a:r>
            <a:r>
              <a:rPr lang="en-US" altLang="zh-CN" sz="2400" dirty="0"/>
              <a:t>9</a:t>
            </a:r>
            <a:r>
              <a:rPr lang="zh-CN" altLang="en-US" sz="2400" dirty="0"/>
              <a:t>遍地不都在你眼前吗？</a:t>
            </a:r>
            <a:r>
              <a:rPr lang="zh-CN" altLang="en-US" sz="2400" b="1" dirty="0">
                <a:solidFill>
                  <a:srgbClr val="FF0000"/>
                </a:solidFill>
              </a:rPr>
              <a:t>请你离开我，你向左，我就向右。你向右，我就向左。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0000FF"/>
                </a:solidFill>
              </a:rPr>
              <a:t>罗得举目看见约旦河的全平原，直到琐珥，都是滋润的</a:t>
            </a:r>
            <a:r>
              <a:rPr lang="zh-CN" altLang="en-US" sz="2400" dirty="0"/>
              <a:t>，那地在耶和华未灭所多玛，蛾摩拉以先如同耶和华的园子，也像埃及地。</a:t>
            </a:r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于是罗得选择约旦河的全平原，往东迁移</a:t>
            </a:r>
            <a:r>
              <a:rPr lang="zh-CN" altLang="en-US" sz="2400" dirty="0"/>
              <a:t>。他们就彼此分离了。</a:t>
            </a:r>
            <a:r>
              <a:rPr lang="en-US" altLang="zh-CN" sz="2400" dirty="0"/>
              <a:t>12</a:t>
            </a:r>
            <a:r>
              <a:rPr lang="zh-CN" altLang="en-US" sz="2400" dirty="0"/>
              <a:t>亚伯兰住在迦南地，</a:t>
            </a:r>
            <a:r>
              <a:rPr lang="zh-CN" altLang="en-US" sz="2400" b="1" dirty="0">
                <a:solidFill>
                  <a:srgbClr val="0000FF"/>
                </a:solidFill>
              </a:rPr>
              <a:t>罗得住在平原的城邑，渐渐挪移帐棚，直到所多玛。</a:t>
            </a:r>
            <a:r>
              <a:rPr lang="en-US" altLang="zh-CN" sz="2400" b="1" dirty="0">
                <a:solidFill>
                  <a:srgbClr val="0000FF"/>
                </a:solidFill>
              </a:rPr>
              <a:t>13</a:t>
            </a:r>
            <a:r>
              <a:rPr lang="zh-CN" altLang="en-US" sz="2400" b="1" dirty="0">
                <a:solidFill>
                  <a:srgbClr val="0000FF"/>
                </a:solidFill>
              </a:rPr>
              <a:t>所多玛人在耶和华面前罪大恶极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罗得离别亚伯兰以后，耶和华对亚伯兰说，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从你所在的地方，你举目向东西南北观看。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凡你所看见的一切地，我都要赐给你和你的后裔，直到永远。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我也要使你的后裔如同地上的尘沙那样多，人若能数算地上的尘沙才能数算你的后裔。</a:t>
            </a:r>
            <a:r>
              <a:rPr lang="en-US" altLang="zh-CN" sz="2400" b="1" dirty="0">
                <a:solidFill>
                  <a:srgbClr val="FF0000"/>
                </a:solidFill>
              </a:rPr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你起来，纵横走遍这地，因为我必把这地赐给你</a:t>
            </a:r>
            <a:r>
              <a:rPr lang="zh-CN" altLang="en-US" sz="2400" dirty="0"/>
              <a:t>。</a:t>
            </a:r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亚伯兰就搬了帐棚，来到希伯仑幔利的橡树那里居住，在那里为耶和华筑了一座坛。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0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7914E-367A-8DC8-4BD1-A38327E4A7C4}"/>
              </a:ext>
            </a:extLst>
          </p:cNvPr>
          <p:cNvSpPr txBox="1"/>
          <p:nvPr/>
        </p:nvSpPr>
        <p:spPr>
          <a:xfrm>
            <a:off x="0" y="0"/>
            <a:ext cx="12091131" cy="700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14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dirty="0"/>
              <a:t>1</a:t>
            </a:r>
            <a:r>
              <a:rPr lang="zh-CN" altLang="en-US" dirty="0"/>
              <a:t>当暗拉非作示拿王，亚略作以拉撒王，基大老玛作以拦王，提达作戈印王的时候，</a:t>
            </a:r>
            <a:r>
              <a:rPr lang="en-US" altLang="zh-CN" dirty="0"/>
              <a:t>2</a:t>
            </a:r>
            <a:r>
              <a:rPr lang="zh-CN" altLang="en-US" dirty="0"/>
              <a:t>他们都攻打所多玛王比拉，蛾摩拉王比沙，押玛王示纳，洗扁王善以别，和比拉王。比拉就是琐珥。</a:t>
            </a:r>
            <a:r>
              <a:rPr lang="en-US" altLang="zh-CN" dirty="0"/>
              <a:t>3</a:t>
            </a:r>
            <a:r>
              <a:rPr lang="zh-CN" altLang="en-US" dirty="0"/>
              <a:t>这五王都在西订谷会合。西订谷就是盐海。</a:t>
            </a:r>
            <a:r>
              <a:rPr lang="en-US" altLang="zh-CN" dirty="0"/>
              <a:t>4</a:t>
            </a:r>
            <a:r>
              <a:rPr lang="zh-CN" altLang="en-US" dirty="0"/>
              <a:t>他们已经事奉基大老玛十二年，到十三年就背叛了。</a:t>
            </a:r>
            <a:r>
              <a:rPr lang="en-US" altLang="zh-CN" dirty="0"/>
              <a:t>5</a:t>
            </a:r>
            <a:r>
              <a:rPr lang="zh-CN" altLang="en-US" dirty="0"/>
              <a:t>十四年，基大老玛和同盟的王都来在亚特律加宁，杀败了利乏音人，在哈麦杀败了苏西人，在沙微基列亭杀败了以米人，</a:t>
            </a:r>
            <a:r>
              <a:rPr lang="en-US" altLang="zh-CN" dirty="0"/>
              <a:t>6</a:t>
            </a:r>
            <a:r>
              <a:rPr lang="zh-CN" altLang="en-US" dirty="0"/>
              <a:t>在何利人的西珥山杀败了何利人，一直杀到靠近旷野的伊勒巴兰。</a:t>
            </a:r>
            <a:r>
              <a:rPr lang="en-US" altLang="zh-CN" dirty="0"/>
              <a:t>7</a:t>
            </a:r>
            <a:r>
              <a:rPr lang="zh-CN" altLang="en-US" dirty="0"/>
              <a:t>他们回到安密巴，就是加低斯，杀败了亚玛力全地的人，以及住在哈洗逊他玛的亚摩利人。</a:t>
            </a:r>
            <a:r>
              <a:rPr lang="en-US" altLang="zh-CN" dirty="0"/>
              <a:t>8</a:t>
            </a:r>
            <a:r>
              <a:rPr lang="zh-CN" altLang="en-US" dirty="0"/>
              <a:t>于是所多玛王，蛾摩拉王，押玛王，洗扁王，和比拉王（比拉就是琐珥）都出来，在西订谷摆阵，与他们交战，</a:t>
            </a:r>
            <a:r>
              <a:rPr lang="en-US" altLang="zh-CN" dirty="0"/>
              <a:t>9</a:t>
            </a:r>
            <a:r>
              <a:rPr lang="zh-CN" altLang="en-US" dirty="0"/>
              <a:t>就是与以拦王基大老玛，戈印王提达，示拿王暗拉非，以拉撒王亚略交战。乃是四王与五王交战。</a:t>
            </a:r>
            <a:r>
              <a:rPr lang="en-US" altLang="zh-CN" dirty="0"/>
              <a:t>10</a:t>
            </a:r>
            <a:r>
              <a:rPr lang="zh-CN" altLang="en-US" dirty="0"/>
              <a:t>西订谷有许多石漆坑。所多玛王和蛾摩拉王逃跑，有掉在坑里的，其余的人都往山上逃跑。</a:t>
            </a:r>
            <a:r>
              <a:rPr lang="en-US" altLang="zh-CN" dirty="0"/>
              <a:t>11</a:t>
            </a:r>
            <a:r>
              <a:rPr lang="zh-CN" altLang="en-US" dirty="0"/>
              <a:t>四王就把所多玛和蛾摩拉所有的财物，并一切的粮食都掳掠去了。</a:t>
            </a:r>
            <a:r>
              <a:rPr lang="en-US" altLang="zh-CN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又把亚伯兰的侄儿罗得和罗得的财物掳掠去了。当时罗得正住在所多玛。</a:t>
            </a:r>
          </a:p>
          <a:p>
            <a:r>
              <a:rPr lang="en-US" altLang="zh-CN" dirty="0"/>
              <a:t>13</a:t>
            </a:r>
            <a:r>
              <a:rPr lang="zh-CN" altLang="en-US" dirty="0"/>
              <a:t>有一个逃出来的人告诉希伯来人亚伯兰。亚伯兰正住在亚摩利人幔利的橡树那里。幔利和以实各并亚乃都是弟兄，曾与亚伯兰联盟。</a:t>
            </a:r>
            <a:r>
              <a:rPr lang="en-US" altLang="zh-CN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亚伯兰听见他侄儿（原文作弟兄）被掳去，就率领他家里生养的精练壮丁三百一十八人，直追到但，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便在夜间，自己同仆人分队杀败敌人，又追到大马色左边的何把，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将被掳掠的一切财物夺回来，连他侄儿罗得和他的财物，以及妇女，人民也都夺回来</a:t>
            </a:r>
            <a:r>
              <a:rPr lang="zh-CN" altLang="en-US" sz="2400" dirty="0"/>
              <a:t>。</a:t>
            </a:r>
            <a:r>
              <a:rPr lang="en-US" altLang="zh-CN" dirty="0"/>
              <a:t>17</a:t>
            </a:r>
            <a:r>
              <a:rPr lang="zh-CN" altLang="en-US" dirty="0"/>
              <a:t>亚伯兰杀败基大老玛和与他同盟的王回来的时候，所多玛王出来，在沙微谷迎接他。沙微谷就是王谷。</a:t>
            </a:r>
          </a:p>
          <a:p>
            <a:r>
              <a:rPr lang="en-US" altLang="zh-CN" dirty="0"/>
              <a:t>18</a:t>
            </a:r>
            <a:r>
              <a:rPr lang="zh-CN" altLang="en-US" sz="2200" b="1" dirty="0"/>
              <a:t>又有撒冷王麦基洗德带着饼和酒出来迎接。他是至高神的祭司</a:t>
            </a:r>
            <a:r>
              <a:rPr lang="zh-CN" altLang="en-US" sz="2200" dirty="0"/>
              <a:t>。</a:t>
            </a:r>
            <a:r>
              <a:rPr lang="en-US" altLang="zh-CN" dirty="0"/>
              <a:t>19</a:t>
            </a:r>
            <a:r>
              <a:rPr lang="zh-CN" altLang="en-US" dirty="0"/>
              <a:t>他为亚伯兰祝福，说，愿天地的主，至高的神赐福与亚伯兰。</a:t>
            </a:r>
            <a:r>
              <a:rPr lang="en-US" altLang="zh-CN" dirty="0"/>
              <a:t>20</a:t>
            </a:r>
            <a:r>
              <a:rPr lang="zh-CN" altLang="en-US" dirty="0"/>
              <a:t>至高的神把敌人交在你手里，是应当称颂的。</a:t>
            </a:r>
            <a:r>
              <a:rPr lang="zh-CN" altLang="en-US" sz="2300" b="1" dirty="0">
                <a:solidFill>
                  <a:srgbClr val="FF0000"/>
                </a:solidFill>
              </a:rPr>
              <a:t>亚伯兰就把所得的拿出十分之一来，给麦基洗德。</a:t>
            </a:r>
            <a:r>
              <a:rPr lang="en-US" altLang="zh-CN" dirty="0"/>
              <a:t>21</a:t>
            </a:r>
            <a:r>
              <a:rPr lang="zh-CN" altLang="en-US" dirty="0"/>
              <a:t>所多玛王对亚伯兰说，你把人口给我，财物你自己拿去吧。</a:t>
            </a:r>
            <a:r>
              <a:rPr lang="en-US" altLang="zh-CN" dirty="0"/>
              <a:t>22</a:t>
            </a:r>
            <a:r>
              <a:rPr lang="zh-CN" altLang="en-US" sz="2400" b="1" dirty="0">
                <a:solidFill>
                  <a:srgbClr val="FF0000"/>
                </a:solidFill>
              </a:rPr>
              <a:t>亚伯兰对所多玛王说，我已经向天地的主至高的神耶和华起誓。</a:t>
            </a:r>
            <a:r>
              <a:rPr lang="en-US" altLang="zh-CN" sz="2400" b="1" dirty="0">
                <a:solidFill>
                  <a:srgbClr val="FF0000"/>
                </a:solidFill>
              </a:rPr>
              <a:t>23</a:t>
            </a:r>
            <a:r>
              <a:rPr lang="zh-CN" altLang="en-US" sz="2400" b="1" dirty="0">
                <a:solidFill>
                  <a:srgbClr val="FF0000"/>
                </a:solidFill>
              </a:rPr>
              <a:t>凡是你的东西，就是一根线，一根鞋带，我都不拿，免得你说，我使亚伯兰富足。</a:t>
            </a:r>
            <a:r>
              <a:rPr lang="en-US" altLang="zh-CN" dirty="0"/>
              <a:t>24</a:t>
            </a:r>
            <a:r>
              <a:rPr lang="zh-CN" altLang="en-US" dirty="0"/>
              <a:t>只有仆人所吃的，并与我同行的亚乃，以实各，幔利所应得的分，可以任凭他们拿去。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8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31466" y="488727"/>
            <a:ext cx="114681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头一日</a:t>
            </a:r>
            <a:r>
              <a:rPr lang="en-US" altLang="zh-CN" sz="2400" dirty="0"/>
              <a:t>: </a:t>
            </a:r>
            <a:r>
              <a:rPr lang="zh-CN" altLang="en-US" sz="2400" dirty="0">
                <a:latin typeface="+mn-lt"/>
                <a:cs typeface="+mn-cs"/>
              </a:rPr>
              <a:t>光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昼，暗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夜。有晚上，有早晨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第二日</a:t>
            </a:r>
            <a:r>
              <a:rPr lang="en-US" altLang="zh-CN" sz="2400" dirty="0"/>
              <a:t>: </a:t>
            </a:r>
            <a:r>
              <a:rPr lang="zh-CN" altLang="en-US" sz="2400" dirty="0"/>
              <a:t>空气，将空气以下的水，空气以上的水分开了。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>
                <a:latin typeface="+mn-lt"/>
                <a:cs typeface="+mn-cs"/>
              </a:rPr>
              <a:t>第三日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旱地与海</a:t>
            </a:r>
            <a:r>
              <a:rPr lang="en-US" altLang="zh-CN" sz="2400" dirty="0">
                <a:latin typeface="+mn-lt"/>
                <a:cs typeface="+mn-cs"/>
              </a:rPr>
              <a:t>; </a:t>
            </a:r>
            <a:r>
              <a:rPr lang="zh-CN" altLang="en-US" sz="2400" dirty="0">
                <a:latin typeface="+mn-lt"/>
                <a:cs typeface="+mn-cs"/>
              </a:rPr>
              <a:t>地要发生青草，和结种子的菜蔬，并结果子的树木，各从其类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第四日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/>
              <a:t>分昼夜，定节令，日子，年岁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/>
              <a:t>第五日</a:t>
            </a:r>
            <a:r>
              <a:rPr lang="en-US" altLang="zh-CN" sz="2400" dirty="0"/>
              <a:t>: </a:t>
            </a:r>
            <a:r>
              <a:rPr lang="zh-CN" altLang="en-US" sz="2400" dirty="0"/>
              <a:t>水要多多滋生有生命的物，要有雀鸟飞在地面以上，天空之中。各从其类。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第六日</a:t>
            </a:r>
            <a:r>
              <a:rPr lang="en-US" altLang="zh-CN" sz="2400" dirty="0"/>
              <a:t>: </a:t>
            </a:r>
            <a:r>
              <a:rPr lang="zh-CN" altLang="en-US" sz="2400" dirty="0"/>
              <a:t>地要生出活物来，各从其类。牲畜，昆虫，野兽，各从其类。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	  </a:t>
            </a:r>
            <a:r>
              <a:rPr lang="zh-CN" altLang="en-US" sz="2400" dirty="0"/>
              <a:t>神就照着自己的形像造人，乃是照着他的形像造男造女。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+mn-lt"/>
                <a:cs typeface="+mn-cs"/>
              </a:rPr>
              <a:t>第七日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神赐福给第七日，定为圣日，因为在这日神歇了他一切创造的工，就安息了。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神如何创造？ </a:t>
            </a:r>
            <a:r>
              <a:rPr lang="zh-CN" altLang="en-US" sz="3200" b="1" dirty="0">
                <a:solidFill>
                  <a:srgbClr val="FF0000"/>
                </a:solidFill>
              </a:rPr>
              <a:t>神说。。。</a:t>
            </a:r>
            <a:r>
              <a:rPr lang="zh-CN" altLang="en-US" sz="2400" b="1" dirty="0">
                <a:solidFill>
                  <a:srgbClr val="FF0000"/>
                </a:solidFill>
              </a:rPr>
              <a:t>  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因为他说有，就有；命立，就立。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cs typeface="+mn-cs"/>
              </a:rPr>
              <a:t>”</a:t>
            </a:r>
            <a:r>
              <a:rPr lang="zh-CN" altLang="en-US" sz="2400" dirty="0">
                <a:latin typeface="+mn-lt"/>
                <a:cs typeface="+mn-cs"/>
              </a:rPr>
              <a:t>（诗篇</a:t>
            </a:r>
            <a:r>
              <a:rPr lang="en-US" altLang="zh-CN" sz="2400" dirty="0">
                <a:latin typeface="+mn-lt"/>
                <a:cs typeface="+mn-cs"/>
              </a:rPr>
              <a:t>33:9</a:t>
            </a:r>
            <a:r>
              <a:rPr lang="zh-CN" altLang="en-US" sz="2400" dirty="0">
                <a:latin typeface="+mn-lt"/>
                <a:cs typeface="+mn-cs"/>
              </a:rPr>
              <a:t>）</a:t>
            </a: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latin typeface="+mn-lt"/>
                <a:cs typeface="+mn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神看着是好的</a:t>
            </a:r>
            <a:r>
              <a:rPr lang="en-US" altLang="zh-CN" sz="2400" dirty="0"/>
              <a:t>” v10, 12, 18, 21, 25</a:t>
            </a:r>
            <a:endParaRPr lang="en-US" altLang="zh-CN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307202" y="435381"/>
            <a:ext cx="1172550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哈兰在哪里？</a:t>
            </a:r>
            <a:endParaRPr lang="en-US" altLang="zh-CN" sz="2400" dirty="0"/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答：见添加的地图。哈兰没有争议，但吾珥的地点有争议，见添加的两个地图。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Q2: </a:t>
            </a:r>
            <a:r>
              <a:rPr lang="zh-CN" altLang="en-US" sz="2400" dirty="0"/>
              <a:t>亚伯兰自己在走？神有没有告诉亚伯兰怎么走？</a:t>
            </a:r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答：神对亚伯兰应该有启示的，神也亚伯兰显现，比如耶和华在示剑向亚伯兰显现。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Q3: </a:t>
            </a:r>
            <a:r>
              <a:rPr lang="zh-CN" altLang="en-US" sz="2400" dirty="0"/>
              <a:t>如何看待亚伯兰让撒莱撒谎？</a:t>
            </a:r>
          </a:p>
          <a:p>
            <a:r>
              <a:rPr lang="zh-CN" altLang="en-US" sz="2400" dirty="0"/>
              <a:t>       答：即便是信心的伟人，亚伯兰也有信心软弱的时候。我们虽然信心软弱，做的不对，亏欠了神，神仍然爱我们，对我们不离不弃。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引申问题：当我们遇到逼迫，甚至有生命危险的时候，我们是否敢于坚持信仰？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3035312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233243" y="368141"/>
            <a:ext cx="1172550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Q4: </a:t>
            </a:r>
            <a:r>
              <a:rPr lang="zh-CN" altLang="en-US" sz="2400" dirty="0"/>
              <a:t>创</a:t>
            </a:r>
            <a:r>
              <a:rPr lang="en-US" altLang="zh-CN" sz="2400" dirty="0"/>
              <a:t>11:31 “</a:t>
            </a:r>
            <a:r>
              <a:rPr lang="zh-CN" altLang="en-US" sz="2400" dirty="0"/>
              <a:t>他拉带着他儿子，亚伯兰和他孙子，哈兰的儿子罗得，并他儿妇亚伯兰的妻子撒莱，出了迦勒底的吾珥，要往迦南地去。他们走到哈兰，就住在那里。</a:t>
            </a:r>
            <a:r>
              <a:rPr lang="en-US" altLang="zh-CN" sz="2400" dirty="0"/>
              <a:t>” </a:t>
            </a:r>
            <a:r>
              <a:rPr lang="zh-CN" altLang="en-US" sz="2400" dirty="0"/>
              <a:t>为什么他拉就已经要往迦南地去？</a:t>
            </a:r>
          </a:p>
          <a:p>
            <a:r>
              <a:rPr lang="en-US" altLang="zh-CN" sz="2400" dirty="0"/>
              <a:t> </a:t>
            </a:r>
          </a:p>
          <a:p>
            <a:r>
              <a:rPr lang="zh-CN" altLang="en-US" sz="2400" dirty="0"/>
              <a:t>答：神第一次在吾珥向亚伯兰显现，使徒行传</a:t>
            </a:r>
            <a:r>
              <a:rPr lang="en-US" altLang="zh-CN" sz="2400" dirty="0"/>
              <a:t>7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司提反说，诸位父兄请听。</a:t>
            </a:r>
            <a:r>
              <a:rPr lang="zh-CN" altLang="en-US" sz="2400" b="1" dirty="0"/>
              <a:t>当日我们的祖宗亚伯拉罕在米所波大米还未住哈兰的时候，荣耀的神向他显现</a:t>
            </a:r>
            <a:r>
              <a:rPr lang="zh-CN" altLang="en-US" sz="2400" dirty="0"/>
              <a:t>，</a:t>
            </a:r>
            <a:r>
              <a:rPr lang="en-US" altLang="zh-CN" sz="2400" dirty="0"/>
              <a:t>3</a:t>
            </a:r>
            <a:r>
              <a:rPr lang="zh-CN" altLang="en-US" sz="2400" dirty="0"/>
              <a:t>对他说，</a:t>
            </a:r>
            <a:r>
              <a:rPr lang="zh-CN" altLang="en-US" sz="2400" b="1" dirty="0"/>
              <a:t>你要离开本地和亲族，往我所要指示你的地方去</a:t>
            </a:r>
            <a:r>
              <a:rPr lang="zh-CN" altLang="en-US" sz="2400" dirty="0"/>
              <a:t>。</a:t>
            </a:r>
            <a:r>
              <a:rPr lang="en-US" altLang="zh-CN" sz="2400" dirty="0"/>
              <a:t>4</a:t>
            </a:r>
            <a:r>
              <a:rPr lang="zh-CN" altLang="en-US" sz="2400" b="1" dirty="0"/>
              <a:t>他就离开迦勒底人之地住在哈兰。</a:t>
            </a:r>
            <a:r>
              <a:rPr lang="zh-CN" altLang="en-US" sz="2400" dirty="0"/>
              <a:t>他父亲死了以后，神使他从那里搬到你们现在所住之地。</a:t>
            </a:r>
            <a:r>
              <a:rPr lang="en-US" altLang="zh-CN" sz="2400" dirty="0"/>
              <a:t>5</a:t>
            </a:r>
            <a:r>
              <a:rPr lang="zh-CN" altLang="en-US" sz="2400" dirty="0"/>
              <a:t>在这地方神并没有给他产业，连立足之地也没有给他。但应许要将这地赐给他和他的后裔为业。那时他还没有儿子。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使徒行传</a:t>
            </a:r>
            <a:r>
              <a:rPr lang="en-US" altLang="zh-CN" sz="2400" dirty="0"/>
              <a:t>7:2-5</a:t>
            </a:r>
            <a:r>
              <a:rPr lang="zh-CN" altLang="en-US" sz="2400" dirty="0"/>
              <a:t>是对应创世记</a:t>
            </a:r>
            <a:r>
              <a:rPr lang="en-US" altLang="zh-CN" sz="2400" dirty="0"/>
              <a:t>11:31</a:t>
            </a:r>
            <a:r>
              <a:rPr lang="zh-CN" altLang="en-US" sz="2400" dirty="0"/>
              <a:t>，神在吾珥向亚伯兰显现。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创世记</a:t>
            </a:r>
            <a:r>
              <a:rPr lang="en-US" altLang="zh-CN" sz="2400" dirty="0"/>
              <a:t>12</a:t>
            </a:r>
            <a:r>
              <a:rPr lang="zh-CN" altLang="en-US" sz="2400" dirty="0"/>
              <a:t>，神在哈兰向亚伯兰显现是第二次向亚伯兰显现。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1284711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E38FEC-F41F-2F94-FAC3-F1AF6FC5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1" y="904411"/>
            <a:ext cx="82200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016D372-A7BA-AD93-4CED-6A393A5B7CDA}"/>
              </a:ext>
            </a:extLst>
          </p:cNvPr>
          <p:cNvSpPr/>
          <p:nvPr/>
        </p:nvSpPr>
        <p:spPr>
          <a:xfrm>
            <a:off x="4036741" y="12768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F19D99-AC7E-9670-CE65-C0A0A3799A0A}"/>
              </a:ext>
            </a:extLst>
          </p:cNvPr>
          <p:cNvSpPr/>
          <p:nvPr/>
        </p:nvSpPr>
        <p:spPr>
          <a:xfrm>
            <a:off x="6820829" y="41724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3C999A-F5F4-2355-275A-7D96BA0B3457}"/>
              </a:ext>
            </a:extLst>
          </p:cNvPr>
          <p:cNvSpPr/>
          <p:nvPr/>
        </p:nvSpPr>
        <p:spPr>
          <a:xfrm>
            <a:off x="2588941" y="3523786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1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1" y="321083"/>
            <a:ext cx="3287366" cy="6247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神呼召亚伯兰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endParaRPr lang="en-US" altLang="zh-CN" sz="2000" b="1" dirty="0">
              <a:solidFill>
                <a:srgbClr val="2A2A2A"/>
              </a:solidFill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</a:t>
            </a:r>
            <a:r>
              <a:rPr lang="en-US" altLang="zh-CN" sz="2000" b="1" dirty="0">
                <a:latin typeface="Roboto Condensed" panose="02000000000000000000" pitchFamily="2" charset="0"/>
              </a:rPr>
              <a:t>2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耶和华对亚伯兰说，</a:t>
            </a:r>
            <a:r>
              <a:rPr lang="zh-CN" altLang="en-US" sz="22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200" dirty="0"/>
              <a:t>。</a:t>
            </a: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r>
              <a:rPr lang="zh-CN" altLang="en-US" sz="2400" b="1" i="0" dirty="0">
                <a:solidFill>
                  <a:srgbClr val="0000FF"/>
                </a:solidFill>
                <a:effectLst/>
                <a:latin typeface="Roboto Condensed" panose="02000000000000000000" pitchFamily="2" charset="0"/>
              </a:rPr>
              <a:t>下次分晓。。。</a:t>
            </a:r>
            <a:endParaRPr lang="en-US" altLang="zh-CN" sz="2400" b="1" i="0" dirty="0">
              <a:solidFill>
                <a:srgbClr val="0000FF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6373C-B18B-59A0-9489-8F66EC5BE479}"/>
              </a:ext>
            </a:extLst>
          </p:cNvPr>
          <p:cNvSpPr txBox="1"/>
          <p:nvPr/>
        </p:nvSpPr>
        <p:spPr>
          <a:xfrm>
            <a:off x="3870463" y="12102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B95C8-84FD-4E7C-3D98-82FFF751E870}"/>
              </a:ext>
            </a:extLst>
          </p:cNvPr>
          <p:cNvSpPr txBox="1"/>
          <p:nvPr/>
        </p:nvSpPr>
        <p:spPr>
          <a:xfrm>
            <a:off x="123702" y="79813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3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10/15/2023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987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251B6-74FB-7D10-BE01-C07B051FFCE0}"/>
              </a:ext>
            </a:extLst>
          </p:cNvPr>
          <p:cNvSpPr txBox="1"/>
          <p:nvPr/>
        </p:nvSpPr>
        <p:spPr>
          <a:xfrm>
            <a:off x="99432" y="31909"/>
            <a:ext cx="1209256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15</a:t>
            </a:r>
            <a:r>
              <a:rPr lang="en-US" altLang="zh-CN" sz="2100" b="1" dirty="0">
                <a:latin typeface="Roboto Condensed" panose="02000000000000000000" pitchFamily="2" charset="0"/>
              </a:rPr>
              <a:t> </a:t>
            </a:r>
            <a:endParaRPr lang="en-US" altLang="zh-CN" sz="2100" dirty="0"/>
          </a:p>
          <a:p>
            <a:r>
              <a:rPr lang="en-US" altLang="zh-CN" sz="2100" dirty="0"/>
              <a:t>1</a:t>
            </a:r>
            <a:r>
              <a:rPr lang="zh-CN" altLang="en-US" sz="2100" b="1" dirty="0">
                <a:solidFill>
                  <a:srgbClr val="C00000"/>
                </a:solidFill>
              </a:rPr>
              <a:t>这事以后</a:t>
            </a:r>
            <a:r>
              <a:rPr lang="zh-CN" altLang="en-US" sz="2100" dirty="0"/>
              <a:t>，耶和华在异象中有话对亚伯兰说，</a:t>
            </a:r>
            <a:r>
              <a:rPr lang="zh-CN" altLang="en-US" sz="2100" b="1" dirty="0">
                <a:solidFill>
                  <a:srgbClr val="FF0000"/>
                </a:solidFill>
              </a:rPr>
              <a:t>亚伯兰，你不要惧怕，我是你的盾牌，必大大地赏赐你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2</a:t>
            </a:r>
            <a:r>
              <a:rPr lang="zh-CN" altLang="en-US" sz="2100" dirty="0"/>
              <a:t>亚伯兰说，主耶和华阿，我既无子，你还赐我什么呢？并且要承受我家业的是大马色人以利以谢。</a:t>
            </a:r>
          </a:p>
          <a:p>
            <a:r>
              <a:rPr lang="en-US" altLang="zh-CN" sz="2100" dirty="0"/>
              <a:t>3</a:t>
            </a:r>
            <a:r>
              <a:rPr lang="zh-CN" altLang="en-US" sz="2100" dirty="0"/>
              <a:t>亚伯兰又说，你没有给我儿子。那生在我家中的人就是我的后嗣。</a:t>
            </a:r>
          </a:p>
          <a:p>
            <a:r>
              <a:rPr lang="en-US" altLang="zh-CN" sz="2100" dirty="0"/>
              <a:t>4</a:t>
            </a:r>
            <a:r>
              <a:rPr lang="zh-CN" altLang="en-US" sz="2100" dirty="0"/>
              <a:t>耶和华又有话对他说，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这人必不成为你的后嗣。你本身所生的才成为你的后嗣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5</a:t>
            </a:r>
            <a:r>
              <a:rPr lang="zh-CN" altLang="en-US" sz="2100" dirty="0"/>
              <a:t>于是领他走到外边，说，</a:t>
            </a:r>
            <a:r>
              <a:rPr lang="zh-CN" altLang="en-US" sz="2100" b="1" dirty="0">
                <a:solidFill>
                  <a:srgbClr val="FF0000"/>
                </a:solidFill>
              </a:rPr>
              <a:t>你向天观看，数算众星，能数得过来吗？又对他说，你的后裔将要如此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6</a:t>
            </a:r>
            <a:r>
              <a:rPr lang="zh-CN" altLang="en-US" sz="2100" b="1" dirty="0">
                <a:solidFill>
                  <a:srgbClr val="0000FF"/>
                </a:solidFill>
              </a:rPr>
              <a:t>亚伯兰信耶和华，耶和华就以此为他的义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耶和华又对他说，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我是耶和华，曾领你出了迦勒底的吾珥，为要将这地赐你为业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8</a:t>
            </a:r>
            <a:r>
              <a:rPr lang="zh-CN" altLang="en-US" sz="2100" dirty="0"/>
              <a:t>亚伯兰说，</a:t>
            </a:r>
            <a:r>
              <a:rPr lang="zh-CN" altLang="en-US" sz="2100" b="1" dirty="0">
                <a:solidFill>
                  <a:srgbClr val="0000FF"/>
                </a:solidFill>
              </a:rPr>
              <a:t>主耶和华阿，我怎能知道必得这地为业呢</a:t>
            </a:r>
            <a:r>
              <a:rPr lang="zh-CN" altLang="en-US" sz="2100" dirty="0"/>
              <a:t>？</a:t>
            </a:r>
          </a:p>
          <a:p>
            <a:r>
              <a:rPr lang="en-US" altLang="zh-CN" sz="1900" dirty="0"/>
              <a:t>9</a:t>
            </a:r>
            <a:r>
              <a:rPr lang="zh-CN" altLang="en-US" sz="1900" dirty="0"/>
              <a:t>他说，你为我取一只三年的母牛，一只三年的母山羊，一只三年的公绵羊，一只斑鸠，一只雏鸽。</a:t>
            </a:r>
            <a:r>
              <a:rPr lang="en-US" altLang="zh-CN" sz="1900" dirty="0"/>
              <a:t>10</a:t>
            </a:r>
            <a:r>
              <a:rPr lang="zh-CN" altLang="en-US" sz="1900" dirty="0"/>
              <a:t>亚伯兰就取了这些来，每样劈开，分成两半，一半对着一半地摆列，只有鸟没有劈开。</a:t>
            </a:r>
            <a:r>
              <a:rPr lang="en-US" altLang="zh-CN" sz="1900" dirty="0"/>
              <a:t>11</a:t>
            </a:r>
            <a:r>
              <a:rPr lang="zh-CN" altLang="en-US" sz="1900" dirty="0"/>
              <a:t>有鸷鸟下来，落在那死畜的肉上，亚伯兰就把它吓飞了。</a:t>
            </a:r>
            <a:r>
              <a:rPr lang="en-US" altLang="zh-CN" sz="1900" dirty="0"/>
              <a:t>12</a:t>
            </a:r>
            <a:r>
              <a:rPr lang="zh-CN" altLang="en-US" sz="1900" dirty="0"/>
              <a:t>日头正落的时候，亚伯兰沉沉地睡了。忽然有惊人的大黑暗落在他身上。</a:t>
            </a:r>
            <a:r>
              <a:rPr lang="en-US" altLang="zh-CN" sz="1900" dirty="0"/>
              <a:t>13</a:t>
            </a:r>
            <a:r>
              <a:rPr lang="zh-CN" altLang="en-US" sz="1900" dirty="0"/>
              <a:t>耶和华对亚伯兰说，你要的确知道，你的后裔必寄居别人的地，又服事那地的人。那地的人要苦待他们四百年。</a:t>
            </a:r>
            <a:r>
              <a:rPr lang="en-US" altLang="zh-CN" sz="1900" dirty="0"/>
              <a:t>14</a:t>
            </a:r>
            <a:r>
              <a:rPr lang="zh-CN" altLang="en-US" sz="1900" dirty="0"/>
              <a:t>并且他们所要服事的那国，我要惩罚，后来他们必带着许多财物从那里出来。</a:t>
            </a:r>
            <a:r>
              <a:rPr lang="en-US" altLang="zh-CN" sz="1900" dirty="0"/>
              <a:t>15</a:t>
            </a:r>
            <a:r>
              <a:rPr lang="zh-CN" altLang="en-US" sz="1900" dirty="0"/>
              <a:t>但你要享大寿数，平平安安地归到你列祖那里，被人埋葬。</a:t>
            </a:r>
            <a:r>
              <a:rPr lang="en-US" altLang="zh-CN" sz="1900" dirty="0"/>
              <a:t>16</a:t>
            </a:r>
            <a:r>
              <a:rPr lang="zh-CN" altLang="en-US" sz="1900" dirty="0"/>
              <a:t>到了第四代，他们必回到此地，因为亚摩利人的罪孽还没有满盈。</a:t>
            </a:r>
            <a:r>
              <a:rPr lang="en-US" altLang="zh-CN" sz="1900" dirty="0"/>
              <a:t>17</a:t>
            </a:r>
            <a:r>
              <a:rPr lang="zh-CN" altLang="en-US" sz="1900" dirty="0"/>
              <a:t>日落天黑，不料有冒烟的炉并烧着的火把从那些肉块中经过。</a:t>
            </a:r>
          </a:p>
          <a:p>
            <a:r>
              <a:rPr lang="en-US" altLang="zh-CN" sz="2100" dirty="0"/>
              <a:t>18</a:t>
            </a:r>
            <a:r>
              <a:rPr lang="zh-CN" altLang="en-US" sz="2100" dirty="0"/>
              <a:t>当那日，耶和华与亚伯兰立约，说，</a:t>
            </a:r>
            <a:r>
              <a:rPr lang="zh-CN" altLang="en-US" sz="2100" b="1" dirty="0">
                <a:solidFill>
                  <a:srgbClr val="FF0000"/>
                </a:solidFill>
              </a:rPr>
              <a:t>我已赐给你的后裔，从埃及河直到伯拉大河之地</a:t>
            </a:r>
            <a:r>
              <a:rPr lang="zh-CN" altLang="en-US" sz="2100" dirty="0"/>
              <a:t>，</a:t>
            </a:r>
            <a:r>
              <a:rPr lang="en-US" altLang="zh-CN" sz="2100" dirty="0"/>
              <a:t>19</a:t>
            </a:r>
            <a:r>
              <a:rPr lang="zh-CN" altLang="en-US" sz="2100" b="1" dirty="0">
                <a:solidFill>
                  <a:srgbClr val="FF0000"/>
                </a:solidFill>
              </a:rPr>
              <a:t>就是基尼人，基尼洗人，甲摩尼人，</a:t>
            </a:r>
            <a:r>
              <a:rPr lang="en-US" altLang="zh-CN" sz="2100" dirty="0"/>
              <a:t>20</a:t>
            </a:r>
            <a:r>
              <a:rPr lang="zh-CN" altLang="en-US" sz="2100" b="1" dirty="0">
                <a:solidFill>
                  <a:srgbClr val="FF0000"/>
                </a:solidFill>
              </a:rPr>
              <a:t>赫人，比利洗人，利乏音人，</a:t>
            </a:r>
            <a:r>
              <a:rPr lang="en-US" altLang="zh-CN" sz="2100" dirty="0"/>
              <a:t>21</a:t>
            </a:r>
            <a:r>
              <a:rPr lang="zh-CN" altLang="en-US" sz="2100" b="1" dirty="0">
                <a:solidFill>
                  <a:srgbClr val="FF0000"/>
                </a:solidFill>
              </a:rPr>
              <a:t>亚摩利人，迦南人，革迦撒人，耶布斯人之地。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CDD27F-A091-25C9-4FA6-7CC2809EBFBE}"/>
              </a:ext>
            </a:extLst>
          </p:cNvPr>
          <p:cNvSpPr txBox="1"/>
          <p:nvPr/>
        </p:nvSpPr>
        <p:spPr>
          <a:xfrm>
            <a:off x="1557093" y="5672220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“这事以后”指什么事？为什么要“这事以后”？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“亚伯兰信耶和华，耶和华就以此为他的义</a:t>
            </a:r>
            <a:r>
              <a:rPr lang="en-US" altLang="zh-CN" sz="2400" b="1" dirty="0"/>
              <a:t>”	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耶和华与亚伯兰立约是一个多次的过程，但这里有一个什么问题？</a:t>
            </a:r>
            <a:endParaRPr lang="en-US" altLang="zh-CN" sz="24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A434F4-8B2F-FCC8-69DC-11DFF79589E5}"/>
              </a:ext>
            </a:extLst>
          </p:cNvPr>
          <p:cNvCxnSpPr/>
          <p:nvPr/>
        </p:nvCxnSpPr>
        <p:spPr>
          <a:xfrm>
            <a:off x="7854097" y="6269847"/>
            <a:ext cx="5786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24F2E5-4B77-B0A5-794F-305EC27C224B}"/>
              </a:ext>
            </a:extLst>
          </p:cNvPr>
          <p:cNvSpPr txBox="1"/>
          <p:nvPr/>
        </p:nvSpPr>
        <p:spPr>
          <a:xfrm>
            <a:off x="8482374" y="6052940"/>
            <a:ext cx="2666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罗马书：因信称义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6ECE4D-9FEB-3BF0-93F3-A7EBEED81224}"/>
              </a:ext>
            </a:extLst>
          </p:cNvPr>
          <p:cNvSpPr txBox="1"/>
          <p:nvPr/>
        </p:nvSpPr>
        <p:spPr>
          <a:xfrm>
            <a:off x="125404" y="41700"/>
            <a:ext cx="1193764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亚伯兰的妻子撒莱不给他生儿女。撒莱有一个使女，名叫夏甲，是埃及人。</a:t>
            </a:r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0000FF"/>
                </a:solidFill>
              </a:rPr>
              <a:t>撒莱对亚伯兰说，耶和华使我不能生育。求你和我的使女同房，或者我可以因她得孩子</a:t>
            </a:r>
            <a:r>
              <a:rPr lang="zh-CN" altLang="en-US" sz="2200" dirty="0"/>
              <a:t>（得孩子原文作被建立）。亚伯兰听从了撒莱的话。</a:t>
            </a:r>
            <a:r>
              <a:rPr lang="en-US" altLang="zh-CN" sz="2200" dirty="0"/>
              <a:t>3</a:t>
            </a:r>
            <a:r>
              <a:rPr lang="zh-CN" altLang="en-US" sz="2200" dirty="0"/>
              <a:t>于是亚伯兰的妻子撒莱将使女埃及人夏甲给了丈夫为妾。那时亚伯兰在迦南已经住了十年。</a:t>
            </a:r>
            <a:r>
              <a:rPr lang="en-US" altLang="zh-CN" sz="2200" dirty="0"/>
              <a:t>4</a:t>
            </a:r>
            <a:r>
              <a:rPr lang="zh-CN" altLang="en-US" sz="2200" b="1" dirty="0">
                <a:solidFill>
                  <a:srgbClr val="0000FF"/>
                </a:solidFill>
              </a:rPr>
              <a:t>亚伯兰与夏甲同房，夏甲就怀了孕。她见自己有孕，就小看她的主母</a:t>
            </a:r>
            <a:r>
              <a:rPr lang="zh-CN" altLang="en-US" sz="2200" dirty="0"/>
              <a:t>。</a:t>
            </a:r>
            <a:r>
              <a:rPr lang="en-US" altLang="zh-CN" sz="2200" dirty="0"/>
              <a:t>5</a:t>
            </a:r>
            <a:r>
              <a:rPr lang="zh-CN" altLang="en-US" sz="2200" dirty="0"/>
              <a:t>撒莱对亚伯兰说，我因你受屈。我将我的使女放在你怀中，她见自己有了孕，就小看我。愿耶和华在你我中间判断。</a:t>
            </a:r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0000FF"/>
                </a:solidFill>
              </a:rPr>
              <a:t>亚伯兰对撒莱说，使女在你手下，你可以随意待她。撒莱苦待她，她就从撒莱面前逃走了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耶和华的使者在旷野书珥路上的水泉旁遇见她，</a:t>
            </a:r>
            <a:r>
              <a:rPr lang="en-US" altLang="zh-CN" sz="2200" dirty="0"/>
              <a:t>8</a:t>
            </a:r>
            <a:r>
              <a:rPr lang="zh-CN" altLang="en-US" sz="2200" dirty="0"/>
              <a:t>对她说，撒莱的使女夏甲，你从哪里来，要往哪里去。夏甲说，我从我的主母撒莱面前逃出来。</a:t>
            </a:r>
            <a:r>
              <a:rPr lang="en-US" altLang="zh-CN" sz="2200" dirty="0"/>
              <a:t>9</a:t>
            </a:r>
            <a:r>
              <a:rPr lang="zh-CN" altLang="en-US" sz="2200" dirty="0"/>
              <a:t>耶和华的使者对她说，你回到你主母那里，服在她手下。</a:t>
            </a:r>
            <a:r>
              <a:rPr lang="en-US" altLang="zh-CN" sz="2200" dirty="0"/>
              <a:t>10</a:t>
            </a:r>
            <a:r>
              <a:rPr lang="zh-CN" altLang="en-US" sz="2200" dirty="0"/>
              <a:t>又说，</a:t>
            </a:r>
            <a:r>
              <a:rPr lang="zh-CN" altLang="en-US" sz="2200" b="1" dirty="0">
                <a:solidFill>
                  <a:srgbClr val="FF0000"/>
                </a:solidFill>
              </a:rPr>
              <a:t>我必使你的后裔极其繁多，甚至不可胜数</a:t>
            </a:r>
            <a:r>
              <a:rPr lang="zh-CN" altLang="en-US" sz="2200" dirty="0"/>
              <a:t>。</a:t>
            </a:r>
            <a:r>
              <a:rPr lang="en-US" altLang="zh-CN" sz="2200" dirty="0"/>
              <a:t>11</a:t>
            </a:r>
            <a:r>
              <a:rPr lang="zh-CN" altLang="en-US" sz="2200" dirty="0"/>
              <a:t>并说，</a:t>
            </a:r>
            <a:r>
              <a:rPr lang="zh-CN" altLang="en-US" sz="2200" b="1" dirty="0">
                <a:solidFill>
                  <a:srgbClr val="FF0000"/>
                </a:solidFill>
              </a:rPr>
              <a:t>你如今怀孕要生一个儿子，可以给他起名叫以实玛利，因为耶和华听见了你的苦情</a:t>
            </a:r>
            <a:r>
              <a:rPr lang="zh-CN" altLang="en-US" sz="2200" dirty="0"/>
              <a:t>。（以实玛利就是神听见的意思）</a:t>
            </a:r>
            <a:r>
              <a:rPr lang="en-US" altLang="zh-CN" sz="2200" dirty="0"/>
              <a:t>12</a:t>
            </a:r>
            <a:r>
              <a:rPr lang="zh-CN" altLang="en-US" sz="2200" b="1" dirty="0">
                <a:solidFill>
                  <a:srgbClr val="FF0000"/>
                </a:solidFill>
              </a:rPr>
              <a:t>他为人必像野驴。他的手要攻打人，人的手也要攻打他。他必住在众弟兄的东边。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夏甲就称那对她说话的耶和华为看顾人的神。因而说，在这里我也看见那看顾我的吗？</a:t>
            </a:r>
            <a:r>
              <a:rPr lang="en-US" altLang="zh-CN" sz="2200" dirty="0"/>
              <a:t>14</a:t>
            </a:r>
            <a:r>
              <a:rPr lang="zh-CN" altLang="en-US" sz="2200" dirty="0"/>
              <a:t>所以这井名叫庇耳拉海莱。这井正在加低斯和巴列中间。</a:t>
            </a:r>
            <a:r>
              <a:rPr lang="en-US" altLang="zh-CN" sz="2200" dirty="0"/>
              <a:t>15</a:t>
            </a:r>
            <a:r>
              <a:rPr lang="zh-CN" altLang="en-US" sz="2200" dirty="0"/>
              <a:t>后来夏甲给亚伯兰生了一个儿子。亚伯兰给他起名叫以实玛利。</a:t>
            </a:r>
            <a:r>
              <a:rPr lang="en-US" altLang="zh-CN" sz="2200" dirty="0"/>
              <a:t>16</a:t>
            </a:r>
            <a:r>
              <a:rPr lang="zh-CN" altLang="en-US" sz="2200" b="1" dirty="0"/>
              <a:t>夏甲给亚伯兰生以实玛利的时候，亚伯兰年八十六岁。</a:t>
            </a:r>
            <a:endParaRPr lang="en-US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24C06-AA75-9BF4-282A-1283048279B0}"/>
              </a:ext>
            </a:extLst>
          </p:cNvPr>
          <p:cNvSpPr txBox="1"/>
          <p:nvPr/>
        </p:nvSpPr>
        <p:spPr>
          <a:xfrm>
            <a:off x="2257587" y="4170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</a:rPr>
              <a:t>创世记</a:t>
            </a:r>
            <a:r>
              <a:rPr lang="en-US" altLang="zh-CN" sz="2200" b="1" dirty="0">
                <a:solidFill>
                  <a:srgbClr val="FF0000"/>
                </a:solidFill>
              </a:rPr>
              <a:t>11:30 </a:t>
            </a:r>
            <a:r>
              <a:rPr lang="zh-CN" altLang="en-US" sz="2200" b="1" dirty="0">
                <a:solidFill>
                  <a:srgbClr val="FF0000"/>
                </a:solidFill>
              </a:rPr>
              <a:t>撒莱不生育，没有孩子。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C7F41-08A5-34D8-B01B-60848AD840B7}"/>
              </a:ext>
            </a:extLst>
          </p:cNvPr>
          <p:cNvSpPr txBox="1"/>
          <p:nvPr/>
        </p:nvSpPr>
        <p:spPr>
          <a:xfrm>
            <a:off x="578216" y="5502236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亚伯兰和撒莱如何来解决不生育的问题？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撒莱让亚伯兰与她的使女夏甲同房怀了孕，她们之间发生了什么事？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耶和华的使者如何对待夏甲？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291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6D423-137B-68BC-4A1F-EBBA4744AEF2}"/>
              </a:ext>
            </a:extLst>
          </p:cNvPr>
          <p:cNvSpPr txBox="1"/>
          <p:nvPr/>
        </p:nvSpPr>
        <p:spPr>
          <a:xfrm>
            <a:off x="165313" y="13375"/>
            <a:ext cx="119130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亚伯兰年九十九岁的时候，耶和华向他显现，对他说，</a:t>
            </a:r>
            <a:r>
              <a:rPr lang="zh-CN" altLang="en-US" sz="2000" b="1" dirty="0">
                <a:solidFill>
                  <a:srgbClr val="FF0000"/>
                </a:solidFill>
              </a:rPr>
              <a:t>我是全能的神。你当在我面前作完全人</a:t>
            </a:r>
            <a:r>
              <a:rPr lang="zh-CN" altLang="en-US" sz="2000" dirty="0"/>
              <a:t>，</a:t>
            </a:r>
            <a:r>
              <a:rPr lang="en-US" altLang="zh-CN" sz="2000" dirty="0"/>
              <a:t>2</a:t>
            </a:r>
            <a:r>
              <a:rPr lang="zh-CN" altLang="en-US" sz="2000" b="1" dirty="0">
                <a:solidFill>
                  <a:srgbClr val="FF0000"/>
                </a:solidFill>
              </a:rPr>
              <a:t>我就与你立约，使你的后裔极其繁多</a:t>
            </a:r>
            <a:r>
              <a:rPr lang="zh-CN" altLang="en-US" sz="2000" dirty="0"/>
              <a:t>。</a:t>
            </a:r>
            <a:r>
              <a:rPr lang="en-US" altLang="zh-CN" sz="2000" dirty="0"/>
              <a:t>3</a:t>
            </a:r>
            <a:r>
              <a:rPr lang="zh-CN" altLang="en-US" sz="2000" dirty="0"/>
              <a:t>亚伯兰俯伏在地。神又对他说，</a:t>
            </a:r>
            <a:r>
              <a:rPr lang="en-US" altLang="zh-CN" sz="2000" dirty="0"/>
              <a:t>4</a:t>
            </a:r>
            <a:r>
              <a:rPr lang="zh-CN" altLang="en-US" sz="2000" b="1" dirty="0">
                <a:solidFill>
                  <a:srgbClr val="FF0000"/>
                </a:solidFill>
              </a:rPr>
              <a:t>我与你立约，你要作多国的父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5</a:t>
            </a:r>
            <a:r>
              <a:rPr lang="zh-CN" altLang="en-US" sz="2000" b="1" dirty="0">
                <a:solidFill>
                  <a:srgbClr val="FF0000"/>
                </a:solidFill>
              </a:rPr>
              <a:t>从此以后，你的名不再叫亚伯兰，要叫亚伯拉罕，因为我已立你作多国的父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6</a:t>
            </a:r>
            <a:r>
              <a:rPr lang="zh-CN" altLang="en-US" sz="2000" b="1" dirty="0">
                <a:solidFill>
                  <a:srgbClr val="FF0000"/>
                </a:solidFill>
              </a:rPr>
              <a:t>我必使你的后裔极其繁多。国度从你而立，君王从你而出。</a:t>
            </a:r>
            <a:r>
              <a:rPr lang="en-US" altLang="zh-CN" sz="2000" dirty="0"/>
              <a:t>7</a:t>
            </a:r>
            <a:r>
              <a:rPr lang="zh-CN" altLang="en-US" sz="20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zh-CN" altLang="en-US" sz="2000" dirty="0"/>
              <a:t>。</a:t>
            </a:r>
            <a:r>
              <a:rPr lang="en-US" altLang="zh-CN" sz="2000" dirty="0"/>
              <a:t>8</a:t>
            </a:r>
            <a:r>
              <a:rPr lang="zh-CN" altLang="en-US" sz="2000" b="1" dirty="0">
                <a:solidFill>
                  <a:srgbClr val="FF0000"/>
                </a:solidFill>
              </a:rPr>
              <a:t>我要将你现在寄居的地，就是迦南全地，赐给你和你的后裔永远为业，我也必作他们的神</a:t>
            </a:r>
            <a:r>
              <a:rPr lang="zh-CN" altLang="en-US" sz="2000" dirty="0"/>
              <a:t>。</a:t>
            </a:r>
          </a:p>
          <a:p>
            <a:r>
              <a:rPr lang="en-US" altLang="zh-CN" sz="2000" dirty="0"/>
              <a:t>9</a:t>
            </a:r>
            <a:r>
              <a:rPr lang="zh-CN" altLang="en-US" sz="2000" b="1" dirty="0"/>
              <a:t>神又对亚伯拉罕说，你和你的后裔，必世世代代遵守我的约</a:t>
            </a:r>
            <a:r>
              <a:rPr lang="zh-CN" altLang="en-US" sz="2000" dirty="0"/>
              <a:t>。</a:t>
            </a:r>
            <a:r>
              <a:rPr lang="en-US" altLang="zh-CN" sz="2000" dirty="0"/>
              <a:t>10</a:t>
            </a:r>
            <a:r>
              <a:rPr lang="zh-CN" altLang="en-US" sz="2000" b="1" dirty="0">
                <a:solidFill>
                  <a:srgbClr val="FF0000"/>
                </a:solidFill>
              </a:rPr>
              <a:t>你们所有的男子，都要受割礼。这就是我与你，并你的后裔所立的约，是你们所当遵守的。</a:t>
            </a:r>
            <a:r>
              <a:rPr lang="en-US" altLang="zh-CN" sz="2000" dirty="0"/>
              <a:t>11</a:t>
            </a:r>
            <a:r>
              <a:rPr lang="zh-CN" altLang="en-US" sz="20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zh-CN" altLang="en-US" sz="2000" dirty="0"/>
              <a:t>。</a:t>
            </a:r>
            <a:r>
              <a:rPr lang="en-US" altLang="zh-CN" sz="2000" dirty="0"/>
              <a:t>12</a:t>
            </a:r>
            <a:r>
              <a:rPr lang="zh-CN" altLang="en-US" sz="2000" dirty="0"/>
              <a:t>你们世世代代的男子，无论是家里生的，是在你后裔之外用银子从外人买的，生下来第八日，都要受割礼。</a:t>
            </a:r>
            <a:r>
              <a:rPr lang="en-US" altLang="zh-CN" sz="2000" dirty="0"/>
              <a:t>13</a:t>
            </a:r>
            <a:r>
              <a:rPr lang="zh-CN" altLang="en-US" sz="2000" dirty="0"/>
              <a:t>你家里生的和你用银子买的，都必须受割礼。这样，我的约就立在你们肉体上作永远的约。</a:t>
            </a:r>
            <a:r>
              <a:rPr lang="en-US" altLang="zh-CN" sz="2000" dirty="0"/>
              <a:t>14</a:t>
            </a:r>
            <a:r>
              <a:rPr lang="zh-CN" altLang="en-US" sz="2000" dirty="0"/>
              <a:t>但不受割礼的男子，必从民中剪除，因他背了我的约。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B1E0E-8FE9-AD4F-2ACB-A9AC30199172}"/>
              </a:ext>
            </a:extLst>
          </p:cNvPr>
          <p:cNvSpPr txBox="1"/>
          <p:nvPr/>
        </p:nvSpPr>
        <p:spPr>
          <a:xfrm>
            <a:off x="149639" y="3574851"/>
            <a:ext cx="1191303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亚伯拉罕之约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 </a:t>
            </a:r>
            <a:r>
              <a:rPr lang="en-US" altLang="zh-CN" sz="2400" b="1" dirty="0"/>
              <a:t>(13:16; 15:4-5; 17:6; 17:16///16:10; 17:20) 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 </a:t>
            </a:r>
            <a:r>
              <a:rPr lang="en-US" altLang="zh-CN" sz="2400" b="1" dirty="0"/>
              <a:t>(12:2-3)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 </a:t>
            </a:r>
            <a:r>
              <a:rPr lang="en-US" altLang="zh-CN" sz="2400" b="1" dirty="0"/>
              <a:t>(17:5-6) 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 </a:t>
            </a:r>
            <a:r>
              <a:rPr lang="en-US" altLang="zh-CN" sz="2400" b="1" dirty="0"/>
              <a:t>(13:14-15; 15:7; 15:18-21; 17:8)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en-US" altLang="zh-CN" sz="2400" b="1" dirty="0"/>
              <a:t>(17:7)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en-US" altLang="zh-CN" sz="2400" b="1" dirty="0"/>
              <a:t>(17:10-14)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6D423-137B-68BC-4A1F-EBBA4744AEF2}"/>
              </a:ext>
            </a:extLst>
          </p:cNvPr>
          <p:cNvSpPr txBox="1"/>
          <p:nvPr/>
        </p:nvSpPr>
        <p:spPr>
          <a:xfrm>
            <a:off x="139484" y="24890"/>
            <a:ext cx="1191303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200" dirty="0"/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神又对亚伯拉罕说，</a:t>
            </a:r>
            <a:r>
              <a:rPr lang="zh-CN" altLang="en-US" sz="2200" b="1" dirty="0">
                <a:solidFill>
                  <a:srgbClr val="FF0000"/>
                </a:solidFill>
              </a:rPr>
              <a:t>你的妻子撒莱，不可再叫撒莱，她的名要叫撒拉</a:t>
            </a:r>
            <a:r>
              <a:rPr lang="zh-CN" altLang="en-US" sz="2200" dirty="0"/>
              <a:t>。</a:t>
            </a:r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我必赐福给她，也要使你从她得一个儿子。我要赐福给她，她也要作多国之母。必有百姓的君王从她而出</a:t>
            </a:r>
            <a:r>
              <a:rPr lang="zh-CN" altLang="en-US" sz="2200" dirty="0"/>
              <a:t>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0000FF"/>
                </a:solidFill>
              </a:rPr>
              <a:t>亚伯拉罕就俯伏在地喜笑，心里说，一百岁的人还能得孩子吗？撒拉已经九十岁了，还能生养吗？</a:t>
            </a:r>
            <a:r>
              <a:rPr lang="en-US" altLang="zh-CN" sz="2200" dirty="0"/>
              <a:t>18</a:t>
            </a:r>
            <a:r>
              <a:rPr lang="zh-CN" altLang="en-US" sz="2200" dirty="0"/>
              <a:t>亚伯拉罕对神说，</a:t>
            </a:r>
            <a:r>
              <a:rPr lang="zh-CN" altLang="en-US" sz="2200" b="1" dirty="0">
                <a:solidFill>
                  <a:srgbClr val="0000FF"/>
                </a:solidFill>
              </a:rPr>
              <a:t>但愿以实玛利活在你面前</a:t>
            </a:r>
            <a:r>
              <a:rPr lang="zh-CN" altLang="en-US" sz="2200" dirty="0"/>
              <a:t>。</a:t>
            </a:r>
            <a:r>
              <a:rPr lang="en-US" altLang="zh-CN" sz="2200" dirty="0"/>
              <a:t>19</a:t>
            </a:r>
            <a:r>
              <a:rPr lang="zh-CN" altLang="en-US" sz="2200" dirty="0"/>
              <a:t>神说，</a:t>
            </a:r>
            <a:r>
              <a:rPr lang="zh-CN" altLang="en-US" sz="2200" b="1" dirty="0">
                <a:solidFill>
                  <a:srgbClr val="FF0000"/>
                </a:solidFill>
              </a:rPr>
              <a:t>不然，你妻子撒拉要给你生一个儿子，你要给他起名叫以撒。我要与他坚定所立的约，作他后裔永远的约</a:t>
            </a:r>
            <a:r>
              <a:rPr lang="zh-CN" altLang="en-US" sz="2200" dirty="0"/>
              <a:t>。</a:t>
            </a:r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FF0000"/>
                </a:solidFill>
              </a:rPr>
              <a:t>至于以实玛利，我也应允你，我必赐福给他，使他昌盛极其繁多，他必生十二个族长，我也要使他成为大国</a:t>
            </a:r>
            <a:r>
              <a:rPr lang="zh-CN" altLang="en-US" sz="2200" dirty="0"/>
              <a:t>。</a:t>
            </a:r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到明年这时节，撒拉必给你生以撒，我要与他坚定所立的约。</a:t>
            </a:r>
            <a:r>
              <a:rPr lang="en-US" altLang="zh-CN" sz="2200" dirty="0"/>
              <a:t>22</a:t>
            </a:r>
            <a:r>
              <a:rPr lang="zh-CN" altLang="en-US" sz="2200" dirty="0"/>
              <a:t>神和亚伯拉罕说完了话，就离开他上升去了。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正当那日，亚伯拉罕遵着神的命，给他的儿子以实玛利和家里的一切男子，无论是在家里生的，是用银子买的，都行了割礼。</a:t>
            </a:r>
            <a:r>
              <a:rPr lang="en-US" altLang="zh-CN" sz="2200" dirty="0"/>
              <a:t>24</a:t>
            </a:r>
            <a:r>
              <a:rPr lang="zh-CN" altLang="en-US" sz="2200" dirty="0"/>
              <a:t>亚伯拉罕受割礼的时候，年九十九岁。</a:t>
            </a:r>
            <a:r>
              <a:rPr lang="en-US" altLang="zh-CN" sz="2200" dirty="0"/>
              <a:t>25</a:t>
            </a:r>
            <a:r>
              <a:rPr lang="zh-CN" altLang="en-US" sz="2200" dirty="0"/>
              <a:t>他儿子以实玛利受割礼的时候，年十三岁。</a:t>
            </a:r>
            <a:r>
              <a:rPr lang="en-US" altLang="zh-CN" sz="2200" dirty="0"/>
              <a:t>26</a:t>
            </a:r>
            <a:r>
              <a:rPr lang="zh-CN" altLang="en-US" sz="2200" dirty="0"/>
              <a:t>正当那日，亚伯拉罕和他儿子以实玛利，一同受了割礼。</a:t>
            </a:r>
            <a:r>
              <a:rPr lang="en-US" altLang="zh-CN" sz="2200" dirty="0"/>
              <a:t>27</a:t>
            </a:r>
            <a:r>
              <a:rPr lang="zh-CN" altLang="en-US" sz="2200" dirty="0"/>
              <a:t>家里所有的人，无论是在家里生的，是用银子从外人买的，也都一同受了割礼。</a:t>
            </a:r>
            <a:endParaRPr lang="en-US" sz="2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2E5DFF-A289-0340-0458-B91DA88144C7}"/>
              </a:ext>
            </a:extLst>
          </p:cNvPr>
          <p:cNvGrpSpPr/>
          <p:nvPr/>
        </p:nvGrpSpPr>
        <p:grpSpPr>
          <a:xfrm>
            <a:off x="356460" y="4491407"/>
            <a:ext cx="11380923" cy="2308324"/>
            <a:chOff x="439118" y="4754873"/>
            <a:chExt cx="10533681" cy="23083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28572C-69FB-E642-D8FA-84CFF15FFC75}"/>
                </a:ext>
              </a:extLst>
            </p:cNvPr>
            <p:cNvSpPr txBox="1"/>
            <p:nvPr/>
          </p:nvSpPr>
          <p:spPr>
            <a:xfrm>
              <a:off x="439118" y="4754873"/>
              <a:ext cx="1053368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亚伯兰          亚伯拉罕，是多国之父的意思。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撒莱          撒拉，带有公主的意思。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神给孩子起名以撒，就是笑的意思。（ </a:t>
              </a:r>
              <a:r>
                <a:rPr lang="en-US" altLang="zh-CN" sz="2400" dirty="0"/>
                <a:t>v17: </a:t>
              </a:r>
              <a:r>
                <a:rPr lang="zh-CN" altLang="en-US" sz="2400" dirty="0"/>
                <a:t>亚伯拉罕就俯伏在地喜笑）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我要与他坚定所立的约，作他后裔永远的约</a:t>
              </a:r>
              <a:endParaRPr lang="en-US" altLang="zh-CN" sz="24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以实玛利：神听见的意思 </a:t>
              </a:r>
              <a:r>
                <a:rPr lang="en-US" altLang="zh-CN" sz="2400" dirty="0"/>
                <a:t>(</a:t>
              </a:r>
              <a:r>
                <a:rPr lang="zh-CN" altLang="en-US" sz="2400" dirty="0"/>
                <a:t>创</a:t>
              </a:r>
              <a:r>
                <a:rPr lang="en-US" altLang="zh-CN" sz="2400" dirty="0"/>
                <a:t>16:11)   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20: 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至于以实玛利，我也应允你，我必赐福给他，使他昌盛极其繁多，他必生十二个族长，我也要使他成为大国</a:t>
              </a:r>
              <a:endParaRPr lang="en-US" sz="2400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314AF8E-9505-39E5-2C63-31725A0068D4}"/>
                </a:ext>
              </a:extLst>
            </p:cNvPr>
            <p:cNvCxnSpPr/>
            <p:nvPr/>
          </p:nvCxnSpPr>
          <p:spPr>
            <a:xfrm>
              <a:off x="1701238" y="4980122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1B31FA3-8C3F-FF03-D690-EE1B15906A9B}"/>
                </a:ext>
              </a:extLst>
            </p:cNvPr>
            <p:cNvCxnSpPr/>
            <p:nvPr/>
          </p:nvCxnSpPr>
          <p:spPr>
            <a:xfrm>
              <a:off x="1421774" y="5339166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2526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18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三人就从那里起行，向所多玛观看，亚伯拉罕也与他们同行，要送他们一程。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65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663496" y="735955"/>
            <a:ext cx="111121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2 </a:t>
            </a:r>
            <a:r>
              <a:rPr lang="en-US" altLang="zh-CN" sz="3200" b="1" dirty="0">
                <a:latin typeface="+mn-lt"/>
                <a:cs typeface="+mn-cs"/>
              </a:rPr>
              <a:t> </a:t>
            </a:r>
            <a:r>
              <a:rPr lang="zh-CN" altLang="en-US" sz="3200" b="1" dirty="0">
                <a:latin typeface="+mn-lt"/>
                <a:cs typeface="+mn-cs"/>
              </a:rPr>
              <a:t>神创造</a:t>
            </a:r>
            <a:r>
              <a:rPr lang="zh-CN" altLang="en-US" sz="3200" b="1" dirty="0"/>
              <a:t>人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7 </a:t>
            </a:r>
            <a:r>
              <a:rPr lang="zh-CN" altLang="en-US" sz="2400" dirty="0"/>
              <a:t>耶和华神用地上的尘土造人，将生气吹在他鼻孔里，他就成了有灵的活人，名叫亚当。</a:t>
            </a: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8</a:t>
            </a:r>
            <a:r>
              <a:rPr lang="zh-CN" altLang="en-US" sz="2400" dirty="0"/>
              <a:t>耶和华神在东方的伊甸立了一个园子，把所造的人安置在那里。</a:t>
            </a: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18</a:t>
            </a:r>
            <a:r>
              <a:rPr lang="zh-CN" altLang="en-US" sz="2400" dirty="0"/>
              <a:t>耶和华神说，那人独居不好，我要为他造一个配偶帮助他。</a:t>
            </a:r>
            <a:endParaRPr lang="en-US" altLang="zh-CN" sz="2400" dirty="0"/>
          </a:p>
          <a:p>
            <a:pPr>
              <a:defRPr/>
            </a:pPr>
            <a:endParaRPr lang="zh-CN" altLang="en-US" sz="2400" dirty="0"/>
          </a:p>
          <a:p>
            <a:pPr>
              <a:defRPr/>
            </a:pPr>
            <a:r>
              <a:rPr lang="en-US" altLang="zh-CN" sz="2400" dirty="0"/>
              <a:t>21</a:t>
            </a:r>
            <a:r>
              <a:rPr lang="zh-CN" altLang="en-US" sz="2400" dirty="0"/>
              <a:t>耶和华神使他沉睡，他就睡了。于是取下他的一条肋骨，又把肉合起来。</a:t>
            </a:r>
          </a:p>
          <a:p>
            <a:pPr>
              <a:defRPr/>
            </a:pPr>
            <a:r>
              <a:rPr lang="en-US" altLang="zh-CN" sz="2400" dirty="0"/>
              <a:t>22</a:t>
            </a:r>
            <a:r>
              <a:rPr lang="zh-CN" altLang="en-US" sz="2400" dirty="0"/>
              <a:t>耶和华神就用那人身上所取的肋骨，造成一个女人，领她到那人跟前。</a:t>
            </a:r>
          </a:p>
          <a:p>
            <a:pPr>
              <a:defRPr/>
            </a:pPr>
            <a:r>
              <a:rPr lang="en-US" altLang="zh-CN" sz="2400" dirty="0"/>
              <a:t>23</a:t>
            </a:r>
            <a:r>
              <a:rPr lang="zh-CN" altLang="en-US" sz="2400" dirty="0"/>
              <a:t>那人说，这是我骨中的骨，肉中的肉，可以称她为女人，因为她是从男人身上取出来的。</a:t>
            </a:r>
          </a:p>
          <a:p>
            <a:pPr>
              <a:defRPr/>
            </a:pPr>
            <a:r>
              <a:rPr lang="en-US" altLang="zh-CN" sz="2400" dirty="0"/>
              <a:t>24</a:t>
            </a:r>
            <a:r>
              <a:rPr lang="zh-CN" altLang="en-US" sz="2400" dirty="0"/>
              <a:t>因此，人要离开父母与妻子连合，二人成为一体。</a:t>
            </a:r>
          </a:p>
          <a:p>
            <a:pPr>
              <a:defRPr/>
            </a:pPr>
            <a:r>
              <a:rPr lang="en-US" altLang="zh-CN" sz="2400" dirty="0"/>
              <a:t>25</a:t>
            </a:r>
            <a:r>
              <a:rPr lang="zh-CN" altLang="en-US" sz="2400" dirty="0"/>
              <a:t>当时夫妻二人赤身露体，并不羞耻。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75586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854788" y="11605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23702" y="79316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0" y="69892"/>
            <a:ext cx="3381497" cy="67403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endParaRPr lang="en-US" altLang="zh-CN" sz="16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58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9EFAAB-236F-FDAE-E296-2B12C2EAE147}"/>
              </a:ext>
            </a:extLst>
          </p:cNvPr>
          <p:cNvGrpSpPr/>
          <p:nvPr/>
        </p:nvGrpSpPr>
        <p:grpSpPr>
          <a:xfrm>
            <a:off x="893521" y="1796405"/>
            <a:ext cx="10642383" cy="2985433"/>
            <a:chOff x="92777" y="5242195"/>
            <a:chExt cx="7014900" cy="29854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9F478F-F1C6-BAB2-CC32-416E25F380AD}"/>
                </a:ext>
              </a:extLst>
            </p:cNvPr>
            <p:cNvSpPr txBox="1"/>
            <p:nvPr/>
          </p:nvSpPr>
          <p:spPr>
            <a:xfrm>
              <a:off x="92777" y="5242195"/>
              <a:ext cx="7014900" cy="2985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C00000"/>
                  </a:solidFill>
                </a:rPr>
                <a:t>共同原则</a:t>
              </a:r>
              <a:r>
                <a:rPr lang="en-US" altLang="zh-CN" sz="3200" b="1" dirty="0">
                  <a:solidFill>
                    <a:srgbClr val="C00000"/>
                  </a:solidFill>
                </a:rPr>
                <a:t>:</a:t>
              </a:r>
              <a:r>
                <a:rPr lang="zh-CN" altLang="en-US" sz="3200" b="1" dirty="0">
                  <a:solidFill>
                    <a:srgbClr val="C00000"/>
                  </a:solidFill>
                </a:rPr>
                <a:t>神人同工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FF0000"/>
                  </a:solidFill>
                </a:rPr>
                <a:t>神赐下整全的福</a:t>
              </a:r>
              <a:endParaRPr lang="en-US" altLang="zh-CN" sz="28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0000FF"/>
                  </a:solidFill>
                </a:rPr>
                <a:t>人的责任：顺服 </a:t>
              </a:r>
              <a:endParaRPr lang="en-US" altLang="zh-CN" sz="28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800" b="1" dirty="0">
                <a:solidFill>
                  <a:srgbClr val="0000FF"/>
                </a:solidFill>
              </a:endParaRPr>
            </a:p>
            <a:p>
              <a:r>
                <a:rPr lang="en-US" altLang="zh-CN" sz="2200" b="1" dirty="0">
                  <a:solidFill>
                    <a:srgbClr val="0000FF"/>
                  </a:solidFill>
                </a:rPr>
                <a:t>		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得福 </a:t>
              </a:r>
              <a:r>
                <a:rPr lang="en-US" altLang="zh-CN" sz="2800" dirty="0"/>
                <a:t>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延福 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地上万族都要因你得福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)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45F11A0-5615-6D2B-2E81-5BF1AF696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10482" y="7913537"/>
              <a:ext cx="604458" cy="0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357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352AC5-DAEE-EFC1-1249-545D63D41390}"/>
              </a:ext>
            </a:extLst>
          </p:cNvPr>
          <p:cNvSpPr txBox="1"/>
          <p:nvPr/>
        </p:nvSpPr>
        <p:spPr>
          <a:xfrm>
            <a:off x="227693" y="368140"/>
            <a:ext cx="11736614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伯拉罕与撒莱生以撒的事在圣经以外在历史书籍上有记载吗？</a:t>
            </a:r>
            <a:endParaRPr lang="en-US" altLang="zh-CN" sz="2400" dirty="0"/>
          </a:p>
          <a:p>
            <a:endParaRPr lang="en-US" altLang="zh-CN" sz="1200" dirty="0"/>
          </a:p>
          <a:p>
            <a:r>
              <a:rPr lang="zh-CN" altLang="en-US" sz="2400" dirty="0"/>
              <a:t>答：</a:t>
            </a:r>
            <a:r>
              <a:rPr lang="en-US" altLang="zh-CN" sz="2400" dirty="0"/>
              <a:t>(1) </a:t>
            </a:r>
            <a:r>
              <a:rPr lang="zh-CN" altLang="en-US" sz="2400" dirty="0"/>
              <a:t>伯拉罕献以撒在新约里有记载；</a:t>
            </a:r>
            <a:r>
              <a:rPr lang="en-US" altLang="zh-CN" sz="2400" dirty="0"/>
              <a:t>(2) </a:t>
            </a:r>
            <a:r>
              <a:rPr lang="zh-CN" altLang="en-US" sz="2400" dirty="0"/>
              <a:t>历史书籍并不是完全准确的；</a:t>
            </a:r>
            <a:r>
              <a:rPr lang="en-US" altLang="zh-CN" sz="2400" dirty="0"/>
              <a:t>(3) </a:t>
            </a:r>
            <a:r>
              <a:rPr lang="zh-CN" altLang="en-US" sz="2400" dirty="0"/>
              <a:t>圣经无误；</a:t>
            </a:r>
            <a:r>
              <a:rPr lang="en-US" altLang="zh-CN" sz="2400" dirty="0"/>
              <a:t>(4) </a:t>
            </a:r>
            <a:r>
              <a:rPr lang="zh-CN" altLang="en-US" sz="2400" dirty="0"/>
              <a:t>死海古卷写于主前</a:t>
            </a:r>
            <a:r>
              <a:rPr lang="en-US" altLang="zh-CN" sz="2400" dirty="0"/>
              <a:t>300-400</a:t>
            </a:r>
            <a:r>
              <a:rPr lang="zh-CN" altLang="en-US" sz="2400" dirty="0"/>
              <a:t>年到主前</a:t>
            </a:r>
            <a:r>
              <a:rPr lang="en-US" altLang="zh-CN" sz="2400" dirty="0"/>
              <a:t>100</a:t>
            </a:r>
            <a:r>
              <a:rPr lang="zh-CN" altLang="en-US" sz="2400" dirty="0"/>
              <a:t>年左右，完全证实旧约，证实了圣经无误。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Q2: </a:t>
            </a:r>
            <a:r>
              <a:rPr lang="zh-CN" altLang="en-US" sz="2400" dirty="0"/>
              <a:t>为什么神不在伯拉罕与撒莱年轻的时候就赐给他们孩子？而要等到</a:t>
            </a:r>
            <a:r>
              <a:rPr lang="en-US" altLang="zh-CN" sz="2400" dirty="0"/>
              <a:t>80-90</a:t>
            </a:r>
            <a:r>
              <a:rPr lang="zh-CN" altLang="en-US" sz="2400" dirty="0"/>
              <a:t>岁年老的时候？如果神在他们年轻的时候就赐给他们孩子，岂不是就没有以撒与以实马利的争斗？就没有了今天以色列与巴勒斯坦的战争？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1200" dirty="0"/>
          </a:p>
          <a:p>
            <a:r>
              <a:rPr lang="zh-CN" altLang="en-US" sz="2400" dirty="0"/>
              <a:t>答：</a:t>
            </a:r>
            <a:r>
              <a:rPr lang="en-US" altLang="zh-CN" sz="2400" dirty="0"/>
              <a:t>(1) </a:t>
            </a:r>
            <a:r>
              <a:rPr lang="zh-CN" altLang="en-US" sz="2400" dirty="0"/>
              <a:t>圣经没有假设性的问题；</a:t>
            </a:r>
            <a:r>
              <a:rPr lang="en-US" altLang="zh-CN" sz="2400" dirty="0"/>
              <a:t>(2) </a:t>
            </a:r>
            <a:r>
              <a:rPr lang="zh-CN" altLang="en-US" sz="2400" dirty="0"/>
              <a:t>神有神的时间； </a:t>
            </a:r>
            <a:r>
              <a:rPr lang="en-US" altLang="zh-CN" sz="2400" dirty="0"/>
              <a:t>(3)</a:t>
            </a:r>
            <a:r>
              <a:rPr lang="zh-CN" altLang="en-US" sz="2400" dirty="0"/>
              <a:t>神让伯拉罕与撒莱年老的时候才得儿子，特别彰显神得恩典与大能；</a:t>
            </a:r>
            <a:r>
              <a:rPr lang="en-US" altLang="zh-CN" sz="2400" dirty="0"/>
              <a:t>(4) </a:t>
            </a:r>
            <a:r>
              <a:rPr lang="zh-CN" altLang="en-US" sz="2400" dirty="0"/>
              <a:t>神让我们耐心等候，一起经历神；</a:t>
            </a:r>
            <a:r>
              <a:rPr lang="en-US" altLang="zh-CN" sz="2400" dirty="0"/>
              <a:t> (5) </a:t>
            </a:r>
            <a:r>
              <a:rPr lang="zh-CN" altLang="en-US" sz="2400" b="1" dirty="0"/>
              <a:t>传道书</a:t>
            </a:r>
            <a:r>
              <a:rPr lang="en-US" altLang="zh-CN" sz="2400" b="1" dirty="0"/>
              <a:t>3</a:t>
            </a:r>
            <a:r>
              <a:rPr lang="en-US" altLang="zh-CN" sz="2400" dirty="0"/>
              <a:t>:1</a:t>
            </a:r>
            <a:r>
              <a:rPr lang="zh-CN" altLang="en-US" sz="2400" b="1" dirty="0"/>
              <a:t>凡事都有定期，天下万务都有定时</a:t>
            </a:r>
            <a:r>
              <a:rPr lang="zh-CN" altLang="en-US" sz="2400" dirty="0"/>
              <a:t>。</a:t>
            </a:r>
            <a:r>
              <a:rPr lang="en-US" altLang="zh-CN" sz="2400" dirty="0"/>
              <a:t>11</a:t>
            </a:r>
            <a:r>
              <a:rPr lang="zh-CN" altLang="en-US" sz="2400" dirty="0"/>
              <a:t>神造万物，各按其时成为美好。又将永生安置在世人心里。</a:t>
            </a:r>
            <a:r>
              <a:rPr lang="zh-CN" altLang="en-US" sz="2400" b="1" dirty="0"/>
              <a:t>然而神从始至终的作为，人不能参透</a:t>
            </a:r>
            <a:r>
              <a:rPr lang="zh-CN" altLang="en-US" sz="2400" dirty="0"/>
              <a:t>。</a:t>
            </a:r>
            <a:r>
              <a:rPr lang="en-US" altLang="zh-CN" sz="2400" dirty="0"/>
              <a:t>14</a:t>
            </a:r>
            <a:r>
              <a:rPr lang="zh-CN" altLang="en-US" sz="2400" dirty="0"/>
              <a:t>我知道神一切所作的，都必永存，无所增添，无所减少。</a:t>
            </a:r>
            <a:r>
              <a:rPr lang="zh-CN" altLang="en-US" sz="2400" b="1" dirty="0"/>
              <a:t>神这样行，是要人在他面前存敬畏的心。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952666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10/22/2023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86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以实马利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516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雅各骗以扫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11/5/2023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in town, but may run around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052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11/19/2023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99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11/26/2023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08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章：约瑟被卖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12/3/2023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700D1A-1857-B293-801D-C9C8CDDF54CB}"/>
              </a:ext>
            </a:extLst>
          </p:cNvPr>
          <p:cNvSpPr txBox="1"/>
          <p:nvPr/>
        </p:nvSpPr>
        <p:spPr>
          <a:xfrm>
            <a:off x="726688" y="-28592"/>
            <a:ext cx="1083155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solidFill>
                  <a:schemeClr val="bg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solidFill>
                <a:schemeClr val="bg1">
                  <a:lumMod val="6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章：</a:t>
            </a:r>
            <a:r>
              <a:rPr lang="zh-CN" altLang="en-US" sz="2800" b="1" i="0" dirty="0">
                <a:effectLst/>
                <a:latin typeface="Source Sans Pro" panose="020B0503030403020204" pitchFamily="34" charset="0"/>
              </a:rPr>
              <a:t>约瑟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被卖</a:t>
            </a:r>
            <a:endParaRPr lang="en-US" altLang="zh-CN" sz="28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章：</a:t>
            </a:r>
            <a:r>
              <a:rPr lang="zh-CN" altLang="en-US" sz="2800" b="1" i="0" dirty="0">
                <a:effectLst/>
                <a:latin typeface="Source Sans Pro" panose="020B0503030403020204" pitchFamily="34" charset="0"/>
              </a:rPr>
              <a:t>约瑟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在埃及为相</a:t>
            </a:r>
            <a:endParaRPr lang="en-US" altLang="zh-CN" sz="28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章：</a:t>
            </a:r>
            <a:r>
              <a:rPr lang="zh-CN" altLang="en-US" sz="2800" b="1" i="0" dirty="0">
                <a:effectLst/>
                <a:latin typeface="Source Sans Pro" panose="020B0503030403020204" pitchFamily="34" charset="0"/>
              </a:rPr>
              <a:t>约瑟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与弟兄们重逢</a:t>
            </a:r>
            <a:endParaRPr lang="en-US" altLang="zh-CN" sz="28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章：</a:t>
            </a:r>
            <a:r>
              <a:rPr lang="zh-CN" altLang="en-US" sz="2800" b="1" i="0" dirty="0">
                <a:effectLst/>
                <a:latin typeface="Source Sans Pro" panose="020B0503030403020204" pitchFamily="34" charset="0"/>
              </a:rPr>
              <a:t>约瑟</a:t>
            </a:r>
            <a:r>
              <a:rPr lang="zh-CN" altLang="en-US" sz="2800" i="0" dirty="0">
                <a:effectLst/>
                <a:latin typeface="Source Sans Pro" panose="020B0503030403020204" pitchFamily="34" charset="0"/>
              </a:rPr>
              <a:t>与父兄相认</a:t>
            </a:r>
          </a:p>
        </p:txBody>
      </p:sp>
    </p:spTree>
    <p:extLst>
      <p:ext uri="{BB962C8B-B14F-4D97-AF65-F5344CB8AC3E}">
        <p14:creationId xmlns:p14="http://schemas.microsoft.com/office/powerpoint/2010/main" val="194315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955288" y="351234"/>
            <a:ext cx="1028142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+mn-lt"/>
                <a:cs typeface="+mn-cs"/>
              </a:rPr>
              <a:t>神为什么创造</a:t>
            </a:r>
            <a:r>
              <a:rPr lang="zh-CN" altLang="en-US" sz="2800" b="1" dirty="0"/>
              <a:t>人？    </a:t>
            </a:r>
            <a:endParaRPr lang="en-US" altLang="zh-CN" sz="2800" dirty="0">
              <a:latin typeface="+mn-lt"/>
              <a:cs typeface="+mn-cs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1:27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照着自己的形像造人</a:t>
            </a:r>
            <a:r>
              <a:rPr lang="zh-CN" altLang="en-US" sz="2400" dirty="0"/>
              <a:t>，乃是</a:t>
            </a:r>
            <a:r>
              <a:rPr lang="zh-CN" altLang="en-US" sz="2400" b="1" dirty="0">
                <a:solidFill>
                  <a:srgbClr val="FF0000"/>
                </a:solidFill>
              </a:rPr>
              <a:t>照着他的形像造男造女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D717F-2289-0EB7-4E77-4C2AD4F1DE4A}"/>
              </a:ext>
            </a:extLst>
          </p:cNvPr>
          <p:cNvSpPr txBox="1"/>
          <p:nvPr/>
        </p:nvSpPr>
        <p:spPr>
          <a:xfrm>
            <a:off x="7934091" y="300441"/>
            <a:ext cx="3072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荣耀神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神的荣耀接着人彰显出来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5CFA14-5F17-1E37-37B3-B97716604588}"/>
              </a:ext>
            </a:extLst>
          </p:cNvPr>
          <p:cNvSpPr txBox="1"/>
          <p:nvPr/>
        </p:nvSpPr>
        <p:spPr>
          <a:xfrm>
            <a:off x="320771" y="373780"/>
            <a:ext cx="1173363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创世记</a:t>
            </a:r>
            <a:r>
              <a:rPr lang="en-US" altLang="zh-CN" sz="2400" b="1" dirty="0"/>
              <a:t>37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雅各住在迦南地，就是他父亲寄居的地。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雅各的记略如下。约瑟十七岁与他哥哥们一同牧羊。他是个童子，与他父亲的妾辟拉，悉帕的儿子们常在一处。约瑟将他哥哥们的恶行报给他们的父亲。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以色列原来爱约瑟过于爱他的众子，因为约瑟是他年老生的。他给约瑟作了一件彩衣。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约瑟的哥哥们见父亲爱约瑟过于爱他们，就恨约瑟，不与他说和睦的话。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约瑟作了一梦，告诉他哥哥们，他们就越发恨他。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约瑟对他们说，请听我所作的梦，</a:t>
            </a:r>
          </a:p>
          <a:p>
            <a:r>
              <a:rPr lang="en-US" altLang="zh-CN" sz="2400" dirty="0"/>
              <a:t>7</a:t>
            </a:r>
            <a:r>
              <a:rPr lang="zh-CN" altLang="en-US" sz="2400" dirty="0"/>
              <a:t>我们在田里捆禾稼，我的捆起来站着，你们的捆来围着我的捆下拜。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他的哥哥们回答说，难道你真要作我们的王吗？难道你真要管辖我们吗？他们就因为他的梦和他的话越发恨他。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后来他又作了一梦，也告诉他的哥哥们说，看哪，我又作了一梦，梦见太阳，月亮，与十一个星向我下拜。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约瑟将这梦告诉他父亲和他哥哥们，他父亲就责备他说，你作的这是什么梦。难道我和你母亲，你弟兄果然要来俯伏在地，向你下拜吗？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他哥哥们都嫉妒他，他父亲却把这话存在心里。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2782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5CFA14-5F17-1E37-37B3-B97716604588}"/>
              </a:ext>
            </a:extLst>
          </p:cNvPr>
          <p:cNvSpPr txBox="1"/>
          <p:nvPr/>
        </p:nvSpPr>
        <p:spPr>
          <a:xfrm>
            <a:off x="229183" y="130973"/>
            <a:ext cx="11733634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创世记</a:t>
            </a:r>
            <a:r>
              <a:rPr lang="en-US" altLang="zh-CN" sz="2400" b="1" dirty="0"/>
              <a:t>37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雅各住在迦南地，就是他父亲寄居的地。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雅各的记略如下。约瑟十七岁与他哥哥们一同牧羊。他是个童子，与他父亲的妾辟拉，悉帕的儿子们常在一处。</a:t>
            </a:r>
            <a:r>
              <a:rPr lang="zh-CN" altLang="en-US" sz="2200" b="1" dirty="0"/>
              <a:t>约瑟将他哥哥们的恶行报给他们的父亲。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/>
              <a:t>以色列原来爱约瑟过于爱他的众子</a:t>
            </a:r>
            <a:r>
              <a:rPr lang="zh-CN" altLang="en-US" sz="2200" dirty="0"/>
              <a:t>，因为约瑟是他年老生的。</a:t>
            </a:r>
            <a:r>
              <a:rPr lang="zh-CN" altLang="en-US" sz="2200" b="1" dirty="0"/>
              <a:t>他给约瑟作了一件彩衣。</a:t>
            </a:r>
          </a:p>
          <a:p>
            <a:r>
              <a:rPr lang="en-US" altLang="zh-CN" sz="2200" dirty="0"/>
              <a:t>4</a:t>
            </a:r>
            <a:r>
              <a:rPr lang="zh-CN" altLang="en-US" sz="2200" b="1" dirty="0"/>
              <a:t>约瑟的哥哥们见父亲爱约瑟过于爱他们，就恨约瑟，不与他说和睦的话。</a:t>
            </a:r>
            <a:endParaRPr lang="en-US" altLang="zh-CN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7EB8E-BF7E-F20C-6B6F-EDC6E6C8FEAE}"/>
              </a:ext>
            </a:extLst>
          </p:cNvPr>
          <p:cNvSpPr txBox="1"/>
          <p:nvPr/>
        </p:nvSpPr>
        <p:spPr>
          <a:xfrm>
            <a:off x="229183" y="2471218"/>
            <a:ext cx="1173363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5</a:t>
            </a:r>
            <a:r>
              <a:rPr lang="zh-CN" altLang="en-US" sz="2200" dirty="0"/>
              <a:t>约瑟作了一梦，告诉他哥哥们，他们就越发恨他。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约瑟对他们说，请听我所作的梦，</a:t>
            </a:r>
          </a:p>
          <a:p>
            <a:r>
              <a:rPr lang="en-US" altLang="zh-CN" sz="2200" dirty="0"/>
              <a:t>7</a:t>
            </a:r>
            <a:r>
              <a:rPr lang="zh-CN" altLang="en-US" sz="2200" b="1" dirty="0">
                <a:solidFill>
                  <a:srgbClr val="0000FF"/>
                </a:solidFill>
              </a:rPr>
              <a:t>我们在田里捆禾稼，我的捆起来站着，你们的捆来围着我的捆下拜。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他的哥哥们回答说，</a:t>
            </a:r>
            <a:r>
              <a:rPr lang="zh-CN" altLang="en-US" sz="2200" b="1" dirty="0"/>
              <a:t>难道你真要作我们的王吗？难道你真要管辖我们吗？他们就因为他的梦和他的话越发恨他。</a:t>
            </a:r>
            <a:endParaRPr lang="en-US" altLang="zh-CN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06400-D53B-B329-0397-F7707419EAA5}"/>
              </a:ext>
            </a:extLst>
          </p:cNvPr>
          <p:cNvSpPr txBox="1"/>
          <p:nvPr/>
        </p:nvSpPr>
        <p:spPr>
          <a:xfrm>
            <a:off x="229183" y="4516995"/>
            <a:ext cx="1173363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9</a:t>
            </a:r>
            <a:r>
              <a:rPr lang="zh-CN" altLang="en-US" sz="2200" dirty="0"/>
              <a:t>后来他又作了一梦，也告诉他的哥哥们说，看哪，</a:t>
            </a:r>
            <a:r>
              <a:rPr lang="zh-CN" altLang="en-US" sz="2200" b="1" dirty="0">
                <a:solidFill>
                  <a:srgbClr val="0000FF"/>
                </a:solidFill>
              </a:rPr>
              <a:t>我又作了一梦，梦见太阳，月亮，与十一个星向我下拜。</a:t>
            </a:r>
          </a:p>
          <a:p>
            <a:r>
              <a:rPr lang="en-US" altLang="zh-CN" sz="2200" dirty="0"/>
              <a:t>10</a:t>
            </a:r>
            <a:r>
              <a:rPr lang="zh-CN" altLang="en-US" sz="2200" dirty="0"/>
              <a:t>约瑟将这梦告诉他父亲和他哥哥们，他父亲就责备他说，你作的这是什么梦。</a:t>
            </a:r>
            <a:r>
              <a:rPr lang="zh-CN" altLang="en-US" sz="2200" b="1" dirty="0"/>
              <a:t>难道我和你母亲，你弟兄果然要来俯伏在地，向你下拜吗？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/>
              <a:t>他哥哥们都嫉妒他，他父亲却把这话存在心里。</a:t>
            </a:r>
            <a:endParaRPr lang="en-US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EAD84-1E68-C4DE-9CF6-1499CDD2A743}"/>
              </a:ext>
            </a:extLst>
          </p:cNvPr>
          <p:cNvSpPr txBox="1"/>
          <p:nvPr/>
        </p:nvSpPr>
        <p:spPr>
          <a:xfrm>
            <a:off x="9758765" y="2045693"/>
            <a:ext cx="2164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i="0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该隐与亚伯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CC211-F87B-9CC5-1BC3-1A78F9B2B59B}"/>
              </a:ext>
            </a:extLst>
          </p:cNvPr>
          <p:cNvSpPr txBox="1"/>
          <p:nvPr/>
        </p:nvSpPr>
        <p:spPr>
          <a:xfrm>
            <a:off x="6692683" y="5664549"/>
            <a:ext cx="3029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i="0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梦有什么预表？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C7EAB-5247-EFA1-A75E-451D775C8CEB}"/>
              </a:ext>
            </a:extLst>
          </p:cNvPr>
          <p:cNvSpPr txBox="1"/>
          <p:nvPr/>
        </p:nvSpPr>
        <p:spPr>
          <a:xfrm>
            <a:off x="6692683" y="6187769"/>
            <a:ext cx="4748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Roboto Condensed" panose="02000000000000000000" pitchFamily="2" charset="0"/>
              </a:rPr>
              <a:t>他哥哥们与他父亲得区别</a:t>
            </a:r>
            <a:r>
              <a:rPr lang="zh-CN" altLang="en-US" sz="2800" b="1" i="0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？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E4E5ED-5031-6DC8-2782-14235F4421C6}"/>
              </a:ext>
            </a:extLst>
          </p:cNvPr>
          <p:cNvSpPr txBox="1"/>
          <p:nvPr/>
        </p:nvSpPr>
        <p:spPr>
          <a:xfrm>
            <a:off x="0" y="0"/>
            <a:ext cx="12192000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100" dirty="0"/>
              <a:t>12</a:t>
            </a:r>
            <a:r>
              <a:rPr lang="zh-CN" altLang="en-US" sz="2100" dirty="0"/>
              <a:t>约瑟的哥哥们往示剑去放他们父亲的羊。</a:t>
            </a:r>
            <a:r>
              <a:rPr lang="en-US" altLang="zh-CN" sz="2100" dirty="0"/>
              <a:t>13</a:t>
            </a:r>
            <a:r>
              <a:rPr lang="zh-CN" altLang="en-US" sz="2100" dirty="0"/>
              <a:t>以色列对约瑟说，你哥哥们不是在示剑放羊吗？你来，我要打发你往他们那里去。约瑟说，我在这里。</a:t>
            </a:r>
            <a:r>
              <a:rPr lang="en-US" altLang="zh-CN" sz="2100" dirty="0"/>
              <a:t>14</a:t>
            </a:r>
            <a:r>
              <a:rPr lang="zh-CN" altLang="en-US" sz="2100" dirty="0"/>
              <a:t>以色列说，你去看看你哥哥们平安不平安，群羊平安不平安，就回来报信给我。于是打发他出希伯仑谷，他就往示剑去了。</a:t>
            </a:r>
            <a:r>
              <a:rPr lang="en-US" altLang="zh-CN" sz="2100" dirty="0"/>
              <a:t>15</a:t>
            </a:r>
            <a:r>
              <a:rPr lang="zh-CN" altLang="en-US" sz="2100" dirty="0"/>
              <a:t>有人遇见他在田野走迷了路，就问他说，你找什么？</a:t>
            </a:r>
            <a:r>
              <a:rPr lang="en-US" altLang="zh-CN" sz="2100" dirty="0"/>
              <a:t>16</a:t>
            </a:r>
            <a:r>
              <a:rPr lang="zh-CN" altLang="en-US" sz="2100" dirty="0"/>
              <a:t>他说，我找我的哥哥们，求你告诉我，他们在何处放羊。</a:t>
            </a:r>
            <a:r>
              <a:rPr lang="en-US" altLang="zh-CN" sz="2100" dirty="0"/>
              <a:t>17</a:t>
            </a:r>
            <a:r>
              <a:rPr lang="zh-CN" altLang="en-US" sz="2100" dirty="0"/>
              <a:t>那人说，他们已经走了，我听见他们说要往多坍去。约瑟就去追赶他哥哥们，遇见他们在多坍。</a:t>
            </a:r>
            <a:endParaRPr lang="en-US" altLang="zh-CN" sz="2100" dirty="0"/>
          </a:p>
          <a:p>
            <a:r>
              <a:rPr lang="en-US" altLang="zh-CN" sz="2100" dirty="0"/>
              <a:t>18</a:t>
            </a:r>
            <a:r>
              <a:rPr lang="zh-CN" altLang="en-US" sz="2100" dirty="0"/>
              <a:t>他们远远地看见他，趁他还没有走到跟前，大家就同谋要害死他，</a:t>
            </a:r>
            <a:r>
              <a:rPr lang="en-US" altLang="zh-CN" sz="2100" dirty="0"/>
              <a:t>19</a:t>
            </a:r>
            <a:r>
              <a:rPr lang="zh-CN" altLang="en-US" sz="2100" dirty="0"/>
              <a:t>彼此说，你看。那作梦的来了。</a:t>
            </a:r>
            <a:r>
              <a:rPr lang="en-US" altLang="zh-CN" sz="2100" dirty="0"/>
              <a:t>20</a:t>
            </a:r>
            <a:r>
              <a:rPr lang="zh-CN" altLang="en-US" sz="2100" dirty="0"/>
              <a:t>来吧。我们将他杀了，丢在一个坑里，就说有恶兽把他吃了。我们且看他的梦将来怎么样。</a:t>
            </a:r>
            <a:r>
              <a:rPr lang="en-US" altLang="zh-CN" sz="2100" dirty="0"/>
              <a:t>21</a:t>
            </a:r>
            <a:r>
              <a:rPr lang="zh-CN" altLang="en-US" sz="2100" dirty="0"/>
              <a:t>流便听见了，要救他脱离他们的手，说，我们不可害他的性命。</a:t>
            </a:r>
            <a:r>
              <a:rPr lang="en-US" altLang="zh-CN" sz="2100" dirty="0"/>
              <a:t>22</a:t>
            </a:r>
            <a:r>
              <a:rPr lang="zh-CN" altLang="en-US" sz="2100" dirty="0"/>
              <a:t>又说，不可流他的血，可以把他丢在这野地的坑里，不可下手害他。流便的意思是要救他脱离他们的手，把他归还他的父亲。</a:t>
            </a:r>
            <a:r>
              <a:rPr lang="en-US" altLang="zh-CN" sz="2100" dirty="0"/>
              <a:t>23</a:t>
            </a:r>
            <a:r>
              <a:rPr lang="zh-CN" altLang="en-US" sz="2100" dirty="0"/>
              <a:t>约瑟到了他哥哥们那里，他们就剥了他的外衣，就是他穿的那件彩衣，</a:t>
            </a:r>
            <a:r>
              <a:rPr lang="en-US" altLang="zh-CN" sz="2100" dirty="0"/>
              <a:t>24</a:t>
            </a:r>
            <a:r>
              <a:rPr lang="zh-CN" altLang="en-US" sz="2100" dirty="0"/>
              <a:t>把他丢在坑里。那坑是空的，里头没有水。</a:t>
            </a:r>
          </a:p>
          <a:p>
            <a:r>
              <a:rPr lang="en-US" altLang="zh-CN" sz="2100" dirty="0"/>
              <a:t>25</a:t>
            </a:r>
            <a:r>
              <a:rPr lang="zh-CN" altLang="en-US" sz="2100" dirty="0"/>
              <a:t>他们坐下吃饭，举目观看，见有一伙米甸的以实玛利人从基列来，用骆驼驮着香料，乳香，没药，要带下埃及去。</a:t>
            </a:r>
            <a:r>
              <a:rPr lang="en-US" altLang="zh-CN" sz="2100" dirty="0"/>
              <a:t>26</a:t>
            </a:r>
            <a:r>
              <a:rPr lang="zh-CN" altLang="en-US" sz="2100" dirty="0"/>
              <a:t>犹大对众弟兄说，我们杀我们的兄弟，藏了他的血有什么益处呢？</a:t>
            </a:r>
            <a:r>
              <a:rPr lang="en-US" altLang="zh-CN" sz="2100" dirty="0"/>
              <a:t>27</a:t>
            </a:r>
            <a:r>
              <a:rPr lang="zh-CN" altLang="en-US" sz="2100" dirty="0"/>
              <a:t>我们不如将他卖给以实玛利人，不可下手害他。因为他是我们的兄弟，我们的骨肉。众弟兄就听从了他。</a:t>
            </a:r>
            <a:r>
              <a:rPr lang="en-US" altLang="zh-CN" sz="2100" dirty="0"/>
              <a:t>28</a:t>
            </a:r>
            <a:r>
              <a:rPr lang="zh-CN" altLang="en-US" sz="2100" dirty="0"/>
              <a:t>有些米甸的商人从那里经过，哥哥们就把约瑟从坑里拉上来，讲定二十舍客勒银子，把约瑟卖给以实玛利人。他们就把约瑟带到埃及去了。</a:t>
            </a:r>
            <a:endParaRPr lang="en-US" altLang="zh-CN" sz="2100" dirty="0"/>
          </a:p>
          <a:p>
            <a:r>
              <a:rPr lang="en-US" altLang="zh-CN" sz="2100" dirty="0"/>
              <a:t>29</a:t>
            </a:r>
            <a:r>
              <a:rPr lang="zh-CN" altLang="en-US" sz="2100" dirty="0"/>
              <a:t>流便回到坑边，见约瑟不在坑里，就撕裂衣服，</a:t>
            </a:r>
            <a:r>
              <a:rPr lang="en-US" altLang="zh-CN" sz="2100" dirty="0"/>
              <a:t>30</a:t>
            </a:r>
            <a:r>
              <a:rPr lang="zh-CN" altLang="en-US" sz="2100" dirty="0"/>
              <a:t>回到兄弟们那里，说，童子没有了。我往哪里去才好呢？</a:t>
            </a:r>
            <a:r>
              <a:rPr lang="en-US" altLang="zh-CN" sz="2100" dirty="0"/>
              <a:t>31</a:t>
            </a:r>
            <a:r>
              <a:rPr lang="zh-CN" altLang="en-US" sz="2100" dirty="0"/>
              <a:t>他们宰了一只公山羊，把约瑟的那件彩衣染了血，</a:t>
            </a:r>
            <a:r>
              <a:rPr lang="en-US" altLang="zh-CN" sz="2100" dirty="0"/>
              <a:t>32</a:t>
            </a:r>
            <a:r>
              <a:rPr lang="zh-CN" altLang="en-US" sz="2100" dirty="0"/>
              <a:t>打发人送到他们的父亲那里，说，我们捡了这个。请认一认是你儿子的外衣不是，</a:t>
            </a:r>
            <a:r>
              <a:rPr lang="en-US" altLang="zh-CN" sz="2100" dirty="0"/>
              <a:t>33</a:t>
            </a:r>
            <a:r>
              <a:rPr lang="zh-CN" altLang="en-US" sz="2100" dirty="0"/>
              <a:t>他认得，就说，这是我儿子的外衣。有恶兽把他吃了，约瑟被撕碎了。撕碎了。</a:t>
            </a:r>
            <a:r>
              <a:rPr lang="en-US" altLang="zh-CN" sz="2100" dirty="0"/>
              <a:t>34</a:t>
            </a:r>
            <a:r>
              <a:rPr lang="zh-CN" altLang="en-US" sz="2100" dirty="0"/>
              <a:t>雅各便撕裂衣服，腰间围上麻布，为他儿子悲哀了多日。</a:t>
            </a:r>
            <a:r>
              <a:rPr lang="en-US" altLang="zh-CN" sz="2100" dirty="0"/>
              <a:t>35</a:t>
            </a:r>
            <a:r>
              <a:rPr lang="zh-CN" altLang="en-US" sz="2100" dirty="0"/>
              <a:t>他的儿女都起来安慰他，他却不肯受安慰，说，我必悲哀着下阴间，到我儿子那里。约瑟的父亲就为他哀哭。</a:t>
            </a:r>
          </a:p>
          <a:p>
            <a:r>
              <a:rPr lang="en-US" altLang="zh-CN" sz="2100" dirty="0"/>
              <a:t>36</a:t>
            </a:r>
            <a:r>
              <a:rPr lang="zh-CN" altLang="en-US" sz="2100" dirty="0"/>
              <a:t>米甸人带约瑟到埃及，把他卖给法老的内臣护卫长波提乏。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2678406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E4E5ED-5031-6DC8-2782-14235F4421C6}"/>
              </a:ext>
            </a:extLst>
          </p:cNvPr>
          <p:cNvSpPr txBox="1"/>
          <p:nvPr/>
        </p:nvSpPr>
        <p:spPr>
          <a:xfrm>
            <a:off x="0" y="0"/>
            <a:ext cx="12192000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100" dirty="0"/>
              <a:t>12</a:t>
            </a:r>
            <a:r>
              <a:rPr lang="zh-CN" altLang="en-US" sz="2100" dirty="0"/>
              <a:t>约瑟的哥哥们往示剑去放他们父亲的羊。</a:t>
            </a:r>
            <a:r>
              <a:rPr lang="en-US" altLang="zh-CN" sz="2100" dirty="0"/>
              <a:t>13</a:t>
            </a:r>
            <a:r>
              <a:rPr lang="zh-CN" altLang="en-US" sz="2100" dirty="0"/>
              <a:t>以色列对约瑟说，你哥哥们不是在示剑放羊吗？你来，我要打发你往他们那里去。约瑟说，我在这里。</a:t>
            </a:r>
            <a:r>
              <a:rPr lang="en-US" altLang="zh-CN" sz="2100" dirty="0"/>
              <a:t>14</a:t>
            </a:r>
            <a:r>
              <a:rPr lang="zh-CN" altLang="en-US" sz="2100" dirty="0"/>
              <a:t>以色列说，你去看看你哥哥们平安不平安，群羊平安不平安，就回来报信给我。于是打发他出希伯仑谷，他就往示剑去了。</a:t>
            </a:r>
            <a:r>
              <a:rPr lang="en-US" altLang="zh-CN" sz="2100" dirty="0"/>
              <a:t>15</a:t>
            </a:r>
            <a:r>
              <a:rPr lang="zh-CN" altLang="en-US" sz="2100" dirty="0"/>
              <a:t>有人遇见他在田野走迷了路，就问他说，你找什么？</a:t>
            </a:r>
            <a:r>
              <a:rPr lang="en-US" altLang="zh-CN" sz="2100" dirty="0"/>
              <a:t>16</a:t>
            </a:r>
            <a:r>
              <a:rPr lang="zh-CN" altLang="en-US" sz="2100" dirty="0"/>
              <a:t>他说，我找我的哥哥们，求你告诉我，他们在何处放羊。</a:t>
            </a:r>
            <a:r>
              <a:rPr lang="en-US" altLang="zh-CN" sz="2100" dirty="0"/>
              <a:t>17</a:t>
            </a:r>
            <a:r>
              <a:rPr lang="zh-CN" altLang="en-US" sz="2100" dirty="0"/>
              <a:t>那人说，他们已经走了，我听见他们说要往多坍去。约瑟就去追赶他哥哥们，遇见他们在多坍。</a:t>
            </a:r>
            <a:endParaRPr lang="en-US" altLang="zh-CN" sz="2100" dirty="0"/>
          </a:p>
          <a:p>
            <a:r>
              <a:rPr lang="en-US" altLang="zh-CN" sz="2100" b="1" dirty="0"/>
              <a:t>18</a:t>
            </a:r>
            <a:r>
              <a:rPr lang="zh-CN" altLang="en-US" sz="2100" b="1" dirty="0"/>
              <a:t>他们远远地看见他，趁他还没有走到跟前，大家就同谋要害死他，</a:t>
            </a:r>
            <a:r>
              <a:rPr lang="en-US" altLang="zh-CN" sz="2100" b="1" dirty="0"/>
              <a:t>19</a:t>
            </a:r>
            <a:r>
              <a:rPr lang="zh-CN" altLang="en-US" sz="2100" b="1" dirty="0"/>
              <a:t>彼此说，你看。那作梦的来了。</a:t>
            </a:r>
            <a:r>
              <a:rPr lang="en-US" altLang="zh-CN" sz="2100" b="1" dirty="0"/>
              <a:t>20</a:t>
            </a:r>
            <a:r>
              <a:rPr lang="zh-CN" altLang="en-US" sz="2100" b="1" dirty="0"/>
              <a:t>来吧。我们将他杀了，丢在一个坑里，就说有恶兽把他吃了。我们且看他的梦将来怎么样。</a:t>
            </a:r>
            <a:r>
              <a:rPr lang="en-US" altLang="zh-CN" sz="2100" b="1" dirty="0">
                <a:solidFill>
                  <a:srgbClr val="0000FF"/>
                </a:solidFill>
              </a:rPr>
              <a:t>21</a:t>
            </a:r>
            <a:r>
              <a:rPr lang="zh-CN" altLang="en-US" sz="2100" b="1" dirty="0">
                <a:solidFill>
                  <a:srgbClr val="0000FF"/>
                </a:solidFill>
              </a:rPr>
              <a:t>流便听见了，要救他脱离他们的手，说，我们不可害他的性命。</a:t>
            </a:r>
            <a:r>
              <a:rPr lang="en-US" altLang="zh-CN" sz="2100" b="1" dirty="0">
                <a:solidFill>
                  <a:srgbClr val="0000FF"/>
                </a:solidFill>
              </a:rPr>
              <a:t>22</a:t>
            </a:r>
            <a:r>
              <a:rPr lang="zh-CN" altLang="en-US" sz="2100" b="1" dirty="0">
                <a:solidFill>
                  <a:srgbClr val="0000FF"/>
                </a:solidFill>
              </a:rPr>
              <a:t>又说，不可流他的血，可以把他丢在这野地的坑里，不可下手害他。流便的意思是要救他脱离他们的手，把他归还他的父亲。</a:t>
            </a:r>
            <a:r>
              <a:rPr lang="en-US" altLang="zh-CN" sz="2100" dirty="0"/>
              <a:t>23</a:t>
            </a:r>
            <a:r>
              <a:rPr lang="zh-CN" altLang="en-US" sz="2100" dirty="0"/>
              <a:t>约瑟到了他哥哥们那里，他们就剥了他的外衣，就是他穿的那件彩衣，</a:t>
            </a:r>
            <a:r>
              <a:rPr lang="en-US" altLang="zh-CN" sz="2100" dirty="0"/>
              <a:t>24</a:t>
            </a:r>
            <a:r>
              <a:rPr lang="zh-CN" altLang="en-US" sz="2100" dirty="0"/>
              <a:t>把他丢在坑里。那坑是空的，里头没有水。</a:t>
            </a:r>
          </a:p>
          <a:p>
            <a:r>
              <a:rPr lang="en-US" altLang="zh-CN" sz="2100" dirty="0"/>
              <a:t>25</a:t>
            </a:r>
            <a:r>
              <a:rPr lang="zh-CN" altLang="en-US" sz="2100" dirty="0"/>
              <a:t>他们坐下吃饭，举目观看，见有一伙米甸的以实玛利人从基列来，用骆驼驮着香料，乳香，没药，要带下埃及去。</a:t>
            </a:r>
            <a:r>
              <a:rPr lang="en-US" altLang="zh-CN" sz="2100" dirty="0"/>
              <a:t>26</a:t>
            </a:r>
            <a:r>
              <a:rPr lang="zh-CN" altLang="en-US" sz="2100" b="1" dirty="0">
                <a:solidFill>
                  <a:srgbClr val="0000FF"/>
                </a:solidFill>
              </a:rPr>
              <a:t>犹大对众弟兄说，我们杀我们的兄弟，藏了他的血有什么益处呢？</a:t>
            </a:r>
            <a:r>
              <a:rPr lang="en-US" altLang="zh-CN" sz="2100" b="1" dirty="0">
                <a:solidFill>
                  <a:srgbClr val="0000FF"/>
                </a:solidFill>
              </a:rPr>
              <a:t>27</a:t>
            </a:r>
            <a:r>
              <a:rPr lang="zh-CN" altLang="en-US" sz="2100" b="1" dirty="0">
                <a:solidFill>
                  <a:srgbClr val="0000FF"/>
                </a:solidFill>
              </a:rPr>
              <a:t>我们不如将他卖给以实玛利人，不可下手害他。因为他是我们的兄弟，我们的骨肉。</a:t>
            </a:r>
            <a:r>
              <a:rPr lang="zh-CN" altLang="en-US" sz="2100" dirty="0"/>
              <a:t>众弟兄就听从了他。</a:t>
            </a:r>
            <a:r>
              <a:rPr lang="en-US" altLang="zh-CN" sz="2100" dirty="0"/>
              <a:t>28</a:t>
            </a:r>
            <a:r>
              <a:rPr lang="zh-CN" altLang="en-US" sz="2100" dirty="0"/>
              <a:t>有些米甸的商人从那里经过，</a:t>
            </a:r>
            <a:r>
              <a:rPr lang="zh-CN" altLang="en-US" sz="2100" b="1" dirty="0"/>
              <a:t>哥哥们就把约瑟从坑里拉上来，讲定二十舍客勒银子，把约瑟卖给以实玛利人。</a:t>
            </a:r>
            <a:r>
              <a:rPr lang="zh-CN" altLang="en-US" sz="2100" dirty="0"/>
              <a:t>他们就把约瑟带到埃及去了。</a:t>
            </a:r>
            <a:endParaRPr lang="en-US" altLang="zh-CN" sz="2100" dirty="0"/>
          </a:p>
          <a:p>
            <a:r>
              <a:rPr lang="en-US" altLang="zh-CN" sz="2100" dirty="0"/>
              <a:t>29</a:t>
            </a:r>
            <a:r>
              <a:rPr lang="zh-CN" altLang="en-US" sz="2100" dirty="0"/>
              <a:t>流便回到坑边，见约瑟不在坑里，就撕裂衣服，</a:t>
            </a:r>
            <a:r>
              <a:rPr lang="en-US" altLang="zh-CN" sz="2100" dirty="0"/>
              <a:t>30</a:t>
            </a:r>
            <a:r>
              <a:rPr lang="zh-CN" altLang="en-US" sz="2100" dirty="0"/>
              <a:t>回到兄弟们那里，说，童子没有了。我往哪里去才好呢？</a:t>
            </a:r>
            <a:r>
              <a:rPr lang="en-US" altLang="zh-CN" sz="2100" dirty="0"/>
              <a:t>31</a:t>
            </a:r>
            <a:r>
              <a:rPr lang="zh-CN" altLang="en-US" sz="2100" b="1" dirty="0"/>
              <a:t>他们宰了一只公山羊，把约瑟的那件彩衣染了血，</a:t>
            </a:r>
            <a:r>
              <a:rPr lang="en-US" altLang="zh-CN" sz="2100" b="1" dirty="0"/>
              <a:t>32</a:t>
            </a:r>
            <a:r>
              <a:rPr lang="zh-CN" altLang="en-US" sz="2100" b="1" dirty="0"/>
              <a:t>打发人送到他们的父亲那里，说，我们捡了这个。请认一认是你儿子的外衣不是，</a:t>
            </a:r>
            <a:r>
              <a:rPr lang="en-US" altLang="zh-CN" sz="2100" b="1" dirty="0"/>
              <a:t>33</a:t>
            </a:r>
            <a:r>
              <a:rPr lang="zh-CN" altLang="en-US" sz="2100" b="1" dirty="0"/>
              <a:t>他认得，就说，这是我儿子的外衣。有恶兽把他吃了，约瑟被撕碎了。撕碎了</a:t>
            </a:r>
            <a:r>
              <a:rPr lang="zh-CN" altLang="en-US" sz="2100" dirty="0"/>
              <a:t>。</a:t>
            </a:r>
            <a:r>
              <a:rPr lang="en-US" altLang="zh-CN" sz="2100" dirty="0"/>
              <a:t>34</a:t>
            </a:r>
            <a:r>
              <a:rPr lang="zh-CN" altLang="en-US" sz="2100" b="1" dirty="0">
                <a:solidFill>
                  <a:srgbClr val="0000FF"/>
                </a:solidFill>
              </a:rPr>
              <a:t>雅各便撕裂衣服，腰间围上麻布，为他儿子悲哀了多日。</a:t>
            </a:r>
            <a:r>
              <a:rPr lang="en-US" altLang="zh-CN" sz="2100" b="1" dirty="0">
                <a:solidFill>
                  <a:srgbClr val="0000FF"/>
                </a:solidFill>
              </a:rPr>
              <a:t>35</a:t>
            </a:r>
            <a:r>
              <a:rPr lang="zh-CN" altLang="en-US" sz="2100" b="1" dirty="0">
                <a:solidFill>
                  <a:srgbClr val="0000FF"/>
                </a:solidFill>
              </a:rPr>
              <a:t>他的儿女都起来安慰他，他却不肯受安慰，说，我必悲哀着下阴间，到我儿子那里。约瑟的父亲就为他哀哭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36</a:t>
            </a:r>
            <a:r>
              <a:rPr lang="zh-CN" altLang="en-US" sz="2100" b="1" dirty="0"/>
              <a:t>米甸人带约瑟到埃及，把他卖给法老的内臣护卫长波提乏。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3584426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7A038-50ED-4133-801D-4720711BAFD1}"/>
              </a:ext>
            </a:extLst>
          </p:cNvPr>
          <p:cNvSpPr txBox="1"/>
          <p:nvPr/>
        </p:nvSpPr>
        <p:spPr>
          <a:xfrm>
            <a:off x="0" y="130973"/>
            <a:ext cx="1210143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创世记</a:t>
            </a:r>
            <a:r>
              <a:rPr lang="en-US" altLang="zh-CN" sz="2400" b="1" dirty="0"/>
              <a:t>38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那时，</a:t>
            </a:r>
            <a:r>
              <a:rPr lang="zh-CN" altLang="en-US" sz="2200" b="1" dirty="0">
                <a:solidFill>
                  <a:srgbClr val="0000FF"/>
                </a:solidFill>
              </a:rPr>
              <a:t>犹大</a:t>
            </a:r>
            <a:r>
              <a:rPr lang="zh-CN" altLang="en-US" sz="2200" dirty="0"/>
              <a:t>离开他弟兄下去，到一个亚杜兰人名叫希拉的家里去。</a:t>
            </a:r>
            <a:r>
              <a:rPr lang="en-US" altLang="zh-CN" sz="2200" dirty="0"/>
              <a:t>2</a:t>
            </a:r>
            <a:r>
              <a:rPr lang="zh-CN" altLang="en-US" sz="2200" dirty="0"/>
              <a:t>犹大在那里看见一个迦南人名叫书亚的女儿，就娶她为妻，与她同房，</a:t>
            </a:r>
            <a:r>
              <a:rPr lang="en-US" altLang="zh-CN" sz="2200" dirty="0"/>
              <a:t>3</a:t>
            </a:r>
            <a:r>
              <a:rPr lang="zh-CN" altLang="en-US" sz="2200" dirty="0"/>
              <a:t>她就怀孕生了儿子，犹大给他起名叫珥。</a:t>
            </a:r>
            <a:r>
              <a:rPr lang="en-US" altLang="zh-CN" sz="2200" dirty="0"/>
              <a:t>4</a:t>
            </a:r>
            <a:r>
              <a:rPr lang="zh-CN" altLang="en-US" sz="2200" dirty="0"/>
              <a:t>她又怀孕生了儿子，母亲给他起名叫俄南。</a:t>
            </a:r>
            <a:r>
              <a:rPr lang="en-US" altLang="zh-CN" sz="2200" dirty="0"/>
              <a:t>5</a:t>
            </a:r>
            <a:r>
              <a:rPr lang="zh-CN" altLang="en-US" sz="2200" dirty="0"/>
              <a:t>她复又生了儿子，给他起名叫示拉。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他玛见示拉已经长大，还没有娶她为妻，就脱了她作寡妇的衣裳，用帕子蒙着脸，又遮住身体，坐在亭拿路上的伊拿印城门口。</a:t>
            </a:r>
            <a:r>
              <a:rPr lang="en-US" altLang="zh-CN" sz="2200" dirty="0"/>
              <a:t>15</a:t>
            </a:r>
            <a:r>
              <a:rPr lang="zh-CN" altLang="en-US" sz="2200" b="1" dirty="0"/>
              <a:t>犹大看见她，以为是妓女</a:t>
            </a:r>
            <a:r>
              <a:rPr lang="zh-CN" altLang="en-US" sz="2200" dirty="0"/>
              <a:t>，因为她蒙着脸。</a:t>
            </a:r>
            <a:r>
              <a:rPr lang="en-US" altLang="zh-CN" sz="2200" dirty="0"/>
              <a:t>16</a:t>
            </a:r>
            <a:r>
              <a:rPr lang="zh-CN" altLang="en-US" sz="2200" b="1" dirty="0"/>
              <a:t>犹大就转到她那里去，说，来吧。让我与你同寝。</a:t>
            </a:r>
            <a:r>
              <a:rPr lang="zh-CN" altLang="en-US" sz="2200" dirty="0"/>
              <a:t>他原不知道是他的儿妇。他玛说，你要与我同寝，把什么给我呢？</a:t>
            </a:r>
            <a:r>
              <a:rPr lang="en-US" altLang="zh-CN" sz="2200" dirty="0"/>
              <a:t>17</a:t>
            </a:r>
            <a:r>
              <a:rPr lang="zh-CN" altLang="en-US" sz="2200" dirty="0"/>
              <a:t>犹大说，我从羊群里取一只山羊羔，打发人送来给你。他玛说，在未送以先，你愿意给我一个当头吗？</a:t>
            </a:r>
            <a:r>
              <a:rPr lang="en-US" altLang="zh-CN" sz="2200" dirty="0"/>
              <a:t>18</a:t>
            </a:r>
            <a:r>
              <a:rPr lang="zh-CN" altLang="en-US" sz="2200" dirty="0"/>
              <a:t>他说，我给你什么当头呢？他玛说，你的印，你的带子，和你手里的杖。</a:t>
            </a:r>
            <a:r>
              <a:rPr lang="zh-CN" altLang="en-US" sz="2200" b="1" dirty="0"/>
              <a:t>犹大就给了她，与她同寝，她就从犹大怀了孕。</a:t>
            </a:r>
            <a:r>
              <a:rPr lang="en-US" altLang="zh-CN" sz="2200" dirty="0"/>
              <a:t>19</a:t>
            </a:r>
            <a:r>
              <a:rPr lang="zh-CN" altLang="en-US" sz="2200" dirty="0"/>
              <a:t>他玛起来走了，除去帕子，仍旧穿上作寡妇的衣裳。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24</a:t>
            </a:r>
            <a:r>
              <a:rPr lang="zh-CN" altLang="en-US" sz="2200" dirty="0"/>
              <a:t>约过了三个月，有人告诉犹大说，你的儿妇他玛作了妓女，且因行淫有了身孕。犹大说，拉出她来，把她烧了。</a:t>
            </a:r>
            <a:r>
              <a:rPr lang="en-US" altLang="zh-CN" sz="2200" dirty="0"/>
              <a:t>25</a:t>
            </a:r>
            <a:r>
              <a:rPr lang="zh-CN" altLang="en-US" sz="2200" dirty="0"/>
              <a:t>他玛被拉出来的时候便打发人去见她公公，对他说，这些东西是谁的，我就是从谁怀的孕。请你认一认，这印和带子并杖都是谁的，</a:t>
            </a:r>
            <a:r>
              <a:rPr lang="en-US" altLang="zh-CN" sz="2200" dirty="0"/>
              <a:t>26</a:t>
            </a:r>
            <a:r>
              <a:rPr lang="zh-CN" altLang="en-US" sz="2200" b="1" dirty="0"/>
              <a:t>犹大承认说，她比我更有义，因为我没有将她给我的儿子示拉。从此犹大不再与她同寝了。</a:t>
            </a:r>
            <a:r>
              <a:rPr lang="en-US" altLang="zh-CN" sz="2200" dirty="0"/>
              <a:t>27</a:t>
            </a:r>
            <a:r>
              <a:rPr lang="zh-CN" altLang="en-US" sz="2200" dirty="0"/>
              <a:t>他玛将要生产，不料她腹里是一对双生。</a:t>
            </a:r>
          </a:p>
          <a:p>
            <a:r>
              <a:rPr lang="en-US" altLang="zh-CN" sz="2200" dirty="0"/>
              <a:t>28</a:t>
            </a:r>
            <a:r>
              <a:rPr lang="zh-CN" altLang="en-US" sz="2200" dirty="0"/>
              <a:t>到生产的时候，一个孩子伸出一只手来。收生婆拿红线拴在他手上，说，这是头生的。</a:t>
            </a:r>
            <a:r>
              <a:rPr lang="en-US" altLang="zh-CN" sz="2200" dirty="0"/>
              <a:t>29</a:t>
            </a:r>
            <a:r>
              <a:rPr lang="zh-CN" altLang="en-US" sz="2200" dirty="0"/>
              <a:t>随后这孩子把手收回去，他哥哥生出来了。收生婆说，你为什么抢着来呢？因此给他起名叫法勒斯。</a:t>
            </a:r>
            <a:r>
              <a:rPr lang="en-US" altLang="zh-CN" sz="2200" dirty="0"/>
              <a:t>30</a:t>
            </a:r>
            <a:r>
              <a:rPr lang="zh-CN" altLang="en-US" sz="2200" dirty="0"/>
              <a:t>后来，他兄弟那手上有红线的也生出来，就给他起名叫谢拉。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23187955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AC31F-6C6F-3CC5-3789-690D805682C5}"/>
              </a:ext>
            </a:extLst>
          </p:cNvPr>
          <p:cNvSpPr txBox="1"/>
          <p:nvPr/>
        </p:nvSpPr>
        <p:spPr>
          <a:xfrm>
            <a:off x="2614047" y="146949"/>
            <a:ext cx="7253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/>
              <a:t>为什么创世记</a:t>
            </a:r>
            <a:r>
              <a:rPr lang="en-US" altLang="zh-CN" sz="3600" b="1" dirty="0"/>
              <a:t>38 </a:t>
            </a:r>
            <a:r>
              <a:rPr lang="zh-CN" altLang="en-US" sz="3600" b="1" dirty="0"/>
              <a:t>专门记载犹大？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7AC15-5A57-47D1-7906-246F8E3BABA1}"/>
              </a:ext>
            </a:extLst>
          </p:cNvPr>
          <p:cNvSpPr txBox="1"/>
          <p:nvPr/>
        </p:nvSpPr>
        <p:spPr>
          <a:xfrm>
            <a:off x="475281" y="863296"/>
            <a:ext cx="1115361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马太福音第 </a:t>
            </a:r>
            <a:r>
              <a:rPr lang="en-US" altLang="zh-CN" sz="2200" b="1" dirty="0"/>
              <a:t>1 </a:t>
            </a:r>
            <a:r>
              <a:rPr lang="zh-CN" altLang="en-US" sz="2200" b="1" dirty="0"/>
              <a:t>章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亚伯拉罕的后裔，大卫的子孙，耶稣基督的家谱。（后裔子孙原文都作儿子下同）</a:t>
            </a:r>
          </a:p>
          <a:p>
            <a:r>
              <a:rPr lang="en-US" altLang="zh-CN" sz="2200" dirty="0"/>
              <a:t>2</a:t>
            </a:r>
            <a:r>
              <a:rPr lang="zh-CN" altLang="en-US" sz="2200" b="1" dirty="0"/>
              <a:t>亚伯拉罕生以撒</a:t>
            </a:r>
            <a:r>
              <a:rPr lang="zh-CN" altLang="en-US" sz="2200" dirty="0"/>
              <a:t>。</a:t>
            </a:r>
            <a:r>
              <a:rPr lang="zh-CN" altLang="en-US" sz="2200" b="1" dirty="0"/>
              <a:t>以撒生雅各</a:t>
            </a:r>
            <a:r>
              <a:rPr lang="zh-CN" altLang="en-US" sz="2200" dirty="0"/>
              <a:t>。</a:t>
            </a:r>
            <a:r>
              <a:rPr lang="zh-CN" altLang="en-US" sz="2200" b="1" dirty="0"/>
              <a:t>雅各生犹大和他的弟兄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>
                <a:solidFill>
                  <a:srgbClr val="0000FF"/>
                </a:solidFill>
              </a:rPr>
              <a:t>犹大从他玛氏生法勒斯和谢拉</a:t>
            </a:r>
            <a:r>
              <a:rPr lang="zh-CN" altLang="en-US" sz="2200" dirty="0"/>
              <a:t>。法勒斯生希斯仑。希斯仑生亚兰。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亚兰生亚米拿达。亚米拿达生拿顺。拿顺生撒门。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撒门从喇合氏生波阿斯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0000FF"/>
                </a:solidFill>
              </a:rPr>
              <a:t>波阿斯从路得氏生俄备得</a:t>
            </a:r>
            <a:r>
              <a:rPr lang="zh-CN" altLang="en-US" sz="2200" dirty="0"/>
              <a:t>。俄备得生耶西。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/>
              <a:t>耶西生大卫王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0000FF"/>
                </a:solidFill>
              </a:rPr>
              <a:t>大卫从乌利亚的妻子生所罗门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所罗门生罗波安。罗波安生亚比雅。亚比雅生亚撒。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亚撒生约沙法。约沙法生约兰。约兰生乌西亚。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乌西亚生约坦。约坦生亚哈斯。亚哈斯生希西家。</a:t>
            </a:r>
          </a:p>
          <a:p>
            <a:r>
              <a:rPr lang="en-US" altLang="zh-CN" sz="2200" dirty="0"/>
              <a:t>10</a:t>
            </a:r>
            <a:r>
              <a:rPr lang="zh-CN" altLang="en-US" sz="2200" dirty="0"/>
              <a:t>希西家生玛拿西。玛拿西生亚们。亚们生约西亚。</a:t>
            </a:r>
          </a:p>
          <a:p>
            <a:r>
              <a:rPr lang="en-US" altLang="zh-CN" sz="2200" dirty="0"/>
              <a:t>11</a:t>
            </a:r>
            <a:r>
              <a:rPr lang="zh-CN" altLang="en-US" sz="2200" dirty="0"/>
              <a:t>百姓被迁到巴比伦的时候，约西亚生耶哥尼雅和他的弟兄。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迁到巴比伦之后，耶哥尼雅生撒拉铁。撒拉铁生所罗巴伯。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所罗巴伯生亚比玉。亚比玉生以利亚敬。以利亚敬生亚所。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亚所生撒督。撒督生亚金。亚金生以律。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以律生以利亚撒。以利亚撒生马但。马但生雅各。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0000FF"/>
                </a:solidFill>
              </a:rPr>
              <a:t>雅各生约瑟，就是马利亚的丈夫。那称为基督的耶稣，是从马利亚生的。</a:t>
            </a:r>
            <a:endParaRPr 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502645-EF67-C022-04F9-CDB15C1F8D0C}"/>
              </a:ext>
            </a:extLst>
          </p:cNvPr>
          <p:cNvSpPr txBox="1"/>
          <p:nvPr/>
        </p:nvSpPr>
        <p:spPr>
          <a:xfrm>
            <a:off x="0" y="-10403"/>
            <a:ext cx="12101431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/>
              <a:t>创世记</a:t>
            </a:r>
            <a:r>
              <a:rPr lang="en-US" altLang="zh-CN" sz="2100" b="1" dirty="0"/>
              <a:t>39 </a:t>
            </a:r>
          </a:p>
          <a:p>
            <a:r>
              <a:rPr lang="en-US" altLang="zh-CN" sz="2100" dirty="0"/>
              <a:t>1</a:t>
            </a:r>
            <a:r>
              <a:rPr lang="zh-CN" altLang="en-US" sz="2100" dirty="0"/>
              <a:t>约瑟被带下埃及去。有一个埃及人，是法老的内臣，护卫长波提乏，从那些带下他来的以实玛利人手下买了他去。</a:t>
            </a:r>
            <a:r>
              <a:rPr lang="en-US" altLang="zh-CN" sz="2100" dirty="0"/>
              <a:t>2</a:t>
            </a:r>
            <a:r>
              <a:rPr lang="zh-CN" altLang="en-US" sz="2100" dirty="0"/>
              <a:t>约瑟住在他主人埃及人的家中，耶和华与他同在，他就百事顺利。</a:t>
            </a:r>
            <a:r>
              <a:rPr lang="en-US" altLang="zh-CN" sz="2100" dirty="0"/>
              <a:t>3</a:t>
            </a:r>
            <a:r>
              <a:rPr lang="zh-CN" altLang="en-US" sz="2100" dirty="0"/>
              <a:t>他主人见耶和华与他同在，又见耶和华使他手里所办的尽都顺利，</a:t>
            </a:r>
            <a:r>
              <a:rPr lang="en-US" altLang="zh-CN" sz="2100" dirty="0"/>
              <a:t>4</a:t>
            </a:r>
            <a:r>
              <a:rPr lang="zh-CN" altLang="en-US" sz="2100" dirty="0"/>
              <a:t>约瑟就在主人眼前蒙恩，伺候他主人，并且主人派他管理家务，把一切所有的都交在他手里。</a:t>
            </a:r>
            <a:r>
              <a:rPr lang="en-US" altLang="zh-CN" sz="2100" dirty="0"/>
              <a:t>5</a:t>
            </a:r>
            <a:r>
              <a:rPr lang="zh-CN" altLang="en-US" sz="2100" dirty="0"/>
              <a:t>自从主人派约瑟管理家务和他一切所有的，耶和华就因约瑟的缘故赐福与那埃及人的家。凡家里和田间一切所有的都蒙耶和华赐福。</a:t>
            </a:r>
            <a:r>
              <a:rPr lang="en-US" altLang="zh-CN" sz="2100" dirty="0"/>
              <a:t>6</a:t>
            </a:r>
            <a:r>
              <a:rPr lang="zh-CN" altLang="en-US" sz="2100" dirty="0"/>
              <a:t>波提乏将一切所有的都交在约瑟的手中，除了自己所吃的饭，别的事一概不知。约瑟原来秀雅俊美。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这事以后，约瑟主人的妻以目送情给约瑟，说，你与我同寝吧。</a:t>
            </a:r>
            <a:r>
              <a:rPr lang="en-US" altLang="zh-CN" sz="2100" dirty="0"/>
              <a:t>8</a:t>
            </a:r>
            <a:r>
              <a:rPr lang="zh-CN" altLang="en-US" sz="2100" dirty="0"/>
              <a:t>约瑟不从，对他主人的妻说，看哪，一切家务，我主人都不知道。他把所有的都交在我手里。</a:t>
            </a:r>
            <a:r>
              <a:rPr lang="en-US" altLang="zh-CN" sz="2100" dirty="0"/>
              <a:t>9</a:t>
            </a:r>
            <a:r>
              <a:rPr lang="zh-CN" altLang="en-US" sz="2100" dirty="0"/>
              <a:t>在这家里没有比我大的。并且他没有留下一样不交给我，只留下了你，因为你是他的妻子。我怎能作这大恶，得罪神呢？</a:t>
            </a:r>
            <a:r>
              <a:rPr lang="en-US" altLang="zh-CN" sz="2100" dirty="0"/>
              <a:t>10</a:t>
            </a:r>
            <a:r>
              <a:rPr lang="zh-CN" altLang="en-US" sz="2100" dirty="0"/>
              <a:t>后来她天天和约瑟说，约瑟却不听从她，不与她同寝，也不和她在一处。</a:t>
            </a:r>
            <a:r>
              <a:rPr lang="en-US" altLang="zh-CN" sz="2100" dirty="0"/>
              <a:t>11</a:t>
            </a:r>
            <a:r>
              <a:rPr lang="zh-CN" altLang="en-US" sz="2100" dirty="0"/>
              <a:t>有一天，约瑟进屋里去办事，家中人没有一个在那屋里，</a:t>
            </a:r>
            <a:r>
              <a:rPr lang="en-US" altLang="zh-CN" sz="2100" dirty="0"/>
              <a:t>12</a:t>
            </a:r>
            <a:r>
              <a:rPr lang="zh-CN" altLang="en-US" sz="2100" dirty="0"/>
              <a:t>妇人就拉住他的衣裳，说，你与我同寝吧。约瑟把衣裳丢在妇人手里，跑到外边去了。</a:t>
            </a:r>
            <a:endParaRPr lang="en-US" altLang="zh-CN" sz="2100" dirty="0"/>
          </a:p>
          <a:p>
            <a:r>
              <a:rPr lang="en-US" altLang="zh-CN" sz="2100" dirty="0"/>
              <a:t>13</a:t>
            </a:r>
            <a:r>
              <a:rPr lang="zh-CN" altLang="en-US" sz="2100" dirty="0"/>
              <a:t>妇人看见约瑟把衣裳丢在她手里跑出去了，</a:t>
            </a:r>
            <a:r>
              <a:rPr lang="en-US" altLang="zh-CN" sz="2100" dirty="0"/>
              <a:t>14</a:t>
            </a:r>
            <a:r>
              <a:rPr lang="zh-CN" altLang="en-US" sz="2100" dirty="0"/>
              <a:t>就叫了家里的人来，对他们说，你们看。他带了一个希伯来人进入我们家里，要戏弄我们。他到我这里来，要与我同寝，我就大声喊叫。</a:t>
            </a:r>
            <a:r>
              <a:rPr lang="en-US" altLang="zh-CN" sz="2100" dirty="0"/>
              <a:t>15</a:t>
            </a:r>
            <a:r>
              <a:rPr lang="zh-CN" altLang="en-US" sz="2100" dirty="0"/>
              <a:t>他听见我放声喊起来，就把衣裳丢在我这里，跑到外边去了。</a:t>
            </a:r>
            <a:endParaRPr lang="en-US" altLang="zh-CN" sz="2100" dirty="0"/>
          </a:p>
          <a:p>
            <a:r>
              <a:rPr lang="en-US" altLang="zh-CN" sz="2100" dirty="0"/>
              <a:t>16</a:t>
            </a:r>
            <a:r>
              <a:rPr lang="zh-CN" altLang="en-US" sz="2100" dirty="0"/>
              <a:t>妇人把约瑟的衣裳放在自己那里，等着他主人回家，</a:t>
            </a:r>
            <a:r>
              <a:rPr lang="en-US" altLang="zh-CN" sz="2100" dirty="0"/>
              <a:t>17</a:t>
            </a:r>
            <a:r>
              <a:rPr lang="zh-CN" altLang="en-US" sz="2100" dirty="0"/>
              <a:t>就对他如此如此说，你所带到我们这里的那希伯来仆人进来要戏弄我，</a:t>
            </a:r>
            <a:r>
              <a:rPr lang="en-US" altLang="zh-CN" sz="2100" dirty="0"/>
              <a:t>18</a:t>
            </a:r>
            <a:r>
              <a:rPr lang="zh-CN" altLang="en-US" sz="2100" dirty="0"/>
              <a:t>我放声喊起来，他就把衣裳丢在我这里，跑出去了。</a:t>
            </a:r>
            <a:r>
              <a:rPr lang="en-US" altLang="zh-CN" sz="2100" dirty="0"/>
              <a:t>19</a:t>
            </a:r>
            <a:r>
              <a:rPr lang="zh-CN" altLang="en-US" sz="2100" dirty="0"/>
              <a:t>约瑟的主人听见他妻子对他所说的话，说，你的仆人如此如此待我，他就生气，</a:t>
            </a:r>
            <a:r>
              <a:rPr lang="en-US" altLang="zh-CN" sz="2100" dirty="0"/>
              <a:t>20</a:t>
            </a:r>
            <a:r>
              <a:rPr lang="zh-CN" altLang="en-US" sz="2100" dirty="0"/>
              <a:t>把约瑟下在监里，就是王的囚犯被囚的地方。于是约瑟在那里坐监。</a:t>
            </a:r>
            <a:r>
              <a:rPr lang="en-US" altLang="zh-CN" sz="2100" dirty="0"/>
              <a:t>21</a:t>
            </a:r>
            <a:r>
              <a:rPr lang="zh-CN" altLang="en-US" sz="2100" dirty="0"/>
              <a:t>但耶和华与约瑟同在，向他施恩，使他在司狱的眼前蒙恩。</a:t>
            </a:r>
            <a:r>
              <a:rPr lang="en-US" altLang="zh-CN" sz="2100" dirty="0"/>
              <a:t>22</a:t>
            </a:r>
            <a:r>
              <a:rPr lang="zh-CN" altLang="en-US" sz="2100" dirty="0"/>
              <a:t>司狱就把监里所有的囚犯都交在约瑟手下。他们在那里所办的事都是经他的手。</a:t>
            </a:r>
            <a:r>
              <a:rPr lang="en-US" altLang="zh-CN" sz="2100" dirty="0"/>
              <a:t>23</a:t>
            </a:r>
            <a:r>
              <a:rPr lang="zh-CN" altLang="en-US" sz="2100" dirty="0"/>
              <a:t>凡在约瑟手下的事，司狱一概不察，因为耶和华与约瑟同在。耶和华使他所作的尽都顺利。</a:t>
            </a:r>
            <a:endParaRPr lang="en-US" altLang="zh-CN" sz="2100" dirty="0"/>
          </a:p>
        </p:txBody>
      </p:sp>
    </p:spTree>
    <p:extLst>
      <p:ext uri="{BB962C8B-B14F-4D97-AF65-F5344CB8AC3E}">
        <p14:creationId xmlns:p14="http://schemas.microsoft.com/office/powerpoint/2010/main" val="28999315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502645-EF67-C022-04F9-CDB15C1F8D0C}"/>
              </a:ext>
            </a:extLst>
          </p:cNvPr>
          <p:cNvSpPr txBox="1"/>
          <p:nvPr/>
        </p:nvSpPr>
        <p:spPr>
          <a:xfrm>
            <a:off x="0" y="-10403"/>
            <a:ext cx="12101431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/>
              <a:t>创世记</a:t>
            </a:r>
            <a:r>
              <a:rPr lang="en-US" altLang="zh-CN" sz="2100" b="1" dirty="0"/>
              <a:t>39 </a:t>
            </a:r>
          </a:p>
          <a:p>
            <a:r>
              <a:rPr lang="en-US" altLang="zh-CN" sz="2100" dirty="0"/>
              <a:t>1</a:t>
            </a:r>
            <a:r>
              <a:rPr lang="zh-CN" altLang="en-US" sz="2100" dirty="0"/>
              <a:t>约瑟被带下埃及去。有一个埃及人，是法老的内臣，护卫长波提乏，从那些带下他来的以实玛利人手下买了他去。</a:t>
            </a:r>
            <a:r>
              <a:rPr lang="en-US" altLang="zh-CN" sz="2100" dirty="0"/>
              <a:t>2</a:t>
            </a:r>
            <a:r>
              <a:rPr lang="zh-CN" altLang="en-US" sz="2100" b="1" dirty="0">
                <a:solidFill>
                  <a:srgbClr val="FF0000"/>
                </a:solidFill>
              </a:rPr>
              <a:t>约瑟住在他主人埃及人的家中，耶和华与他同在，他就百事顺利</a:t>
            </a:r>
            <a:r>
              <a:rPr lang="zh-CN" altLang="en-US" sz="2100" dirty="0"/>
              <a:t>。</a:t>
            </a:r>
            <a:r>
              <a:rPr lang="en-US" altLang="zh-CN" sz="2100" dirty="0"/>
              <a:t>3</a:t>
            </a:r>
            <a:r>
              <a:rPr lang="zh-CN" altLang="en-US" sz="2100" dirty="0"/>
              <a:t>他主人见耶和华与他同在，又见耶和华使他手里所办的尽都顺利，</a:t>
            </a:r>
            <a:r>
              <a:rPr lang="en-US" altLang="zh-CN" sz="2100" dirty="0"/>
              <a:t>4</a:t>
            </a:r>
            <a:r>
              <a:rPr lang="zh-CN" altLang="en-US" sz="2100" b="1" dirty="0">
                <a:solidFill>
                  <a:srgbClr val="0000FF"/>
                </a:solidFill>
              </a:rPr>
              <a:t>约瑟就在主人眼前蒙恩，伺候他主人，并且主人派他管理家务，把一切所有的都交在他手里。</a:t>
            </a:r>
            <a:r>
              <a:rPr lang="en-US" altLang="zh-CN" sz="2100" dirty="0"/>
              <a:t>5</a:t>
            </a:r>
            <a:r>
              <a:rPr lang="zh-CN" altLang="en-US" sz="2100" dirty="0"/>
              <a:t>自从主人派约瑟管理家务和他一切所有的，</a:t>
            </a:r>
            <a:r>
              <a:rPr lang="zh-CN" altLang="en-US" sz="2100" b="1" dirty="0">
                <a:solidFill>
                  <a:srgbClr val="FF0000"/>
                </a:solidFill>
              </a:rPr>
              <a:t>耶和华就因约瑟的缘故赐福与那埃及人的家。凡家里和田间一切所有的都蒙耶和华赐福</a:t>
            </a:r>
            <a:r>
              <a:rPr lang="zh-CN" altLang="en-US" sz="2100" dirty="0"/>
              <a:t>。</a:t>
            </a:r>
            <a:r>
              <a:rPr lang="en-US" altLang="zh-CN" sz="2100" dirty="0"/>
              <a:t>6</a:t>
            </a:r>
            <a:r>
              <a:rPr lang="zh-CN" altLang="en-US" sz="2100" dirty="0"/>
              <a:t>波提乏将一切所有的都交在约瑟的手中，除了自己所吃的饭，别的事一概不知。</a:t>
            </a:r>
            <a:r>
              <a:rPr lang="zh-CN" altLang="en-US" sz="2100" b="1" dirty="0">
                <a:solidFill>
                  <a:srgbClr val="0000FF"/>
                </a:solidFill>
              </a:rPr>
              <a:t>约瑟原来秀雅俊美。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这事以后，</a:t>
            </a:r>
            <a:r>
              <a:rPr lang="zh-CN" altLang="en-US" sz="2100" b="1" dirty="0"/>
              <a:t>约瑟主人的妻以目送情给约瑟，说，你与我同寝吧。</a:t>
            </a:r>
            <a:r>
              <a:rPr lang="en-US" altLang="zh-CN" sz="2100" dirty="0"/>
              <a:t>8</a:t>
            </a:r>
            <a:r>
              <a:rPr lang="zh-CN" altLang="en-US" sz="2100" b="1" dirty="0">
                <a:solidFill>
                  <a:srgbClr val="0000FF"/>
                </a:solidFill>
              </a:rPr>
              <a:t>约瑟不从，</a:t>
            </a:r>
            <a:r>
              <a:rPr lang="zh-CN" altLang="en-US" sz="2100" dirty="0"/>
              <a:t>对他主人的妻说，看哪，一切家务，我主人都不知道。他把所有的都交在我手里。</a:t>
            </a:r>
            <a:r>
              <a:rPr lang="en-US" altLang="zh-CN" sz="2100" dirty="0"/>
              <a:t>9</a:t>
            </a:r>
            <a:r>
              <a:rPr lang="zh-CN" altLang="en-US" sz="2100" dirty="0"/>
              <a:t>在这家里没有比我大的。并且他没有留下一样不交给我，只留下了你，因为你是他的妻子。</a:t>
            </a:r>
            <a:r>
              <a:rPr lang="zh-CN" altLang="en-US" sz="2100" b="1" dirty="0">
                <a:solidFill>
                  <a:srgbClr val="0000FF"/>
                </a:solidFill>
              </a:rPr>
              <a:t>我怎能作这大恶，得罪神呢？</a:t>
            </a:r>
            <a:r>
              <a:rPr lang="en-US" altLang="zh-CN" sz="2100" dirty="0"/>
              <a:t>10</a:t>
            </a:r>
            <a:r>
              <a:rPr lang="zh-CN" altLang="en-US" sz="2100" b="1" dirty="0"/>
              <a:t>后来她天天和约瑟说，</a:t>
            </a:r>
            <a:r>
              <a:rPr lang="zh-CN" altLang="en-US" sz="2100" b="1" dirty="0">
                <a:solidFill>
                  <a:srgbClr val="0000FF"/>
                </a:solidFill>
              </a:rPr>
              <a:t>约瑟却不听从她，不与她同寝，也不和她在一处。</a:t>
            </a:r>
            <a:r>
              <a:rPr lang="en-US" altLang="zh-CN" sz="2100" dirty="0"/>
              <a:t>11</a:t>
            </a:r>
            <a:r>
              <a:rPr lang="zh-CN" altLang="en-US" sz="2100" dirty="0"/>
              <a:t>有一天，约瑟进屋里去办事，家中人没有一个在那屋里，</a:t>
            </a:r>
            <a:r>
              <a:rPr lang="en-US" altLang="zh-CN" sz="2100" dirty="0"/>
              <a:t>12</a:t>
            </a:r>
            <a:r>
              <a:rPr lang="zh-CN" altLang="en-US" sz="2100" b="1" dirty="0"/>
              <a:t>妇人就拉住他的衣裳，说，你与我同寝吧。</a:t>
            </a:r>
            <a:r>
              <a:rPr lang="zh-CN" altLang="en-US" sz="2100" b="1" dirty="0">
                <a:solidFill>
                  <a:srgbClr val="0000FF"/>
                </a:solidFill>
              </a:rPr>
              <a:t>约瑟把衣裳丢在妇人手里，跑到外边去了。</a:t>
            </a:r>
            <a:endParaRPr lang="en-US" altLang="zh-CN" sz="2100" b="1" dirty="0">
              <a:solidFill>
                <a:srgbClr val="0000FF"/>
              </a:solidFill>
            </a:endParaRPr>
          </a:p>
          <a:p>
            <a:r>
              <a:rPr lang="en-US" altLang="zh-CN" sz="2100" dirty="0"/>
              <a:t>13</a:t>
            </a:r>
            <a:r>
              <a:rPr lang="zh-CN" altLang="en-US" sz="2100" dirty="0"/>
              <a:t>妇人看见约瑟把衣裳丢在她手里跑出去了，</a:t>
            </a:r>
            <a:r>
              <a:rPr lang="en-US" altLang="zh-CN" sz="2100" dirty="0"/>
              <a:t>14</a:t>
            </a:r>
            <a:r>
              <a:rPr lang="zh-CN" altLang="en-US" sz="2100" dirty="0"/>
              <a:t>就叫了家里的人来，对他们说，你们看。他带了一个希伯来人进入我们家里，要戏弄我们。他到我这里来，要与我同寝，我就大声喊叫。</a:t>
            </a:r>
            <a:r>
              <a:rPr lang="en-US" altLang="zh-CN" sz="2100" dirty="0"/>
              <a:t>15</a:t>
            </a:r>
            <a:r>
              <a:rPr lang="zh-CN" altLang="en-US" sz="2100" dirty="0"/>
              <a:t>他听见我放声喊起来，就把衣裳丢在我这里，跑到外边去了。</a:t>
            </a:r>
            <a:r>
              <a:rPr lang="en-US" altLang="zh-CN" sz="2100" dirty="0"/>
              <a:t>16</a:t>
            </a:r>
            <a:r>
              <a:rPr lang="zh-CN" altLang="en-US" sz="2100" dirty="0"/>
              <a:t>妇人把约瑟的衣裳放在自己那里，等着他主人回家，</a:t>
            </a:r>
            <a:r>
              <a:rPr lang="en-US" altLang="zh-CN" sz="2100" dirty="0"/>
              <a:t>17</a:t>
            </a:r>
            <a:r>
              <a:rPr lang="zh-CN" altLang="en-US" sz="2100" dirty="0"/>
              <a:t>就对他如此如此说，你所带到我们这里的那希伯来仆人进来要戏弄我，</a:t>
            </a:r>
            <a:r>
              <a:rPr lang="en-US" altLang="zh-CN" sz="2100" dirty="0"/>
              <a:t>18</a:t>
            </a:r>
            <a:r>
              <a:rPr lang="zh-CN" altLang="en-US" sz="2100" dirty="0"/>
              <a:t>我放声喊起来，他就把衣裳丢在我这里，跑出去了。</a:t>
            </a:r>
            <a:endParaRPr lang="en-US" altLang="zh-CN" sz="2100" dirty="0"/>
          </a:p>
          <a:p>
            <a:r>
              <a:rPr lang="en-US" altLang="zh-CN" sz="2100" dirty="0"/>
              <a:t>19</a:t>
            </a:r>
            <a:r>
              <a:rPr lang="zh-CN" altLang="en-US" sz="2100" dirty="0"/>
              <a:t>约瑟的主人听见他妻子对他所说的话，说，你的仆人如此如此待我，</a:t>
            </a:r>
            <a:r>
              <a:rPr lang="zh-CN" altLang="en-US" sz="2100" b="1" dirty="0"/>
              <a:t>他就生气，</a:t>
            </a:r>
            <a:r>
              <a:rPr lang="en-US" altLang="zh-CN" sz="2100" b="1" dirty="0"/>
              <a:t>20</a:t>
            </a:r>
            <a:r>
              <a:rPr lang="zh-CN" altLang="en-US" sz="2100" b="1" dirty="0"/>
              <a:t>把约瑟下在监里，</a:t>
            </a:r>
            <a:r>
              <a:rPr lang="zh-CN" altLang="en-US" sz="2100" dirty="0"/>
              <a:t>就是王的囚犯被囚的地方。于是约瑟在那里坐监。</a:t>
            </a:r>
            <a:r>
              <a:rPr lang="en-US" altLang="zh-CN" sz="2100" dirty="0"/>
              <a:t>21</a:t>
            </a:r>
            <a:r>
              <a:rPr lang="zh-CN" altLang="en-US" sz="2100" b="1" dirty="0">
                <a:solidFill>
                  <a:srgbClr val="FF0000"/>
                </a:solidFill>
              </a:rPr>
              <a:t>但耶和华与约瑟同在，向他施恩，使他在司狱的眼前蒙恩</a:t>
            </a:r>
            <a:r>
              <a:rPr lang="zh-CN" altLang="en-US" sz="2100" dirty="0"/>
              <a:t>。</a:t>
            </a:r>
            <a:r>
              <a:rPr lang="en-US" altLang="zh-CN" sz="2100" dirty="0"/>
              <a:t>22</a:t>
            </a:r>
            <a:r>
              <a:rPr lang="zh-CN" altLang="en-US" sz="2100" b="1" dirty="0"/>
              <a:t>司狱就把监里所有的囚犯都交在约瑟手下。他们在那里所办的事都是经他的手。</a:t>
            </a:r>
            <a:r>
              <a:rPr lang="en-US" altLang="zh-CN" sz="2100" dirty="0"/>
              <a:t>23</a:t>
            </a:r>
            <a:r>
              <a:rPr lang="zh-CN" altLang="en-US" sz="2100" dirty="0"/>
              <a:t>凡在约瑟手下的事，司狱一概不察，</a:t>
            </a:r>
            <a:r>
              <a:rPr lang="zh-CN" altLang="en-US" sz="2100" b="1" dirty="0">
                <a:solidFill>
                  <a:srgbClr val="FF0000"/>
                </a:solidFill>
              </a:rPr>
              <a:t>因为耶和华与约瑟同在。耶和华使他所作的尽都顺利。</a:t>
            </a:r>
            <a:endParaRPr lang="en-US" altLang="zh-CN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2220E-CB08-F022-418E-D23C24B3E693}"/>
              </a:ext>
            </a:extLst>
          </p:cNvPr>
          <p:cNvSpPr txBox="1"/>
          <p:nvPr/>
        </p:nvSpPr>
        <p:spPr>
          <a:xfrm>
            <a:off x="227693" y="368140"/>
            <a:ext cx="11736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5325551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12/10/2023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6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13538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526CD5-3F0D-C121-D624-9438E03ECAC7}"/>
              </a:ext>
            </a:extLst>
          </p:cNvPr>
          <p:cNvSpPr txBox="1"/>
          <p:nvPr/>
        </p:nvSpPr>
        <p:spPr>
          <a:xfrm>
            <a:off x="87823" y="-5417"/>
            <a:ext cx="1198019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创世记</a:t>
            </a:r>
            <a:r>
              <a:rPr lang="en-US" altLang="zh-CN" sz="2200" b="1" dirty="0"/>
              <a:t>40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这事以后，埃及王的酒政和膳长得罪了他们的主埃及王，</a:t>
            </a:r>
            <a:r>
              <a:rPr lang="en-US" altLang="zh-CN" sz="2200" dirty="0"/>
              <a:t>2</a:t>
            </a:r>
            <a:r>
              <a:rPr lang="zh-CN" altLang="en-US" sz="2200" dirty="0"/>
              <a:t>法老就恼怒酒政和膳长这二臣，</a:t>
            </a:r>
            <a:r>
              <a:rPr lang="en-US" altLang="zh-CN" sz="2200" dirty="0"/>
              <a:t>3</a:t>
            </a:r>
            <a:r>
              <a:rPr lang="zh-CN" altLang="en-US" sz="2200" dirty="0"/>
              <a:t>把他们下在护卫长府内的监里，就是约瑟被囚的地方。</a:t>
            </a:r>
            <a:r>
              <a:rPr lang="en-US" altLang="zh-CN" sz="2200" dirty="0"/>
              <a:t>4</a:t>
            </a:r>
            <a:r>
              <a:rPr lang="zh-CN" altLang="en-US" sz="2200" dirty="0"/>
              <a:t>护卫长把他们交给约瑟，</a:t>
            </a:r>
            <a:r>
              <a:rPr lang="zh-CN" altLang="en-US" sz="2200" b="1" dirty="0"/>
              <a:t>约瑟便伺候他们。他们有些日子在监里。</a:t>
            </a:r>
            <a:endParaRPr lang="en-US" altLang="zh-CN" sz="2200" b="1" dirty="0"/>
          </a:p>
          <a:p>
            <a:r>
              <a:rPr lang="en-US" altLang="zh-CN" sz="2200" dirty="0"/>
              <a:t>5</a:t>
            </a:r>
            <a:r>
              <a:rPr lang="zh-CN" altLang="en-US" sz="2200" dirty="0"/>
              <a:t>被囚在监之埃及王的酒政和膳长二人同夜各作一梦，各梦都有讲解。</a:t>
            </a:r>
            <a:r>
              <a:rPr lang="en-US" altLang="zh-CN" sz="2200" dirty="0"/>
              <a:t>6</a:t>
            </a:r>
            <a:r>
              <a:rPr lang="zh-CN" altLang="en-US" sz="2200" dirty="0"/>
              <a:t>到了早晨，约瑟进到他们那里，见他们有愁闷的样子。</a:t>
            </a:r>
            <a:r>
              <a:rPr lang="en-US" altLang="zh-CN" sz="2200" dirty="0"/>
              <a:t>7</a:t>
            </a:r>
            <a:r>
              <a:rPr lang="zh-CN" altLang="en-US" sz="2200" dirty="0"/>
              <a:t>他便问法老的二臣，就是与他同囚在他主人府里的，说，他们今日为什么面带愁容呢？</a:t>
            </a:r>
            <a:r>
              <a:rPr lang="en-US" altLang="zh-CN" sz="2200" dirty="0"/>
              <a:t>8</a:t>
            </a:r>
            <a:r>
              <a:rPr lang="zh-CN" altLang="en-US" sz="2200" b="1" dirty="0"/>
              <a:t>他们对他说，我们各人作了一梦，没有人能解。约瑟说，</a:t>
            </a:r>
            <a:r>
              <a:rPr lang="zh-CN" altLang="en-US" sz="2200" b="1" dirty="0">
                <a:solidFill>
                  <a:srgbClr val="FF0000"/>
                </a:solidFill>
              </a:rPr>
              <a:t>解梦不是出于神吗？</a:t>
            </a:r>
            <a:r>
              <a:rPr lang="zh-CN" altLang="en-US" sz="2200" b="1" dirty="0"/>
              <a:t>请你们将梦告诉我。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酒政便将他的梦告诉约瑟说，我梦见在我面前有一棵葡萄树，</a:t>
            </a:r>
            <a:r>
              <a:rPr lang="en-US" altLang="zh-CN" sz="2200" dirty="0"/>
              <a:t>10</a:t>
            </a:r>
            <a:r>
              <a:rPr lang="zh-CN" altLang="en-US" sz="2200" dirty="0"/>
              <a:t>树上有三根枝子，好像发了芽，开了花，上头的葡萄都成熟了。</a:t>
            </a:r>
            <a:r>
              <a:rPr lang="en-US" altLang="zh-CN" sz="2200" dirty="0"/>
              <a:t>11</a:t>
            </a:r>
            <a:r>
              <a:rPr lang="zh-CN" altLang="en-US" sz="2200" dirty="0"/>
              <a:t>法老的杯在我手中，我就拿葡萄挤在法老的杯里，将杯递在他手中。</a:t>
            </a:r>
            <a:r>
              <a:rPr lang="en-US" altLang="zh-CN" sz="2200" dirty="0"/>
              <a:t>12</a:t>
            </a:r>
            <a:r>
              <a:rPr lang="zh-CN" altLang="en-US" sz="2200" dirty="0"/>
              <a:t>约瑟对他说，他所作的梦是这样解，三根枝子就是三天。</a:t>
            </a:r>
            <a:r>
              <a:rPr lang="en-US" altLang="zh-CN" sz="2200" dirty="0"/>
              <a:t>13</a:t>
            </a:r>
            <a:r>
              <a:rPr lang="zh-CN" altLang="en-US" sz="2200" b="1" dirty="0"/>
              <a:t>三天之内，法老必提你出监，叫你官复原职，你仍要递杯在法老的手中</a:t>
            </a:r>
            <a:r>
              <a:rPr lang="zh-CN" altLang="en-US" sz="2200" dirty="0"/>
              <a:t>，和先前作他的酒政一样。</a:t>
            </a:r>
            <a:r>
              <a:rPr lang="en-US" altLang="zh-CN" sz="2200" dirty="0"/>
              <a:t>14</a:t>
            </a:r>
            <a:r>
              <a:rPr lang="zh-CN" altLang="en-US" sz="2200" b="1" dirty="0"/>
              <a:t>但你得好处的时候，求你记念我，施恩与我，在法老面前提说我，救我出这监牢</a:t>
            </a:r>
            <a:r>
              <a:rPr lang="zh-CN" altLang="en-US" sz="2200" dirty="0"/>
              <a:t>。</a:t>
            </a:r>
            <a:r>
              <a:rPr lang="en-US" altLang="zh-CN" sz="2200" dirty="0"/>
              <a:t>15</a:t>
            </a:r>
            <a:r>
              <a:rPr lang="zh-CN" altLang="en-US" sz="2200" dirty="0"/>
              <a:t>我实在是从希伯来人之地被拐来的。我在这里也没有作过什么，叫他们把我下在监里。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膳长见梦解得好，就对约瑟说，我在梦中见我头上顶着三筐白饼。</a:t>
            </a:r>
            <a:r>
              <a:rPr lang="en-US" altLang="zh-CN" sz="2200" dirty="0"/>
              <a:t>17</a:t>
            </a:r>
            <a:r>
              <a:rPr lang="zh-CN" altLang="en-US" sz="2200" dirty="0"/>
              <a:t>极上的筐子里有为法老烤的各样食物，有飞鸟来吃我头上筐子里的食物。</a:t>
            </a:r>
            <a:r>
              <a:rPr lang="en-US" altLang="zh-CN" sz="2200" dirty="0"/>
              <a:t>18</a:t>
            </a:r>
            <a:r>
              <a:rPr lang="zh-CN" altLang="en-US" sz="2200" dirty="0"/>
              <a:t>约瑟说，你的梦是这样解，三个筐子就是三天。</a:t>
            </a:r>
            <a:r>
              <a:rPr lang="en-US" altLang="zh-CN" sz="2200" dirty="0"/>
              <a:t>19</a:t>
            </a:r>
            <a:r>
              <a:rPr lang="zh-CN" altLang="en-US" sz="2200" dirty="0"/>
              <a:t>三天之内，法老必斩断你的头，把你挂在木头上，必有飞鸟来吃你身上的肉。</a:t>
            </a:r>
            <a:endParaRPr lang="en-US" altLang="zh-CN" sz="2200" dirty="0"/>
          </a:p>
          <a:p>
            <a:r>
              <a:rPr lang="en-US" altLang="zh-CN" sz="2200" dirty="0"/>
              <a:t>20</a:t>
            </a:r>
            <a:r>
              <a:rPr lang="zh-CN" altLang="en-US" sz="2200" dirty="0"/>
              <a:t>到了第三天，是法老的生日，他为众臣仆设摆筵席，把酒政和膳长提出监来，</a:t>
            </a:r>
            <a:r>
              <a:rPr lang="en-US" altLang="zh-CN" sz="2200" dirty="0"/>
              <a:t>21</a:t>
            </a:r>
            <a:r>
              <a:rPr lang="zh-CN" altLang="en-US" sz="2200" b="1" dirty="0"/>
              <a:t>使酒政官复原职，他仍旧递杯在法老手中。</a:t>
            </a:r>
            <a:r>
              <a:rPr lang="en-US" altLang="zh-CN" sz="2200" dirty="0"/>
              <a:t>22</a:t>
            </a:r>
            <a:r>
              <a:rPr lang="zh-CN" altLang="en-US" sz="2200" dirty="0"/>
              <a:t>但把膳长挂起来，正如约瑟向他们所解的话。</a:t>
            </a:r>
            <a:r>
              <a:rPr lang="en-US" altLang="zh-CN" sz="2200" dirty="0"/>
              <a:t>23</a:t>
            </a:r>
            <a:r>
              <a:rPr lang="zh-CN" altLang="en-US" sz="2200" b="1" dirty="0">
                <a:solidFill>
                  <a:srgbClr val="0000FF"/>
                </a:solidFill>
              </a:rPr>
              <a:t>酒政却不记念约瑟，竟忘了他。</a:t>
            </a:r>
            <a:endParaRPr lang="en-US" sz="2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843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526CD5-3F0D-C121-D624-9438E03ECAC7}"/>
              </a:ext>
            </a:extLst>
          </p:cNvPr>
          <p:cNvSpPr txBox="1"/>
          <p:nvPr/>
        </p:nvSpPr>
        <p:spPr>
          <a:xfrm>
            <a:off x="87823" y="-5417"/>
            <a:ext cx="1198019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创世记</a:t>
            </a:r>
            <a:r>
              <a:rPr lang="en-US" altLang="zh-CN" sz="2200" b="1" dirty="0"/>
              <a:t>40 </a:t>
            </a:r>
          </a:p>
          <a:p>
            <a:r>
              <a:rPr lang="en-US" altLang="zh-CN" sz="1600" dirty="0"/>
              <a:t>1</a:t>
            </a:r>
            <a:r>
              <a:rPr lang="zh-CN" altLang="en-US" sz="1600" dirty="0"/>
              <a:t>这事以后，埃及王的酒政和膳长得罪了他们的主埃及王，</a:t>
            </a:r>
            <a:r>
              <a:rPr lang="en-US" altLang="zh-CN" sz="1600" dirty="0"/>
              <a:t>2</a:t>
            </a:r>
            <a:r>
              <a:rPr lang="zh-CN" altLang="en-US" sz="1600" dirty="0"/>
              <a:t>法老就恼怒酒政和膳长这二臣，</a:t>
            </a:r>
            <a:r>
              <a:rPr lang="en-US" altLang="zh-CN" sz="1600" dirty="0"/>
              <a:t>3</a:t>
            </a:r>
            <a:r>
              <a:rPr lang="zh-CN" altLang="en-US" sz="1600" dirty="0"/>
              <a:t>把他们下在护卫长府内的监里，就是约瑟被囚的地方。</a:t>
            </a:r>
            <a:r>
              <a:rPr lang="en-US" altLang="zh-CN" sz="1600" dirty="0"/>
              <a:t>4</a:t>
            </a:r>
            <a:r>
              <a:rPr lang="zh-CN" altLang="en-US" sz="1600" dirty="0"/>
              <a:t>护卫长把他们交给约瑟，</a:t>
            </a:r>
            <a:r>
              <a:rPr lang="zh-CN" altLang="en-US" sz="2200" b="1" dirty="0"/>
              <a:t>约瑟便伺候他们。他们有些日子在监里。</a:t>
            </a:r>
            <a:endParaRPr lang="en-US" altLang="zh-CN" sz="2200" b="1" dirty="0"/>
          </a:p>
          <a:p>
            <a:endParaRPr lang="en-US" altLang="zh-CN" sz="1600" b="1" dirty="0"/>
          </a:p>
          <a:p>
            <a:endParaRPr lang="en-US" altLang="zh-CN" sz="1600" dirty="0"/>
          </a:p>
          <a:p>
            <a:r>
              <a:rPr lang="en-US" altLang="zh-CN" sz="1600" dirty="0"/>
              <a:t>5</a:t>
            </a:r>
            <a:r>
              <a:rPr lang="zh-CN" altLang="en-US" sz="1600" dirty="0"/>
              <a:t>被囚在监之埃及王的酒政和膳长二人同夜各作一梦，各梦都有讲解。</a:t>
            </a:r>
            <a:r>
              <a:rPr lang="en-US" altLang="zh-CN" sz="1600" dirty="0"/>
              <a:t>6</a:t>
            </a:r>
            <a:r>
              <a:rPr lang="zh-CN" altLang="en-US" sz="1600" dirty="0"/>
              <a:t>到了早晨，约瑟进到他们那里，见他们有愁闷的样子。</a:t>
            </a:r>
            <a:r>
              <a:rPr lang="en-US" altLang="zh-CN" sz="1600" dirty="0"/>
              <a:t>7</a:t>
            </a:r>
            <a:r>
              <a:rPr lang="zh-CN" altLang="en-US" sz="1600" dirty="0"/>
              <a:t>他便问法老的二臣，就是与他同囚在他主人府里的，说，他们今日为什么面带愁容呢？</a:t>
            </a:r>
            <a:r>
              <a:rPr lang="en-US" altLang="zh-CN" sz="1600" dirty="0"/>
              <a:t>8</a:t>
            </a:r>
            <a:r>
              <a:rPr lang="zh-CN" altLang="en-US" sz="1600" b="1" dirty="0"/>
              <a:t>他们对他说，我们</a:t>
            </a:r>
            <a:r>
              <a:rPr lang="zh-CN" altLang="en-US" b="1" dirty="0"/>
              <a:t>各人作了一梦，没有人能解。</a:t>
            </a:r>
            <a:r>
              <a:rPr lang="zh-CN" altLang="en-US" sz="1600" b="1" dirty="0"/>
              <a:t>约瑟说，</a:t>
            </a:r>
            <a:r>
              <a:rPr lang="zh-CN" altLang="en-US" sz="2200" b="1" dirty="0">
                <a:solidFill>
                  <a:srgbClr val="FF0000"/>
                </a:solidFill>
              </a:rPr>
              <a:t>解梦不是出于神吗？</a:t>
            </a:r>
            <a:r>
              <a:rPr lang="zh-CN" altLang="en-US" sz="2200" b="1" dirty="0"/>
              <a:t>请你们将梦告诉我。</a:t>
            </a:r>
            <a:endParaRPr lang="en-US" altLang="zh-CN" sz="2200" b="1" dirty="0"/>
          </a:p>
          <a:p>
            <a:endParaRPr lang="en-US" altLang="zh-CN" sz="1600" b="1" dirty="0"/>
          </a:p>
          <a:p>
            <a:endParaRPr lang="zh-CN" altLang="en-US" sz="1600" b="1" dirty="0"/>
          </a:p>
          <a:p>
            <a:r>
              <a:rPr lang="en-US" altLang="zh-CN" sz="1600" dirty="0"/>
              <a:t>9</a:t>
            </a:r>
            <a:r>
              <a:rPr lang="zh-CN" altLang="en-US" sz="1600" dirty="0"/>
              <a:t>酒政便将他的梦告诉约瑟说，我梦见在我面前有一棵葡萄树，</a:t>
            </a:r>
            <a:r>
              <a:rPr lang="en-US" altLang="zh-CN" sz="1600" dirty="0"/>
              <a:t>10</a:t>
            </a:r>
            <a:r>
              <a:rPr lang="zh-CN" altLang="en-US" sz="1600" dirty="0"/>
              <a:t>树上有三根枝子，好像发了芽，开了花，上头的葡萄都成熟了。</a:t>
            </a:r>
            <a:r>
              <a:rPr lang="en-US" altLang="zh-CN" sz="1600" dirty="0"/>
              <a:t>11</a:t>
            </a:r>
            <a:r>
              <a:rPr lang="zh-CN" altLang="en-US" sz="1600" dirty="0"/>
              <a:t>法老的杯在我手中，我就拿葡萄挤在法老的杯里，将杯递在他手中。</a:t>
            </a:r>
            <a:r>
              <a:rPr lang="en-US" altLang="zh-CN" sz="1600" dirty="0"/>
              <a:t>12</a:t>
            </a:r>
            <a:r>
              <a:rPr lang="zh-CN" altLang="en-US" sz="1600" dirty="0"/>
              <a:t>约瑟对他说，他所作的梦是这样</a:t>
            </a:r>
            <a:r>
              <a:rPr lang="zh-CN" altLang="en-US" dirty="0"/>
              <a:t>解，三根枝子就是三天。</a:t>
            </a:r>
            <a:r>
              <a:rPr lang="en-US" altLang="zh-CN" sz="1600" dirty="0"/>
              <a:t>13</a:t>
            </a:r>
            <a:r>
              <a:rPr lang="zh-CN" altLang="en-US" sz="1600" b="1" dirty="0"/>
              <a:t>三天之内，法老必提你出监，叫你官复原职，你仍要递杯在法老的手中</a:t>
            </a:r>
            <a:r>
              <a:rPr lang="zh-CN" altLang="en-US" sz="1600" dirty="0"/>
              <a:t>，和先前作他的酒政一样。</a:t>
            </a:r>
            <a:r>
              <a:rPr lang="en-US" altLang="zh-CN" sz="2200" dirty="0"/>
              <a:t>14</a:t>
            </a:r>
            <a:r>
              <a:rPr lang="zh-CN" altLang="en-US" sz="2200" b="1" dirty="0"/>
              <a:t>但你得好处的时候，求你记念我，施恩与我，在法老面前提说我，救我出这监牢</a:t>
            </a:r>
            <a:r>
              <a:rPr lang="zh-CN" altLang="en-US" sz="2200" dirty="0"/>
              <a:t>。</a:t>
            </a:r>
            <a:r>
              <a:rPr lang="en-US" altLang="zh-CN" sz="1600" dirty="0"/>
              <a:t>15</a:t>
            </a:r>
            <a:r>
              <a:rPr lang="zh-CN" altLang="en-US" sz="1600" dirty="0"/>
              <a:t>我实在是从希伯来人之地被拐来的。我在这里也没有作过什么，叫他们把我下在监里。</a:t>
            </a:r>
            <a:endParaRPr lang="en-US" altLang="zh-CN" sz="1600" dirty="0"/>
          </a:p>
          <a:p>
            <a:endParaRPr lang="en-US" altLang="zh-CN" dirty="0"/>
          </a:p>
          <a:p>
            <a:endParaRPr lang="zh-CN" altLang="en-US" dirty="0"/>
          </a:p>
          <a:p>
            <a:r>
              <a:rPr lang="en-US" altLang="zh-CN" sz="1600" dirty="0"/>
              <a:t>16</a:t>
            </a:r>
            <a:r>
              <a:rPr lang="zh-CN" altLang="en-US" sz="1600" dirty="0"/>
              <a:t>膳长见梦解得好，就对约瑟说，我在梦中见我头上顶着三筐白饼。</a:t>
            </a:r>
            <a:r>
              <a:rPr lang="en-US" altLang="zh-CN" sz="1600" dirty="0"/>
              <a:t>17</a:t>
            </a:r>
            <a:r>
              <a:rPr lang="zh-CN" altLang="en-US" sz="1600" dirty="0"/>
              <a:t>极上的筐子里有为法老烤的各样食物，有飞鸟来吃我头上筐子里的食物。</a:t>
            </a:r>
            <a:r>
              <a:rPr lang="en-US" altLang="zh-CN" sz="1600" dirty="0"/>
              <a:t>18</a:t>
            </a:r>
            <a:r>
              <a:rPr lang="zh-CN" altLang="en-US" sz="1600" dirty="0"/>
              <a:t>约瑟说，你的梦是这样解，三个筐子就是三天。</a:t>
            </a:r>
            <a:r>
              <a:rPr lang="en-US" altLang="zh-CN" sz="1600" dirty="0"/>
              <a:t>19</a:t>
            </a:r>
            <a:r>
              <a:rPr lang="zh-CN" altLang="en-US" sz="1600" dirty="0"/>
              <a:t>三天之内，法老必斩断你的头，把你挂在木头上，必有飞鸟来吃你身上的肉。</a:t>
            </a:r>
            <a:endParaRPr lang="en-US" altLang="zh-CN" sz="1600" dirty="0"/>
          </a:p>
          <a:p>
            <a:r>
              <a:rPr lang="en-US" altLang="zh-CN" sz="1600" dirty="0"/>
              <a:t>20</a:t>
            </a:r>
            <a:r>
              <a:rPr lang="zh-CN" altLang="en-US" sz="1600" dirty="0"/>
              <a:t>到了第三天，是法老的生日，他为众臣仆设摆筵席，把酒政和膳长提出监来，</a:t>
            </a:r>
            <a:r>
              <a:rPr lang="en-US" altLang="zh-CN" sz="2200" dirty="0"/>
              <a:t>21</a:t>
            </a:r>
            <a:r>
              <a:rPr lang="zh-CN" altLang="en-US" sz="2200" b="1" dirty="0"/>
              <a:t>使酒政官复原职，他仍旧递杯在法老手中。</a:t>
            </a:r>
            <a:r>
              <a:rPr lang="en-US" altLang="zh-CN" sz="1600" dirty="0"/>
              <a:t>22</a:t>
            </a:r>
            <a:r>
              <a:rPr lang="zh-CN" altLang="en-US" sz="1600" dirty="0"/>
              <a:t>但把膳长挂起来，正如约瑟向他们所解的话。</a:t>
            </a:r>
            <a:r>
              <a:rPr lang="en-US" altLang="zh-CN" sz="2200" dirty="0"/>
              <a:t>23</a:t>
            </a:r>
            <a:r>
              <a:rPr lang="zh-CN" altLang="en-US" sz="2200" b="1" dirty="0">
                <a:solidFill>
                  <a:srgbClr val="0000FF"/>
                </a:solidFill>
              </a:rPr>
              <a:t>酒政却不记念约瑟，竟忘了他。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3BFB5-22A0-4AF4-AB40-FB54676F0325}"/>
              </a:ext>
            </a:extLst>
          </p:cNvPr>
          <p:cNvSpPr txBox="1"/>
          <p:nvPr/>
        </p:nvSpPr>
        <p:spPr>
          <a:xfrm>
            <a:off x="123986" y="2303771"/>
            <a:ext cx="6059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2. </a:t>
            </a:r>
            <a:r>
              <a:rPr lang="zh-CN" altLang="en-US" sz="2400" b="1" dirty="0">
                <a:solidFill>
                  <a:srgbClr val="FF0000"/>
                </a:solidFill>
              </a:rPr>
              <a:t>约瑟信靠神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513F4-E79E-1E91-2FE5-84F200B400E4}"/>
              </a:ext>
            </a:extLst>
          </p:cNvPr>
          <p:cNvSpPr txBox="1"/>
          <p:nvPr/>
        </p:nvSpPr>
        <p:spPr>
          <a:xfrm>
            <a:off x="123987" y="970035"/>
            <a:ext cx="6059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1. </a:t>
            </a:r>
            <a:r>
              <a:rPr lang="zh-CN" altLang="en-US" sz="2400" b="1" dirty="0">
                <a:solidFill>
                  <a:srgbClr val="FF0000"/>
                </a:solidFill>
              </a:rPr>
              <a:t>神没有忘记约瑟，在铺垫</a:t>
            </a:r>
            <a:r>
              <a:rPr lang="en-US" altLang="zh-CN" sz="2400" b="1" dirty="0">
                <a:solidFill>
                  <a:srgbClr val="FF0000"/>
                </a:solidFill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</a:rPr>
              <a:t>开路</a:t>
            </a:r>
            <a:r>
              <a:rPr lang="en-US" altLang="zh-CN" sz="2400" b="1" dirty="0">
                <a:solidFill>
                  <a:srgbClr val="FF0000"/>
                </a:solidFill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</a:rPr>
              <a:t>预备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EA1B0-C374-383C-8CEF-69D4C1B007D0}"/>
              </a:ext>
            </a:extLst>
          </p:cNvPr>
          <p:cNvSpPr txBox="1"/>
          <p:nvPr/>
        </p:nvSpPr>
        <p:spPr>
          <a:xfrm>
            <a:off x="123985" y="4255231"/>
            <a:ext cx="6059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3. </a:t>
            </a:r>
            <a:r>
              <a:rPr lang="zh-CN" altLang="en-US" sz="2400" b="1" dirty="0">
                <a:solidFill>
                  <a:srgbClr val="FF0000"/>
                </a:solidFill>
              </a:rPr>
              <a:t>约瑟急切想出狱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D175B-48FB-AEAD-16FA-7365363BE1E5}"/>
              </a:ext>
            </a:extLst>
          </p:cNvPr>
          <p:cNvSpPr txBox="1"/>
          <p:nvPr/>
        </p:nvSpPr>
        <p:spPr>
          <a:xfrm>
            <a:off x="123986" y="6201466"/>
            <a:ext cx="2488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4. </a:t>
            </a:r>
            <a:r>
              <a:rPr lang="zh-CN" altLang="en-US" sz="2400" b="1" dirty="0">
                <a:solidFill>
                  <a:srgbClr val="FF0000"/>
                </a:solidFill>
              </a:rPr>
              <a:t>靠人靠不住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1E2FB-72A8-F99B-90D7-E4272A542FC4}"/>
              </a:ext>
            </a:extLst>
          </p:cNvPr>
          <p:cNvSpPr txBox="1"/>
          <p:nvPr/>
        </p:nvSpPr>
        <p:spPr>
          <a:xfrm>
            <a:off x="2831021" y="6201465"/>
            <a:ext cx="3246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神是在试炼约瑟吗？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526CD5-3F0D-C121-D624-9438E03ECAC7}"/>
              </a:ext>
            </a:extLst>
          </p:cNvPr>
          <p:cNvSpPr txBox="1"/>
          <p:nvPr/>
        </p:nvSpPr>
        <p:spPr>
          <a:xfrm>
            <a:off x="87823" y="-5417"/>
            <a:ext cx="1198019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创世记</a:t>
            </a:r>
            <a:r>
              <a:rPr lang="en-US" altLang="zh-CN" sz="2200" b="1" dirty="0"/>
              <a:t>41 </a:t>
            </a:r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0000FF"/>
                </a:solidFill>
              </a:rPr>
              <a:t>过了两年</a:t>
            </a:r>
            <a:r>
              <a:rPr lang="zh-CN" altLang="en-US" sz="2200" dirty="0"/>
              <a:t>，法老作梦，梦见自己站在河边，</a:t>
            </a:r>
            <a:r>
              <a:rPr lang="en-US" altLang="zh-CN" sz="2200" dirty="0"/>
              <a:t>2</a:t>
            </a:r>
            <a:r>
              <a:rPr lang="zh-CN" altLang="en-US" sz="2200" dirty="0"/>
              <a:t>有七只母牛从河里上来，又美好又肥壮，在芦荻中吃草。</a:t>
            </a:r>
            <a:r>
              <a:rPr lang="en-US" altLang="zh-CN" sz="2200" dirty="0"/>
              <a:t>3</a:t>
            </a:r>
            <a:r>
              <a:rPr lang="zh-CN" altLang="en-US" sz="2200" dirty="0"/>
              <a:t>随后又有七只母牛从河里上来，又丑陋又干瘦，与那七只母牛一同站在河边。</a:t>
            </a:r>
            <a:r>
              <a:rPr lang="en-US" altLang="zh-CN" sz="2200" dirty="0"/>
              <a:t>4</a:t>
            </a:r>
            <a:r>
              <a:rPr lang="zh-CN" altLang="en-US" sz="2200" dirty="0"/>
              <a:t>这又丑陋又干瘦的七只母牛吃尽了那又美好又肥壮的七只母牛。法老就醒了。</a:t>
            </a:r>
            <a:r>
              <a:rPr lang="en-US" altLang="zh-CN" sz="2200" dirty="0"/>
              <a:t>5</a:t>
            </a:r>
            <a:r>
              <a:rPr lang="zh-CN" altLang="en-US" sz="2200" dirty="0"/>
              <a:t>他又睡着，第二回作梦，梦见一棵麦子长了七个穗子，又肥大又佳美，</a:t>
            </a:r>
            <a:r>
              <a:rPr lang="en-US" altLang="zh-CN" sz="2200" dirty="0"/>
              <a:t>6</a:t>
            </a:r>
            <a:r>
              <a:rPr lang="zh-CN" altLang="en-US" sz="2200" dirty="0"/>
              <a:t>随后又长了七个穗子，又细弱又被东风吹焦了。</a:t>
            </a:r>
            <a:r>
              <a:rPr lang="en-US" altLang="zh-CN" sz="2200" dirty="0"/>
              <a:t>7</a:t>
            </a:r>
            <a:r>
              <a:rPr lang="zh-CN" altLang="en-US" sz="2200" dirty="0"/>
              <a:t>这细弱的穗子吞了那七个又肥大又饱满的穗子。法老醒了，不料是个梦。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到了早晨，</a:t>
            </a:r>
            <a:r>
              <a:rPr lang="zh-CN" altLang="en-US" sz="2200" b="1" dirty="0">
                <a:solidFill>
                  <a:srgbClr val="0000FF"/>
                </a:solidFill>
              </a:rPr>
              <a:t>法老心里不安，就差人召了埃及所有的术士和博士来。法老就把所作的梦告诉他们，却没有人能给法老圆解</a:t>
            </a:r>
            <a:r>
              <a:rPr lang="zh-CN" altLang="en-US" sz="2200" dirty="0"/>
              <a:t>。</a:t>
            </a:r>
            <a:r>
              <a:rPr lang="en-US" altLang="zh-CN" sz="2200" dirty="0"/>
              <a:t>9</a:t>
            </a:r>
            <a:r>
              <a:rPr lang="zh-CN" altLang="en-US" sz="2200" b="1" dirty="0"/>
              <a:t>那时酒政对法老说</a:t>
            </a:r>
            <a:r>
              <a:rPr lang="zh-CN" altLang="en-US" sz="2200" dirty="0"/>
              <a:t>，我今日想起我的罪来。</a:t>
            </a:r>
            <a:r>
              <a:rPr lang="en-US" altLang="zh-CN" sz="2200" dirty="0"/>
              <a:t>10</a:t>
            </a:r>
            <a:r>
              <a:rPr lang="zh-CN" altLang="en-US" sz="2200" dirty="0"/>
              <a:t>从前法老恼怒臣仆，把我和膳长下在护卫长府布的监里。</a:t>
            </a:r>
            <a:r>
              <a:rPr lang="en-US" altLang="zh-CN" sz="2200" dirty="0"/>
              <a:t>11</a:t>
            </a:r>
            <a:r>
              <a:rPr lang="zh-CN" altLang="en-US" sz="2200" dirty="0"/>
              <a:t>我们二人同夜各作一梦，各梦都有讲解。</a:t>
            </a:r>
            <a:r>
              <a:rPr lang="en-US" altLang="zh-CN" sz="2200" dirty="0"/>
              <a:t>12</a:t>
            </a:r>
            <a:r>
              <a:rPr lang="zh-CN" altLang="en-US" sz="2200" dirty="0"/>
              <a:t>在那里同着我们有一个希伯来的少年人，是护卫长的仆人，</a:t>
            </a:r>
            <a:r>
              <a:rPr lang="zh-CN" altLang="en-US" sz="2200" b="1" dirty="0"/>
              <a:t>我们告诉他，他就把我们的梦圆解，是按着各人的梦圆解的。</a:t>
            </a:r>
            <a:r>
              <a:rPr lang="en-US" altLang="zh-CN" sz="2200" b="1" dirty="0"/>
              <a:t>13</a:t>
            </a:r>
            <a:r>
              <a:rPr lang="zh-CN" altLang="en-US" sz="2200" b="1" dirty="0"/>
              <a:t>后来正如他给我们圆解的成就了。</a:t>
            </a:r>
            <a:r>
              <a:rPr lang="zh-CN" altLang="en-US" sz="2200" dirty="0"/>
              <a:t>我官复原职，膳长被挂起来了。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b="1" dirty="0"/>
              <a:t>法老遂即差人去召约瑟</a:t>
            </a:r>
            <a:r>
              <a:rPr lang="zh-CN" altLang="en-US" sz="2200" dirty="0"/>
              <a:t>，他们便急忙带他出监，他就剃头，刮脸，换衣裳，进到法老面前。</a:t>
            </a:r>
            <a:r>
              <a:rPr lang="en-US" altLang="zh-CN" sz="2200" dirty="0"/>
              <a:t>15</a:t>
            </a:r>
            <a:r>
              <a:rPr lang="zh-CN" altLang="en-US" sz="2200" dirty="0"/>
              <a:t>法老对约瑟说，我作了一梦，没有人能解。我听见人说，你听了梦就能解。</a:t>
            </a:r>
            <a:r>
              <a:rPr lang="en-US" altLang="zh-CN" sz="2200" dirty="0"/>
              <a:t>16</a:t>
            </a:r>
            <a:r>
              <a:rPr lang="zh-CN" altLang="en-US" sz="2200" dirty="0"/>
              <a:t>约瑟回答法老说，</a:t>
            </a:r>
            <a:r>
              <a:rPr lang="zh-CN" altLang="en-US" sz="2200" b="1" dirty="0">
                <a:solidFill>
                  <a:srgbClr val="FF0000"/>
                </a:solidFill>
              </a:rPr>
              <a:t>这不在乎我，神必将平安的话回答法老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17</a:t>
            </a:r>
            <a:r>
              <a:rPr lang="zh-CN" altLang="en-US" sz="2200" dirty="0"/>
              <a:t>法老对约瑟说，我梦见我站在河边，</a:t>
            </a:r>
            <a:r>
              <a:rPr lang="en-US" altLang="zh-CN" sz="2200" dirty="0"/>
              <a:t>18</a:t>
            </a:r>
            <a:r>
              <a:rPr lang="zh-CN" altLang="en-US" sz="2200" dirty="0"/>
              <a:t>有七只母牛从河里上来，又肥壮又美好，在芦荻中吃草。</a:t>
            </a:r>
            <a:r>
              <a:rPr lang="en-US" altLang="zh-CN" sz="2200" dirty="0"/>
              <a:t>19</a:t>
            </a:r>
            <a:r>
              <a:rPr lang="zh-CN" altLang="en-US" sz="2200" dirty="0"/>
              <a:t>随后又有七只母牛上来，又软弱又丑陋又干瘦，在埃及遍地，我没有见过这样不好的。</a:t>
            </a:r>
            <a:r>
              <a:rPr lang="en-US" altLang="zh-CN" sz="2200" dirty="0"/>
              <a:t>20</a:t>
            </a:r>
            <a:r>
              <a:rPr lang="zh-CN" altLang="en-US" sz="2200" dirty="0"/>
              <a:t>这又干瘦又丑陋的母牛吃尽了那以先的七只肥母牛，</a:t>
            </a:r>
            <a:r>
              <a:rPr lang="en-US" altLang="zh-CN" sz="2200" dirty="0"/>
              <a:t>21</a:t>
            </a:r>
            <a:r>
              <a:rPr lang="zh-CN" altLang="en-US" sz="2200" dirty="0"/>
              <a:t>吃了以后却看不出是吃了，那丑陋的样子仍旧和先前一样。我就醒了。</a:t>
            </a:r>
            <a:r>
              <a:rPr lang="en-US" altLang="zh-CN" sz="2200" dirty="0"/>
              <a:t>22</a:t>
            </a:r>
            <a:r>
              <a:rPr lang="zh-CN" altLang="en-US" sz="2200" dirty="0"/>
              <a:t>我又梦见一棵麦子，长了七个穗子，又饱满又佳美，</a:t>
            </a:r>
            <a:r>
              <a:rPr lang="en-US" altLang="zh-CN" sz="2200" dirty="0"/>
              <a:t>23</a:t>
            </a:r>
            <a:r>
              <a:rPr lang="zh-CN" altLang="en-US" sz="2200" dirty="0"/>
              <a:t>随后又长了七个穗子，枯槁细弱，被东风吹焦了。</a:t>
            </a:r>
            <a:r>
              <a:rPr lang="en-US" altLang="zh-CN" sz="2200" dirty="0"/>
              <a:t>24</a:t>
            </a:r>
            <a:r>
              <a:rPr lang="zh-CN" altLang="en-US" sz="2200" dirty="0"/>
              <a:t>这些细弱的穗子吞了那七个佳美的穗子。我将这梦告诉了术士，却没有人能给我解说。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885803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526CD5-3F0D-C121-D624-9438E03ECAC7}"/>
              </a:ext>
            </a:extLst>
          </p:cNvPr>
          <p:cNvSpPr txBox="1"/>
          <p:nvPr/>
        </p:nvSpPr>
        <p:spPr>
          <a:xfrm>
            <a:off x="87823" y="-5417"/>
            <a:ext cx="1198019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创世记</a:t>
            </a:r>
            <a:r>
              <a:rPr lang="en-US" altLang="zh-CN" sz="2200" b="1" dirty="0"/>
              <a:t>41 </a:t>
            </a:r>
          </a:p>
          <a:p>
            <a:r>
              <a:rPr lang="en-US" altLang="zh-CN" sz="2200" dirty="0"/>
              <a:t>25</a:t>
            </a:r>
            <a:r>
              <a:rPr lang="zh-CN" altLang="en-US" sz="2200" dirty="0"/>
              <a:t>约瑟对法老说，法老的梦乃是一个。神已将所要作的事指示法老了。</a:t>
            </a:r>
            <a:r>
              <a:rPr lang="en-US" altLang="zh-CN" sz="2200" dirty="0"/>
              <a:t>26</a:t>
            </a:r>
            <a:r>
              <a:rPr lang="zh-CN" altLang="en-US" sz="2200" b="1" dirty="0"/>
              <a:t>七只好母牛是七年，七个好穗子也是七年。这梦乃是一个</a:t>
            </a:r>
            <a:r>
              <a:rPr lang="zh-CN" altLang="en-US" sz="2200" dirty="0"/>
              <a:t>。</a:t>
            </a:r>
            <a:r>
              <a:rPr lang="en-US" altLang="zh-CN" sz="2200" dirty="0"/>
              <a:t>27</a:t>
            </a:r>
            <a:r>
              <a:rPr lang="zh-CN" altLang="en-US" sz="2200" b="1" dirty="0"/>
              <a:t>那随后上来的七只又干瘦又丑陋的母牛是七年，那七个虚空，被东风吹焦的穗子也是七年，都是七个荒年</a:t>
            </a:r>
            <a:r>
              <a:rPr lang="zh-CN" altLang="en-US" sz="2200" dirty="0"/>
              <a:t>。</a:t>
            </a:r>
            <a:r>
              <a:rPr lang="en-US" altLang="zh-CN" sz="2200" dirty="0"/>
              <a:t>28</a:t>
            </a:r>
            <a:r>
              <a:rPr lang="zh-CN" altLang="en-US" sz="2200" dirty="0"/>
              <a:t>这就是我对法老所说，神已将所要作的事显明给法老了。</a:t>
            </a:r>
            <a:r>
              <a:rPr lang="en-US" altLang="zh-CN" sz="2200" dirty="0"/>
              <a:t>29</a:t>
            </a:r>
            <a:r>
              <a:rPr lang="zh-CN" altLang="en-US" sz="2200" b="1" dirty="0"/>
              <a:t>埃及遍地必来七个大丰年，</a:t>
            </a:r>
            <a:r>
              <a:rPr lang="en-US" altLang="zh-CN" sz="2200" b="1" dirty="0"/>
              <a:t>30</a:t>
            </a:r>
            <a:r>
              <a:rPr lang="zh-CN" altLang="en-US" sz="2200" b="1" dirty="0"/>
              <a:t>随后又要来七个荒年</a:t>
            </a:r>
            <a:r>
              <a:rPr lang="zh-CN" altLang="en-US" sz="2200" dirty="0"/>
              <a:t>，甚至埃及地都忘了先前的丰收，全地必被饥荒所灭。</a:t>
            </a:r>
            <a:r>
              <a:rPr lang="en-US" altLang="zh-CN" sz="2200" dirty="0"/>
              <a:t>31</a:t>
            </a:r>
            <a:r>
              <a:rPr lang="zh-CN" altLang="en-US" sz="2200" dirty="0"/>
              <a:t>因那以后的饥荒甚大，便不觉得先前的丰收了。</a:t>
            </a:r>
            <a:r>
              <a:rPr lang="en-US" altLang="zh-CN" sz="2200" dirty="0"/>
              <a:t>32</a:t>
            </a:r>
            <a:r>
              <a:rPr lang="zh-CN" altLang="en-US" sz="2200" b="1" dirty="0"/>
              <a:t>至于法老两回作梦，是因神命定这事，而且必速速成就。</a:t>
            </a:r>
          </a:p>
          <a:p>
            <a:r>
              <a:rPr lang="en-US" altLang="zh-CN" sz="2200" dirty="0"/>
              <a:t>33</a:t>
            </a:r>
            <a:r>
              <a:rPr lang="zh-CN" altLang="en-US" sz="2200" b="1" dirty="0"/>
              <a:t>所以，法老当拣选一个有聪明有智慧的人，派他治理埃及地</a:t>
            </a:r>
            <a:r>
              <a:rPr lang="zh-CN" altLang="en-US" sz="2200" dirty="0"/>
              <a:t>。</a:t>
            </a:r>
            <a:r>
              <a:rPr lang="en-US" altLang="zh-CN" sz="2200" dirty="0"/>
              <a:t>34</a:t>
            </a:r>
            <a:r>
              <a:rPr lang="zh-CN" altLang="en-US" sz="2200" dirty="0"/>
              <a:t>法老当这样行，又派官员管理这地。</a:t>
            </a:r>
            <a:r>
              <a:rPr lang="zh-CN" altLang="en-US" sz="2200" b="1" dirty="0"/>
              <a:t>当七个丰年的时候，征收埃及地的五分之一，</a:t>
            </a:r>
            <a:r>
              <a:rPr lang="en-US" altLang="zh-CN" sz="2200" b="1" dirty="0"/>
              <a:t>35</a:t>
            </a:r>
            <a:r>
              <a:rPr lang="zh-CN" altLang="en-US" sz="2200" b="1" dirty="0"/>
              <a:t>叫他们把将来丰年一切的粮食聚敛起来，积蓄五谷，收存在各城里作食物，归于法老的手下。</a:t>
            </a:r>
            <a:r>
              <a:rPr lang="en-US" altLang="zh-CN" sz="2200" b="1" dirty="0"/>
              <a:t>36</a:t>
            </a:r>
            <a:r>
              <a:rPr lang="zh-CN" altLang="en-US" sz="2200" b="1" dirty="0"/>
              <a:t>所积蓄的粮食可以防备埃及地将来的七个荒年，免得这地被饥荒所灭。</a:t>
            </a:r>
          </a:p>
          <a:p>
            <a:r>
              <a:rPr lang="en-US" altLang="zh-CN" sz="2200" dirty="0"/>
              <a:t>37</a:t>
            </a:r>
            <a:r>
              <a:rPr lang="zh-CN" altLang="en-US" sz="2200" dirty="0"/>
              <a:t>法老和他一切臣仆都以这事为妙。</a:t>
            </a:r>
            <a:r>
              <a:rPr lang="en-US" altLang="zh-CN" sz="2200" dirty="0"/>
              <a:t>38</a:t>
            </a:r>
            <a:r>
              <a:rPr lang="zh-CN" altLang="en-US" sz="2200" dirty="0"/>
              <a:t>法老对臣仆说，像这样的人，有神的灵在他里头，我们岂能找得着呢？</a:t>
            </a:r>
            <a:r>
              <a:rPr lang="en-US" altLang="zh-CN" sz="2200" dirty="0"/>
              <a:t>39</a:t>
            </a:r>
            <a:r>
              <a:rPr lang="zh-CN" altLang="en-US" sz="2200" b="1" dirty="0"/>
              <a:t>法老对约瑟说，</a:t>
            </a:r>
            <a:r>
              <a:rPr lang="zh-CN" altLang="en-US" sz="2200" b="1" dirty="0">
                <a:solidFill>
                  <a:srgbClr val="FF0000"/>
                </a:solidFill>
              </a:rPr>
              <a:t>神既将这事都指示你，可见没有人象你这样有聪明有智慧</a:t>
            </a:r>
            <a:r>
              <a:rPr lang="zh-CN" altLang="en-US" sz="2200" b="1" dirty="0"/>
              <a:t>。</a:t>
            </a:r>
            <a:r>
              <a:rPr lang="en-US" altLang="zh-CN" sz="2200" b="1" dirty="0"/>
              <a:t>40</a:t>
            </a:r>
            <a:r>
              <a:rPr lang="zh-CN" altLang="en-US" sz="2200" b="1" dirty="0"/>
              <a:t>你可以掌管我的家。我的民都必听从你的话。惟独在宝座上我比你大。</a:t>
            </a:r>
          </a:p>
          <a:p>
            <a:r>
              <a:rPr lang="en-US" altLang="zh-CN" sz="2200" dirty="0"/>
              <a:t>41</a:t>
            </a:r>
            <a:r>
              <a:rPr lang="zh-CN" altLang="en-US" sz="2200" b="1" dirty="0"/>
              <a:t>法老又对约瑟说，我派你治理埃及全地</a:t>
            </a:r>
            <a:r>
              <a:rPr lang="zh-CN" altLang="en-US" sz="2200" dirty="0"/>
              <a:t>。</a:t>
            </a:r>
            <a:r>
              <a:rPr lang="en-US" altLang="zh-CN" sz="2200" dirty="0"/>
              <a:t>42</a:t>
            </a:r>
            <a:r>
              <a:rPr lang="zh-CN" altLang="en-US" sz="2200" dirty="0"/>
              <a:t>法老就摘下手上打印的戒指，戴在约瑟的手上，给他穿上细麻衣，把金链戴在他的颈项上，</a:t>
            </a:r>
            <a:r>
              <a:rPr lang="en-US" altLang="zh-CN" sz="2200" dirty="0"/>
              <a:t>43</a:t>
            </a:r>
            <a:r>
              <a:rPr lang="zh-CN" altLang="en-US" sz="2200" dirty="0"/>
              <a:t>又叫约瑟坐他的副车，喝道的在前呼叫说，跪下。这样，法老派他治理埃及全地。</a:t>
            </a:r>
          </a:p>
          <a:p>
            <a:r>
              <a:rPr lang="en-US" altLang="zh-CN" sz="2200" dirty="0"/>
              <a:t>44</a:t>
            </a:r>
            <a:r>
              <a:rPr lang="zh-CN" altLang="en-US" sz="2200" dirty="0"/>
              <a:t>法老对约瑟说，我是法老，在埃及全地，若没有你的命令，不许人擅自办事（原文作动手动脚）。</a:t>
            </a:r>
            <a:r>
              <a:rPr lang="en-US" altLang="zh-CN" sz="2200" dirty="0"/>
              <a:t>45</a:t>
            </a:r>
            <a:r>
              <a:rPr lang="zh-CN" altLang="en-US" sz="2200" dirty="0"/>
              <a:t>法老</a:t>
            </a:r>
            <a:r>
              <a:rPr lang="zh-CN" altLang="en-US" sz="2200" b="1" dirty="0"/>
              <a:t>赐名给约瑟，叫撒发那忒巴内亚</a:t>
            </a:r>
            <a:r>
              <a:rPr lang="zh-CN" altLang="en-US" sz="2200" dirty="0"/>
              <a:t>，</a:t>
            </a:r>
            <a:r>
              <a:rPr lang="zh-CN" altLang="en-US" sz="2200" b="1" dirty="0"/>
              <a:t>又将安城的祭司波提非拉的女儿亚西纳给他为妻</a:t>
            </a:r>
            <a:r>
              <a:rPr lang="zh-CN" altLang="en-US" sz="2200" dirty="0"/>
              <a:t>。约瑟就出去巡行埃及地。</a:t>
            </a: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2644DF-5A1A-2F28-666E-8B8DED4AD6CB}"/>
              </a:ext>
            </a:extLst>
          </p:cNvPr>
          <p:cNvSpPr txBox="1"/>
          <p:nvPr/>
        </p:nvSpPr>
        <p:spPr>
          <a:xfrm>
            <a:off x="3869409" y="3330498"/>
            <a:ext cx="6059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不仅解梦，还提供解决方案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A74DF-8BBB-4C53-27A0-62248FE491C0}"/>
              </a:ext>
            </a:extLst>
          </p:cNvPr>
          <p:cNvSpPr txBox="1"/>
          <p:nvPr/>
        </p:nvSpPr>
        <p:spPr>
          <a:xfrm>
            <a:off x="3923653" y="5327196"/>
            <a:ext cx="3277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法老赐给约瑟权位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4ACCC-0BF5-69B0-D23E-0CCB6993BDF5}"/>
              </a:ext>
            </a:extLst>
          </p:cNvPr>
          <p:cNvSpPr txBox="1"/>
          <p:nvPr/>
        </p:nvSpPr>
        <p:spPr>
          <a:xfrm>
            <a:off x="3923653" y="6347501"/>
            <a:ext cx="3277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法老拉拢约瑟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9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526CD5-3F0D-C121-D624-9438E03ECAC7}"/>
              </a:ext>
            </a:extLst>
          </p:cNvPr>
          <p:cNvSpPr txBox="1"/>
          <p:nvPr/>
        </p:nvSpPr>
        <p:spPr>
          <a:xfrm>
            <a:off x="193329" y="189891"/>
            <a:ext cx="117931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创世记</a:t>
            </a:r>
            <a:r>
              <a:rPr lang="en-US" altLang="zh-CN" sz="2200" b="1" dirty="0"/>
              <a:t>41 </a:t>
            </a:r>
          </a:p>
          <a:p>
            <a:r>
              <a:rPr lang="en-US" altLang="zh-CN" sz="2200" dirty="0"/>
              <a:t>46</a:t>
            </a:r>
            <a:r>
              <a:rPr lang="zh-CN" altLang="en-US" sz="2200" dirty="0"/>
              <a:t>约瑟见埃及王法老的时候年</a:t>
            </a:r>
            <a:r>
              <a:rPr lang="zh-CN" altLang="en-US" sz="2200" b="1" dirty="0">
                <a:solidFill>
                  <a:srgbClr val="0000FF"/>
                </a:solidFill>
              </a:rPr>
              <a:t>三十岁</a:t>
            </a:r>
            <a:r>
              <a:rPr lang="zh-CN" altLang="en-US" sz="2200" dirty="0"/>
              <a:t>。他从法老面前出去，遍行埃及全地。</a:t>
            </a:r>
            <a:r>
              <a:rPr lang="en-US" altLang="zh-CN" sz="2200" dirty="0"/>
              <a:t>47</a:t>
            </a:r>
            <a:r>
              <a:rPr lang="zh-CN" altLang="en-US" sz="2200" dirty="0"/>
              <a:t>七个丰年之内，地的出产极丰极盛（原文作一把一把的），</a:t>
            </a:r>
            <a:r>
              <a:rPr lang="en-US" altLang="zh-CN" sz="2200" dirty="0"/>
              <a:t>48</a:t>
            </a:r>
            <a:r>
              <a:rPr lang="zh-CN" altLang="en-US" sz="2200" dirty="0"/>
              <a:t>约瑟聚敛埃及地七个丰年一切的粮食，把粮食积存在各城里。各城周围田地的粮食都积存在本城里。</a:t>
            </a:r>
            <a:r>
              <a:rPr lang="en-US" altLang="zh-CN" sz="2200" dirty="0"/>
              <a:t>49</a:t>
            </a:r>
            <a:r>
              <a:rPr lang="zh-CN" altLang="en-US" sz="2200" dirty="0"/>
              <a:t>约瑟积蓄五谷甚多，如同海边的沙，无法计算，因为谷不可胜数。</a:t>
            </a:r>
            <a:endParaRPr lang="en-US" altLang="zh-CN" sz="2200" dirty="0"/>
          </a:p>
          <a:p>
            <a:endParaRPr lang="zh-CN" altLang="en-US" sz="1200" dirty="0"/>
          </a:p>
          <a:p>
            <a:r>
              <a:rPr lang="en-US" altLang="zh-CN" sz="2200" dirty="0"/>
              <a:t>50</a:t>
            </a:r>
            <a:r>
              <a:rPr lang="zh-CN" altLang="en-US" sz="2200" dirty="0"/>
              <a:t>荒年未到以前，安城的祭司波提非拉的女儿亚西纳给约瑟生了两个儿子。</a:t>
            </a:r>
            <a:r>
              <a:rPr lang="en-US" altLang="zh-CN" sz="2200" dirty="0"/>
              <a:t>51</a:t>
            </a:r>
            <a:r>
              <a:rPr lang="zh-CN" altLang="en-US" sz="2200" b="1" dirty="0"/>
              <a:t>约瑟给长子起名叫玛拿西（就是使之忘了的意思）</a:t>
            </a:r>
            <a:r>
              <a:rPr lang="zh-CN" altLang="en-US" sz="2200" dirty="0"/>
              <a:t>，因为他说，</a:t>
            </a:r>
            <a:r>
              <a:rPr lang="zh-CN" altLang="en-US" sz="2200" b="1" dirty="0">
                <a:solidFill>
                  <a:srgbClr val="FF0000"/>
                </a:solidFill>
              </a:rPr>
              <a:t>神使我忘了一切的困苦和我父的全家</a:t>
            </a:r>
            <a:r>
              <a:rPr lang="zh-CN" altLang="en-US" sz="2200" dirty="0"/>
              <a:t>。</a:t>
            </a:r>
            <a:r>
              <a:rPr lang="en-US" altLang="zh-CN" sz="2200" dirty="0"/>
              <a:t>52</a:t>
            </a:r>
            <a:r>
              <a:rPr lang="zh-CN" altLang="en-US" sz="2200" b="1" dirty="0"/>
              <a:t>他给次子起名叫以法莲（就是使之昌盛的意思）</a:t>
            </a:r>
            <a:r>
              <a:rPr lang="zh-CN" altLang="en-US" sz="2200" dirty="0"/>
              <a:t>，因为他说，</a:t>
            </a:r>
            <a:r>
              <a:rPr lang="zh-CN" altLang="en-US" sz="2200" b="1" dirty="0">
                <a:solidFill>
                  <a:srgbClr val="FF0000"/>
                </a:solidFill>
              </a:rPr>
              <a:t>神使我在受苦的地方昌盛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zh-CN" altLang="en-US" sz="1200" dirty="0"/>
          </a:p>
          <a:p>
            <a:r>
              <a:rPr lang="en-US" altLang="zh-CN" sz="2200" dirty="0"/>
              <a:t>53</a:t>
            </a:r>
            <a:r>
              <a:rPr lang="zh-CN" altLang="en-US" sz="2200" b="1" dirty="0"/>
              <a:t>埃及地的七个丰年一完，</a:t>
            </a:r>
            <a:r>
              <a:rPr lang="en-US" altLang="zh-CN" sz="2200" b="1" dirty="0"/>
              <a:t>54</a:t>
            </a:r>
            <a:r>
              <a:rPr lang="zh-CN" altLang="en-US" sz="2200" b="1" dirty="0"/>
              <a:t>七个荒年就来了。正如约瑟所说的，各地都有饥荒。惟独埃及全地有粮食</a:t>
            </a:r>
            <a:r>
              <a:rPr lang="zh-CN" altLang="en-US" sz="2200" dirty="0"/>
              <a:t>。</a:t>
            </a:r>
            <a:r>
              <a:rPr lang="en-US" altLang="zh-CN" sz="2200" dirty="0"/>
              <a:t>55</a:t>
            </a:r>
            <a:r>
              <a:rPr lang="zh-CN" altLang="en-US" sz="2200" b="1" dirty="0"/>
              <a:t>及至埃及全地有了饥荒，众民向法老哀求粮食，法老对他们说，你们往约瑟那里去</a:t>
            </a:r>
            <a:r>
              <a:rPr lang="zh-CN" altLang="en-US" sz="2200" dirty="0"/>
              <a:t>，凡他所说的，你们都要作。</a:t>
            </a:r>
          </a:p>
          <a:p>
            <a:r>
              <a:rPr lang="en-US" altLang="zh-CN" sz="2200" dirty="0"/>
              <a:t>56</a:t>
            </a:r>
            <a:r>
              <a:rPr lang="zh-CN" altLang="en-US" sz="2200" b="1" dirty="0"/>
              <a:t>当时饥荒遍满天下，约瑟开了各处的仓，粜粮给埃及人。在埃及地饥荒甚大。</a:t>
            </a:r>
            <a:r>
              <a:rPr lang="en-US" altLang="zh-CN" sz="2200" b="1" dirty="0"/>
              <a:t>57</a:t>
            </a:r>
            <a:r>
              <a:rPr lang="zh-CN" altLang="en-US" sz="2200" b="1" dirty="0"/>
              <a:t>各地的人都往埃及去，到约瑟那里籴粮，因为天下的饥荒甚大。</a:t>
            </a:r>
            <a:endParaRPr 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A7E89-7D55-1D1D-97B1-65B8B268B633}"/>
              </a:ext>
            </a:extLst>
          </p:cNvPr>
          <p:cNvSpPr txBox="1"/>
          <p:nvPr/>
        </p:nvSpPr>
        <p:spPr>
          <a:xfrm>
            <a:off x="1757552" y="77549"/>
            <a:ext cx="87193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神的方式：把人带到最低，然后将人升到至高，并且得荣耀。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D076B-5958-A116-9241-F56518ED4232}"/>
              </a:ext>
            </a:extLst>
          </p:cNvPr>
          <p:cNvSpPr txBox="1"/>
          <p:nvPr/>
        </p:nvSpPr>
        <p:spPr>
          <a:xfrm>
            <a:off x="4090136" y="1683573"/>
            <a:ext cx="5450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约瑟给儿子仍然起了希伯来名字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CC3A4-1DA5-FF03-749A-2ED7F184193A}"/>
              </a:ext>
            </a:extLst>
          </p:cNvPr>
          <p:cNvSpPr txBox="1"/>
          <p:nvPr/>
        </p:nvSpPr>
        <p:spPr>
          <a:xfrm>
            <a:off x="4090136" y="4975816"/>
            <a:ext cx="3089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神又有什么安排？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5F3106-7F4F-B4F4-FF65-5BA2338E4636}"/>
              </a:ext>
            </a:extLst>
          </p:cNvPr>
          <p:cNvSpPr txBox="1"/>
          <p:nvPr/>
        </p:nvSpPr>
        <p:spPr>
          <a:xfrm>
            <a:off x="129152" y="667768"/>
            <a:ext cx="1168055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/>
              <a:t>诗篇</a:t>
            </a:r>
            <a:r>
              <a:rPr lang="en-US" altLang="zh-CN" sz="2200" b="1" dirty="0"/>
              <a:t>105 </a:t>
            </a:r>
          </a:p>
          <a:p>
            <a:r>
              <a:rPr lang="en-US" altLang="zh-CN" sz="2200" b="1" dirty="0"/>
              <a:t>1</a:t>
            </a:r>
            <a:r>
              <a:rPr lang="zh-CN" altLang="en-US" sz="2200" b="1" dirty="0"/>
              <a:t>你们要称谢耶和华，求告他的名，在万民中传扬他的作为。</a:t>
            </a:r>
            <a:r>
              <a:rPr lang="en-US" altLang="zh-CN" sz="2200" b="1" dirty="0"/>
              <a:t>2</a:t>
            </a:r>
            <a:r>
              <a:rPr lang="zh-CN" altLang="en-US" sz="2200" b="1" dirty="0"/>
              <a:t>要向他唱诗歌颂，谈论他一切奇妙的作为。</a:t>
            </a:r>
            <a:r>
              <a:rPr lang="en-US" altLang="zh-CN" sz="2200" b="1" dirty="0"/>
              <a:t>3</a:t>
            </a:r>
            <a:r>
              <a:rPr lang="zh-CN" altLang="en-US" sz="2200" b="1" dirty="0"/>
              <a:t>要以他的圣名夸耀。寻求耶和华的人，心中应当欢喜。</a:t>
            </a:r>
            <a:r>
              <a:rPr lang="en-US" altLang="zh-CN" sz="2200" b="1" dirty="0"/>
              <a:t>4</a:t>
            </a:r>
            <a:r>
              <a:rPr lang="zh-CN" altLang="en-US" sz="2200" b="1" dirty="0"/>
              <a:t>要寻求耶和华与他的能力，时常寻求他的面。</a:t>
            </a:r>
          </a:p>
          <a:p>
            <a:r>
              <a:rPr lang="en-US" altLang="zh-CN" sz="2200" dirty="0"/>
              <a:t>5-6</a:t>
            </a:r>
            <a:r>
              <a:rPr lang="zh-CN" altLang="en-US" sz="2200" dirty="0"/>
              <a:t>他仆人亚伯拉罕的后裔，他所拣选雅各的子孙哪，你们要记念他奇妙的作为和他的奇事，并他口中的判语。</a:t>
            </a:r>
            <a:r>
              <a:rPr lang="en-US" altLang="zh-CN" sz="2200" dirty="0"/>
              <a:t>7</a:t>
            </a:r>
            <a:r>
              <a:rPr lang="zh-CN" altLang="en-US" sz="2200" dirty="0"/>
              <a:t>他是耶和华我们的神。全地都有他的判断。</a:t>
            </a:r>
            <a:r>
              <a:rPr lang="en-US" altLang="zh-CN" sz="2200" dirty="0"/>
              <a:t>8</a:t>
            </a:r>
            <a:r>
              <a:rPr lang="zh-CN" altLang="en-US" sz="2200" dirty="0"/>
              <a:t>他记念他的约，直到永远，他所吩咐的话，直到千代。</a:t>
            </a:r>
            <a:r>
              <a:rPr lang="en-US" altLang="zh-CN" sz="2200" dirty="0"/>
              <a:t>9</a:t>
            </a:r>
            <a:r>
              <a:rPr lang="zh-CN" altLang="en-US" sz="2200" dirty="0"/>
              <a:t>就是与亚伯拉罕所立的约，向以撒所起的誓。</a:t>
            </a:r>
          </a:p>
          <a:p>
            <a:r>
              <a:rPr lang="en-US" altLang="zh-CN" sz="2200" dirty="0"/>
              <a:t>10</a:t>
            </a:r>
            <a:r>
              <a:rPr lang="zh-CN" altLang="en-US" sz="2200" dirty="0"/>
              <a:t>他又将这约向雅各定为律例，向以色列定为永远的约，</a:t>
            </a:r>
            <a:r>
              <a:rPr lang="en-US" altLang="zh-CN" sz="2200" dirty="0"/>
              <a:t>11</a:t>
            </a:r>
            <a:r>
              <a:rPr lang="zh-CN" altLang="en-US" sz="2200" dirty="0"/>
              <a:t>说，我必将迦南地赐给你，作你产业的分。</a:t>
            </a:r>
            <a:r>
              <a:rPr lang="en-US" altLang="zh-CN" sz="2200" dirty="0"/>
              <a:t>12</a:t>
            </a:r>
            <a:r>
              <a:rPr lang="zh-CN" altLang="en-US" sz="2200" dirty="0"/>
              <a:t>当时，他们人丁有限，数目稀少，并且在那地为寄居的。</a:t>
            </a:r>
            <a:r>
              <a:rPr lang="en-US" altLang="zh-CN" sz="2200" dirty="0"/>
              <a:t>13</a:t>
            </a:r>
            <a:r>
              <a:rPr lang="zh-CN" altLang="en-US" sz="2200" dirty="0"/>
              <a:t>他们从这邦游到那邦，从这国行到那国。</a:t>
            </a:r>
            <a:r>
              <a:rPr lang="en-US" altLang="zh-CN" sz="2200" dirty="0"/>
              <a:t>14</a:t>
            </a:r>
            <a:r>
              <a:rPr lang="zh-CN" altLang="en-US" sz="2200" dirty="0"/>
              <a:t>他不容什么人欺负他们，为他们的缘故责备君王，</a:t>
            </a:r>
            <a:r>
              <a:rPr lang="en-US" altLang="zh-CN" sz="2200" dirty="0"/>
              <a:t>15</a:t>
            </a:r>
            <a:r>
              <a:rPr lang="zh-CN" altLang="en-US" sz="2200" dirty="0"/>
              <a:t>说，不可难为我受膏的人，也不可恶待我的先知。</a:t>
            </a:r>
          </a:p>
          <a:p>
            <a:r>
              <a:rPr lang="en-US" altLang="zh-CN" sz="2200" b="1" dirty="0"/>
              <a:t>16</a:t>
            </a:r>
            <a:r>
              <a:rPr lang="zh-CN" altLang="en-US" sz="2200" b="1" dirty="0"/>
              <a:t>他命饥荒降在那地上，将所倚靠的粮食全行断绝。</a:t>
            </a:r>
            <a:r>
              <a:rPr lang="en-US" altLang="zh-CN" sz="2200" b="1" dirty="0"/>
              <a:t>17</a:t>
            </a:r>
            <a:r>
              <a:rPr lang="zh-CN" altLang="en-US" sz="2200" b="1" dirty="0"/>
              <a:t>在他们以先打发一个人去。约瑟被卖为奴仆。</a:t>
            </a:r>
            <a:r>
              <a:rPr lang="en-US" altLang="zh-CN" sz="2200" b="1" dirty="0"/>
              <a:t>18</a:t>
            </a:r>
            <a:r>
              <a:rPr lang="zh-CN" altLang="en-US" sz="2200" b="1" dirty="0"/>
              <a:t>人用脚镣伤他的脚，他被铁链捆拘。</a:t>
            </a:r>
            <a:r>
              <a:rPr lang="en-US" altLang="zh-CN" sz="2200" b="1" dirty="0"/>
              <a:t>19</a:t>
            </a:r>
            <a:r>
              <a:rPr lang="zh-CN" altLang="en-US" sz="2200" b="1" dirty="0"/>
              <a:t>耶和华的话试炼他，直等到他所说的应验了。</a:t>
            </a:r>
          </a:p>
          <a:p>
            <a:r>
              <a:rPr lang="en-US" altLang="zh-CN" sz="2200" b="1" dirty="0"/>
              <a:t>20</a:t>
            </a:r>
            <a:r>
              <a:rPr lang="zh-CN" altLang="en-US" sz="2200" b="1" dirty="0"/>
              <a:t>王打发人把他解开，就是治理众民的，把他释放。</a:t>
            </a:r>
            <a:r>
              <a:rPr lang="en-US" altLang="zh-CN" sz="2200" b="1" dirty="0"/>
              <a:t>21</a:t>
            </a:r>
            <a:r>
              <a:rPr lang="zh-CN" altLang="en-US" sz="2200" b="1" dirty="0"/>
              <a:t>立他作王家之主，掌管他一切所有的。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5354245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2220E-CB08-F022-418E-D23C24B3E693}"/>
              </a:ext>
            </a:extLst>
          </p:cNvPr>
          <p:cNvSpPr txBox="1"/>
          <p:nvPr/>
        </p:nvSpPr>
        <p:spPr>
          <a:xfrm>
            <a:off x="227693" y="368140"/>
            <a:ext cx="11736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1027279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0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</a:p>
          <a:p>
            <a:pPr algn="ctr"/>
            <a:endParaRPr lang="en-US" sz="2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000" dirty="0">
                <a:solidFill>
                  <a:srgbClr val="0D2100"/>
                </a:solidFill>
                <a:latin typeface="Source Sans Pro" panose="020B0503030403020204" pitchFamily="34" charset="0"/>
              </a:rPr>
              <a:t>12/17/2023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14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28592"/>
            <a:ext cx="1083155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集体问答与分享</a:t>
            </a:r>
            <a:endParaRPr lang="en-US" altLang="zh-CN" sz="2800" b="1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r>
              <a:rPr lang="en-US" sz="2400" dirty="0">
                <a:solidFill>
                  <a:srgbClr val="FF0000"/>
                </a:solidFill>
                <a:latin typeface="Source Sans Pro" panose="020B0503030403020204" pitchFamily="34" charset="0"/>
              </a:rPr>
              <a:t> Church has any special programs?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0D2BC-736E-1EE3-13E7-21908EBB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45" y="369973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zh-TW" altLang="en-US" sz="3200" b="1" dirty="0">
                <a:latin typeface="+mn-ea"/>
              </a:rPr>
              <a:t>伊甸园 </a:t>
            </a:r>
            <a:r>
              <a:rPr lang="en-US" altLang="zh-TW" sz="3200" b="1" dirty="0">
                <a:latin typeface="+mn-ea"/>
              </a:rPr>
              <a:t>-</a:t>
            </a:r>
            <a:r>
              <a:rPr lang="zh-TW" altLang="en-US" sz="3200" b="1" dirty="0">
                <a:latin typeface="+mn-ea"/>
              </a:rPr>
              <a:t> 天堂福境 的初</a:t>
            </a:r>
            <a:r>
              <a:rPr lang="zh-CN" altLang="en-US" sz="3200" b="1" dirty="0">
                <a:latin typeface="+mn-ea"/>
              </a:rPr>
              <a:t>尝</a:t>
            </a:r>
            <a:r>
              <a:rPr lang="zh-TW" altLang="en-US" sz="3200" b="1" dirty="0">
                <a:latin typeface="+mn-ea"/>
              </a:rPr>
              <a:t> </a:t>
            </a:r>
            <a:r>
              <a:rPr lang="en-US" altLang="en-US" sz="3200" b="1" dirty="0">
                <a:latin typeface="+mn-ea"/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73932-0911-5E04-F3BE-8A9F5E5D809F}"/>
              </a:ext>
            </a:extLst>
          </p:cNvPr>
          <p:cNvSpPr txBox="1"/>
          <p:nvPr/>
        </p:nvSpPr>
        <p:spPr>
          <a:xfrm>
            <a:off x="1018942" y="1415074"/>
            <a:ext cx="1005979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神人同住，没有隔阂</a:t>
            </a:r>
            <a:r>
              <a:rPr lang="zh-CN" altLang="en-US" sz="2800" dirty="0"/>
              <a:t> </a:t>
            </a:r>
            <a:r>
              <a:rPr lang="en-US" altLang="zh-CN" sz="2400" dirty="0"/>
              <a:t>2:9-14</a:t>
            </a:r>
          </a:p>
          <a:p>
            <a:endParaRPr lang="zh-CN" altLang="en-US" sz="2400" dirty="0"/>
          </a:p>
          <a:p>
            <a:r>
              <a:rPr lang="zh-CN" altLang="en-US" sz="2400" dirty="0"/>
              <a:t>果树</a:t>
            </a:r>
            <a:r>
              <a:rPr lang="en-US" altLang="zh-CN" sz="2400" dirty="0"/>
              <a:t>: 2:9</a:t>
            </a:r>
            <a:r>
              <a:rPr lang="zh-CN" altLang="en-US" sz="2400" dirty="0"/>
              <a:t>耶和华神使各样的树从地里长出来，可以悦人的眼目，其上的果子好作食物。园子当中又有生命树和分别善恶的树。</a:t>
            </a:r>
          </a:p>
          <a:p>
            <a:endParaRPr lang="en-US" altLang="zh-CN" sz="2400" dirty="0"/>
          </a:p>
          <a:p>
            <a:r>
              <a:rPr lang="zh-CN" altLang="en-US" sz="2400" dirty="0"/>
              <a:t>河流</a:t>
            </a:r>
            <a:r>
              <a:rPr lang="en-US" altLang="zh-CN" sz="2400" dirty="0"/>
              <a:t>: 2:10</a:t>
            </a:r>
            <a:r>
              <a:rPr lang="zh-CN" altLang="en-US" sz="2400" dirty="0"/>
              <a:t>有一条河从伊甸流出来，灌溉那园子；从那里分支，成了四道河的源头。 </a:t>
            </a:r>
            <a:r>
              <a:rPr lang="en-US" altLang="zh-CN" sz="2400" dirty="0"/>
              <a:t>11 </a:t>
            </a:r>
            <a:r>
              <a:rPr lang="zh-CN" altLang="en-US" sz="2400" dirty="0"/>
              <a:t>第一道河名叫比逊，就是环绕哈腓拉全地的，在那里有金子； </a:t>
            </a:r>
            <a:r>
              <a:rPr lang="en-US" altLang="zh-CN" sz="2400" dirty="0"/>
              <a:t>12 </a:t>
            </a:r>
            <a:r>
              <a:rPr lang="zh-CN" altLang="en-US" sz="2400" dirty="0"/>
              <a:t>那地的金子是好的；在那里也有红玉和玛瑙。 </a:t>
            </a:r>
            <a:r>
              <a:rPr lang="en-US" altLang="zh-CN" sz="2400" dirty="0"/>
              <a:t>13 </a:t>
            </a:r>
            <a:r>
              <a:rPr lang="zh-CN" altLang="en-US" sz="2400" dirty="0"/>
              <a:t>第二道河名叫基训，就是环绕古实全地的。 </a:t>
            </a:r>
            <a:r>
              <a:rPr lang="en-US" altLang="zh-CN" sz="2400" dirty="0"/>
              <a:t>14 </a:t>
            </a:r>
            <a:r>
              <a:rPr lang="zh-CN" altLang="en-US" sz="2400" dirty="0"/>
              <a:t>第三道河名叫底格里斯河，就是流向亚述东边的。第四道河就是幼发拉底河。</a:t>
            </a:r>
            <a:endParaRPr lang="en-US" altLang="zh-CN" sz="2400" dirty="0"/>
          </a:p>
          <a:p>
            <a:endParaRPr lang="en-US" sz="2400" dirty="0"/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从创世纪到启示录，从起初到末了，神与人的约从来没有改变，神的恩典从来没有改变，神的爱从来没有改变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61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5659</TotalTime>
  <Words>28200</Words>
  <Application>Microsoft Office PowerPoint</Application>
  <PresentationFormat>Widescreen</PresentationFormat>
  <Paragraphs>1009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1" baseType="lpstr">
      <vt:lpstr>Cardo</vt:lpstr>
      <vt:lpstr>等线</vt:lpstr>
      <vt:lpstr>新細明體</vt:lpstr>
      <vt:lpstr>Arial</vt:lpstr>
      <vt:lpstr>Calibri</vt:lpstr>
      <vt:lpstr>Calibri Light</vt:lpstr>
      <vt:lpstr>Courier New</vt:lpstr>
      <vt:lpstr>Roboto Condensed</vt:lpstr>
      <vt:lpstr>Source Sans Pro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Zhu, Haining - (haining)</cp:lastModifiedBy>
  <cp:revision>67</cp:revision>
  <cp:lastPrinted>2023-09-27T07:49:12Z</cp:lastPrinted>
  <dcterms:created xsi:type="dcterms:W3CDTF">2022-08-27T00:29:31Z</dcterms:created>
  <dcterms:modified xsi:type="dcterms:W3CDTF">2023-12-10T09:23:45Z</dcterms:modified>
</cp:coreProperties>
</file>