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431" r:id="rId2"/>
    <p:sldId id="438" r:id="rId3"/>
    <p:sldId id="437" r:id="rId4"/>
    <p:sldId id="436" r:id="rId5"/>
    <p:sldId id="441" r:id="rId6"/>
    <p:sldId id="44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7E59"/>
    <a:srgbClr val="5B9BD5"/>
    <a:srgbClr val="A78A5C"/>
    <a:srgbClr val="150575"/>
    <a:srgbClr val="0046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78313E-FCE2-486D-A39A-E9541DB2EF78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64D0D1-7059-478C-9010-264CD7315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864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="" xmlns:a16="http://schemas.microsoft.com/office/drawing/2014/main" id="{E3066EAC-CDBA-408E-883C-DFC1CFECD3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1E1D55-05AA-4119-8282-51DDD0599AF3}" type="slidenum">
              <a:rPr lang="zh-TW" altLang="en-US"/>
              <a:pPr/>
              <a:t>1</a:t>
            </a:fld>
            <a:endParaRPr lang="en-US" altLang="zh-TW"/>
          </a:p>
        </p:txBody>
      </p:sp>
      <p:sp>
        <p:nvSpPr>
          <p:cNvPr id="237570" name="Rectangle 2">
            <a:extLst>
              <a:ext uri="{FF2B5EF4-FFF2-40B4-BE49-F238E27FC236}">
                <a16:creationId xmlns="" xmlns:a16="http://schemas.microsoft.com/office/drawing/2014/main" id="{1DD8F822-1213-4266-A7AE-4FE57C5968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1" name="Rectangle 3">
            <a:extLst>
              <a:ext uri="{FF2B5EF4-FFF2-40B4-BE49-F238E27FC236}">
                <a16:creationId xmlns="" xmlns:a16="http://schemas.microsoft.com/office/drawing/2014/main" id="{F89F543C-1FFC-4417-A203-91AE3B60B0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338687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="" xmlns:a16="http://schemas.microsoft.com/office/drawing/2014/main" id="{E3066EAC-CDBA-408E-883C-DFC1CFECD3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1E1D55-05AA-4119-8282-51DDD0599AF3}" type="slidenum">
              <a:rPr lang="zh-TW" altLang="en-US"/>
              <a:pPr/>
              <a:t>2</a:t>
            </a:fld>
            <a:endParaRPr lang="en-US" altLang="zh-TW"/>
          </a:p>
        </p:txBody>
      </p:sp>
      <p:sp>
        <p:nvSpPr>
          <p:cNvPr id="237570" name="Rectangle 2">
            <a:extLst>
              <a:ext uri="{FF2B5EF4-FFF2-40B4-BE49-F238E27FC236}">
                <a16:creationId xmlns="" xmlns:a16="http://schemas.microsoft.com/office/drawing/2014/main" id="{1DD8F822-1213-4266-A7AE-4FE57C5968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1" name="Rectangle 3">
            <a:extLst>
              <a:ext uri="{FF2B5EF4-FFF2-40B4-BE49-F238E27FC236}">
                <a16:creationId xmlns="" xmlns:a16="http://schemas.microsoft.com/office/drawing/2014/main" id="{F89F543C-1FFC-4417-A203-91AE3B60B0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508657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="" xmlns:a16="http://schemas.microsoft.com/office/drawing/2014/main" id="{E3066EAC-CDBA-408E-883C-DFC1CFECD3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1E1D55-05AA-4119-8282-51DDD0599AF3}" type="slidenum">
              <a:rPr lang="zh-TW" altLang="en-US"/>
              <a:pPr/>
              <a:t>3</a:t>
            </a:fld>
            <a:endParaRPr lang="en-US" altLang="zh-TW"/>
          </a:p>
        </p:txBody>
      </p:sp>
      <p:sp>
        <p:nvSpPr>
          <p:cNvPr id="237570" name="Rectangle 2">
            <a:extLst>
              <a:ext uri="{FF2B5EF4-FFF2-40B4-BE49-F238E27FC236}">
                <a16:creationId xmlns="" xmlns:a16="http://schemas.microsoft.com/office/drawing/2014/main" id="{1DD8F822-1213-4266-A7AE-4FE57C5968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1" name="Rectangle 3">
            <a:extLst>
              <a:ext uri="{FF2B5EF4-FFF2-40B4-BE49-F238E27FC236}">
                <a16:creationId xmlns="" xmlns:a16="http://schemas.microsoft.com/office/drawing/2014/main" id="{F89F543C-1FFC-4417-A203-91AE3B60B0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08486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="" xmlns:a16="http://schemas.microsoft.com/office/drawing/2014/main" id="{E3066EAC-CDBA-408E-883C-DFC1CFECD3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1E1D55-05AA-4119-8282-51DDD0599AF3}" type="slidenum">
              <a:rPr lang="zh-TW" altLang="en-US"/>
              <a:pPr/>
              <a:t>4</a:t>
            </a:fld>
            <a:endParaRPr lang="en-US" altLang="zh-TW"/>
          </a:p>
        </p:txBody>
      </p:sp>
      <p:sp>
        <p:nvSpPr>
          <p:cNvPr id="237570" name="Rectangle 2">
            <a:extLst>
              <a:ext uri="{FF2B5EF4-FFF2-40B4-BE49-F238E27FC236}">
                <a16:creationId xmlns="" xmlns:a16="http://schemas.microsoft.com/office/drawing/2014/main" id="{1DD8F822-1213-4266-A7AE-4FE57C5968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1" name="Rectangle 3">
            <a:extLst>
              <a:ext uri="{FF2B5EF4-FFF2-40B4-BE49-F238E27FC236}">
                <a16:creationId xmlns="" xmlns:a16="http://schemas.microsoft.com/office/drawing/2014/main" id="{F89F543C-1FFC-4417-A203-91AE3B60B0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67918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="" xmlns:a16="http://schemas.microsoft.com/office/drawing/2014/main" id="{E3066EAC-CDBA-408E-883C-DFC1CFECD3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1E1D55-05AA-4119-8282-51DDD0599AF3}" type="slidenum">
              <a:rPr lang="zh-TW" altLang="en-US"/>
              <a:pPr/>
              <a:t>5</a:t>
            </a:fld>
            <a:endParaRPr lang="en-US" altLang="zh-TW"/>
          </a:p>
        </p:txBody>
      </p:sp>
      <p:sp>
        <p:nvSpPr>
          <p:cNvPr id="237570" name="Rectangle 2">
            <a:extLst>
              <a:ext uri="{FF2B5EF4-FFF2-40B4-BE49-F238E27FC236}">
                <a16:creationId xmlns="" xmlns:a16="http://schemas.microsoft.com/office/drawing/2014/main" id="{1DD8F822-1213-4266-A7AE-4FE57C5968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1" name="Rectangle 3">
            <a:extLst>
              <a:ext uri="{FF2B5EF4-FFF2-40B4-BE49-F238E27FC236}">
                <a16:creationId xmlns="" xmlns:a16="http://schemas.microsoft.com/office/drawing/2014/main" id="{F89F543C-1FFC-4417-A203-91AE3B60B0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84373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="" xmlns:a16="http://schemas.microsoft.com/office/drawing/2014/main" id="{E3066EAC-CDBA-408E-883C-DFC1CFECD3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1E1D55-05AA-4119-8282-51DDD0599AF3}" type="slidenum">
              <a:rPr lang="zh-TW" altLang="en-US"/>
              <a:pPr/>
              <a:t>6</a:t>
            </a:fld>
            <a:endParaRPr lang="en-US" altLang="zh-TW"/>
          </a:p>
        </p:txBody>
      </p:sp>
      <p:sp>
        <p:nvSpPr>
          <p:cNvPr id="237570" name="Rectangle 2">
            <a:extLst>
              <a:ext uri="{FF2B5EF4-FFF2-40B4-BE49-F238E27FC236}">
                <a16:creationId xmlns="" xmlns:a16="http://schemas.microsoft.com/office/drawing/2014/main" id="{1DD8F822-1213-4266-A7AE-4FE57C5968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1" name="Rectangle 3">
            <a:extLst>
              <a:ext uri="{FF2B5EF4-FFF2-40B4-BE49-F238E27FC236}">
                <a16:creationId xmlns="" xmlns:a16="http://schemas.microsoft.com/office/drawing/2014/main" id="{F89F543C-1FFC-4417-A203-91AE3B60B0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09413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/>
              <a:t>1/8/2022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189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/>
              <a:t>1/8/2022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642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/>
              <a:t>1/8/2022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586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/>
              <a:t>1/8/2022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444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/>
              <a:t>1/8/2022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143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/>
              <a:t>1/8/2022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646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/>
              <a:t>1/8/2022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833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/>
              <a:t>1/8/2022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605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/>
              <a:t>1/8/2022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037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/>
              <a:t>1/8/2022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594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/>
              <a:t>1/8/2022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27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FFD320-BA8F-45F1-978F-228D58686EAB}" type="datetimeFigureOut">
              <a:rPr lang="en-US" smtClean="0"/>
              <a:t>1/8/2022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DE5B61-800B-40A3-B7B5-C8FDFAC58B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482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B9B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70" name="Text Box 6">
            <a:extLst>
              <a:ext uri="{FF2B5EF4-FFF2-40B4-BE49-F238E27FC236}">
                <a16:creationId xmlns="" xmlns:a16="http://schemas.microsoft.com/office/drawing/2014/main" id="{93950789-5877-4E7A-AF4D-844A30EE63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9925" y="2654301"/>
            <a:ext cx="323215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4800" dirty="0">
                <a:ea typeface="SimHei" panose="02010609060101010101" pitchFamily="49" charset="-122"/>
              </a:rPr>
              <a:t>撒母耳記上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13829"/>
          <a:stretch/>
        </p:blipFill>
        <p:spPr>
          <a:xfrm>
            <a:off x="8021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77E59">
              <a:alpha val="94000"/>
            </a:srgbClr>
          </a:solidFill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828799" y="2466092"/>
            <a:ext cx="90838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2022 </a:t>
            </a:r>
            <a:r>
              <a:rPr lang="zh-CN" altLang="en-US" sz="7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春季舊約班介紹</a:t>
            </a:r>
            <a:endParaRPr lang="en-US" sz="7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6590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B9B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70" name="Text Box 6">
            <a:extLst>
              <a:ext uri="{FF2B5EF4-FFF2-40B4-BE49-F238E27FC236}">
                <a16:creationId xmlns="" xmlns:a16="http://schemas.microsoft.com/office/drawing/2014/main" id="{93950789-5877-4E7A-AF4D-844A30EE63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9925" y="2654301"/>
            <a:ext cx="323215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4800" dirty="0">
                <a:ea typeface="SimHei" panose="02010609060101010101" pitchFamily="49" charset="-122"/>
              </a:rPr>
              <a:t>撒母耳記上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13829"/>
          <a:stretch/>
        </p:blipFill>
        <p:spPr>
          <a:xfrm>
            <a:off x="8021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49214"/>
            <a:ext cx="12192000" cy="6858000"/>
          </a:xfrm>
          <a:prstGeom prst="rect">
            <a:avLst/>
          </a:prstGeom>
          <a:solidFill>
            <a:srgbClr val="977E59">
              <a:alpha val="94000"/>
            </a:srgbClr>
          </a:solidFill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022" y="2382253"/>
            <a:ext cx="1218397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課程書</a:t>
            </a:r>
            <a:r>
              <a:rPr lang="zh-CN" altLang="en-US" sz="7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卷</a:t>
            </a:r>
            <a:endParaRPr lang="en-US" altLang="zh-CN" sz="7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algn="ctr"/>
            <a:r>
              <a:rPr lang="zh-CN" altLang="en-US" sz="9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但</a:t>
            </a:r>
            <a:r>
              <a:rPr lang="zh-CN" altLang="en-US" sz="9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以</a:t>
            </a:r>
            <a:r>
              <a:rPr lang="zh-CN" altLang="en-US" sz="9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理書</a:t>
            </a:r>
            <a:endParaRPr lang="en-US" sz="9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12701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B9B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70" name="Text Box 6">
            <a:extLst>
              <a:ext uri="{FF2B5EF4-FFF2-40B4-BE49-F238E27FC236}">
                <a16:creationId xmlns="" xmlns:a16="http://schemas.microsoft.com/office/drawing/2014/main" id="{93950789-5877-4E7A-AF4D-844A30EE63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9925" y="2654301"/>
            <a:ext cx="323215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4800" dirty="0">
                <a:ea typeface="SimHei" panose="02010609060101010101" pitchFamily="49" charset="-122"/>
              </a:rPr>
              <a:t>撒母耳記上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13829"/>
          <a:stretch/>
        </p:blipFill>
        <p:spPr>
          <a:xfrm>
            <a:off x="8021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77E59">
              <a:alpha val="94000"/>
            </a:srgbClr>
          </a:solidFill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946356" y="480881"/>
            <a:ext cx="51495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同工團隊</a:t>
            </a:r>
            <a:r>
              <a:rPr lang="zh-CN" altLang="en-US" sz="7200" dirty="0"/>
              <a:t> </a:t>
            </a:r>
            <a:endParaRPr lang="en-US" sz="7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89" t="12195" r="9614" b="12664"/>
          <a:stretch/>
        </p:blipFill>
        <p:spPr>
          <a:xfrm>
            <a:off x="1066308" y="1960554"/>
            <a:ext cx="2627385" cy="342951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5110" y="1960554"/>
            <a:ext cx="2229558" cy="33592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8" t="16315" r="5116" b="7895"/>
          <a:stretch/>
        </p:blipFill>
        <p:spPr>
          <a:xfrm>
            <a:off x="8867359" y="1960554"/>
            <a:ext cx="2478505" cy="319196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1227221" y="5558589"/>
            <a:ext cx="22017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rgbClr val="FFC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陳萍</a:t>
            </a:r>
            <a:endParaRPr lang="en-US" sz="4400" b="1" dirty="0">
              <a:solidFill>
                <a:srgbClr val="FFC0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95110" y="5523405"/>
            <a:ext cx="22017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rgbClr val="FFC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海寧</a:t>
            </a:r>
            <a:endParaRPr lang="en-US" sz="4400" b="1" dirty="0">
              <a:solidFill>
                <a:srgbClr val="FFC0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244263" y="5431860"/>
            <a:ext cx="22017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rgbClr val="FFC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則賢</a:t>
            </a:r>
            <a:endParaRPr lang="en-US" sz="4400" b="1" dirty="0">
              <a:solidFill>
                <a:srgbClr val="FFC0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9105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B9B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70" name="Text Box 6">
            <a:extLst>
              <a:ext uri="{FF2B5EF4-FFF2-40B4-BE49-F238E27FC236}">
                <a16:creationId xmlns="" xmlns:a16="http://schemas.microsoft.com/office/drawing/2014/main" id="{93950789-5877-4E7A-AF4D-844A30EE63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9925" y="2654301"/>
            <a:ext cx="323215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4800" dirty="0">
                <a:ea typeface="SimHei" panose="02010609060101010101" pitchFamily="49" charset="-122"/>
              </a:rPr>
              <a:t>撒母耳記上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13829"/>
          <a:stretch/>
        </p:blipFill>
        <p:spPr>
          <a:xfrm>
            <a:off x="8021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77E59">
              <a:alpha val="94000"/>
            </a:srgbClr>
          </a:solidFill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48916" y="0"/>
            <a:ext cx="1184308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課</a:t>
            </a:r>
            <a:r>
              <a:rPr lang="zh-CN" altLang="en-US" sz="7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程簡介</a:t>
            </a:r>
            <a:endParaRPr lang="en-US" altLang="zh-CN" sz="72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zh-TW" alt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但以理書是舊約的啟示錄；啟示錄是新約的但以理</a:t>
            </a:r>
            <a:r>
              <a:rPr lang="zh-TW" alt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書</a:t>
            </a:r>
            <a:endParaRPr lang="en-US" altLang="zh-TW" sz="36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zh-TW" alt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藉著世界諸國之興衰及猶太選民之遭遇指出神是至高的掌權者，也是審判者</a:t>
            </a:r>
            <a:r>
              <a:rPr lang="zh-TW" alt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，祂</a:t>
            </a:r>
            <a:r>
              <a:rPr lang="zh-TW" alt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必在地上建立彌賽亞永恆的國度</a:t>
            </a:r>
            <a:endParaRPr lang="en-US" altLang="zh-CN" sz="36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7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課</a:t>
            </a:r>
            <a:r>
              <a:rPr lang="zh-CN" altLang="en-US" sz="7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程目</a:t>
            </a:r>
            <a:r>
              <a:rPr lang="zh-CN" altLang="en-US" sz="7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的</a:t>
            </a:r>
            <a:endParaRPr lang="en-US" altLang="zh-CN" sz="72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zh-CN" alt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學習</a:t>
            </a:r>
            <a:r>
              <a:rPr lang="zh-TW" alt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本</a:t>
            </a:r>
            <a:r>
              <a:rPr lang="zh-TW" alt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書幫助我們認識神的主權和計</a:t>
            </a:r>
            <a:r>
              <a:rPr lang="zh-TW" alt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劃</a:t>
            </a:r>
            <a:endParaRPr lang="en-US" altLang="zh-TW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zh-TW" alt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從</a:t>
            </a:r>
            <a:r>
              <a:rPr lang="zh-TW" alt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但以理一生美好的見證，</a:t>
            </a:r>
            <a:r>
              <a:rPr lang="zh-TW" alt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學習忠</a:t>
            </a:r>
            <a:r>
              <a:rPr lang="zh-TW" alt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心事奉神的功</a:t>
            </a:r>
          </a:p>
          <a:p>
            <a:r>
              <a:rPr lang="zh-TW" alt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課</a:t>
            </a:r>
            <a:r>
              <a:rPr lang="en-US" altLang="zh-CN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---</a:t>
            </a:r>
            <a:r>
              <a:rPr lang="zh-TW" alt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恩</a:t>
            </a:r>
            <a:r>
              <a:rPr lang="zh-TW" alt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典中長進 盼望裡忠</a:t>
            </a:r>
            <a:r>
              <a:rPr lang="zh-TW" alt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貞</a:t>
            </a:r>
            <a:endParaRPr lang="en-US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6026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B9B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70" name="Text Box 6">
            <a:extLst>
              <a:ext uri="{FF2B5EF4-FFF2-40B4-BE49-F238E27FC236}">
                <a16:creationId xmlns="" xmlns:a16="http://schemas.microsoft.com/office/drawing/2014/main" id="{93950789-5877-4E7A-AF4D-844A30EE63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9925" y="2654301"/>
            <a:ext cx="323215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4800" dirty="0">
                <a:ea typeface="SimHei" panose="02010609060101010101" pitchFamily="49" charset="-122"/>
              </a:rPr>
              <a:t>撒母耳記上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13829"/>
          <a:stretch/>
        </p:blipFill>
        <p:spPr>
          <a:xfrm>
            <a:off x="8021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77E59">
              <a:alpha val="94000"/>
            </a:srgbClr>
          </a:solidFill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05326" y="493295"/>
            <a:ext cx="1098483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學</a:t>
            </a:r>
            <a:r>
              <a:rPr lang="zh-CN" altLang="en-US" sz="7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習計</a:t>
            </a:r>
            <a:r>
              <a:rPr lang="zh-CN" altLang="en-US" sz="7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劃</a:t>
            </a:r>
            <a:endParaRPr lang="en-US" altLang="zh-CN" sz="72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altLang="zh-CN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1/16</a:t>
            </a:r>
            <a:r>
              <a:rPr lang="zh-CN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開始，概論</a:t>
            </a:r>
            <a:endParaRPr lang="en-US" altLang="zh-CN" sz="48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zh-CN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每週一章，共</a:t>
            </a:r>
            <a:r>
              <a:rPr lang="en-US" altLang="zh-CN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12</a:t>
            </a:r>
            <a:r>
              <a:rPr lang="zh-CN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章</a:t>
            </a:r>
            <a:endParaRPr lang="en-US" altLang="zh-CN" sz="48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zh-CN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一次總結回顧</a:t>
            </a:r>
            <a:endParaRPr lang="en-US" altLang="zh-CN" sz="48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zh-CN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一次組內討論分享</a:t>
            </a:r>
            <a:endParaRPr lang="en-US" sz="4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2800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B9B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70" name="Text Box 6">
            <a:extLst>
              <a:ext uri="{FF2B5EF4-FFF2-40B4-BE49-F238E27FC236}">
                <a16:creationId xmlns="" xmlns:a16="http://schemas.microsoft.com/office/drawing/2014/main" id="{93950789-5877-4E7A-AF4D-844A30EE63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9925" y="2654301"/>
            <a:ext cx="323215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4800" dirty="0">
                <a:ea typeface="SimHei" panose="02010609060101010101" pitchFamily="49" charset="-122"/>
              </a:rPr>
              <a:t>撒母耳記上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13829"/>
          <a:stretch/>
        </p:blipFill>
        <p:spPr>
          <a:xfrm>
            <a:off x="8021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77E59">
              <a:alpha val="94000"/>
            </a:srgbClr>
          </a:solidFill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69232" y="58846"/>
            <a:ext cx="1098483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學習方式</a:t>
            </a:r>
            <a:endParaRPr lang="en-US" altLang="zh-CN" sz="54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zh-CN" altLang="en-US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主日學老師講解～</a:t>
            </a:r>
            <a:r>
              <a:rPr lang="en-US" altLang="zh-CN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30min. 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zh-CN" altLang="en-US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討論時間 ，組員自由回答問題或分享心得</a:t>
            </a:r>
            <a:endParaRPr lang="en-US" altLang="zh-CN" sz="54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課程要求</a:t>
            </a:r>
            <a:endParaRPr lang="en-US" altLang="zh-CN" sz="54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zh-CN" altLang="en-US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全學期通讀但以理書兩遍</a:t>
            </a:r>
            <a:r>
              <a:rPr lang="en-US" altLang="zh-CN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+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zh-CN" altLang="en-US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每週上課前預讀當週章節，歡迎預備問題或分享</a:t>
            </a:r>
            <a:endParaRPr lang="en-US" sz="5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4825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14585</TotalTime>
  <Words>293</Words>
  <Application>Microsoft Office PowerPoint</Application>
  <PresentationFormat>Widescreen</PresentationFormat>
  <Paragraphs>37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KaiTi</vt:lpstr>
      <vt:lpstr>新細明體</vt:lpstr>
      <vt:lpstr>SimHei</vt:lpstr>
      <vt:lpstr>宋体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M3 Engineering &amp; Technology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Lu</dc:creator>
  <cp:lastModifiedBy>jason xiang</cp:lastModifiedBy>
  <cp:revision>189</cp:revision>
  <dcterms:created xsi:type="dcterms:W3CDTF">2014-12-30T18:22:34Z</dcterms:created>
  <dcterms:modified xsi:type="dcterms:W3CDTF">2022-01-09T05:49:44Z</dcterms:modified>
</cp:coreProperties>
</file>