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sldIdLst>
    <p:sldId id="258" r:id="rId2"/>
    <p:sldId id="318" r:id="rId3"/>
    <p:sldId id="259" r:id="rId4"/>
    <p:sldId id="317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73" r:id="rId16"/>
    <p:sldId id="274" r:id="rId17"/>
    <p:sldId id="275" r:id="rId18"/>
    <p:sldId id="277" r:id="rId19"/>
    <p:sldId id="280" r:id="rId20"/>
    <p:sldId id="281" r:id="rId21"/>
    <p:sldId id="285" r:id="rId22"/>
    <p:sldId id="287" r:id="rId23"/>
    <p:sldId id="296" r:id="rId24"/>
    <p:sldId id="299" r:id="rId25"/>
    <p:sldId id="304" r:id="rId26"/>
    <p:sldId id="305" r:id="rId27"/>
    <p:sldId id="308" r:id="rId28"/>
    <p:sldId id="321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E1EDF"/>
    <a:srgbClr val="150575"/>
    <a:srgbClr val="00467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54" autoAdjust="0"/>
    <p:restoredTop sz="94660"/>
  </p:normalViewPr>
  <p:slideViewPr>
    <p:cSldViewPr snapToGrid="0">
      <p:cViewPr varScale="1">
        <p:scale>
          <a:sx n="77" d="100"/>
          <a:sy n="77" d="100"/>
        </p:scale>
        <p:origin x="42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C248BC-A7B4-46D6-832B-CA6FB1124999}" type="datetimeFigureOut">
              <a:rPr lang="en-US" smtClean="0"/>
              <a:t>3/18/2018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97E2C5-8E48-47FE-82E1-8A074F3A56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363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DD5B9-6FD7-4EDE-93AB-0C3D852707B4}" type="slidenum">
              <a:rPr lang="zh-TW" altLang="en-US">
                <a:solidFill>
                  <a:prstClr val="black"/>
                </a:solidFill>
              </a:rPr>
              <a:pPr/>
              <a:t>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396184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BDD5B9-6FD7-4EDE-93AB-0C3D852707B4}" type="slidenum">
              <a:rPr lang="zh-TW" altLang="en-US">
                <a:solidFill>
                  <a:prstClr val="black"/>
                </a:solidFill>
              </a:rPr>
              <a:pPr/>
              <a:t>4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391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1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48117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71892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642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5869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64446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1435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86463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1833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605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20379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65944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FFD320-BA8F-45F1-978F-228D58686EAB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77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FFD320-BA8F-45F1-978F-228D58686EAB}" type="datetimeFigureOut">
              <a:rPr lang="en-US" smtClean="0"/>
              <a:t>3/18/2018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DE5B61-800B-40A3-B7B5-C8FDFAC58B5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482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78889" y="160312"/>
            <a:ext cx="10262587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《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你們當效法我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》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第十課 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- 3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月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18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日</a:t>
            </a:r>
            <a:endParaRPr lang="en-US" altLang="zh-CN" sz="4000" b="1" dirty="0" smtClean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保羅第四次的宣教</a:t>
            </a:r>
            <a:r>
              <a:rPr lang="zh-CN" altLang="en-US" sz="4800" b="1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旅行路</a:t>
            </a:r>
            <a:r>
              <a:rPr lang="zh-CN" altLang="en-US" sz="4800" b="1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線</a:t>
            </a:r>
            <a:endParaRPr lang="zh-TW" altLang="en-US" sz="4800" b="1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63733" y="1940807"/>
            <a:ext cx="457368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課程內容：</a:t>
            </a:r>
            <a:r>
              <a:rPr lang="en-US" altLang="zh-CN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4</a:t>
            </a:r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個方面</a:t>
            </a:r>
            <a:endParaRPr lang="en-US" sz="4000" dirty="0"/>
          </a:p>
        </p:txBody>
      </p:sp>
      <p:sp>
        <p:nvSpPr>
          <p:cNvPr id="12" name="Rectangle 11"/>
          <p:cNvSpPr/>
          <p:nvPr/>
        </p:nvSpPr>
        <p:spPr>
          <a:xfrm>
            <a:off x="0" y="2712649"/>
            <a:ext cx="12111644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快速複習</a:t>
            </a:r>
            <a:r>
              <a:rPr lang="zh-C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使徒保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羅</a:t>
            </a:r>
            <a:r>
              <a:rPr lang="zh-CN" altLang="en-US" sz="4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第三次旅行傳道腳</a:t>
            </a:r>
            <a:r>
              <a:rPr lang="zh-CN" alt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踨</a:t>
            </a:r>
            <a:endParaRPr lang="en-US" altLang="zh-CN" sz="4000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保</a:t>
            </a:r>
            <a:r>
              <a:rPr lang="zh-CN" alt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羅被捕、被囚、被審 </a:t>
            </a:r>
            <a:r>
              <a:rPr lang="en-US" altLang="zh-CN" sz="400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</a:t>
            </a:r>
            <a:r>
              <a:rPr lang="zh-CN" altLang="en-US" sz="400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略</a:t>
            </a:r>
            <a:r>
              <a:rPr lang="en-US" altLang="zh-CN" sz="4000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) </a:t>
            </a:r>
            <a:endParaRPr lang="en-US" altLang="zh-CN" sz="4000" dirty="0">
              <a:solidFill>
                <a:prstClr val="black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囚徒保</a:t>
            </a:r>
            <a:r>
              <a:rPr lang="zh-CN" altLang="en-US" sz="4000" dirty="0">
                <a:solidFill>
                  <a:srgbClr val="FF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羅</a:t>
            </a:r>
            <a:r>
              <a:rPr lang="zh-CN" altLang="en-US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第四次</a:t>
            </a:r>
            <a:r>
              <a:rPr lang="zh-CN" altLang="en-US" sz="4000" dirty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旅行傳道腳踨 </a:t>
            </a:r>
            <a:r>
              <a:rPr lang="en-US" altLang="zh-CN" sz="4000" dirty="0">
                <a:solidFill>
                  <a:srgbClr val="150575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– </a:t>
            </a:r>
            <a:r>
              <a:rPr lang="zh-CN" altLang="en-US" sz="4000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作</a:t>
            </a:r>
            <a:r>
              <a:rPr lang="zh-CN" alt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圖</a:t>
            </a:r>
            <a:endParaRPr lang="en-US" altLang="zh-CN" sz="4000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4000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一點討論：</a:t>
            </a:r>
            <a:r>
              <a:rPr lang="zh-CN" altLang="en-US" sz="40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在患難中如何持守我們的事奉？</a:t>
            </a:r>
            <a:endParaRPr lang="en-US" altLang="zh-TW" sz="4000" dirty="0" smtClean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endParaRPr lang="en-US" altLang="zh-CN" sz="4000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endParaRPr lang="en-US" altLang="zh-CN" sz="2800" dirty="0" smtClean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  <a:p>
            <a:pPr algn="ctr"/>
            <a:r>
              <a:rPr lang="zh-CN" alt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呂</a:t>
            </a:r>
            <a:r>
              <a:rPr lang="zh-CN" altLang="en-US" sz="2800" dirty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炳</a:t>
            </a:r>
            <a:r>
              <a:rPr lang="zh-CN" altLang="en-US" sz="28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庚電話  </a:t>
            </a:r>
            <a:r>
              <a:rPr lang="en-US" altLang="zh-CN" sz="2800" dirty="0" smtClean="0">
                <a:solidFill>
                  <a:srgbClr val="C00000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520-248-0858</a:t>
            </a:r>
            <a:endParaRPr lang="en-US" altLang="zh-CN" sz="2800" dirty="0">
              <a:solidFill>
                <a:srgbClr val="C00000"/>
              </a:solidFill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94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99" name="Rectangle 79"/>
          <p:cNvSpPr>
            <a:spLocks noChangeArrowheads="1"/>
          </p:cNvSpPr>
          <p:nvPr/>
        </p:nvSpPr>
        <p:spPr bwMode="auto">
          <a:xfrm>
            <a:off x="1524000" y="2286000"/>
            <a:ext cx="9144000" cy="4572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1" name="Text Box 31"/>
          <p:cNvSpPr txBox="1">
            <a:spLocks noChangeArrowheads="1"/>
          </p:cNvSpPr>
          <p:nvPr/>
        </p:nvSpPr>
        <p:spPr bwMode="auto">
          <a:xfrm>
            <a:off x="1905000" y="457200"/>
            <a:ext cx="8459788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走的日子多了，已經過了禁食的節期，行船又危險，保羅就勸眾人說：「眾位，我看這次行船，不但貨物和船要受傷損，大遭破壞，連我們的性命也難保。」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9-10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56352" name="Rectangle 32"/>
          <p:cNvSpPr>
            <a:spLocks noChangeArrowheads="1"/>
          </p:cNvSpPr>
          <p:nvPr/>
        </p:nvSpPr>
        <p:spPr bwMode="auto">
          <a:xfrm>
            <a:off x="1857375" y="4465639"/>
            <a:ext cx="1201738" cy="269875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3" name="Rectangle 33"/>
          <p:cNvSpPr>
            <a:spLocks noChangeArrowheads="1"/>
          </p:cNvSpPr>
          <p:nvPr/>
        </p:nvSpPr>
        <p:spPr bwMode="auto">
          <a:xfrm>
            <a:off x="3057526" y="4465638"/>
            <a:ext cx="4803775" cy="273050"/>
          </a:xfrm>
          <a:prstGeom prst="rect">
            <a:avLst/>
          </a:prstGeom>
          <a:solidFill>
            <a:srgbClr val="339933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4" name="Rectangle 34"/>
          <p:cNvSpPr>
            <a:spLocks noChangeArrowheads="1"/>
          </p:cNvSpPr>
          <p:nvPr/>
        </p:nvSpPr>
        <p:spPr bwMode="auto">
          <a:xfrm>
            <a:off x="9167814" y="4471989"/>
            <a:ext cx="1163637" cy="261937"/>
          </a:xfrm>
          <a:prstGeom prst="rect">
            <a:avLst/>
          </a:prstGeom>
          <a:solidFill>
            <a:srgbClr val="FF00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6355" name="Rectangle 35"/>
          <p:cNvSpPr>
            <a:spLocks noChangeArrowheads="1"/>
          </p:cNvSpPr>
          <p:nvPr/>
        </p:nvSpPr>
        <p:spPr bwMode="auto">
          <a:xfrm>
            <a:off x="7861301" y="4467226"/>
            <a:ext cx="1306513" cy="265113"/>
          </a:xfrm>
          <a:prstGeom prst="rect">
            <a:avLst/>
          </a:prstGeom>
          <a:solidFill>
            <a:srgbClr val="FFFF00">
              <a:alpha val="70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6356" name="Group 36"/>
          <p:cNvGraphicFramePr>
            <a:graphicFrameLocks noGrp="1"/>
          </p:cNvGraphicFramePr>
          <p:nvPr/>
        </p:nvGraphicFramePr>
        <p:xfrm>
          <a:off x="1855789" y="4465638"/>
          <a:ext cx="8478837" cy="274320"/>
        </p:xfrm>
        <a:graphic>
          <a:graphicData uri="http://schemas.openxmlformats.org/drawingml/2006/table">
            <a:tbl>
              <a:tblPr/>
              <a:tblGrid>
                <a:gridCol w="706437"/>
                <a:gridCol w="706438"/>
                <a:gridCol w="706437"/>
                <a:gridCol w="708025"/>
                <a:gridCol w="704850"/>
                <a:gridCol w="708025"/>
                <a:gridCol w="706438"/>
                <a:gridCol w="704850"/>
                <a:gridCol w="708025"/>
                <a:gridCol w="706437"/>
                <a:gridCol w="706438"/>
                <a:gridCol w="706437"/>
              </a:tblGrid>
              <a:tr h="23495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zh-TW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新細明體" panose="02020500000000000000" pitchFamily="18" charset="-120"/>
                          <a:cs typeface="Arial" panose="020B0604020202020204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6384" name="Line 64"/>
          <p:cNvSpPr>
            <a:spLocks noChangeShapeType="1"/>
          </p:cNvSpPr>
          <p:nvPr/>
        </p:nvSpPr>
        <p:spPr bwMode="auto">
          <a:xfrm flipV="1">
            <a:off x="8345488" y="4745038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5" name="Text Box 65"/>
          <p:cNvSpPr txBox="1">
            <a:spLocks noChangeArrowheads="1"/>
          </p:cNvSpPr>
          <p:nvPr/>
        </p:nvSpPr>
        <p:spPr bwMode="auto">
          <a:xfrm>
            <a:off x="8153400" y="5026025"/>
            <a:ext cx="387350" cy="8255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贖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罪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日</a:t>
            </a:r>
          </a:p>
        </p:txBody>
      </p:sp>
      <p:sp>
        <p:nvSpPr>
          <p:cNvPr id="56386" name="Line 66"/>
          <p:cNvSpPr>
            <a:spLocks noChangeShapeType="1"/>
          </p:cNvSpPr>
          <p:nvPr/>
        </p:nvSpPr>
        <p:spPr bwMode="auto">
          <a:xfrm flipV="1">
            <a:off x="7888288" y="4745038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7" name="Text Box 67"/>
          <p:cNvSpPr txBox="1">
            <a:spLocks noChangeArrowheads="1"/>
          </p:cNvSpPr>
          <p:nvPr/>
        </p:nvSpPr>
        <p:spPr bwMode="auto">
          <a:xfrm>
            <a:off x="7696200" y="5026026"/>
            <a:ext cx="38735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離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每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拉</a:t>
            </a:r>
          </a:p>
        </p:txBody>
      </p:sp>
      <p:sp>
        <p:nvSpPr>
          <p:cNvPr id="56388" name="Line 68"/>
          <p:cNvSpPr>
            <a:spLocks noChangeShapeType="1"/>
          </p:cNvSpPr>
          <p:nvPr/>
        </p:nvSpPr>
        <p:spPr bwMode="auto">
          <a:xfrm flipV="1">
            <a:off x="7342188" y="4745038"/>
            <a:ext cx="0" cy="4445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89" name="Text Box 69"/>
          <p:cNvSpPr txBox="1">
            <a:spLocks noChangeArrowheads="1"/>
          </p:cNvSpPr>
          <p:nvPr/>
        </p:nvSpPr>
        <p:spPr bwMode="auto">
          <a:xfrm>
            <a:off x="7048500" y="5026026"/>
            <a:ext cx="590550" cy="89852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15000"/>
              </a:spcAft>
            </a:pPr>
            <a:r>
              <a:rPr lang="zh-TW" altLang="en-US" sz="1600">
                <a:ea typeface="SimHei" panose="02010609060101010101" pitchFamily="49" charset="-122"/>
              </a:rPr>
              <a:t>離開</a:t>
            </a:r>
          </a:p>
          <a:p>
            <a:pPr algn="ctr">
              <a:spcAft>
                <a:spcPct val="15000"/>
              </a:spcAft>
            </a:pPr>
            <a:r>
              <a:rPr lang="zh-TW" altLang="en-US" sz="1600">
                <a:ea typeface="SimHei" panose="02010609060101010101" pitchFamily="49" charset="-122"/>
              </a:rPr>
              <a:t>該撒</a:t>
            </a:r>
          </a:p>
          <a:p>
            <a:pPr algn="ctr">
              <a:spcAft>
                <a:spcPct val="15000"/>
              </a:spcAft>
            </a:pPr>
            <a:r>
              <a:rPr lang="zh-TW" altLang="en-US" sz="1600">
                <a:ea typeface="SimHei" panose="02010609060101010101" pitchFamily="49" charset="-122"/>
              </a:rPr>
              <a:t>利亞</a:t>
            </a:r>
          </a:p>
        </p:txBody>
      </p:sp>
      <p:sp>
        <p:nvSpPr>
          <p:cNvPr id="56390" name="Line 70"/>
          <p:cNvSpPr>
            <a:spLocks noChangeShapeType="1"/>
          </p:cNvSpPr>
          <p:nvPr/>
        </p:nvSpPr>
        <p:spPr bwMode="auto">
          <a:xfrm flipV="1">
            <a:off x="8462963" y="4743450"/>
            <a:ext cx="0" cy="177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1" name="Line 71"/>
          <p:cNvSpPr>
            <a:spLocks noChangeShapeType="1"/>
          </p:cNvSpPr>
          <p:nvPr/>
        </p:nvSpPr>
        <p:spPr bwMode="auto">
          <a:xfrm>
            <a:off x="8462964" y="4922838"/>
            <a:ext cx="173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2" name="Line 72"/>
          <p:cNvSpPr>
            <a:spLocks noChangeShapeType="1"/>
          </p:cNvSpPr>
          <p:nvPr/>
        </p:nvSpPr>
        <p:spPr bwMode="auto">
          <a:xfrm>
            <a:off x="8636000" y="4922838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6393" name="Text Box 73"/>
          <p:cNvSpPr txBox="1">
            <a:spLocks noChangeArrowheads="1"/>
          </p:cNvSpPr>
          <p:nvPr/>
        </p:nvSpPr>
        <p:spPr bwMode="auto">
          <a:xfrm>
            <a:off x="8442325" y="5026026"/>
            <a:ext cx="387350" cy="10699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離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開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佳</a:t>
            </a:r>
          </a:p>
          <a:p>
            <a:pPr algn="ctr"/>
            <a:r>
              <a:rPr lang="zh-TW" altLang="en-US" sz="1600">
                <a:ea typeface="SimHei" panose="02010609060101010101" pitchFamily="49" charset="-122"/>
              </a:rPr>
              <a:t>澳</a:t>
            </a:r>
          </a:p>
        </p:txBody>
      </p:sp>
      <p:sp>
        <p:nvSpPr>
          <p:cNvPr id="56394" name="Text Box 74"/>
          <p:cNvSpPr txBox="1">
            <a:spLocks noChangeArrowheads="1"/>
          </p:cNvSpPr>
          <p:nvPr/>
        </p:nvSpPr>
        <p:spPr bwMode="auto">
          <a:xfrm>
            <a:off x="4721225" y="3959226"/>
            <a:ext cx="20129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地中海的航行季節</a:t>
            </a:r>
          </a:p>
        </p:txBody>
      </p:sp>
      <p:sp>
        <p:nvSpPr>
          <p:cNvPr id="56395" name="Text Box 75"/>
          <p:cNvSpPr txBox="1">
            <a:spLocks noChangeArrowheads="1"/>
          </p:cNvSpPr>
          <p:nvPr/>
        </p:nvSpPr>
        <p:spPr bwMode="auto">
          <a:xfrm>
            <a:off x="9204325" y="3959226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停航季節</a:t>
            </a:r>
          </a:p>
        </p:txBody>
      </p:sp>
      <p:sp>
        <p:nvSpPr>
          <p:cNvPr id="56396" name="Text Box 76"/>
          <p:cNvSpPr txBox="1">
            <a:spLocks noChangeArrowheads="1"/>
          </p:cNvSpPr>
          <p:nvPr/>
        </p:nvSpPr>
        <p:spPr bwMode="auto">
          <a:xfrm>
            <a:off x="1906588" y="3959226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停航季節</a:t>
            </a:r>
          </a:p>
        </p:txBody>
      </p:sp>
      <p:sp>
        <p:nvSpPr>
          <p:cNvPr id="56397" name="Text Box 77"/>
          <p:cNvSpPr txBox="1">
            <a:spLocks noChangeArrowheads="1"/>
          </p:cNvSpPr>
          <p:nvPr/>
        </p:nvSpPr>
        <p:spPr bwMode="auto">
          <a:xfrm>
            <a:off x="2019300" y="2590801"/>
            <a:ext cx="8153400" cy="90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58775" indent="-358775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38163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buFontTx/>
              <a:buBlip>
                <a:blip r:embed="rId2"/>
              </a:buBlip>
            </a:pPr>
            <a:r>
              <a:rPr lang="zh-TW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當時船隻無羅盤，全靠太陽和星辰確定方向。冬季多雲雨，風浪大，船隻長途航行十分危險，每年</a:t>
            </a:r>
            <a:r>
              <a:rPr lang="en-US" altLang="zh-TW" sz="2200">
                <a:latin typeface="SimHei" panose="02010609060101010101" pitchFamily="49" charset="-122"/>
                <a:ea typeface="SimHei" panose="02010609060101010101" pitchFamily="49" charset="-122"/>
              </a:rPr>
              <a:t>11</a:t>
            </a:r>
            <a:r>
              <a:rPr lang="zh-TW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月</a:t>
            </a:r>
            <a:r>
              <a:rPr lang="en-US" altLang="zh-TW" sz="2200">
                <a:latin typeface="SimHei" panose="02010609060101010101" pitchFamily="49" charset="-122"/>
                <a:ea typeface="SimHei" panose="02010609060101010101" pitchFamily="49" charset="-122"/>
              </a:rPr>
              <a:t>11</a:t>
            </a:r>
            <a:r>
              <a:rPr lang="zh-TW" altLang="en-US" sz="2200">
                <a:latin typeface="SimHei" panose="02010609060101010101" pitchFamily="49" charset="-122"/>
                <a:ea typeface="SimHei" panose="02010609060101010101" pitchFamily="49" charset="-122"/>
              </a:rPr>
              <a:t>日後全面停航。</a:t>
            </a:r>
          </a:p>
        </p:txBody>
      </p:sp>
      <p:sp>
        <p:nvSpPr>
          <p:cNvPr id="56398" name="Text Box 78"/>
          <p:cNvSpPr txBox="1">
            <a:spLocks noChangeArrowheads="1"/>
          </p:cNvSpPr>
          <p:nvPr/>
        </p:nvSpPr>
        <p:spPr bwMode="auto">
          <a:xfrm>
            <a:off x="6989425" y="3997325"/>
            <a:ext cx="85792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altLang="zh-TW" sz="1600">
                <a:solidFill>
                  <a:schemeClr val="accent2"/>
                </a:solidFill>
                <a:ea typeface="新細明體" panose="02020500000000000000" pitchFamily="18" charset="-120"/>
              </a:rPr>
              <a:t>(58AD?)</a:t>
            </a:r>
          </a:p>
        </p:txBody>
      </p:sp>
    </p:spTree>
    <p:extLst>
      <p:ext uri="{BB962C8B-B14F-4D97-AF65-F5344CB8AC3E}">
        <p14:creationId xmlns:p14="http://schemas.microsoft.com/office/powerpoint/2010/main" val="1894029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99" grpId="0" animBg="1"/>
      <p:bldP spid="56352" grpId="0" animBg="1"/>
      <p:bldP spid="56353" grpId="0" animBg="1"/>
      <p:bldP spid="56354" grpId="0" animBg="1"/>
      <p:bldP spid="56355" grpId="0" animBg="1"/>
      <p:bldP spid="56384" grpId="0" animBg="1"/>
      <p:bldP spid="56385" grpId="0" animBg="1"/>
      <p:bldP spid="56386" grpId="0" animBg="1"/>
      <p:bldP spid="56387" grpId="0" animBg="1"/>
      <p:bldP spid="56388" grpId="0" animBg="1"/>
      <p:bldP spid="56390" grpId="0" animBg="1"/>
      <p:bldP spid="56391" grpId="0" animBg="1"/>
      <p:bldP spid="56392" grpId="0" animBg="1"/>
      <p:bldP spid="56393" grpId="0" animBg="1"/>
      <p:bldP spid="56394" grpId="0"/>
      <p:bldP spid="56395" grpId="0"/>
      <p:bldP spid="56396" grpId="0"/>
      <p:bldP spid="5639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229_FHavensMap03122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19201"/>
            <a:ext cx="9144000" cy="384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15" name="Freeform 19"/>
          <p:cNvSpPr>
            <a:spLocks/>
          </p:cNvSpPr>
          <p:nvPr/>
        </p:nvSpPr>
        <p:spPr bwMode="auto">
          <a:xfrm>
            <a:off x="5965825" y="3332164"/>
            <a:ext cx="4756150" cy="1546225"/>
          </a:xfrm>
          <a:custGeom>
            <a:avLst/>
            <a:gdLst>
              <a:gd name="T0" fmla="*/ 2996 w 2996"/>
              <a:gd name="T1" fmla="*/ 0 h 974"/>
              <a:gd name="T2" fmla="*/ 2741 w 2996"/>
              <a:gd name="T3" fmla="*/ 542 h 974"/>
              <a:gd name="T4" fmla="*/ 2247 w 2996"/>
              <a:gd name="T5" fmla="*/ 835 h 974"/>
              <a:gd name="T6" fmla="*/ 1205 w 2996"/>
              <a:gd name="T7" fmla="*/ 960 h 974"/>
              <a:gd name="T8" fmla="*/ 490 w 2996"/>
              <a:gd name="T9" fmla="*/ 922 h 974"/>
              <a:gd name="T10" fmla="*/ 0 w 2996"/>
              <a:gd name="T11" fmla="*/ 667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6" h="974">
                <a:moveTo>
                  <a:pt x="2996" y="0"/>
                </a:moveTo>
                <a:cubicBezTo>
                  <a:pt x="2953" y="90"/>
                  <a:pt x="2866" y="403"/>
                  <a:pt x="2741" y="542"/>
                </a:cubicBezTo>
                <a:cubicBezTo>
                  <a:pt x="2616" y="681"/>
                  <a:pt x="2503" y="765"/>
                  <a:pt x="2247" y="835"/>
                </a:cubicBezTo>
                <a:cubicBezTo>
                  <a:pt x="1991" y="905"/>
                  <a:pt x="1498" y="946"/>
                  <a:pt x="1205" y="960"/>
                </a:cubicBezTo>
                <a:cubicBezTo>
                  <a:pt x="912" y="974"/>
                  <a:pt x="691" y="971"/>
                  <a:pt x="490" y="922"/>
                </a:cubicBezTo>
                <a:cubicBezTo>
                  <a:pt x="289" y="873"/>
                  <a:pt x="158" y="790"/>
                  <a:pt x="0" y="66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108" name="AutoShape 12"/>
          <p:cNvSpPr>
            <a:spLocks noChangeArrowheads="1"/>
          </p:cNvSpPr>
          <p:nvPr/>
        </p:nvSpPr>
        <p:spPr bwMode="auto">
          <a:xfrm>
            <a:off x="9525000" y="2209800"/>
            <a:ext cx="984250" cy="458788"/>
          </a:xfrm>
          <a:prstGeom prst="wedgeRectCallout">
            <a:avLst>
              <a:gd name="adj1" fmla="val 11292"/>
              <a:gd name="adj2" fmla="val 1295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撒摩尼</a:t>
            </a:r>
          </a:p>
        </p:txBody>
      </p:sp>
      <p:sp>
        <p:nvSpPr>
          <p:cNvPr id="4109" name="AutoShape 13"/>
          <p:cNvSpPr>
            <a:spLocks noChangeArrowheads="1"/>
          </p:cNvSpPr>
          <p:nvPr/>
        </p:nvSpPr>
        <p:spPr bwMode="auto">
          <a:xfrm>
            <a:off x="5468938" y="4678364"/>
            <a:ext cx="711200" cy="458787"/>
          </a:xfrm>
          <a:prstGeom prst="wedgeRectCallout">
            <a:avLst>
              <a:gd name="adj1" fmla="val 12944"/>
              <a:gd name="adj2" fmla="val -1181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佳澳</a:t>
            </a:r>
          </a:p>
        </p:txBody>
      </p:sp>
      <p:sp>
        <p:nvSpPr>
          <p:cNvPr id="4122" name="Rectangle 26"/>
          <p:cNvSpPr>
            <a:spLocks noChangeArrowheads="1"/>
          </p:cNvSpPr>
          <p:nvPr/>
        </p:nvSpPr>
        <p:spPr bwMode="auto">
          <a:xfrm>
            <a:off x="5029200" y="1447801"/>
            <a:ext cx="2673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</a:rPr>
              <a:t>革哩底</a:t>
            </a:r>
            <a:r>
              <a:rPr lang="en-US" altLang="zh-TW" sz="28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克里特</a:t>
            </a:r>
            <a:r>
              <a:rPr lang="en-US" altLang="zh-TW" sz="28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4123" name="Text Box 27"/>
          <p:cNvSpPr txBox="1">
            <a:spLocks noChangeArrowheads="1"/>
          </p:cNvSpPr>
          <p:nvPr/>
        </p:nvSpPr>
        <p:spPr bwMode="auto">
          <a:xfrm>
            <a:off x="1905000" y="5486401"/>
            <a:ext cx="8459788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我們沿岸行走，僅僅來到一個地方，名叫佳澳；離那裡不遠，有拉西亞城。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4125" name="AutoShape 29"/>
          <p:cNvSpPr>
            <a:spLocks noChangeArrowheads="1"/>
          </p:cNvSpPr>
          <p:nvPr/>
        </p:nvSpPr>
        <p:spPr bwMode="auto">
          <a:xfrm>
            <a:off x="6172200" y="3581400"/>
            <a:ext cx="984250" cy="458788"/>
          </a:xfrm>
          <a:prstGeom prst="wedgeRectCallout">
            <a:avLst>
              <a:gd name="adj1" fmla="val -37421"/>
              <a:gd name="adj2" fmla="val 9429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拉西亞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2675731" y="4421189"/>
            <a:ext cx="712788" cy="457200"/>
          </a:xfrm>
          <a:prstGeom prst="wedgeRectCallout">
            <a:avLst>
              <a:gd name="adj1" fmla="val 86148"/>
              <a:gd name="adj2" fmla="val 1825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 dirty="0">
                <a:ea typeface="SimHei" panose="02010609060101010101" pitchFamily="49" charset="-122"/>
              </a:rPr>
              <a:t>高大</a:t>
            </a:r>
          </a:p>
        </p:txBody>
      </p:sp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2405856" y="3648076"/>
            <a:ext cx="982663" cy="457200"/>
          </a:xfrm>
          <a:prstGeom prst="wedgeRectCallout">
            <a:avLst>
              <a:gd name="adj1" fmla="val 71913"/>
              <a:gd name="adj2" fmla="val -10520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 dirty="0">
                <a:ea typeface="SimHei" panose="02010609060101010101" pitchFamily="49" charset="-122"/>
              </a:rPr>
              <a:t>非尼基</a:t>
            </a:r>
          </a:p>
        </p:txBody>
      </p:sp>
    </p:spTree>
    <p:extLst>
      <p:ext uri="{BB962C8B-B14F-4D97-AF65-F5344CB8AC3E}">
        <p14:creationId xmlns:p14="http://schemas.microsoft.com/office/powerpoint/2010/main" val="806558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1000"/>
                                        <p:tgtEl>
                                          <p:spTgt spid="4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15" grpId="0" animBg="1"/>
      <p:bldP spid="4108" grpId="0" animBg="1"/>
      <p:bldP spid="4109" grpId="0" animBg="1"/>
      <p:bldP spid="4125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229_FHavensMap03122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384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44" name="Freeform 4"/>
          <p:cNvSpPr>
            <a:spLocks/>
          </p:cNvSpPr>
          <p:nvPr/>
        </p:nvSpPr>
        <p:spPr bwMode="auto">
          <a:xfrm>
            <a:off x="5965825" y="2112964"/>
            <a:ext cx="4756150" cy="1546225"/>
          </a:xfrm>
          <a:custGeom>
            <a:avLst/>
            <a:gdLst>
              <a:gd name="T0" fmla="*/ 2996 w 2996"/>
              <a:gd name="T1" fmla="*/ 0 h 974"/>
              <a:gd name="T2" fmla="*/ 2741 w 2996"/>
              <a:gd name="T3" fmla="*/ 542 h 974"/>
              <a:gd name="T4" fmla="*/ 2247 w 2996"/>
              <a:gd name="T5" fmla="*/ 835 h 974"/>
              <a:gd name="T6" fmla="*/ 1205 w 2996"/>
              <a:gd name="T7" fmla="*/ 960 h 974"/>
              <a:gd name="T8" fmla="*/ 490 w 2996"/>
              <a:gd name="T9" fmla="*/ 922 h 974"/>
              <a:gd name="T10" fmla="*/ 0 w 2996"/>
              <a:gd name="T11" fmla="*/ 667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6" h="974">
                <a:moveTo>
                  <a:pt x="2996" y="0"/>
                </a:moveTo>
                <a:cubicBezTo>
                  <a:pt x="2953" y="90"/>
                  <a:pt x="2866" y="403"/>
                  <a:pt x="2741" y="542"/>
                </a:cubicBezTo>
                <a:cubicBezTo>
                  <a:pt x="2616" y="681"/>
                  <a:pt x="2503" y="765"/>
                  <a:pt x="2247" y="835"/>
                </a:cubicBezTo>
                <a:cubicBezTo>
                  <a:pt x="1991" y="905"/>
                  <a:pt x="1498" y="946"/>
                  <a:pt x="1205" y="960"/>
                </a:cubicBezTo>
                <a:cubicBezTo>
                  <a:pt x="912" y="974"/>
                  <a:pt x="691" y="971"/>
                  <a:pt x="490" y="922"/>
                </a:cubicBezTo>
                <a:cubicBezTo>
                  <a:pt x="289" y="873"/>
                  <a:pt x="158" y="790"/>
                  <a:pt x="0" y="66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48" name="AutoShape 8"/>
          <p:cNvSpPr>
            <a:spLocks noChangeArrowheads="1"/>
          </p:cNvSpPr>
          <p:nvPr/>
        </p:nvSpPr>
        <p:spPr bwMode="auto">
          <a:xfrm>
            <a:off x="2819401" y="2514600"/>
            <a:ext cx="982663" cy="457200"/>
          </a:xfrm>
          <a:prstGeom prst="wedgeRectCallout">
            <a:avLst>
              <a:gd name="adj1" fmla="val 31259"/>
              <a:gd name="adj2" fmla="val -10520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非尼基</a:t>
            </a:r>
          </a:p>
        </p:txBody>
      </p:sp>
      <p:sp>
        <p:nvSpPr>
          <p:cNvPr id="10249" name="Rectangle 9"/>
          <p:cNvSpPr>
            <a:spLocks noChangeArrowheads="1"/>
          </p:cNvSpPr>
          <p:nvPr/>
        </p:nvSpPr>
        <p:spPr bwMode="auto">
          <a:xfrm>
            <a:off x="5029200" y="228601"/>
            <a:ext cx="2673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</a:rPr>
              <a:t>革哩底</a:t>
            </a:r>
            <a:r>
              <a:rPr lang="en-US" altLang="zh-TW" sz="28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克里特</a:t>
            </a:r>
            <a:r>
              <a:rPr lang="en-US" altLang="zh-TW" sz="28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0256" name="Freeform 16"/>
          <p:cNvSpPr>
            <a:spLocks/>
          </p:cNvSpPr>
          <p:nvPr/>
        </p:nvSpPr>
        <p:spPr bwMode="auto">
          <a:xfrm>
            <a:off x="3687763" y="2243138"/>
            <a:ext cx="2195512" cy="1103312"/>
          </a:xfrm>
          <a:custGeom>
            <a:avLst/>
            <a:gdLst>
              <a:gd name="T0" fmla="*/ 1383 w 1383"/>
              <a:gd name="T1" fmla="*/ 571 h 695"/>
              <a:gd name="T2" fmla="*/ 1277 w 1383"/>
              <a:gd name="T3" fmla="*/ 672 h 695"/>
              <a:gd name="T4" fmla="*/ 1090 w 1383"/>
              <a:gd name="T5" fmla="*/ 643 h 695"/>
              <a:gd name="T6" fmla="*/ 840 w 1383"/>
              <a:gd name="T7" fmla="*/ 360 h 695"/>
              <a:gd name="T8" fmla="*/ 533 w 1383"/>
              <a:gd name="T9" fmla="*/ 244 h 695"/>
              <a:gd name="T10" fmla="*/ 211 w 1383"/>
              <a:gd name="T11" fmla="*/ 163 h 695"/>
              <a:gd name="T12" fmla="*/ 0 w 1383"/>
              <a:gd name="T1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3" h="695">
                <a:moveTo>
                  <a:pt x="1383" y="571"/>
                </a:moveTo>
                <a:cubicBezTo>
                  <a:pt x="1349" y="611"/>
                  <a:pt x="1326" y="660"/>
                  <a:pt x="1277" y="672"/>
                </a:cubicBezTo>
                <a:cubicBezTo>
                  <a:pt x="1228" y="684"/>
                  <a:pt x="1163" y="695"/>
                  <a:pt x="1090" y="643"/>
                </a:cubicBezTo>
                <a:cubicBezTo>
                  <a:pt x="1017" y="591"/>
                  <a:pt x="933" y="426"/>
                  <a:pt x="840" y="360"/>
                </a:cubicBezTo>
                <a:cubicBezTo>
                  <a:pt x="747" y="294"/>
                  <a:pt x="638" y="277"/>
                  <a:pt x="533" y="244"/>
                </a:cubicBezTo>
                <a:cubicBezTo>
                  <a:pt x="428" y="211"/>
                  <a:pt x="300" y="204"/>
                  <a:pt x="211" y="163"/>
                </a:cubicBezTo>
                <a:cubicBezTo>
                  <a:pt x="122" y="122"/>
                  <a:pt x="121" y="114"/>
                  <a:pt x="0" y="0"/>
                </a:cubicBezTo>
              </a:path>
            </a:pathLst>
          </a:custGeom>
          <a:noFill/>
          <a:ln w="19050" cap="flat" cmpd="sng">
            <a:solidFill>
              <a:srgbClr val="FFFF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58" name="Text Box 18"/>
          <p:cNvSpPr txBox="1">
            <a:spLocks noChangeArrowheads="1"/>
          </p:cNvSpPr>
          <p:nvPr/>
        </p:nvSpPr>
        <p:spPr bwMode="auto">
          <a:xfrm>
            <a:off x="1905000" y="4267201"/>
            <a:ext cx="8459788" cy="13630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但百夫長信從掌船的和船主，不信從保羅所說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的。且因在這海口過冬不便，船上的人就多半說：「不如開船離開這地方，或者能到非尼基過冬。」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27:</a:t>
            </a:r>
            <a:r>
              <a:rPr lang="en-US" altLang="zh-TW" sz="2400" dirty="0" smtClean="0">
                <a:latin typeface="SimHei" panose="02010609060101010101" pitchFamily="49" charset="-122"/>
                <a:ea typeface="新細明體" panose="02020500000000000000" pitchFamily="18" charset="-120"/>
              </a:rPr>
              <a:t>11-12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en-US" altLang="zh-TW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sp>
        <p:nvSpPr>
          <p:cNvPr id="10259" name="AutoShape 19"/>
          <p:cNvSpPr>
            <a:spLocks noChangeArrowheads="1"/>
          </p:cNvSpPr>
          <p:nvPr/>
        </p:nvSpPr>
        <p:spPr bwMode="auto">
          <a:xfrm>
            <a:off x="9525000" y="990600"/>
            <a:ext cx="984250" cy="458788"/>
          </a:xfrm>
          <a:prstGeom prst="wedgeRectCallout">
            <a:avLst>
              <a:gd name="adj1" fmla="val 11292"/>
              <a:gd name="adj2" fmla="val 1295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撒摩尼</a:t>
            </a:r>
          </a:p>
        </p:txBody>
      </p:sp>
      <p:sp>
        <p:nvSpPr>
          <p:cNvPr id="10260" name="AutoShape 20"/>
          <p:cNvSpPr>
            <a:spLocks noChangeArrowheads="1"/>
          </p:cNvSpPr>
          <p:nvPr/>
        </p:nvSpPr>
        <p:spPr bwMode="auto">
          <a:xfrm>
            <a:off x="5468938" y="3459164"/>
            <a:ext cx="711200" cy="458787"/>
          </a:xfrm>
          <a:prstGeom prst="wedgeRectCallout">
            <a:avLst>
              <a:gd name="adj1" fmla="val 12944"/>
              <a:gd name="adj2" fmla="val -1181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佳澳</a:t>
            </a:r>
          </a:p>
        </p:txBody>
      </p:sp>
      <p:sp>
        <p:nvSpPr>
          <p:cNvPr id="10261" name="AutoShape 21"/>
          <p:cNvSpPr>
            <a:spLocks noChangeArrowheads="1"/>
          </p:cNvSpPr>
          <p:nvPr/>
        </p:nvSpPr>
        <p:spPr bwMode="auto">
          <a:xfrm>
            <a:off x="6172200" y="2362200"/>
            <a:ext cx="984250" cy="458788"/>
          </a:xfrm>
          <a:prstGeom prst="wedgeRectCallout">
            <a:avLst>
              <a:gd name="adj1" fmla="val -37421"/>
              <a:gd name="adj2" fmla="val 9429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拉西亞</a:t>
            </a:r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2726532" y="3195639"/>
            <a:ext cx="712788" cy="457200"/>
          </a:xfrm>
          <a:prstGeom prst="wedgeRectCallout">
            <a:avLst>
              <a:gd name="adj1" fmla="val 86148"/>
              <a:gd name="adj2" fmla="val 1825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 dirty="0">
                <a:ea typeface="SimHei" panose="02010609060101010101" pitchFamily="49" charset="-122"/>
              </a:rPr>
              <a:t>高大</a:t>
            </a:r>
          </a:p>
        </p:txBody>
      </p:sp>
    </p:spTree>
    <p:extLst>
      <p:ext uri="{BB962C8B-B14F-4D97-AF65-F5344CB8AC3E}">
        <p14:creationId xmlns:p14="http://schemas.microsoft.com/office/powerpoint/2010/main" val="6188135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02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8" grpId="0" animBg="1"/>
      <p:bldP spid="10256" grpId="0" animBg="1"/>
      <p:bldP spid="1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6" name="Picture 10" descr="loutro 100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1" name="Rectangle 5"/>
          <p:cNvSpPr>
            <a:spLocks noChangeArrowheads="1"/>
          </p:cNvSpPr>
          <p:nvPr/>
        </p:nvSpPr>
        <p:spPr bwMode="auto">
          <a:xfrm>
            <a:off x="1660525" y="136525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ea typeface="SimHei" panose="02010609060101010101" pitchFamily="49" charset="-122"/>
              </a:rPr>
              <a:t>非尼基</a:t>
            </a:r>
            <a:endParaRPr lang="en-US" altLang="zh-TW" sz="3200">
              <a:ea typeface="SimHei" panose="02010609060101010101" pitchFamily="49" charset="-122"/>
            </a:endParaRPr>
          </a:p>
        </p:txBody>
      </p:sp>
      <p:sp>
        <p:nvSpPr>
          <p:cNvPr id="9233" name="Rectangle 17" descr="Parchment"/>
          <p:cNvSpPr>
            <a:spLocks noChangeArrowheads="1"/>
          </p:cNvSpPr>
          <p:nvPr/>
        </p:nvSpPr>
        <p:spPr bwMode="auto">
          <a:xfrm>
            <a:off x="1524000" y="5410200"/>
            <a:ext cx="6781800" cy="14478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4" name="Text Box 18"/>
          <p:cNvSpPr txBox="1">
            <a:spLocks noChangeArrowheads="1"/>
          </p:cNvSpPr>
          <p:nvPr/>
        </p:nvSpPr>
        <p:spPr bwMode="auto">
          <a:xfrm>
            <a:off x="1905000" y="5638801"/>
            <a:ext cx="6019800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非尼基是革哩底的一個海口，一面朝東北，一面朝東南。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12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pic>
        <p:nvPicPr>
          <p:cNvPr id="9228" name="Picture 12" descr="loutro 100c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476" y="4622800"/>
            <a:ext cx="2422525" cy="223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9372601" y="5159375"/>
            <a:ext cx="238125" cy="234950"/>
          </a:xfrm>
          <a:prstGeom prst="ellipse">
            <a:avLst/>
          </a:prstGeom>
          <a:solidFill>
            <a:srgbClr val="FF0000">
              <a:alpha val="50000"/>
            </a:srgb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 flipV="1">
            <a:off x="9588501" y="5453063"/>
            <a:ext cx="225425" cy="2778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1" name="Line 15"/>
          <p:cNvSpPr>
            <a:spLocks noChangeShapeType="1"/>
          </p:cNvSpPr>
          <p:nvPr/>
        </p:nvSpPr>
        <p:spPr bwMode="auto">
          <a:xfrm>
            <a:off x="9756775" y="4975226"/>
            <a:ext cx="153988" cy="2825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235" name="AutoShape 19"/>
          <p:cNvSpPr>
            <a:spLocks noChangeArrowheads="1"/>
          </p:cNvSpPr>
          <p:nvPr/>
        </p:nvSpPr>
        <p:spPr bwMode="auto">
          <a:xfrm rot="-1348289">
            <a:off x="5715000" y="4114800"/>
            <a:ext cx="762000" cy="4572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  <p:sp>
        <p:nvSpPr>
          <p:cNvPr id="9236" name="AutoShape 20"/>
          <p:cNvSpPr>
            <a:spLocks noChangeArrowheads="1"/>
          </p:cNvSpPr>
          <p:nvPr/>
        </p:nvSpPr>
        <p:spPr bwMode="auto">
          <a:xfrm rot="11435043">
            <a:off x="5943600" y="3352800"/>
            <a:ext cx="762000" cy="381000"/>
          </a:xfrm>
          <a:prstGeom prst="upArrow">
            <a:avLst>
              <a:gd name="adj1" fmla="val 50000"/>
              <a:gd name="adj2" fmla="val 25000"/>
            </a:avLst>
          </a:prstGeom>
          <a:solidFill>
            <a:srgbClr val="FFFF00">
              <a:alpha val="6000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794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33" grpId="0" animBg="1"/>
      <p:bldP spid="9229" grpId="0" animBg="1"/>
      <p:bldP spid="9230" grpId="0" animBg="1"/>
      <p:bldP spid="9231" grpId="0" animBg="1"/>
      <p:bldP spid="9235" grpId="0" animBg="1"/>
      <p:bldP spid="92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229_FHavensMap031225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38449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80" name="Freeform 16"/>
          <p:cNvSpPr>
            <a:spLocks/>
          </p:cNvSpPr>
          <p:nvPr/>
        </p:nvSpPr>
        <p:spPr bwMode="auto">
          <a:xfrm>
            <a:off x="3687763" y="2243138"/>
            <a:ext cx="2195512" cy="1103312"/>
          </a:xfrm>
          <a:custGeom>
            <a:avLst/>
            <a:gdLst>
              <a:gd name="T0" fmla="*/ 1383 w 1383"/>
              <a:gd name="T1" fmla="*/ 571 h 695"/>
              <a:gd name="T2" fmla="*/ 1277 w 1383"/>
              <a:gd name="T3" fmla="*/ 672 h 695"/>
              <a:gd name="T4" fmla="*/ 1090 w 1383"/>
              <a:gd name="T5" fmla="*/ 643 h 695"/>
              <a:gd name="T6" fmla="*/ 840 w 1383"/>
              <a:gd name="T7" fmla="*/ 360 h 695"/>
              <a:gd name="T8" fmla="*/ 533 w 1383"/>
              <a:gd name="T9" fmla="*/ 244 h 695"/>
              <a:gd name="T10" fmla="*/ 211 w 1383"/>
              <a:gd name="T11" fmla="*/ 163 h 695"/>
              <a:gd name="T12" fmla="*/ 0 w 1383"/>
              <a:gd name="T13" fmla="*/ 0 h 6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83" h="695">
                <a:moveTo>
                  <a:pt x="1383" y="571"/>
                </a:moveTo>
                <a:cubicBezTo>
                  <a:pt x="1349" y="611"/>
                  <a:pt x="1326" y="660"/>
                  <a:pt x="1277" y="672"/>
                </a:cubicBezTo>
                <a:cubicBezTo>
                  <a:pt x="1228" y="684"/>
                  <a:pt x="1163" y="695"/>
                  <a:pt x="1090" y="643"/>
                </a:cubicBezTo>
                <a:cubicBezTo>
                  <a:pt x="1017" y="591"/>
                  <a:pt x="933" y="426"/>
                  <a:pt x="840" y="360"/>
                </a:cubicBezTo>
                <a:cubicBezTo>
                  <a:pt x="747" y="294"/>
                  <a:pt x="638" y="277"/>
                  <a:pt x="533" y="244"/>
                </a:cubicBezTo>
                <a:cubicBezTo>
                  <a:pt x="428" y="211"/>
                  <a:pt x="300" y="204"/>
                  <a:pt x="211" y="163"/>
                </a:cubicBezTo>
                <a:cubicBezTo>
                  <a:pt x="122" y="122"/>
                  <a:pt x="121" y="114"/>
                  <a:pt x="0" y="0"/>
                </a:cubicBezTo>
              </a:path>
            </a:pathLst>
          </a:custGeom>
          <a:noFill/>
          <a:ln w="19050" cap="flat" cmpd="sng">
            <a:solidFill>
              <a:srgbClr val="FFFF00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68" name="Freeform 4"/>
          <p:cNvSpPr>
            <a:spLocks/>
          </p:cNvSpPr>
          <p:nvPr/>
        </p:nvSpPr>
        <p:spPr bwMode="auto">
          <a:xfrm>
            <a:off x="5965825" y="2112964"/>
            <a:ext cx="4756150" cy="1546225"/>
          </a:xfrm>
          <a:custGeom>
            <a:avLst/>
            <a:gdLst>
              <a:gd name="T0" fmla="*/ 2996 w 2996"/>
              <a:gd name="T1" fmla="*/ 0 h 974"/>
              <a:gd name="T2" fmla="*/ 2741 w 2996"/>
              <a:gd name="T3" fmla="*/ 542 h 974"/>
              <a:gd name="T4" fmla="*/ 2247 w 2996"/>
              <a:gd name="T5" fmla="*/ 835 h 974"/>
              <a:gd name="T6" fmla="*/ 1205 w 2996"/>
              <a:gd name="T7" fmla="*/ 960 h 974"/>
              <a:gd name="T8" fmla="*/ 490 w 2996"/>
              <a:gd name="T9" fmla="*/ 922 h 974"/>
              <a:gd name="T10" fmla="*/ 0 w 2996"/>
              <a:gd name="T11" fmla="*/ 667 h 9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2996" h="974">
                <a:moveTo>
                  <a:pt x="2996" y="0"/>
                </a:moveTo>
                <a:cubicBezTo>
                  <a:pt x="2953" y="90"/>
                  <a:pt x="2866" y="403"/>
                  <a:pt x="2741" y="542"/>
                </a:cubicBezTo>
                <a:cubicBezTo>
                  <a:pt x="2616" y="681"/>
                  <a:pt x="2503" y="765"/>
                  <a:pt x="2247" y="835"/>
                </a:cubicBezTo>
                <a:cubicBezTo>
                  <a:pt x="1991" y="905"/>
                  <a:pt x="1498" y="946"/>
                  <a:pt x="1205" y="960"/>
                </a:cubicBezTo>
                <a:cubicBezTo>
                  <a:pt x="912" y="974"/>
                  <a:pt x="691" y="971"/>
                  <a:pt x="490" y="922"/>
                </a:cubicBezTo>
                <a:cubicBezTo>
                  <a:pt x="289" y="873"/>
                  <a:pt x="158" y="790"/>
                  <a:pt x="0" y="667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4" name="AutoShape 10"/>
          <p:cNvSpPr>
            <a:spLocks noChangeArrowheads="1"/>
          </p:cNvSpPr>
          <p:nvPr/>
        </p:nvSpPr>
        <p:spPr bwMode="auto">
          <a:xfrm>
            <a:off x="2590800" y="3200400"/>
            <a:ext cx="712788" cy="457200"/>
          </a:xfrm>
          <a:prstGeom prst="wedgeRectCallout">
            <a:avLst>
              <a:gd name="adj1" fmla="val 86148"/>
              <a:gd name="adj2" fmla="val 18259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高大</a:t>
            </a:r>
          </a:p>
        </p:txBody>
      </p:sp>
      <p:sp>
        <p:nvSpPr>
          <p:cNvPr id="11275" name="Freeform 11"/>
          <p:cNvSpPr>
            <a:spLocks/>
          </p:cNvSpPr>
          <p:nvPr/>
        </p:nvSpPr>
        <p:spPr bwMode="auto">
          <a:xfrm>
            <a:off x="1546225" y="3001964"/>
            <a:ext cx="4330700" cy="1222375"/>
          </a:xfrm>
          <a:custGeom>
            <a:avLst/>
            <a:gdLst>
              <a:gd name="T0" fmla="*/ 2728 w 2728"/>
              <a:gd name="T1" fmla="*/ 102 h 770"/>
              <a:gd name="T2" fmla="*/ 2530 w 2728"/>
              <a:gd name="T3" fmla="*/ 232 h 770"/>
              <a:gd name="T4" fmla="*/ 2247 w 2728"/>
              <a:gd name="T5" fmla="*/ 26 h 770"/>
              <a:gd name="T6" fmla="*/ 1916 w 2728"/>
              <a:gd name="T7" fmla="*/ 78 h 770"/>
              <a:gd name="T8" fmla="*/ 1570 w 2728"/>
              <a:gd name="T9" fmla="*/ 424 h 770"/>
              <a:gd name="T10" fmla="*/ 1090 w 2728"/>
              <a:gd name="T11" fmla="*/ 568 h 770"/>
              <a:gd name="T12" fmla="*/ 0 w 2728"/>
              <a:gd name="T13" fmla="*/ 770 h 7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2728" h="770">
                <a:moveTo>
                  <a:pt x="2728" y="102"/>
                </a:moveTo>
                <a:cubicBezTo>
                  <a:pt x="2695" y="124"/>
                  <a:pt x="2610" y="245"/>
                  <a:pt x="2530" y="232"/>
                </a:cubicBezTo>
                <a:cubicBezTo>
                  <a:pt x="2450" y="219"/>
                  <a:pt x="2349" y="52"/>
                  <a:pt x="2247" y="26"/>
                </a:cubicBezTo>
                <a:cubicBezTo>
                  <a:pt x="2145" y="0"/>
                  <a:pt x="2029" y="12"/>
                  <a:pt x="1916" y="78"/>
                </a:cubicBezTo>
                <a:cubicBezTo>
                  <a:pt x="1803" y="144"/>
                  <a:pt x="1708" y="342"/>
                  <a:pt x="1570" y="424"/>
                </a:cubicBezTo>
                <a:cubicBezTo>
                  <a:pt x="1432" y="506"/>
                  <a:pt x="1352" y="510"/>
                  <a:pt x="1090" y="568"/>
                </a:cubicBezTo>
                <a:cubicBezTo>
                  <a:pt x="828" y="626"/>
                  <a:pt x="227" y="728"/>
                  <a:pt x="0" y="77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1276" name="AutoShape 12"/>
          <p:cNvSpPr>
            <a:spLocks noChangeArrowheads="1"/>
          </p:cNvSpPr>
          <p:nvPr/>
        </p:nvSpPr>
        <p:spPr bwMode="auto">
          <a:xfrm rot="7671128">
            <a:off x="4552950" y="2233613"/>
            <a:ext cx="609600" cy="228600"/>
          </a:xfrm>
          <a:prstGeom prst="chevron">
            <a:avLst>
              <a:gd name="adj" fmla="val 66667"/>
            </a:avLst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7" name="AutoShape 13"/>
          <p:cNvSpPr>
            <a:spLocks noChangeArrowheads="1"/>
          </p:cNvSpPr>
          <p:nvPr/>
        </p:nvSpPr>
        <p:spPr bwMode="auto">
          <a:xfrm rot="7906161">
            <a:off x="3949700" y="2066925"/>
            <a:ext cx="609600" cy="228600"/>
          </a:xfrm>
          <a:prstGeom prst="chevron">
            <a:avLst>
              <a:gd name="adj" fmla="val 66667"/>
            </a:avLst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8" name="AutoShape 14"/>
          <p:cNvSpPr>
            <a:spLocks noChangeArrowheads="1"/>
          </p:cNvSpPr>
          <p:nvPr/>
        </p:nvSpPr>
        <p:spPr bwMode="auto">
          <a:xfrm rot="7554921">
            <a:off x="5121275" y="2486025"/>
            <a:ext cx="609600" cy="228600"/>
          </a:xfrm>
          <a:prstGeom prst="chevron">
            <a:avLst>
              <a:gd name="adj" fmla="val 66667"/>
            </a:avLst>
          </a:prstGeom>
          <a:solidFill>
            <a:srgbClr val="FFFF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1279" name="AutoShape 15"/>
          <p:cNvSpPr>
            <a:spLocks noChangeArrowheads="1"/>
          </p:cNvSpPr>
          <p:nvPr/>
        </p:nvSpPr>
        <p:spPr bwMode="auto">
          <a:xfrm>
            <a:off x="4572000" y="1066800"/>
            <a:ext cx="1371600" cy="844550"/>
          </a:xfrm>
          <a:prstGeom prst="wedgeRectCallout">
            <a:avLst>
              <a:gd name="adj1" fmla="val 18866"/>
              <a:gd name="adj2" fmla="val 36278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20000"/>
              </a:spcAft>
            </a:pPr>
            <a:r>
              <a:rPr lang="zh-TW" altLang="en-US" sz="2000">
                <a:solidFill>
                  <a:schemeClr val="tx2"/>
                </a:solidFill>
                <a:ea typeface="SimHei" panose="02010609060101010101" pitchFamily="49" charset="-122"/>
              </a:rPr>
              <a:t>友拉革羅</a:t>
            </a:r>
          </a:p>
          <a:p>
            <a:pPr algn="ctr"/>
            <a:r>
              <a:rPr lang="en-US" altLang="zh-TW" sz="200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00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東北風</a:t>
            </a:r>
            <a:r>
              <a:rPr lang="en-US" altLang="zh-TW" sz="2000">
                <a:solidFill>
                  <a:schemeClr val="tx2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1282" name="Rectangle 18"/>
          <p:cNvSpPr>
            <a:spLocks noChangeArrowheads="1"/>
          </p:cNvSpPr>
          <p:nvPr/>
        </p:nvSpPr>
        <p:spPr bwMode="auto">
          <a:xfrm>
            <a:off x="5029200" y="228601"/>
            <a:ext cx="26733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2800">
                <a:solidFill>
                  <a:schemeClr val="bg1"/>
                </a:solidFill>
                <a:ea typeface="SimHei" panose="02010609060101010101" pitchFamily="49" charset="-122"/>
              </a:rPr>
              <a:t>革哩底</a:t>
            </a:r>
            <a:r>
              <a:rPr lang="en-US" altLang="zh-TW" sz="28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8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克里特</a:t>
            </a:r>
            <a:r>
              <a:rPr lang="en-US" altLang="zh-TW" sz="2800">
                <a:solidFill>
                  <a:schemeClr val="bg1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1283" name="Text Box 19"/>
          <p:cNvSpPr txBox="1">
            <a:spLocks noChangeArrowheads="1"/>
          </p:cNvSpPr>
          <p:nvPr/>
        </p:nvSpPr>
        <p:spPr bwMode="auto">
          <a:xfrm>
            <a:off x="1905000" y="4191000"/>
            <a:ext cx="8459788" cy="2249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這時，微微起了南風，他們以為得意，就起了錨，貼近革哩底行去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。不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多幾時，狂風從島上撲下來；那風名叫友拉革羅。船被風抓住，敵不住風，我們就任風颳去。貼著一個小島的背風岸奔行，那島名叫高大，在那裡僅僅收住了小船。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27:1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3-16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1284" name="AutoShape 20"/>
          <p:cNvSpPr>
            <a:spLocks noChangeArrowheads="1"/>
          </p:cNvSpPr>
          <p:nvPr/>
        </p:nvSpPr>
        <p:spPr bwMode="auto">
          <a:xfrm>
            <a:off x="9525000" y="990600"/>
            <a:ext cx="984250" cy="458788"/>
          </a:xfrm>
          <a:prstGeom prst="wedgeRectCallout">
            <a:avLst>
              <a:gd name="adj1" fmla="val 11292"/>
              <a:gd name="adj2" fmla="val 129583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撒摩尼</a:t>
            </a:r>
          </a:p>
        </p:txBody>
      </p:sp>
      <p:sp>
        <p:nvSpPr>
          <p:cNvPr id="11285" name="AutoShape 21"/>
          <p:cNvSpPr>
            <a:spLocks noChangeArrowheads="1"/>
          </p:cNvSpPr>
          <p:nvPr/>
        </p:nvSpPr>
        <p:spPr bwMode="auto">
          <a:xfrm>
            <a:off x="5468938" y="3459164"/>
            <a:ext cx="711200" cy="458787"/>
          </a:xfrm>
          <a:prstGeom prst="wedgeRectCallout">
            <a:avLst>
              <a:gd name="adj1" fmla="val 12944"/>
              <a:gd name="adj2" fmla="val -1181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佳澳</a:t>
            </a:r>
          </a:p>
        </p:txBody>
      </p:sp>
      <p:sp>
        <p:nvSpPr>
          <p:cNvPr id="11286" name="AutoShape 22"/>
          <p:cNvSpPr>
            <a:spLocks noChangeArrowheads="1"/>
          </p:cNvSpPr>
          <p:nvPr/>
        </p:nvSpPr>
        <p:spPr bwMode="auto">
          <a:xfrm>
            <a:off x="6172200" y="2362200"/>
            <a:ext cx="984250" cy="458788"/>
          </a:xfrm>
          <a:prstGeom prst="wedgeRectCallout">
            <a:avLst>
              <a:gd name="adj1" fmla="val -37421"/>
              <a:gd name="adj2" fmla="val 94292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拉西亞</a:t>
            </a:r>
          </a:p>
        </p:txBody>
      </p:sp>
      <p:sp>
        <p:nvSpPr>
          <p:cNvPr id="11287" name="AutoShape 23"/>
          <p:cNvSpPr>
            <a:spLocks noChangeArrowheads="1"/>
          </p:cNvSpPr>
          <p:nvPr/>
        </p:nvSpPr>
        <p:spPr bwMode="auto">
          <a:xfrm>
            <a:off x="2819401" y="2514600"/>
            <a:ext cx="982663" cy="457200"/>
          </a:xfrm>
          <a:prstGeom prst="wedgeRectCallout">
            <a:avLst>
              <a:gd name="adj1" fmla="val 31259"/>
              <a:gd name="adj2" fmla="val -105208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 dirty="0">
                <a:ea typeface="SimHei" panose="02010609060101010101" pitchFamily="49" charset="-122"/>
              </a:rPr>
              <a:t>非尼基</a:t>
            </a:r>
          </a:p>
        </p:txBody>
      </p:sp>
    </p:spTree>
    <p:extLst>
      <p:ext uri="{BB962C8B-B14F-4D97-AF65-F5344CB8AC3E}">
        <p14:creationId xmlns:p14="http://schemas.microsoft.com/office/powerpoint/2010/main" val="26899973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500"/>
                                        <p:tgtEl>
                                          <p:spTgt spid="11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500"/>
                                        <p:tgtEl>
                                          <p:spTgt spid="11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4" grpId="0" animBg="1"/>
      <p:bldP spid="11275" grpId="0" animBg="1"/>
      <p:bldP spid="11276" grpId="0" animBg="1"/>
      <p:bldP spid="11277" grpId="0" animBg="1"/>
      <p:bldP spid="11278" grpId="0" animBg="1"/>
      <p:bldP spid="112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shipwreck_ma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"/>
          <a:stretch>
            <a:fillRect/>
          </a:stretch>
        </p:blipFill>
        <p:spPr bwMode="auto">
          <a:xfrm>
            <a:off x="1524000" y="1"/>
            <a:ext cx="9144000" cy="5332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43" name="Freeform 3"/>
          <p:cNvSpPr>
            <a:spLocks/>
          </p:cNvSpPr>
          <p:nvPr/>
        </p:nvSpPr>
        <p:spPr bwMode="auto">
          <a:xfrm>
            <a:off x="6000751" y="2400301"/>
            <a:ext cx="1031875" cy="949325"/>
          </a:xfrm>
          <a:custGeom>
            <a:avLst/>
            <a:gdLst>
              <a:gd name="T0" fmla="*/ 650 w 650"/>
              <a:gd name="T1" fmla="*/ 0 h 598"/>
              <a:gd name="T2" fmla="*/ 487 w 650"/>
              <a:gd name="T3" fmla="*/ 84 h 598"/>
              <a:gd name="T4" fmla="*/ 398 w 650"/>
              <a:gd name="T5" fmla="*/ 233 h 598"/>
              <a:gd name="T6" fmla="*/ 334 w 650"/>
              <a:gd name="T7" fmla="*/ 437 h 598"/>
              <a:gd name="T8" fmla="*/ 254 w 650"/>
              <a:gd name="T9" fmla="*/ 559 h 598"/>
              <a:gd name="T10" fmla="*/ 166 w 650"/>
              <a:gd name="T11" fmla="*/ 598 h 598"/>
              <a:gd name="T12" fmla="*/ 74 w 650"/>
              <a:gd name="T13" fmla="*/ 559 h 598"/>
              <a:gd name="T14" fmla="*/ 0 w 650"/>
              <a:gd name="T15" fmla="*/ 49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0" h="598">
                <a:moveTo>
                  <a:pt x="650" y="0"/>
                </a:moveTo>
                <a:cubicBezTo>
                  <a:pt x="589" y="22"/>
                  <a:pt x="529" y="45"/>
                  <a:pt x="487" y="84"/>
                </a:cubicBezTo>
                <a:cubicBezTo>
                  <a:pt x="445" y="123"/>
                  <a:pt x="423" y="174"/>
                  <a:pt x="398" y="233"/>
                </a:cubicBezTo>
                <a:cubicBezTo>
                  <a:pt x="373" y="292"/>
                  <a:pt x="358" y="383"/>
                  <a:pt x="334" y="437"/>
                </a:cubicBezTo>
                <a:cubicBezTo>
                  <a:pt x="310" y="491"/>
                  <a:pt x="282" y="532"/>
                  <a:pt x="254" y="559"/>
                </a:cubicBezTo>
                <a:cubicBezTo>
                  <a:pt x="226" y="586"/>
                  <a:pt x="196" y="598"/>
                  <a:pt x="166" y="598"/>
                </a:cubicBezTo>
                <a:cubicBezTo>
                  <a:pt x="136" y="598"/>
                  <a:pt x="102" y="577"/>
                  <a:pt x="74" y="559"/>
                </a:cubicBezTo>
                <a:cubicBezTo>
                  <a:pt x="46" y="541"/>
                  <a:pt x="45" y="535"/>
                  <a:pt x="0" y="49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47" name="AutoShape 7"/>
          <p:cNvSpPr>
            <a:spLocks noChangeArrowheads="1"/>
          </p:cNvSpPr>
          <p:nvPr/>
        </p:nvSpPr>
        <p:spPr bwMode="auto">
          <a:xfrm>
            <a:off x="8416926" y="4114801"/>
            <a:ext cx="1031875" cy="352425"/>
          </a:xfrm>
          <a:prstGeom prst="wedgeRectCallout">
            <a:avLst>
              <a:gd name="adj1" fmla="val 70306"/>
              <a:gd name="adj2" fmla="val -540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61448" name="AutoShape 8"/>
          <p:cNvSpPr>
            <a:spLocks noChangeArrowheads="1"/>
          </p:cNvSpPr>
          <p:nvPr/>
        </p:nvSpPr>
        <p:spPr bwMode="auto">
          <a:xfrm>
            <a:off x="9934576" y="3511551"/>
            <a:ext cx="619125" cy="352425"/>
          </a:xfrm>
          <a:prstGeom prst="wedgeRectCallout">
            <a:avLst>
              <a:gd name="adj1" fmla="val -56991"/>
              <a:gd name="adj2" fmla="val -9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西頓</a:t>
            </a:r>
          </a:p>
        </p:txBody>
      </p:sp>
      <p:sp>
        <p:nvSpPr>
          <p:cNvPr id="61449" name="AutoShape 9"/>
          <p:cNvSpPr>
            <a:spLocks noChangeArrowheads="1"/>
          </p:cNvSpPr>
          <p:nvPr/>
        </p:nvSpPr>
        <p:spPr bwMode="auto">
          <a:xfrm>
            <a:off x="7870826" y="2609851"/>
            <a:ext cx="619125" cy="352425"/>
          </a:xfrm>
          <a:prstGeom prst="wedgeRectCallout">
            <a:avLst>
              <a:gd name="adj1" fmla="val -40514"/>
              <a:gd name="adj2" fmla="val -11711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每拉</a:t>
            </a:r>
          </a:p>
        </p:txBody>
      </p:sp>
      <p:sp>
        <p:nvSpPr>
          <p:cNvPr id="61450" name="AutoShape 10"/>
          <p:cNvSpPr>
            <a:spLocks noChangeArrowheads="1"/>
          </p:cNvSpPr>
          <p:nvPr/>
        </p:nvSpPr>
        <p:spPr bwMode="auto">
          <a:xfrm>
            <a:off x="6989763" y="1909764"/>
            <a:ext cx="806450" cy="352425"/>
          </a:xfrm>
          <a:prstGeom prst="wedgeRectCallout">
            <a:avLst>
              <a:gd name="adj1" fmla="val -34056"/>
              <a:gd name="adj2" fmla="val 7657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革尼土</a:t>
            </a:r>
          </a:p>
        </p:txBody>
      </p:sp>
      <p:sp>
        <p:nvSpPr>
          <p:cNvPr id="61451" name="AutoShape 11"/>
          <p:cNvSpPr>
            <a:spLocks noChangeArrowheads="1"/>
          </p:cNvSpPr>
          <p:nvPr/>
        </p:nvSpPr>
        <p:spPr bwMode="auto">
          <a:xfrm>
            <a:off x="5178426" y="2173288"/>
            <a:ext cx="917575" cy="595312"/>
          </a:xfrm>
          <a:prstGeom prst="wedgeRectCallout">
            <a:avLst>
              <a:gd name="adj1" fmla="val 24046"/>
              <a:gd name="adj2" fmla="val 93731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革哩底</a:t>
            </a:r>
          </a:p>
          <a:p>
            <a:pPr algn="ctr"/>
            <a:r>
              <a:rPr lang="en-US" altLang="zh-TW" sz="1600">
                <a:solidFill>
                  <a:schemeClr val="bg1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克里特</a:t>
            </a:r>
            <a:r>
              <a:rPr lang="en-US" altLang="zh-TW" sz="1600">
                <a:solidFill>
                  <a:schemeClr val="bg1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>
            <a:off x="5727700" y="3430589"/>
            <a:ext cx="617538" cy="352425"/>
          </a:xfrm>
          <a:prstGeom prst="wedgeRectCallout">
            <a:avLst>
              <a:gd name="adj1" fmla="val -12727"/>
              <a:gd name="adj2" fmla="val -13693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佳澳</a:t>
            </a:r>
          </a:p>
        </p:txBody>
      </p:sp>
      <p:sp>
        <p:nvSpPr>
          <p:cNvPr id="61456" name="Freeform 16"/>
          <p:cNvSpPr>
            <a:spLocks/>
          </p:cNvSpPr>
          <p:nvPr/>
        </p:nvSpPr>
        <p:spPr bwMode="auto">
          <a:xfrm>
            <a:off x="9505950" y="3379788"/>
            <a:ext cx="304800" cy="658812"/>
          </a:xfrm>
          <a:custGeom>
            <a:avLst/>
            <a:gdLst>
              <a:gd name="T0" fmla="*/ 98 w 192"/>
              <a:gd name="T1" fmla="*/ 415 h 415"/>
              <a:gd name="T2" fmla="*/ 7 w 192"/>
              <a:gd name="T3" fmla="*/ 235 h 415"/>
              <a:gd name="T4" fmla="*/ 53 w 192"/>
              <a:gd name="T5" fmla="*/ 81 h 415"/>
              <a:gd name="T6" fmla="*/ 192 w 192"/>
              <a:gd name="T7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415">
                <a:moveTo>
                  <a:pt x="98" y="415"/>
                </a:moveTo>
                <a:cubicBezTo>
                  <a:pt x="56" y="353"/>
                  <a:pt x="14" y="291"/>
                  <a:pt x="7" y="235"/>
                </a:cubicBezTo>
                <a:cubicBezTo>
                  <a:pt x="0" y="179"/>
                  <a:pt x="22" y="120"/>
                  <a:pt x="53" y="81"/>
                </a:cubicBezTo>
                <a:cubicBezTo>
                  <a:pt x="84" y="42"/>
                  <a:pt x="135" y="23"/>
                  <a:pt x="192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7" name="Freeform 17"/>
          <p:cNvSpPr>
            <a:spLocks/>
          </p:cNvSpPr>
          <p:nvPr/>
        </p:nvSpPr>
        <p:spPr bwMode="auto">
          <a:xfrm>
            <a:off x="8001001" y="2397125"/>
            <a:ext cx="1825625" cy="939800"/>
          </a:xfrm>
          <a:custGeom>
            <a:avLst/>
            <a:gdLst>
              <a:gd name="T0" fmla="*/ 1150 w 1150"/>
              <a:gd name="T1" fmla="*/ 592 h 592"/>
              <a:gd name="T2" fmla="*/ 1025 w 1150"/>
              <a:gd name="T3" fmla="*/ 456 h 592"/>
              <a:gd name="T4" fmla="*/ 910 w 1150"/>
              <a:gd name="T5" fmla="*/ 264 h 592"/>
              <a:gd name="T6" fmla="*/ 876 w 1150"/>
              <a:gd name="T7" fmla="*/ 175 h 592"/>
              <a:gd name="T8" fmla="*/ 866 w 1150"/>
              <a:gd name="T9" fmla="*/ 57 h 592"/>
              <a:gd name="T10" fmla="*/ 643 w 1150"/>
              <a:gd name="T11" fmla="*/ 146 h 592"/>
              <a:gd name="T12" fmla="*/ 499 w 1150"/>
              <a:gd name="T13" fmla="*/ 158 h 592"/>
              <a:gd name="T14" fmla="*/ 247 w 1150"/>
              <a:gd name="T15" fmla="*/ 96 h 592"/>
              <a:gd name="T16" fmla="*/ 0 w 1150"/>
              <a:gd name="T17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0" h="592">
                <a:moveTo>
                  <a:pt x="1150" y="592"/>
                </a:moveTo>
                <a:cubicBezTo>
                  <a:pt x="1130" y="569"/>
                  <a:pt x="1065" y="511"/>
                  <a:pt x="1025" y="456"/>
                </a:cubicBezTo>
                <a:cubicBezTo>
                  <a:pt x="985" y="401"/>
                  <a:pt x="935" y="311"/>
                  <a:pt x="910" y="264"/>
                </a:cubicBezTo>
                <a:cubicBezTo>
                  <a:pt x="885" y="217"/>
                  <a:pt x="883" y="209"/>
                  <a:pt x="876" y="175"/>
                </a:cubicBezTo>
                <a:cubicBezTo>
                  <a:pt x="869" y="141"/>
                  <a:pt x="905" y="62"/>
                  <a:pt x="866" y="57"/>
                </a:cubicBezTo>
                <a:cubicBezTo>
                  <a:pt x="827" y="52"/>
                  <a:pt x="704" y="129"/>
                  <a:pt x="643" y="146"/>
                </a:cubicBezTo>
                <a:cubicBezTo>
                  <a:pt x="582" y="163"/>
                  <a:pt x="565" y="166"/>
                  <a:pt x="499" y="158"/>
                </a:cubicBezTo>
                <a:cubicBezTo>
                  <a:pt x="433" y="150"/>
                  <a:pt x="330" y="122"/>
                  <a:pt x="247" y="96"/>
                </a:cubicBezTo>
                <a:cubicBezTo>
                  <a:pt x="164" y="70"/>
                  <a:pt x="85" y="34"/>
                  <a:pt x="0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58" name="Freeform 18"/>
          <p:cNvSpPr>
            <a:spLocks/>
          </p:cNvSpPr>
          <p:nvPr/>
        </p:nvSpPr>
        <p:spPr bwMode="auto">
          <a:xfrm>
            <a:off x="7140575" y="2392363"/>
            <a:ext cx="762000" cy="222250"/>
          </a:xfrm>
          <a:custGeom>
            <a:avLst/>
            <a:gdLst>
              <a:gd name="T0" fmla="*/ 480 w 480"/>
              <a:gd name="T1" fmla="*/ 0 h 140"/>
              <a:gd name="T2" fmla="*/ 400 w 480"/>
              <a:gd name="T3" fmla="*/ 111 h 140"/>
              <a:gd name="T4" fmla="*/ 290 w 480"/>
              <a:gd name="T5" fmla="*/ 139 h 140"/>
              <a:gd name="T6" fmla="*/ 184 w 480"/>
              <a:gd name="T7" fmla="*/ 115 h 140"/>
              <a:gd name="T8" fmla="*/ 0 w 480"/>
              <a:gd name="T9" fmla="*/ 2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40">
                <a:moveTo>
                  <a:pt x="480" y="0"/>
                </a:moveTo>
                <a:cubicBezTo>
                  <a:pt x="456" y="44"/>
                  <a:pt x="432" y="88"/>
                  <a:pt x="400" y="111"/>
                </a:cubicBezTo>
                <a:cubicBezTo>
                  <a:pt x="368" y="134"/>
                  <a:pt x="326" y="138"/>
                  <a:pt x="290" y="139"/>
                </a:cubicBezTo>
                <a:cubicBezTo>
                  <a:pt x="254" y="140"/>
                  <a:pt x="232" y="134"/>
                  <a:pt x="184" y="115"/>
                </a:cubicBezTo>
                <a:cubicBezTo>
                  <a:pt x="136" y="96"/>
                  <a:pt x="38" y="50"/>
                  <a:pt x="0" y="27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462" name="Text Box 22"/>
          <p:cNvSpPr txBox="1">
            <a:spLocks noChangeArrowheads="1"/>
          </p:cNvSpPr>
          <p:nvPr/>
        </p:nvSpPr>
        <p:spPr bwMode="auto">
          <a:xfrm>
            <a:off x="2592388" y="4392613"/>
            <a:ext cx="1403350" cy="336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大賽耳底沙灘</a:t>
            </a:r>
          </a:p>
        </p:txBody>
      </p:sp>
      <p:sp>
        <p:nvSpPr>
          <p:cNvPr id="61463" name="Oval 23"/>
          <p:cNvSpPr>
            <a:spLocks noChangeArrowheads="1"/>
          </p:cNvSpPr>
          <p:nvPr/>
        </p:nvSpPr>
        <p:spPr bwMode="auto">
          <a:xfrm>
            <a:off x="2476500" y="4217988"/>
            <a:ext cx="1606550" cy="69215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1464" name="Text Box 24"/>
          <p:cNvSpPr txBox="1">
            <a:spLocks noChangeArrowheads="1"/>
          </p:cNvSpPr>
          <p:nvPr/>
        </p:nvSpPr>
        <p:spPr bwMode="auto">
          <a:xfrm>
            <a:off x="1905000" y="5507039"/>
            <a:ext cx="8459788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既然把小船拉上來，就用纜索捆綁船底，又恐怕在賽耳底沙灘上擱了淺，就落下篷來，任船飄去。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27:17)</a:t>
            </a:r>
          </a:p>
        </p:txBody>
      </p:sp>
      <p:sp>
        <p:nvSpPr>
          <p:cNvPr id="61467" name="Freeform 27"/>
          <p:cNvSpPr>
            <a:spLocks/>
          </p:cNvSpPr>
          <p:nvPr/>
        </p:nvSpPr>
        <p:spPr bwMode="auto">
          <a:xfrm>
            <a:off x="4038601" y="3124200"/>
            <a:ext cx="1897063" cy="984250"/>
          </a:xfrm>
          <a:custGeom>
            <a:avLst/>
            <a:gdLst>
              <a:gd name="T0" fmla="*/ 1195 w 1195"/>
              <a:gd name="T1" fmla="*/ 0 h 620"/>
              <a:gd name="T2" fmla="*/ 715 w 1195"/>
              <a:gd name="T3" fmla="*/ 336 h 620"/>
              <a:gd name="T4" fmla="*/ 0 w 1195"/>
              <a:gd name="T5" fmla="*/ 620 h 6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95" h="620">
                <a:moveTo>
                  <a:pt x="1195" y="0"/>
                </a:moveTo>
                <a:cubicBezTo>
                  <a:pt x="1059" y="116"/>
                  <a:pt x="914" y="233"/>
                  <a:pt x="715" y="336"/>
                </a:cubicBezTo>
                <a:cubicBezTo>
                  <a:pt x="516" y="439"/>
                  <a:pt x="119" y="573"/>
                  <a:pt x="0" y="62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9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61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3" grpId="0" animBg="1"/>
      <p:bldP spid="6146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11" name="Picture 11" descr="syrti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86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5483225" y="5103813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>
                <a:ea typeface="SimHei" panose="02010609060101010101" pitchFamily="49" charset="-122"/>
              </a:rPr>
              <a:t>大賽耳底沙灘</a:t>
            </a:r>
          </a:p>
        </p:txBody>
      </p:sp>
      <p:sp>
        <p:nvSpPr>
          <p:cNvPr id="25606" name="Oval 6"/>
          <p:cNvSpPr>
            <a:spLocks noChangeArrowheads="1"/>
          </p:cNvSpPr>
          <p:nvPr/>
        </p:nvSpPr>
        <p:spPr bwMode="auto">
          <a:xfrm>
            <a:off x="5443538" y="4956175"/>
            <a:ext cx="1606550" cy="69215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3027363" y="380523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dirty="0">
                <a:ea typeface="SimHei" panose="02010609060101010101" pitchFamily="49" charset="-122"/>
              </a:rPr>
              <a:t>小賽耳底沙灘</a:t>
            </a:r>
          </a:p>
        </p:txBody>
      </p:sp>
      <p:sp>
        <p:nvSpPr>
          <p:cNvPr id="25608" name="Oval 8"/>
          <p:cNvSpPr>
            <a:spLocks noChangeArrowheads="1"/>
          </p:cNvSpPr>
          <p:nvPr/>
        </p:nvSpPr>
        <p:spPr bwMode="auto">
          <a:xfrm>
            <a:off x="2538414" y="3952875"/>
            <a:ext cx="236537" cy="24765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609" name="Line 9"/>
          <p:cNvSpPr>
            <a:spLocks noChangeShapeType="1"/>
          </p:cNvSpPr>
          <p:nvPr/>
        </p:nvSpPr>
        <p:spPr bwMode="auto">
          <a:xfrm flipH="1">
            <a:off x="2773363" y="4017963"/>
            <a:ext cx="296862" cy="492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5616" name="Freeform 16"/>
          <p:cNvSpPr>
            <a:spLocks/>
          </p:cNvSpPr>
          <p:nvPr/>
        </p:nvSpPr>
        <p:spPr bwMode="auto">
          <a:xfrm>
            <a:off x="7069138" y="3586164"/>
            <a:ext cx="2608262" cy="1247775"/>
          </a:xfrm>
          <a:custGeom>
            <a:avLst/>
            <a:gdLst>
              <a:gd name="T0" fmla="*/ 1643 w 1643"/>
              <a:gd name="T1" fmla="*/ 0 h 786"/>
              <a:gd name="T2" fmla="*/ 983 w 1643"/>
              <a:gd name="T3" fmla="*/ 426 h 786"/>
              <a:gd name="T4" fmla="*/ 0 w 1643"/>
              <a:gd name="T5" fmla="*/ 786 h 7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643" h="786">
                <a:moveTo>
                  <a:pt x="1643" y="0"/>
                </a:moveTo>
                <a:cubicBezTo>
                  <a:pt x="1456" y="147"/>
                  <a:pt x="1257" y="296"/>
                  <a:pt x="983" y="426"/>
                </a:cubicBezTo>
                <a:cubicBezTo>
                  <a:pt x="709" y="557"/>
                  <a:pt x="164" y="726"/>
                  <a:pt x="0" y="786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Oval 8"/>
          <p:cNvSpPr>
            <a:spLocks noChangeArrowheads="1"/>
          </p:cNvSpPr>
          <p:nvPr/>
        </p:nvSpPr>
        <p:spPr bwMode="auto">
          <a:xfrm>
            <a:off x="4379140" y="2839202"/>
            <a:ext cx="407945" cy="373229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Text Box 7"/>
          <p:cNvSpPr txBox="1">
            <a:spLocks noChangeArrowheads="1"/>
          </p:cNvSpPr>
          <p:nvPr/>
        </p:nvSpPr>
        <p:spPr bwMode="auto">
          <a:xfrm>
            <a:off x="4925816" y="3149390"/>
            <a:ext cx="1871026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EAEAEA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dirty="0" smtClean="0">
                <a:ea typeface="SimHei" panose="02010609060101010101" pitchFamily="49" charset="-122"/>
              </a:rPr>
              <a:t>米利大</a:t>
            </a:r>
            <a:r>
              <a:rPr lang="en-US" altLang="zh-CN" dirty="0" smtClean="0">
                <a:ea typeface="SimHei" panose="02010609060101010101" pitchFamily="49" charset="-122"/>
              </a:rPr>
              <a:t>(</a:t>
            </a:r>
            <a:r>
              <a:rPr lang="zh-CN" altLang="en-US" dirty="0" smtClean="0">
                <a:ea typeface="SimHei" panose="02010609060101010101" pitchFamily="49" charset="-122"/>
              </a:rPr>
              <a:t>馬爾他）</a:t>
            </a:r>
            <a:endParaRPr lang="zh-TW" altLang="en-US" dirty="0">
              <a:ea typeface="SimHei" panose="02010609060101010101" pitchFamily="49" charset="-122"/>
            </a:endParaRPr>
          </a:p>
        </p:txBody>
      </p:sp>
      <p:sp>
        <p:nvSpPr>
          <p:cNvPr id="11" name="Line 9"/>
          <p:cNvSpPr>
            <a:spLocks noChangeShapeType="1"/>
          </p:cNvSpPr>
          <p:nvPr/>
        </p:nvSpPr>
        <p:spPr bwMode="auto">
          <a:xfrm flipH="1" flipV="1">
            <a:off x="4719314" y="3087769"/>
            <a:ext cx="321918" cy="24497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773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5" grpId="0"/>
      <p:bldP spid="25606" grpId="0" animBg="1"/>
      <p:bldP spid="25607" grpId="0"/>
      <p:bldP spid="25608" grpId="0" animBg="1"/>
      <p:bldP spid="25609" grpId="0" animBg="1"/>
      <p:bldP spid="25616" grpId="0" animBg="1"/>
      <p:bldP spid="9" grpId="0" animBg="1"/>
      <p:bldP spid="10" grpId="0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1091953" y="523875"/>
            <a:ext cx="10537795" cy="58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我們被風浪逼得甚急，</a:t>
            </a:r>
            <a:r>
              <a:rPr lang="zh-TW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第二天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眾人就把貨物拋在海裡。到</a:t>
            </a:r>
            <a:r>
              <a:rPr lang="zh-TW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第三天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，他們又親手把船上的器具拋棄了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。太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陽和星辰多日不顯露，又有狂風大浪催逼，我們得救的指望就都絕了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。眾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人多日沒有吃什麼，保羅就出來站在他們中間，說：「眾位，你們本該聽我的話，不離開革哩底，免得遭這樣的傷損破壞。現在我還勸你們放心，你們的性命一個也不失喪，惟獨失喪這船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我所屬所事奉的神，他的使者昨夜站在我旁邊，說：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保羅，不要害怕，你必定站在該撒面前，並且與你同船的人，神都賜給你了。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所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以眾位可以放心，我信神他怎樣對我說，事情也要怎樣成就。只是我們必要撞在一個島上。」到了</a:t>
            </a:r>
            <a:r>
              <a:rPr lang="zh-TW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第十四天夜間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，船在亞底亞海飄來飄去。約到半夜，水手以為漸近旱地，就探深淺，探得有十二丈</a:t>
            </a:r>
            <a:r>
              <a:rPr lang="zh-TW" altLang="en-US" sz="2400" dirty="0">
                <a:ea typeface="SimHei" panose="02010609060101010101" pitchFamily="49" charset="-122"/>
              </a:rPr>
              <a:t>；稍往前行，又探深淺，探得有九丈。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恐怕撞在石頭上，就從船尾拋下四個錨，盼望天亮。水手想要逃出船去，把小船放在海裡，假作要從船頭拋錨的樣子。保羅對百夫長和兵丁說：「這些人若不等在船上，你們必不能得救。」於是兵丁砍斷小船的繩子，由它飄去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 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en-US" altLang="zh-TW" sz="2400" dirty="0" smtClean="0">
                <a:latin typeface="SimHei" panose="02010609060101010101" pitchFamily="49" charset="-122"/>
                <a:ea typeface="新細明體" panose="02020500000000000000" pitchFamily="18" charset="-120"/>
              </a:rPr>
              <a:t>7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:</a:t>
            </a:r>
            <a:r>
              <a:rPr lang="en-US" altLang="zh-TW" sz="2400" dirty="0" smtClean="0">
                <a:latin typeface="SimHei" panose="02010609060101010101" pitchFamily="49" charset="-122"/>
                <a:ea typeface="新細明體" panose="02020500000000000000" pitchFamily="18" charset="-120"/>
              </a:rPr>
              <a:t>18-32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40935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Text Box 2"/>
          <p:cNvSpPr txBox="1">
            <a:spLocks noChangeArrowheads="1"/>
          </p:cNvSpPr>
          <p:nvPr/>
        </p:nvSpPr>
        <p:spPr bwMode="auto">
          <a:xfrm>
            <a:off x="1722268" y="523875"/>
            <a:ext cx="9436963" cy="5410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天漸亮的時候，保羅勸眾人都吃飯，說：「你們懸望忍餓不吃什麼，已經十四天了。所以我勸你們吃飯，這是關乎你們救命的事；因為你們各人連一根頭髮也不至於損壞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。」保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羅說了這話，就拿著餅，在眾人面前祝謝了神，擘開吃。於是他們都放下心，也就吃了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。我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們在船上的共有二百七十六個人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。他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們吃飽了，就把船上的麥子拋在海裡，為要叫船輕一點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。到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了天亮，他們不認識那地方，但見一個海灣，有岸可登，就商議能把船攏進去不能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TW" altLang="en-US" sz="2400" dirty="0">
                <a:ea typeface="SimHei" panose="02010609060101010101" pitchFamily="49" charset="-122"/>
              </a:rPr>
              <a:t>於是砍斷纜索，棄錨在海裡；同時也鬆開舵繩，拉起頭篷，順著風向岸行去</a:t>
            </a:r>
            <a:r>
              <a:rPr lang="zh-TW" altLang="en-US" sz="2400" dirty="0" smtClean="0">
                <a:ea typeface="SimHei" panose="02010609060101010101" pitchFamily="49" charset="-122"/>
              </a:rPr>
              <a:t>。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但遇著兩水夾流的地方，就把船擱了淺；船頭膠住不動，船尾被浪的猛力衝壞。兵丁的意思要把囚犯殺了，恐怕有洑水脫逃的。但百夫長要救保羅，不准他們任意而行，就吩咐會洑水的，跳下水去先上岸；其餘的人可以用板子或船上的零碎東西上岸。這樣，眾人都得了救，上了岸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 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27:</a:t>
            </a:r>
            <a:r>
              <a:rPr lang="en-US" altLang="zh-TW" sz="2400" dirty="0" smtClean="0">
                <a:latin typeface="SimHei" panose="02010609060101010101" pitchFamily="49" charset="-122"/>
                <a:ea typeface="新細明體" panose="02020500000000000000" pitchFamily="18" charset="-120"/>
              </a:rPr>
              <a:t>33-44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65014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shipwreck_ma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"/>
          <a:stretch>
            <a:fillRect/>
          </a:stretch>
        </p:blipFill>
        <p:spPr bwMode="auto">
          <a:xfrm>
            <a:off x="1524000" y="1"/>
            <a:ext cx="9144000" cy="5332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2491" name="Freeform 27"/>
          <p:cNvSpPr>
            <a:spLocks/>
          </p:cNvSpPr>
          <p:nvPr/>
        </p:nvSpPr>
        <p:spPr bwMode="auto">
          <a:xfrm>
            <a:off x="2286000" y="2819400"/>
            <a:ext cx="3657600" cy="1322388"/>
          </a:xfrm>
          <a:custGeom>
            <a:avLst/>
            <a:gdLst>
              <a:gd name="T0" fmla="*/ 2304 w 2304"/>
              <a:gd name="T1" fmla="*/ 192 h 833"/>
              <a:gd name="T2" fmla="*/ 1824 w 2304"/>
              <a:gd name="T3" fmla="*/ 528 h 833"/>
              <a:gd name="T4" fmla="*/ 1109 w 2304"/>
              <a:gd name="T5" fmla="*/ 812 h 833"/>
              <a:gd name="T6" fmla="*/ 380 w 2304"/>
              <a:gd name="T7" fmla="*/ 652 h 833"/>
              <a:gd name="T8" fmla="*/ 0 w 2304"/>
              <a:gd name="T9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4" h="833">
                <a:moveTo>
                  <a:pt x="2304" y="192"/>
                </a:moveTo>
                <a:cubicBezTo>
                  <a:pt x="2168" y="308"/>
                  <a:pt x="2023" y="425"/>
                  <a:pt x="1824" y="528"/>
                </a:cubicBezTo>
                <a:cubicBezTo>
                  <a:pt x="1625" y="631"/>
                  <a:pt x="1350" y="791"/>
                  <a:pt x="1109" y="812"/>
                </a:cubicBezTo>
                <a:cubicBezTo>
                  <a:pt x="868" y="833"/>
                  <a:pt x="565" y="787"/>
                  <a:pt x="380" y="652"/>
                </a:cubicBezTo>
                <a:cubicBezTo>
                  <a:pt x="195" y="517"/>
                  <a:pt x="79" y="136"/>
                  <a:pt x="0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68" name="Freeform 4"/>
          <p:cNvSpPr>
            <a:spLocks/>
          </p:cNvSpPr>
          <p:nvPr/>
        </p:nvSpPr>
        <p:spPr bwMode="auto">
          <a:xfrm>
            <a:off x="6000751" y="2400301"/>
            <a:ext cx="1031875" cy="949325"/>
          </a:xfrm>
          <a:custGeom>
            <a:avLst/>
            <a:gdLst>
              <a:gd name="T0" fmla="*/ 650 w 650"/>
              <a:gd name="T1" fmla="*/ 0 h 598"/>
              <a:gd name="T2" fmla="*/ 487 w 650"/>
              <a:gd name="T3" fmla="*/ 84 h 598"/>
              <a:gd name="T4" fmla="*/ 398 w 650"/>
              <a:gd name="T5" fmla="*/ 233 h 598"/>
              <a:gd name="T6" fmla="*/ 334 w 650"/>
              <a:gd name="T7" fmla="*/ 437 h 598"/>
              <a:gd name="T8" fmla="*/ 254 w 650"/>
              <a:gd name="T9" fmla="*/ 559 h 598"/>
              <a:gd name="T10" fmla="*/ 166 w 650"/>
              <a:gd name="T11" fmla="*/ 598 h 598"/>
              <a:gd name="T12" fmla="*/ 74 w 650"/>
              <a:gd name="T13" fmla="*/ 559 h 598"/>
              <a:gd name="T14" fmla="*/ 0 w 650"/>
              <a:gd name="T15" fmla="*/ 49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0" h="598">
                <a:moveTo>
                  <a:pt x="650" y="0"/>
                </a:moveTo>
                <a:cubicBezTo>
                  <a:pt x="589" y="22"/>
                  <a:pt x="529" y="45"/>
                  <a:pt x="487" y="84"/>
                </a:cubicBezTo>
                <a:cubicBezTo>
                  <a:pt x="445" y="123"/>
                  <a:pt x="423" y="174"/>
                  <a:pt x="398" y="233"/>
                </a:cubicBezTo>
                <a:cubicBezTo>
                  <a:pt x="373" y="292"/>
                  <a:pt x="358" y="383"/>
                  <a:pt x="334" y="437"/>
                </a:cubicBezTo>
                <a:cubicBezTo>
                  <a:pt x="310" y="491"/>
                  <a:pt x="282" y="532"/>
                  <a:pt x="254" y="559"/>
                </a:cubicBezTo>
                <a:cubicBezTo>
                  <a:pt x="226" y="586"/>
                  <a:pt x="196" y="598"/>
                  <a:pt x="166" y="598"/>
                </a:cubicBezTo>
                <a:cubicBezTo>
                  <a:pt x="136" y="598"/>
                  <a:pt x="102" y="577"/>
                  <a:pt x="74" y="559"/>
                </a:cubicBezTo>
                <a:cubicBezTo>
                  <a:pt x="46" y="541"/>
                  <a:pt x="45" y="535"/>
                  <a:pt x="0" y="49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72" name="AutoShape 8"/>
          <p:cNvSpPr>
            <a:spLocks noChangeArrowheads="1"/>
          </p:cNvSpPr>
          <p:nvPr/>
        </p:nvSpPr>
        <p:spPr bwMode="auto">
          <a:xfrm>
            <a:off x="8416926" y="4114801"/>
            <a:ext cx="1031875" cy="352425"/>
          </a:xfrm>
          <a:prstGeom prst="wedgeRectCallout">
            <a:avLst>
              <a:gd name="adj1" fmla="val 70306"/>
              <a:gd name="adj2" fmla="val -540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62473" name="AutoShape 9"/>
          <p:cNvSpPr>
            <a:spLocks noChangeArrowheads="1"/>
          </p:cNvSpPr>
          <p:nvPr/>
        </p:nvSpPr>
        <p:spPr bwMode="auto">
          <a:xfrm>
            <a:off x="9934576" y="3511551"/>
            <a:ext cx="619125" cy="352425"/>
          </a:xfrm>
          <a:prstGeom prst="wedgeRectCallout">
            <a:avLst>
              <a:gd name="adj1" fmla="val -56991"/>
              <a:gd name="adj2" fmla="val -9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西頓</a:t>
            </a:r>
          </a:p>
        </p:txBody>
      </p:sp>
      <p:sp>
        <p:nvSpPr>
          <p:cNvPr id="62474" name="AutoShape 10"/>
          <p:cNvSpPr>
            <a:spLocks noChangeArrowheads="1"/>
          </p:cNvSpPr>
          <p:nvPr/>
        </p:nvSpPr>
        <p:spPr bwMode="auto">
          <a:xfrm>
            <a:off x="7870826" y="2609851"/>
            <a:ext cx="619125" cy="352425"/>
          </a:xfrm>
          <a:prstGeom prst="wedgeRectCallout">
            <a:avLst>
              <a:gd name="adj1" fmla="val -40514"/>
              <a:gd name="adj2" fmla="val -11711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每拉</a:t>
            </a:r>
          </a:p>
        </p:txBody>
      </p:sp>
      <p:sp>
        <p:nvSpPr>
          <p:cNvPr id="62475" name="AutoShape 11"/>
          <p:cNvSpPr>
            <a:spLocks noChangeArrowheads="1"/>
          </p:cNvSpPr>
          <p:nvPr/>
        </p:nvSpPr>
        <p:spPr bwMode="auto">
          <a:xfrm>
            <a:off x="6989763" y="1909764"/>
            <a:ext cx="806450" cy="352425"/>
          </a:xfrm>
          <a:prstGeom prst="wedgeRectCallout">
            <a:avLst>
              <a:gd name="adj1" fmla="val -34056"/>
              <a:gd name="adj2" fmla="val 7657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革尼土</a:t>
            </a:r>
          </a:p>
        </p:txBody>
      </p:sp>
      <p:sp>
        <p:nvSpPr>
          <p:cNvPr id="62476" name="AutoShape 12"/>
          <p:cNvSpPr>
            <a:spLocks noChangeArrowheads="1"/>
          </p:cNvSpPr>
          <p:nvPr/>
        </p:nvSpPr>
        <p:spPr bwMode="auto">
          <a:xfrm>
            <a:off x="5178426" y="2173288"/>
            <a:ext cx="917575" cy="595312"/>
          </a:xfrm>
          <a:prstGeom prst="wedgeRectCallout">
            <a:avLst>
              <a:gd name="adj1" fmla="val 24046"/>
              <a:gd name="adj2" fmla="val 93731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革哩底</a:t>
            </a:r>
          </a:p>
          <a:p>
            <a:pPr algn="ctr"/>
            <a:r>
              <a:rPr lang="en-US" altLang="zh-TW" sz="1600">
                <a:solidFill>
                  <a:schemeClr val="bg1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克里特</a:t>
            </a:r>
            <a:r>
              <a:rPr lang="en-US" altLang="zh-TW" sz="1600">
                <a:solidFill>
                  <a:schemeClr val="bg1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62478" name="AutoShape 14"/>
          <p:cNvSpPr>
            <a:spLocks noChangeArrowheads="1"/>
          </p:cNvSpPr>
          <p:nvPr/>
        </p:nvSpPr>
        <p:spPr bwMode="auto">
          <a:xfrm>
            <a:off x="5727700" y="3430589"/>
            <a:ext cx="617538" cy="352425"/>
          </a:xfrm>
          <a:prstGeom prst="wedgeRectCallout">
            <a:avLst>
              <a:gd name="adj1" fmla="val -12727"/>
              <a:gd name="adj2" fmla="val -13693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佳澳</a:t>
            </a:r>
          </a:p>
        </p:txBody>
      </p:sp>
      <p:sp>
        <p:nvSpPr>
          <p:cNvPr id="62481" name="Freeform 17"/>
          <p:cNvSpPr>
            <a:spLocks/>
          </p:cNvSpPr>
          <p:nvPr/>
        </p:nvSpPr>
        <p:spPr bwMode="auto">
          <a:xfrm>
            <a:off x="9505950" y="3379788"/>
            <a:ext cx="304800" cy="658812"/>
          </a:xfrm>
          <a:custGeom>
            <a:avLst/>
            <a:gdLst>
              <a:gd name="T0" fmla="*/ 98 w 192"/>
              <a:gd name="T1" fmla="*/ 415 h 415"/>
              <a:gd name="T2" fmla="*/ 7 w 192"/>
              <a:gd name="T3" fmla="*/ 235 h 415"/>
              <a:gd name="T4" fmla="*/ 53 w 192"/>
              <a:gd name="T5" fmla="*/ 81 h 415"/>
              <a:gd name="T6" fmla="*/ 192 w 192"/>
              <a:gd name="T7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415">
                <a:moveTo>
                  <a:pt x="98" y="415"/>
                </a:moveTo>
                <a:cubicBezTo>
                  <a:pt x="56" y="353"/>
                  <a:pt x="14" y="291"/>
                  <a:pt x="7" y="235"/>
                </a:cubicBezTo>
                <a:cubicBezTo>
                  <a:pt x="0" y="179"/>
                  <a:pt x="22" y="120"/>
                  <a:pt x="53" y="81"/>
                </a:cubicBezTo>
                <a:cubicBezTo>
                  <a:pt x="84" y="42"/>
                  <a:pt x="135" y="23"/>
                  <a:pt x="192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2" name="Freeform 18"/>
          <p:cNvSpPr>
            <a:spLocks/>
          </p:cNvSpPr>
          <p:nvPr/>
        </p:nvSpPr>
        <p:spPr bwMode="auto">
          <a:xfrm>
            <a:off x="8001001" y="2397125"/>
            <a:ext cx="1825625" cy="939800"/>
          </a:xfrm>
          <a:custGeom>
            <a:avLst/>
            <a:gdLst>
              <a:gd name="T0" fmla="*/ 1150 w 1150"/>
              <a:gd name="T1" fmla="*/ 592 h 592"/>
              <a:gd name="T2" fmla="*/ 1025 w 1150"/>
              <a:gd name="T3" fmla="*/ 456 h 592"/>
              <a:gd name="T4" fmla="*/ 910 w 1150"/>
              <a:gd name="T5" fmla="*/ 264 h 592"/>
              <a:gd name="T6" fmla="*/ 876 w 1150"/>
              <a:gd name="T7" fmla="*/ 175 h 592"/>
              <a:gd name="T8" fmla="*/ 866 w 1150"/>
              <a:gd name="T9" fmla="*/ 57 h 592"/>
              <a:gd name="T10" fmla="*/ 643 w 1150"/>
              <a:gd name="T11" fmla="*/ 146 h 592"/>
              <a:gd name="T12" fmla="*/ 499 w 1150"/>
              <a:gd name="T13" fmla="*/ 158 h 592"/>
              <a:gd name="T14" fmla="*/ 247 w 1150"/>
              <a:gd name="T15" fmla="*/ 96 h 592"/>
              <a:gd name="T16" fmla="*/ 0 w 1150"/>
              <a:gd name="T17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0" h="592">
                <a:moveTo>
                  <a:pt x="1150" y="592"/>
                </a:moveTo>
                <a:cubicBezTo>
                  <a:pt x="1130" y="569"/>
                  <a:pt x="1065" y="511"/>
                  <a:pt x="1025" y="456"/>
                </a:cubicBezTo>
                <a:cubicBezTo>
                  <a:pt x="985" y="401"/>
                  <a:pt x="935" y="311"/>
                  <a:pt x="910" y="264"/>
                </a:cubicBezTo>
                <a:cubicBezTo>
                  <a:pt x="885" y="217"/>
                  <a:pt x="883" y="209"/>
                  <a:pt x="876" y="175"/>
                </a:cubicBezTo>
                <a:cubicBezTo>
                  <a:pt x="869" y="141"/>
                  <a:pt x="905" y="62"/>
                  <a:pt x="866" y="57"/>
                </a:cubicBezTo>
                <a:cubicBezTo>
                  <a:pt x="827" y="52"/>
                  <a:pt x="704" y="129"/>
                  <a:pt x="643" y="146"/>
                </a:cubicBezTo>
                <a:cubicBezTo>
                  <a:pt x="582" y="163"/>
                  <a:pt x="565" y="166"/>
                  <a:pt x="499" y="158"/>
                </a:cubicBezTo>
                <a:cubicBezTo>
                  <a:pt x="433" y="150"/>
                  <a:pt x="330" y="122"/>
                  <a:pt x="247" y="96"/>
                </a:cubicBezTo>
                <a:cubicBezTo>
                  <a:pt x="164" y="70"/>
                  <a:pt x="85" y="34"/>
                  <a:pt x="0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3" name="Freeform 19"/>
          <p:cNvSpPr>
            <a:spLocks/>
          </p:cNvSpPr>
          <p:nvPr/>
        </p:nvSpPr>
        <p:spPr bwMode="auto">
          <a:xfrm>
            <a:off x="7140575" y="2392363"/>
            <a:ext cx="762000" cy="222250"/>
          </a:xfrm>
          <a:custGeom>
            <a:avLst/>
            <a:gdLst>
              <a:gd name="T0" fmla="*/ 480 w 480"/>
              <a:gd name="T1" fmla="*/ 0 h 140"/>
              <a:gd name="T2" fmla="*/ 400 w 480"/>
              <a:gd name="T3" fmla="*/ 111 h 140"/>
              <a:gd name="T4" fmla="*/ 290 w 480"/>
              <a:gd name="T5" fmla="*/ 139 h 140"/>
              <a:gd name="T6" fmla="*/ 184 w 480"/>
              <a:gd name="T7" fmla="*/ 115 h 140"/>
              <a:gd name="T8" fmla="*/ 0 w 480"/>
              <a:gd name="T9" fmla="*/ 2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40">
                <a:moveTo>
                  <a:pt x="480" y="0"/>
                </a:moveTo>
                <a:cubicBezTo>
                  <a:pt x="456" y="44"/>
                  <a:pt x="432" y="88"/>
                  <a:pt x="400" y="111"/>
                </a:cubicBezTo>
                <a:cubicBezTo>
                  <a:pt x="368" y="134"/>
                  <a:pt x="326" y="138"/>
                  <a:pt x="290" y="139"/>
                </a:cubicBezTo>
                <a:cubicBezTo>
                  <a:pt x="254" y="140"/>
                  <a:pt x="232" y="134"/>
                  <a:pt x="184" y="115"/>
                </a:cubicBezTo>
                <a:cubicBezTo>
                  <a:pt x="136" y="96"/>
                  <a:pt x="38" y="50"/>
                  <a:pt x="0" y="27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2485" name="AutoShape 21"/>
          <p:cNvSpPr>
            <a:spLocks noChangeArrowheads="1"/>
          </p:cNvSpPr>
          <p:nvPr/>
        </p:nvSpPr>
        <p:spPr bwMode="auto">
          <a:xfrm>
            <a:off x="2743201" y="2743201"/>
            <a:ext cx="917575" cy="595313"/>
          </a:xfrm>
          <a:prstGeom prst="wedgeRectCallout">
            <a:avLst>
              <a:gd name="adj1" fmla="val -97060"/>
              <a:gd name="adj2" fmla="val -40935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米利大</a:t>
            </a:r>
          </a:p>
          <a:p>
            <a:pPr algn="ctr"/>
            <a:r>
              <a:rPr lang="en-US" altLang="zh-TW" sz="1600" dirty="0">
                <a:solidFill>
                  <a:schemeClr val="bg1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馬爾他</a:t>
            </a:r>
            <a:r>
              <a:rPr lang="en-US" altLang="zh-TW" sz="1600" dirty="0">
                <a:solidFill>
                  <a:schemeClr val="bg1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62486" name="Text Box 22"/>
          <p:cNvSpPr txBox="1">
            <a:spLocks noChangeArrowheads="1"/>
          </p:cNvSpPr>
          <p:nvPr/>
        </p:nvSpPr>
        <p:spPr bwMode="auto">
          <a:xfrm>
            <a:off x="2592388" y="4392613"/>
            <a:ext cx="1403350" cy="336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大賽耳底沙灘</a:t>
            </a:r>
          </a:p>
        </p:txBody>
      </p:sp>
      <p:sp>
        <p:nvSpPr>
          <p:cNvPr id="62488" name="Text Box 24"/>
          <p:cNvSpPr txBox="1">
            <a:spLocks noChangeArrowheads="1"/>
          </p:cNvSpPr>
          <p:nvPr/>
        </p:nvSpPr>
        <p:spPr bwMode="auto">
          <a:xfrm>
            <a:off x="1905000" y="5684839"/>
            <a:ext cx="8459788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我們既已得救，才知道那島名叫</a:t>
            </a:r>
            <a:r>
              <a:rPr lang="zh-TW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米利大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:1)</a:t>
            </a:r>
          </a:p>
        </p:txBody>
      </p:sp>
    </p:spTree>
    <p:extLst>
      <p:ext uri="{BB962C8B-B14F-4D97-AF65-F5344CB8AC3E}">
        <p14:creationId xmlns:p14="http://schemas.microsoft.com/office/powerpoint/2010/main" val="3348220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2000"/>
                                        <p:tgtEl>
                                          <p:spTgt spid="62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4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491" grpId="0" animBg="1"/>
      <p:bldP spid="62485" grpId="0" animBg="1"/>
      <p:bldP spid="624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ovalornateframe-graphicsfairy0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71" y="1168228"/>
            <a:ext cx="6686480" cy="47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3888172" y="2506913"/>
            <a:ext cx="3185487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15000"/>
              </a:spcAft>
            </a:pPr>
            <a:r>
              <a:rPr lang="zh-TW" altLang="en-US" sz="4000" dirty="0">
                <a:solidFill>
                  <a:srgbClr val="663300"/>
                </a:solidFill>
                <a:ea typeface="SimHei" panose="02010609060101010101" pitchFamily="49" charset="-122"/>
              </a:rPr>
              <a:t>保羅</a:t>
            </a:r>
            <a:r>
              <a:rPr lang="zh-TW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第</a:t>
            </a:r>
            <a:r>
              <a:rPr lang="zh-CN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三</a:t>
            </a:r>
            <a:r>
              <a:rPr lang="zh-TW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次</a:t>
            </a:r>
            <a:endParaRPr lang="zh-TW" altLang="en-US" sz="4000" dirty="0">
              <a:solidFill>
                <a:srgbClr val="663300"/>
              </a:solidFill>
              <a:ea typeface="SimHei" panose="02010609060101010101" pitchFamily="49" charset="-122"/>
            </a:endParaRPr>
          </a:p>
          <a:p>
            <a:pPr algn="ctr">
              <a:spcAft>
                <a:spcPct val="15000"/>
              </a:spcAft>
            </a:pPr>
            <a:r>
              <a:rPr lang="zh-TW" altLang="en-US" sz="4000" dirty="0">
                <a:solidFill>
                  <a:srgbClr val="663300"/>
                </a:solidFill>
                <a:ea typeface="SimHei" panose="02010609060101010101" pitchFamily="49" charset="-122"/>
              </a:rPr>
              <a:t>旅行傳</a:t>
            </a:r>
            <a:r>
              <a:rPr lang="zh-TW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道</a:t>
            </a:r>
            <a:endParaRPr lang="en-US" altLang="zh-TW" sz="4000" dirty="0" smtClean="0">
              <a:solidFill>
                <a:srgbClr val="663300"/>
              </a:solidFill>
              <a:ea typeface="SimHei" panose="02010609060101010101" pitchFamily="49" charset="-122"/>
            </a:endParaRPr>
          </a:p>
          <a:p>
            <a:pPr algn="ctr">
              <a:spcAft>
                <a:spcPct val="15000"/>
              </a:spcAft>
            </a:pPr>
            <a:r>
              <a:rPr lang="en-US" altLang="zh-TW" sz="3600" dirty="0" smtClean="0">
                <a:solidFill>
                  <a:srgbClr val="663300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3600" dirty="0" smtClean="0">
                <a:solidFill>
                  <a:srgbClr val="663300"/>
                </a:solidFill>
                <a:ea typeface="SimHei" panose="02010609060101010101" pitchFamily="49" charset="-122"/>
              </a:rPr>
              <a:t>徒</a:t>
            </a:r>
            <a:r>
              <a:rPr lang="en-US" sz="3600" dirty="0" smtClean="0">
                <a:solidFill>
                  <a:srgbClr val="663300"/>
                </a:solidFill>
                <a:ea typeface="SimHei" panose="02010609060101010101" pitchFamily="49" charset="-122"/>
              </a:rPr>
              <a:t>18:23-21:17)</a:t>
            </a:r>
            <a:endParaRPr lang="zh-TW" altLang="en-US" sz="3600" dirty="0">
              <a:solidFill>
                <a:srgbClr val="663300"/>
              </a:solidFill>
              <a:ea typeface="SimHei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264" y="228323"/>
            <a:ext cx="1037471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一、</a:t>
            </a:r>
            <a:r>
              <a:rPr lang="en-US" altLang="zh-CN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快速複習第三次宣教旅行 </a:t>
            </a:r>
            <a:r>
              <a:rPr lang="en-US" altLang="zh-CN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(AD 54-58)</a:t>
            </a:r>
          </a:p>
        </p:txBody>
      </p:sp>
    </p:spTree>
    <p:extLst>
      <p:ext uri="{BB962C8B-B14F-4D97-AF65-F5344CB8AC3E}">
        <p14:creationId xmlns:p14="http://schemas.microsoft.com/office/powerpoint/2010/main" val="1534113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 descr="malt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525" y="0"/>
            <a:ext cx="6330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7648575" y="174625"/>
            <a:ext cx="140335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3200">
                <a:ea typeface="SimHei" panose="02010609060101010101" pitchFamily="49" charset="-122"/>
              </a:rPr>
              <a:t>馬爾他</a:t>
            </a: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>
            <a:off x="7200901" y="2478088"/>
            <a:ext cx="1141413" cy="387350"/>
          </a:xfrm>
          <a:prstGeom prst="wedgeRectCallout">
            <a:avLst>
              <a:gd name="adj1" fmla="val -103546"/>
              <a:gd name="adj2" fmla="val 721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聖保羅灣</a:t>
            </a:r>
          </a:p>
        </p:txBody>
      </p:sp>
      <p:sp>
        <p:nvSpPr>
          <p:cNvPr id="12302" name="Freeform 14"/>
          <p:cNvSpPr>
            <a:spLocks/>
          </p:cNvSpPr>
          <p:nvPr/>
        </p:nvSpPr>
        <p:spPr bwMode="auto">
          <a:xfrm>
            <a:off x="6446839" y="2120901"/>
            <a:ext cx="2803525" cy="703263"/>
          </a:xfrm>
          <a:custGeom>
            <a:avLst/>
            <a:gdLst>
              <a:gd name="T0" fmla="*/ 1766 w 1766"/>
              <a:gd name="T1" fmla="*/ 30 h 443"/>
              <a:gd name="T2" fmla="*/ 829 w 1766"/>
              <a:gd name="T3" fmla="*/ 30 h 443"/>
              <a:gd name="T4" fmla="*/ 259 w 1766"/>
              <a:gd name="T5" fmla="*/ 213 h 443"/>
              <a:gd name="T6" fmla="*/ 0 w 1766"/>
              <a:gd name="T7" fmla="*/ 443 h 44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6" h="443">
                <a:moveTo>
                  <a:pt x="1766" y="30"/>
                </a:moveTo>
                <a:cubicBezTo>
                  <a:pt x="1440" y="1"/>
                  <a:pt x="1080" y="0"/>
                  <a:pt x="829" y="30"/>
                </a:cubicBezTo>
                <a:cubicBezTo>
                  <a:pt x="578" y="60"/>
                  <a:pt x="397" y="144"/>
                  <a:pt x="259" y="213"/>
                </a:cubicBezTo>
                <a:cubicBezTo>
                  <a:pt x="121" y="282"/>
                  <a:pt x="54" y="395"/>
                  <a:pt x="0" y="443"/>
                </a:cubicBezTo>
              </a:path>
            </a:pathLst>
          </a:custGeom>
          <a:noFill/>
          <a:ln w="127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032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01" grpId="0" animBg="1"/>
      <p:bldP spid="1230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212" name="Picture 4" descr="191-the-story-of-st-paul-in-malta-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099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4213" name="AutoShape 5"/>
          <p:cNvSpPr>
            <a:spLocks noChangeArrowheads="1"/>
          </p:cNvSpPr>
          <p:nvPr/>
        </p:nvSpPr>
        <p:spPr bwMode="auto">
          <a:xfrm>
            <a:off x="3868739" y="2070100"/>
            <a:ext cx="1233487" cy="433388"/>
          </a:xfrm>
          <a:prstGeom prst="wedgeRectCallout">
            <a:avLst>
              <a:gd name="adj1" fmla="val 40731"/>
              <a:gd name="adj2" fmla="val 133884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聖保羅島</a:t>
            </a:r>
          </a:p>
        </p:txBody>
      </p:sp>
      <p:sp>
        <p:nvSpPr>
          <p:cNvPr id="94214" name="Freeform 6"/>
          <p:cNvSpPr>
            <a:spLocks/>
          </p:cNvSpPr>
          <p:nvPr/>
        </p:nvSpPr>
        <p:spPr bwMode="auto">
          <a:xfrm>
            <a:off x="8686800" y="2819400"/>
            <a:ext cx="711200" cy="3276600"/>
          </a:xfrm>
          <a:custGeom>
            <a:avLst/>
            <a:gdLst>
              <a:gd name="T0" fmla="*/ 96 w 448"/>
              <a:gd name="T1" fmla="*/ 2064 h 2064"/>
              <a:gd name="T2" fmla="*/ 432 w 448"/>
              <a:gd name="T3" fmla="*/ 1008 h 2064"/>
              <a:gd name="T4" fmla="*/ 0 w 448"/>
              <a:gd name="T5" fmla="*/ 0 h 20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448" h="2064">
                <a:moveTo>
                  <a:pt x="96" y="2064"/>
                </a:moveTo>
                <a:cubicBezTo>
                  <a:pt x="272" y="1708"/>
                  <a:pt x="448" y="1352"/>
                  <a:pt x="432" y="1008"/>
                </a:cubicBezTo>
                <a:cubicBezTo>
                  <a:pt x="416" y="664"/>
                  <a:pt x="88" y="192"/>
                  <a:pt x="0" y="0"/>
                </a:cubicBezTo>
              </a:path>
            </a:pathLst>
          </a:cu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lg" len="lg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4215" name="Text Box 7"/>
          <p:cNvSpPr txBox="1">
            <a:spLocks noChangeArrowheads="1"/>
          </p:cNvSpPr>
          <p:nvPr/>
        </p:nvSpPr>
        <p:spPr bwMode="auto">
          <a:xfrm>
            <a:off x="5486400" y="1828801"/>
            <a:ext cx="1200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聖保羅灣</a:t>
            </a:r>
          </a:p>
        </p:txBody>
      </p:sp>
    </p:spTree>
    <p:extLst>
      <p:ext uri="{BB962C8B-B14F-4D97-AF65-F5344CB8AC3E}">
        <p14:creationId xmlns:p14="http://schemas.microsoft.com/office/powerpoint/2010/main" val="627736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1000"/>
                                        <p:tgtEl>
                                          <p:spTgt spid="94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4213" grpId="0" animBg="1"/>
      <p:bldP spid="9421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2" descr="50007879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083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3" name="AutoShape 3"/>
          <p:cNvSpPr>
            <a:spLocks noChangeArrowheads="1"/>
          </p:cNvSpPr>
          <p:nvPr/>
        </p:nvSpPr>
        <p:spPr bwMode="auto">
          <a:xfrm>
            <a:off x="7086600" y="3833814"/>
            <a:ext cx="1233488" cy="433387"/>
          </a:xfrm>
          <a:prstGeom prst="wedgeRectCallout">
            <a:avLst>
              <a:gd name="adj1" fmla="val -1736"/>
              <a:gd name="adj2" fmla="val -4213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2000">
                <a:ea typeface="SimHei" panose="02010609060101010101" pitchFamily="49" charset="-122"/>
              </a:rPr>
              <a:t>聖保羅島</a:t>
            </a:r>
          </a:p>
        </p:txBody>
      </p:sp>
      <p:pic>
        <p:nvPicPr>
          <p:cNvPr id="112644" name="Picture 4" descr="s_malta3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t="10156" r="3125"/>
          <a:stretch>
            <a:fillRect/>
          </a:stretch>
        </p:blipFill>
        <p:spPr bwMode="auto">
          <a:xfrm>
            <a:off x="6781800" y="0"/>
            <a:ext cx="2057400" cy="2921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45" name="Oval 5"/>
          <p:cNvSpPr>
            <a:spLocks noChangeArrowheads="1"/>
          </p:cNvSpPr>
          <p:nvPr/>
        </p:nvSpPr>
        <p:spPr bwMode="auto">
          <a:xfrm>
            <a:off x="5562600" y="1981200"/>
            <a:ext cx="304800" cy="457200"/>
          </a:xfrm>
          <a:prstGeom prst="ellips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650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8" name="Text Box 4"/>
          <p:cNvSpPr txBox="1">
            <a:spLocks noChangeArrowheads="1"/>
          </p:cNvSpPr>
          <p:nvPr/>
        </p:nvSpPr>
        <p:spPr bwMode="auto">
          <a:xfrm>
            <a:off x="1340528" y="497243"/>
            <a:ext cx="10173809" cy="49675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土人看待我們，有非常的情分；因為當時下雨，天氣又冷，就生火接待我們眾人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。那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時，保羅拾起一捆柴，放在火上，有一條毒蛇，因為熱了出來，咬住他的手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。土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人看見那毒蛇懸在他手上，就彼此說：「這人必是個兇手，雖然從海裡救上來，天理還不容他活著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。」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保羅竟把那</a:t>
            </a:r>
            <a:r>
              <a:rPr lang="zh-TW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毒蛇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甩在火裡，並沒有受傷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。土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人想他必要腫起來，或是忽然仆倒死了；看了多時，見他無害，就轉念，說：「他是個神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。」離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那地方不遠，有田產是島長部百流的；他接納我們，盡情款待三日。當時，</a:t>
            </a:r>
            <a:r>
              <a:rPr lang="zh-TW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部百流的父親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患熱病和痢疾躺著。保羅進去，為他禱告，按手在他身上，治好了他。從此，島上其餘的病人也來，得了醫治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。他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們又多方的尊敬我們；到了開船的時候，也把我們所需用的送到船上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zh-TW" altLang="en-US" sz="2400" dirty="0" smtClean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過</a:t>
            </a:r>
            <a:r>
              <a:rPr lang="zh-TW" altLang="en-US" sz="2400" dirty="0">
                <a:solidFill>
                  <a:srgbClr val="C000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了三個月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，我們上了亞力山太的船往前行；這船以丟斯雙子為記，是在那海島過了冬的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28:2-11)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8241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shipwreck_ma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987"/>
          <a:stretch>
            <a:fillRect/>
          </a:stretch>
        </p:blipFill>
        <p:spPr bwMode="auto">
          <a:xfrm>
            <a:off x="1524000" y="0"/>
            <a:ext cx="9144000" cy="4648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473" name="Freeform 89"/>
          <p:cNvSpPr>
            <a:spLocks/>
          </p:cNvSpPr>
          <p:nvPr/>
        </p:nvSpPr>
        <p:spPr bwMode="auto">
          <a:xfrm>
            <a:off x="2286000" y="2819400"/>
            <a:ext cx="3657600" cy="1322388"/>
          </a:xfrm>
          <a:custGeom>
            <a:avLst/>
            <a:gdLst>
              <a:gd name="T0" fmla="*/ 2304 w 2304"/>
              <a:gd name="T1" fmla="*/ 192 h 833"/>
              <a:gd name="T2" fmla="*/ 1824 w 2304"/>
              <a:gd name="T3" fmla="*/ 528 h 833"/>
              <a:gd name="T4" fmla="*/ 1109 w 2304"/>
              <a:gd name="T5" fmla="*/ 812 h 833"/>
              <a:gd name="T6" fmla="*/ 380 w 2304"/>
              <a:gd name="T7" fmla="*/ 652 h 833"/>
              <a:gd name="T8" fmla="*/ 0 w 2304"/>
              <a:gd name="T9" fmla="*/ 0 h 8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304" h="833">
                <a:moveTo>
                  <a:pt x="2304" y="192"/>
                </a:moveTo>
                <a:cubicBezTo>
                  <a:pt x="2168" y="308"/>
                  <a:pt x="2023" y="425"/>
                  <a:pt x="1824" y="528"/>
                </a:cubicBezTo>
                <a:cubicBezTo>
                  <a:pt x="1625" y="631"/>
                  <a:pt x="1350" y="791"/>
                  <a:pt x="1109" y="812"/>
                </a:cubicBezTo>
                <a:cubicBezTo>
                  <a:pt x="868" y="833"/>
                  <a:pt x="565" y="787"/>
                  <a:pt x="380" y="652"/>
                </a:cubicBezTo>
                <a:cubicBezTo>
                  <a:pt x="195" y="517"/>
                  <a:pt x="79" y="136"/>
                  <a:pt x="0" y="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00" name="AutoShape 16"/>
          <p:cNvSpPr>
            <a:spLocks noChangeArrowheads="1"/>
          </p:cNvSpPr>
          <p:nvPr/>
        </p:nvSpPr>
        <p:spPr bwMode="auto">
          <a:xfrm>
            <a:off x="1222377" y="2280621"/>
            <a:ext cx="806450" cy="277813"/>
          </a:xfrm>
          <a:prstGeom prst="wedgeRectCallout">
            <a:avLst>
              <a:gd name="adj1" fmla="val 104653"/>
              <a:gd name="adj2" fmla="val -3795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敘拉古</a:t>
            </a:r>
          </a:p>
        </p:txBody>
      </p:sp>
      <p:sp>
        <p:nvSpPr>
          <p:cNvPr id="16401" name="AutoShape 17"/>
          <p:cNvSpPr>
            <a:spLocks noChangeArrowheads="1"/>
          </p:cNvSpPr>
          <p:nvPr/>
        </p:nvSpPr>
        <p:spPr bwMode="auto">
          <a:xfrm>
            <a:off x="3201988" y="1597980"/>
            <a:ext cx="810719" cy="272095"/>
          </a:xfrm>
          <a:prstGeom prst="wedgeRectCallout">
            <a:avLst>
              <a:gd name="adj1" fmla="val -107269"/>
              <a:gd name="adj2" fmla="val 2432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利基翁</a:t>
            </a:r>
          </a:p>
        </p:txBody>
      </p:sp>
      <p:sp>
        <p:nvSpPr>
          <p:cNvPr id="16402" name="AutoShape 18"/>
          <p:cNvSpPr>
            <a:spLocks noChangeArrowheads="1"/>
          </p:cNvSpPr>
          <p:nvPr/>
        </p:nvSpPr>
        <p:spPr bwMode="auto">
          <a:xfrm>
            <a:off x="1608138" y="1108621"/>
            <a:ext cx="806450" cy="352425"/>
          </a:xfrm>
          <a:prstGeom prst="wedgeRectCallout">
            <a:avLst>
              <a:gd name="adj1" fmla="val 60072"/>
              <a:gd name="adj2" fmla="val -16028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部丟利</a:t>
            </a:r>
          </a:p>
        </p:txBody>
      </p:sp>
      <p:sp>
        <p:nvSpPr>
          <p:cNvPr id="16409" name="Freeform 25"/>
          <p:cNvSpPr>
            <a:spLocks/>
          </p:cNvSpPr>
          <p:nvPr/>
        </p:nvSpPr>
        <p:spPr bwMode="auto">
          <a:xfrm>
            <a:off x="2266951" y="2346326"/>
            <a:ext cx="295275" cy="396875"/>
          </a:xfrm>
          <a:custGeom>
            <a:avLst/>
            <a:gdLst>
              <a:gd name="T0" fmla="*/ 0 w 186"/>
              <a:gd name="T1" fmla="*/ 250 h 250"/>
              <a:gd name="T2" fmla="*/ 43 w 186"/>
              <a:gd name="T3" fmla="*/ 212 h 250"/>
              <a:gd name="T4" fmla="*/ 106 w 186"/>
              <a:gd name="T5" fmla="*/ 190 h 250"/>
              <a:gd name="T6" fmla="*/ 170 w 186"/>
              <a:gd name="T7" fmla="*/ 154 h 250"/>
              <a:gd name="T8" fmla="*/ 185 w 186"/>
              <a:gd name="T9" fmla="*/ 63 h 250"/>
              <a:gd name="T10" fmla="*/ 163 w 186"/>
              <a:gd name="T11" fmla="*/ 0 h 25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86" h="250">
                <a:moveTo>
                  <a:pt x="0" y="250"/>
                </a:moveTo>
                <a:cubicBezTo>
                  <a:pt x="7" y="244"/>
                  <a:pt x="26" y="222"/>
                  <a:pt x="43" y="212"/>
                </a:cubicBezTo>
                <a:cubicBezTo>
                  <a:pt x="60" y="202"/>
                  <a:pt x="85" y="200"/>
                  <a:pt x="106" y="190"/>
                </a:cubicBezTo>
                <a:cubicBezTo>
                  <a:pt x="127" y="180"/>
                  <a:pt x="157" y="175"/>
                  <a:pt x="170" y="154"/>
                </a:cubicBezTo>
                <a:cubicBezTo>
                  <a:pt x="183" y="133"/>
                  <a:pt x="186" y="89"/>
                  <a:pt x="185" y="63"/>
                </a:cubicBezTo>
                <a:cubicBezTo>
                  <a:pt x="184" y="37"/>
                  <a:pt x="175" y="28"/>
                  <a:pt x="163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0" name="Freeform 26"/>
          <p:cNvSpPr>
            <a:spLocks/>
          </p:cNvSpPr>
          <p:nvPr/>
        </p:nvSpPr>
        <p:spPr bwMode="auto">
          <a:xfrm>
            <a:off x="2559050" y="1870076"/>
            <a:ext cx="152400" cy="371475"/>
          </a:xfrm>
          <a:custGeom>
            <a:avLst/>
            <a:gdLst>
              <a:gd name="T0" fmla="*/ 0 w 96"/>
              <a:gd name="T1" fmla="*/ 234 h 234"/>
              <a:gd name="T2" fmla="*/ 62 w 96"/>
              <a:gd name="T3" fmla="*/ 191 h 234"/>
              <a:gd name="T4" fmla="*/ 72 w 96"/>
              <a:gd name="T5" fmla="*/ 129 h 234"/>
              <a:gd name="T6" fmla="*/ 60 w 96"/>
              <a:gd name="T7" fmla="*/ 74 h 234"/>
              <a:gd name="T8" fmla="*/ 96 w 96"/>
              <a:gd name="T9" fmla="*/ 0 h 2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6" h="234">
                <a:moveTo>
                  <a:pt x="0" y="234"/>
                </a:moveTo>
                <a:cubicBezTo>
                  <a:pt x="25" y="221"/>
                  <a:pt x="50" y="208"/>
                  <a:pt x="62" y="191"/>
                </a:cubicBezTo>
                <a:cubicBezTo>
                  <a:pt x="74" y="174"/>
                  <a:pt x="72" y="148"/>
                  <a:pt x="72" y="129"/>
                </a:cubicBezTo>
                <a:cubicBezTo>
                  <a:pt x="72" y="110"/>
                  <a:pt x="56" y="95"/>
                  <a:pt x="60" y="74"/>
                </a:cubicBezTo>
                <a:cubicBezTo>
                  <a:pt x="64" y="53"/>
                  <a:pt x="82" y="26"/>
                  <a:pt x="96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11" name="Freeform 27"/>
          <p:cNvSpPr>
            <a:spLocks/>
          </p:cNvSpPr>
          <p:nvPr/>
        </p:nvSpPr>
        <p:spPr bwMode="auto">
          <a:xfrm>
            <a:off x="2520950" y="755651"/>
            <a:ext cx="247650" cy="1025525"/>
          </a:xfrm>
          <a:custGeom>
            <a:avLst/>
            <a:gdLst>
              <a:gd name="T0" fmla="*/ 146 w 156"/>
              <a:gd name="T1" fmla="*/ 646 h 646"/>
              <a:gd name="T2" fmla="*/ 148 w 156"/>
              <a:gd name="T3" fmla="*/ 477 h 646"/>
              <a:gd name="T4" fmla="*/ 100 w 156"/>
              <a:gd name="T5" fmla="*/ 349 h 646"/>
              <a:gd name="T6" fmla="*/ 31 w 156"/>
              <a:gd name="T7" fmla="*/ 223 h 646"/>
              <a:gd name="T8" fmla="*/ 4 w 156"/>
              <a:gd name="T9" fmla="*/ 132 h 646"/>
              <a:gd name="T10" fmla="*/ 9 w 156"/>
              <a:gd name="T11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646">
                <a:moveTo>
                  <a:pt x="146" y="646"/>
                </a:moveTo>
                <a:cubicBezTo>
                  <a:pt x="146" y="618"/>
                  <a:pt x="156" y="526"/>
                  <a:pt x="148" y="477"/>
                </a:cubicBezTo>
                <a:cubicBezTo>
                  <a:pt x="140" y="428"/>
                  <a:pt x="120" y="391"/>
                  <a:pt x="100" y="349"/>
                </a:cubicBezTo>
                <a:cubicBezTo>
                  <a:pt x="80" y="307"/>
                  <a:pt x="47" y="259"/>
                  <a:pt x="31" y="223"/>
                </a:cubicBezTo>
                <a:cubicBezTo>
                  <a:pt x="15" y="187"/>
                  <a:pt x="8" y="169"/>
                  <a:pt x="4" y="132"/>
                </a:cubicBezTo>
                <a:cubicBezTo>
                  <a:pt x="0" y="95"/>
                  <a:pt x="8" y="27"/>
                  <a:pt x="9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27" name="Freeform 43"/>
          <p:cNvSpPr>
            <a:spLocks/>
          </p:cNvSpPr>
          <p:nvPr/>
        </p:nvSpPr>
        <p:spPr bwMode="auto">
          <a:xfrm>
            <a:off x="6000751" y="2400301"/>
            <a:ext cx="1031875" cy="949325"/>
          </a:xfrm>
          <a:custGeom>
            <a:avLst/>
            <a:gdLst>
              <a:gd name="T0" fmla="*/ 650 w 650"/>
              <a:gd name="T1" fmla="*/ 0 h 598"/>
              <a:gd name="T2" fmla="*/ 487 w 650"/>
              <a:gd name="T3" fmla="*/ 84 h 598"/>
              <a:gd name="T4" fmla="*/ 398 w 650"/>
              <a:gd name="T5" fmla="*/ 233 h 598"/>
              <a:gd name="T6" fmla="*/ 334 w 650"/>
              <a:gd name="T7" fmla="*/ 437 h 598"/>
              <a:gd name="T8" fmla="*/ 254 w 650"/>
              <a:gd name="T9" fmla="*/ 559 h 598"/>
              <a:gd name="T10" fmla="*/ 166 w 650"/>
              <a:gd name="T11" fmla="*/ 598 h 598"/>
              <a:gd name="T12" fmla="*/ 74 w 650"/>
              <a:gd name="T13" fmla="*/ 559 h 598"/>
              <a:gd name="T14" fmla="*/ 0 w 650"/>
              <a:gd name="T15" fmla="*/ 49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0" h="598">
                <a:moveTo>
                  <a:pt x="650" y="0"/>
                </a:moveTo>
                <a:cubicBezTo>
                  <a:pt x="589" y="22"/>
                  <a:pt x="529" y="45"/>
                  <a:pt x="487" y="84"/>
                </a:cubicBezTo>
                <a:cubicBezTo>
                  <a:pt x="445" y="123"/>
                  <a:pt x="423" y="174"/>
                  <a:pt x="398" y="233"/>
                </a:cubicBezTo>
                <a:cubicBezTo>
                  <a:pt x="373" y="292"/>
                  <a:pt x="358" y="383"/>
                  <a:pt x="334" y="437"/>
                </a:cubicBezTo>
                <a:cubicBezTo>
                  <a:pt x="310" y="491"/>
                  <a:pt x="282" y="532"/>
                  <a:pt x="254" y="559"/>
                </a:cubicBezTo>
                <a:cubicBezTo>
                  <a:pt x="226" y="586"/>
                  <a:pt x="196" y="598"/>
                  <a:pt x="166" y="598"/>
                </a:cubicBezTo>
                <a:cubicBezTo>
                  <a:pt x="136" y="598"/>
                  <a:pt x="102" y="577"/>
                  <a:pt x="74" y="559"/>
                </a:cubicBezTo>
                <a:cubicBezTo>
                  <a:pt x="46" y="541"/>
                  <a:pt x="45" y="535"/>
                  <a:pt x="0" y="49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31" name="AutoShape 47"/>
          <p:cNvSpPr>
            <a:spLocks noChangeArrowheads="1"/>
          </p:cNvSpPr>
          <p:nvPr/>
        </p:nvSpPr>
        <p:spPr bwMode="auto">
          <a:xfrm>
            <a:off x="8416926" y="4114801"/>
            <a:ext cx="1031875" cy="352425"/>
          </a:xfrm>
          <a:prstGeom prst="wedgeRectCallout">
            <a:avLst>
              <a:gd name="adj1" fmla="val 70306"/>
              <a:gd name="adj2" fmla="val -540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16432" name="AutoShape 48"/>
          <p:cNvSpPr>
            <a:spLocks noChangeArrowheads="1"/>
          </p:cNvSpPr>
          <p:nvPr/>
        </p:nvSpPr>
        <p:spPr bwMode="auto">
          <a:xfrm>
            <a:off x="9934576" y="3511551"/>
            <a:ext cx="619125" cy="352425"/>
          </a:xfrm>
          <a:prstGeom prst="wedgeRectCallout">
            <a:avLst>
              <a:gd name="adj1" fmla="val -56991"/>
              <a:gd name="adj2" fmla="val -9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西頓</a:t>
            </a:r>
          </a:p>
        </p:txBody>
      </p:sp>
      <p:sp>
        <p:nvSpPr>
          <p:cNvPr id="16433" name="AutoShape 49"/>
          <p:cNvSpPr>
            <a:spLocks noChangeArrowheads="1"/>
          </p:cNvSpPr>
          <p:nvPr/>
        </p:nvSpPr>
        <p:spPr bwMode="auto">
          <a:xfrm>
            <a:off x="7870826" y="2609851"/>
            <a:ext cx="619125" cy="352425"/>
          </a:xfrm>
          <a:prstGeom prst="wedgeRectCallout">
            <a:avLst>
              <a:gd name="adj1" fmla="val -40514"/>
              <a:gd name="adj2" fmla="val -11711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每拉</a:t>
            </a:r>
          </a:p>
        </p:txBody>
      </p:sp>
      <p:sp>
        <p:nvSpPr>
          <p:cNvPr id="16434" name="AutoShape 50"/>
          <p:cNvSpPr>
            <a:spLocks noChangeArrowheads="1"/>
          </p:cNvSpPr>
          <p:nvPr/>
        </p:nvSpPr>
        <p:spPr bwMode="auto">
          <a:xfrm>
            <a:off x="6989763" y="1909764"/>
            <a:ext cx="806450" cy="352425"/>
          </a:xfrm>
          <a:prstGeom prst="wedgeRectCallout">
            <a:avLst>
              <a:gd name="adj1" fmla="val -34056"/>
              <a:gd name="adj2" fmla="val 7657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革尼土</a:t>
            </a:r>
          </a:p>
        </p:txBody>
      </p:sp>
      <p:sp>
        <p:nvSpPr>
          <p:cNvPr id="16435" name="AutoShape 51"/>
          <p:cNvSpPr>
            <a:spLocks noChangeArrowheads="1"/>
          </p:cNvSpPr>
          <p:nvPr/>
        </p:nvSpPr>
        <p:spPr bwMode="auto">
          <a:xfrm>
            <a:off x="5178426" y="2173288"/>
            <a:ext cx="917575" cy="595312"/>
          </a:xfrm>
          <a:prstGeom prst="wedgeRectCallout">
            <a:avLst>
              <a:gd name="adj1" fmla="val 24046"/>
              <a:gd name="adj2" fmla="val 93731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革哩底</a:t>
            </a:r>
          </a:p>
          <a:p>
            <a:pPr algn="ctr"/>
            <a:r>
              <a:rPr lang="en-US" altLang="zh-TW" sz="1600">
                <a:solidFill>
                  <a:schemeClr val="bg1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克里特</a:t>
            </a:r>
            <a:r>
              <a:rPr lang="en-US" altLang="zh-TW" sz="1600">
                <a:solidFill>
                  <a:schemeClr val="bg1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6437" name="AutoShape 53"/>
          <p:cNvSpPr>
            <a:spLocks noChangeArrowheads="1"/>
          </p:cNvSpPr>
          <p:nvPr/>
        </p:nvSpPr>
        <p:spPr bwMode="auto">
          <a:xfrm>
            <a:off x="5727700" y="3430589"/>
            <a:ext cx="617538" cy="352425"/>
          </a:xfrm>
          <a:prstGeom prst="wedgeRectCallout">
            <a:avLst>
              <a:gd name="adj1" fmla="val -12727"/>
              <a:gd name="adj2" fmla="val -13693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佳澳</a:t>
            </a:r>
          </a:p>
        </p:txBody>
      </p:sp>
      <p:sp>
        <p:nvSpPr>
          <p:cNvPr id="16440" name="Freeform 56"/>
          <p:cNvSpPr>
            <a:spLocks/>
          </p:cNvSpPr>
          <p:nvPr/>
        </p:nvSpPr>
        <p:spPr bwMode="auto">
          <a:xfrm>
            <a:off x="9505950" y="3379788"/>
            <a:ext cx="304800" cy="658812"/>
          </a:xfrm>
          <a:custGeom>
            <a:avLst/>
            <a:gdLst>
              <a:gd name="T0" fmla="*/ 98 w 192"/>
              <a:gd name="T1" fmla="*/ 415 h 415"/>
              <a:gd name="T2" fmla="*/ 7 w 192"/>
              <a:gd name="T3" fmla="*/ 235 h 415"/>
              <a:gd name="T4" fmla="*/ 53 w 192"/>
              <a:gd name="T5" fmla="*/ 81 h 415"/>
              <a:gd name="T6" fmla="*/ 192 w 192"/>
              <a:gd name="T7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415">
                <a:moveTo>
                  <a:pt x="98" y="415"/>
                </a:moveTo>
                <a:cubicBezTo>
                  <a:pt x="56" y="353"/>
                  <a:pt x="14" y="291"/>
                  <a:pt x="7" y="235"/>
                </a:cubicBezTo>
                <a:cubicBezTo>
                  <a:pt x="0" y="179"/>
                  <a:pt x="22" y="120"/>
                  <a:pt x="53" y="81"/>
                </a:cubicBezTo>
                <a:cubicBezTo>
                  <a:pt x="84" y="42"/>
                  <a:pt x="135" y="23"/>
                  <a:pt x="192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1" name="Freeform 57"/>
          <p:cNvSpPr>
            <a:spLocks/>
          </p:cNvSpPr>
          <p:nvPr/>
        </p:nvSpPr>
        <p:spPr bwMode="auto">
          <a:xfrm>
            <a:off x="8001001" y="2397125"/>
            <a:ext cx="1825625" cy="939800"/>
          </a:xfrm>
          <a:custGeom>
            <a:avLst/>
            <a:gdLst>
              <a:gd name="T0" fmla="*/ 1150 w 1150"/>
              <a:gd name="T1" fmla="*/ 592 h 592"/>
              <a:gd name="T2" fmla="*/ 1025 w 1150"/>
              <a:gd name="T3" fmla="*/ 456 h 592"/>
              <a:gd name="T4" fmla="*/ 910 w 1150"/>
              <a:gd name="T5" fmla="*/ 264 h 592"/>
              <a:gd name="T6" fmla="*/ 876 w 1150"/>
              <a:gd name="T7" fmla="*/ 175 h 592"/>
              <a:gd name="T8" fmla="*/ 866 w 1150"/>
              <a:gd name="T9" fmla="*/ 57 h 592"/>
              <a:gd name="T10" fmla="*/ 643 w 1150"/>
              <a:gd name="T11" fmla="*/ 146 h 592"/>
              <a:gd name="T12" fmla="*/ 499 w 1150"/>
              <a:gd name="T13" fmla="*/ 158 h 592"/>
              <a:gd name="T14" fmla="*/ 247 w 1150"/>
              <a:gd name="T15" fmla="*/ 96 h 592"/>
              <a:gd name="T16" fmla="*/ 0 w 1150"/>
              <a:gd name="T17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0" h="592">
                <a:moveTo>
                  <a:pt x="1150" y="592"/>
                </a:moveTo>
                <a:cubicBezTo>
                  <a:pt x="1130" y="569"/>
                  <a:pt x="1065" y="511"/>
                  <a:pt x="1025" y="456"/>
                </a:cubicBezTo>
                <a:cubicBezTo>
                  <a:pt x="985" y="401"/>
                  <a:pt x="935" y="311"/>
                  <a:pt x="910" y="264"/>
                </a:cubicBezTo>
                <a:cubicBezTo>
                  <a:pt x="885" y="217"/>
                  <a:pt x="883" y="209"/>
                  <a:pt x="876" y="175"/>
                </a:cubicBezTo>
                <a:cubicBezTo>
                  <a:pt x="869" y="141"/>
                  <a:pt x="905" y="62"/>
                  <a:pt x="866" y="57"/>
                </a:cubicBezTo>
                <a:cubicBezTo>
                  <a:pt x="827" y="52"/>
                  <a:pt x="704" y="129"/>
                  <a:pt x="643" y="146"/>
                </a:cubicBezTo>
                <a:cubicBezTo>
                  <a:pt x="582" y="163"/>
                  <a:pt x="565" y="166"/>
                  <a:pt x="499" y="158"/>
                </a:cubicBezTo>
                <a:cubicBezTo>
                  <a:pt x="433" y="150"/>
                  <a:pt x="330" y="122"/>
                  <a:pt x="247" y="96"/>
                </a:cubicBezTo>
                <a:cubicBezTo>
                  <a:pt x="164" y="70"/>
                  <a:pt x="85" y="34"/>
                  <a:pt x="0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42" name="Freeform 58"/>
          <p:cNvSpPr>
            <a:spLocks/>
          </p:cNvSpPr>
          <p:nvPr/>
        </p:nvSpPr>
        <p:spPr bwMode="auto">
          <a:xfrm>
            <a:off x="7140575" y="2392363"/>
            <a:ext cx="762000" cy="222250"/>
          </a:xfrm>
          <a:custGeom>
            <a:avLst/>
            <a:gdLst>
              <a:gd name="T0" fmla="*/ 480 w 480"/>
              <a:gd name="T1" fmla="*/ 0 h 140"/>
              <a:gd name="T2" fmla="*/ 400 w 480"/>
              <a:gd name="T3" fmla="*/ 111 h 140"/>
              <a:gd name="T4" fmla="*/ 290 w 480"/>
              <a:gd name="T5" fmla="*/ 139 h 140"/>
              <a:gd name="T6" fmla="*/ 184 w 480"/>
              <a:gd name="T7" fmla="*/ 115 h 140"/>
              <a:gd name="T8" fmla="*/ 0 w 480"/>
              <a:gd name="T9" fmla="*/ 2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40">
                <a:moveTo>
                  <a:pt x="480" y="0"/>
                </a:moveTo>
                <a:cubicBezTo>
                  <a:pt x="456" y="44"/>
                  <a:pt x="432" y="88"/>
                  <a:pt x="400" y="111"/>
                </a:cubicBezTo>
                <a:cubicBezTo>
                  <a:pt x="368" y="134"/>
                  <a:pt x="326" y="138"/>
                  <a:pt x="290" y="139"/>
                </a:cubicBezTo>
                <a:cubicBezTo>
                  <a:pt x="254" y="140"/>
                  <a:pt x="232" y="134"/>
                  <a:pt x="184" y="115"/>
                </a:cubicBezTo>
                <a:cubicBezTo>
                  <a:pt x="136" y="96"/>
                  <a:pt x="38" y="50"/>
                  <a:pt x="0" y="27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6469" name="Text Box 85"/>
          <p:cNvSpPr txBox="1">
            <a:spLocks noChangeArrowheads="1"/>
          </p:cNvSpPr>
          <p:nvPr/>
        </p:nvSpPr>
        <p:spPr bwMode="auto">
          <a:xfrm>
            <a:off x="1904999" y="4800600"/>
            <a:ext cx="8648701" cy="142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到了敘拉古，我們停泊三日；又從那裡繞行，來到利基翁。過了一天，起了南風，第二天就來到部丟利。在那裡遇見弟兄們，請我們與他們同住了七天。這樣，我們來到羅馬。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27:1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2-14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16474" name="AutoShape 90"/>
          <p:cNvSpPr>
            <a:spLocks noChangeArrowheads="1"/>
          </p:cNvSpPr>
          <p:nvPr/>
        </p:nvSpPr>
        <p:spPr bwMode="auto">
          <a:xfrm>
            <a:off x="2743201" y="2743201"/>
            <a:ext cx="917575" cy="595313"/>
          </a:xfrm>
          <a:prstGeom prst="wedgeRectCallout">
            <a:avLst>
              <a:gd name="adj1" fmla="val -97060"/>
              <a:gd name="adj2" fmla="val -40935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米利大</a:t>
            </a:r>
          </a:p>
          <a:p>
            <a:pPr algn="ctr"/>
            <a:r>
              <a:rPr lang="en-US" altLang="zh-TW" sz="1600">
                <a:solidFill>
                  <a:schemeClr val="bg1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馬爾他</a:t>
            </a:r>
            <a:r>
              <a:rPr lang="en-US" altLang="zh-TW" sz="1600">
                <a:solidFill>
                  <a:schemeClr val="bg1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22" name="AutoShape 24"/>
          <p:cNvSpPr>
            <a:spLocks noChangeArrowheads="1"/>
          </p:cNvSpPr>
          <p:nvPr/>
        </p:nvSpPr>
        <p:spPr bwMode="auto">
          <a:xfrm>
            <a:off x="778755" y="175010"/>
            <a:ext cx="663575" cy="411162"/>
          </a:xfrm>
          <a:prstGeom prst="wedgeRectCallout">
            <a:avLst>
              <a:gd name="adj1" fmla="val 131579"/>
              <a:gd name="adj2" fmla="val -2374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羅馬</a:t>
            </a:r>
          </a:p>
        </p:txBody>
      </p:sp>
      <p:sp>
        <p:nvSpPr>
          <p:cNvPr id="23" name="Freeform 27"/>
          <p:cNvSpPr>
            <a:spLocks/>
          </p:cNvSpPr>
          <p:nvPr/>
        </p:nvSpPr>
        <p:spPr bwMode="auto">
          <a:xfrm>
            <a:off x="1970843" y="334965"/>
            <a:ext cx="550107" cy="488949"/>
          </a:xfrm>
          <a:custGeom>
            <a:avLst/>
            <a:gdLst>
              <a:gd name="T0" fmla="*/ 146 w 156"/>
              <a:gd name="T1" fmla="*/ 646 h 646"/>
              <a:gd name="T2" fmla="*/ 148 w 156"/>
              <a:gd name="T3" fmla="*/ 477 h 646"/>
              <a:gd name="T4" fmla="*/ 100 w 156"/>
              <a:gd name="T5" fmla="*/ 349 h 646"/>
              <a:gd name="T6" fmla="*/ 31 w 156"/>
              <a:gd name="T7" fmla="*/ 223 h 646"/>
              <a:gd name="T8" fmla="*/ 4 w 156"/>
              <a:gd name="T9" fmla="*/ 132 h 646"/>
              <a:gd name="T10" fmla="*/ 9 w 156"/>
              <a:gd name="T11" fmla="*/ 0 h 6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56" h="646">
                <a:moveTo>
                  <a:pt x="146" y="646"/>
                </a:moveTo>
                <a:cubicBezTo>
                  <a:pt x="146" y="618"/>
                  <a:pt x="156" y="526"/>
                  <a:pt x="148" y="477"/>
                </a:cubicBezTo>
                <a:cubicBezTo>
                  <a:pt x="140" y="428"/>
                  <a:pt x="120" y="391"/>
                  <a:pt x="100" y="349"/>
                </a:cubicBezTo>
                <a:cubicBezTo>
                  <a:pt x="80" y="307"/>
                  <a:pt x="47" y="259"/>
                  <a:pt x="31" y="223"/>
                </a:cubicBezTo>
                <a:cubicBezTo>
                  <a:pt x="15" y="187"/>
                  <a:pt x="8" y="169"/>
                  <a:pt x="4" y="132"/>
                </a:cubicBezTo>
                <a:cubicBezTo>
                  <a:pt x="0" y="95"/>
                  <a:pt x="8" y="27"/>
                  <a:pt x="9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prstDash val="dash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4" name="AutoShape 6"/>
          <p:cNvSpPr>
            <a:spLocks noChangeArrowheads="1"/>
          </p:cNvSpPr>
          <p:nvPr/>
        </p:nvSpPr>
        <p:spPr bwMode="auto">
          <a:xfrm>
            <a:off x="233698" y="1288346"/>
            <a:ext cx="1133475" cy="411162"/>
          </a:xfrm>
          <a:prstGeom prst="wedgeRectCallout">
            <a:avLst>
              <a:gd name="adj1" fmla="val 134395"/>
              <a:gd name="adj2" fmla="val -21586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亞比烏市</a:t>
            </a:r>
          </a:p>
        </p:txBody>
      </p:sp>
      <p:sp>
        <p:nvSpPr>
          <p:cNvPr id="25" name="AutoShape 7"/>
          <p:cNvSpPr>
            <a:spLocks noChangeArrowheads="1"/>
          </p:cNvSpPr>
          <p:nvPr/>
        </p:nvSpPr>
        <p:spPr bwMode="auto">
          <a:xfrm>
            <a:off x="449703" y="618333"/>
            <a:ext cx="688975" cy="411162"/>
          </a:xfrm>
          <a:prstGeom prst="wedgeRectCallout">
            <a:avLst>
              <a:gd name="adj1" fmla="val 205675"/>
              <a:gd name="adj2" fmla="val -7470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三館</a:t>
            </a:r>
          </a:p>
        </p:txBody>
      </p:sp>
    </p:spTree>
    <p:extLst>
      <p:ext uri="{BB962C8B-B14F-4D97-AF65-F5344CB8AC3E}">
        <p14:creationId xmlns:p14="http://schemas.microsoft.com/office/powerpoint/2010/main" val="4140628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23" dur="500"/>
                                        <p:tgtEl>
                                          <p:spTgt spid="16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6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6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400" grpId="0" animBg="1"/>
      <p:bldP spid="16401" grpId="0" animBg="1"/>
      <p:bldP spid="16402" grpId="0" animBg="1"/>
      <p:bldP spid="16409" grpId="0" animBg="1"/>
      <p:bldP spid="16410" grpId="0" animBg="1"/>
      <p:bldP spid="16411" grpId="0" animBg="1"/>
      <p:bldP spid="16469" grpId="0"/>
      <p:bldP spid="23" grpId="0" animBg="1"/>
      <p:bldP spid="2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6" name="Picture 2" descr="ro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309"/>
          <a:stretch>
            <a:fillRect/>
          </a:stretch>
        </p:blipFill>
        <p:spPr bwMode="auto">
          <a:xfrm>
            <a:off x="1524000" y="0"/>
            <a:ext cx="9144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8307" name="Oval 3"/>
          <p:cNvSpPr>
            <a:spLocks noChangeArrowheads="1"/>
          </p:cNvSpPr>
          <p:nvPr/>
        </p:nvSpPr>
        <p:spPr bwMode="auto">
          <a:xfrm>
            <a:off x="2859089" y="679451"/>
            <a:ext cx="200025" cy="17621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8" name="Oval 4"/>
          <p:cNvSpPr>
            <a:spLocks noChangeArrowheads="1"/>
          </p:cNvSpPr>
          <p:nvPr/>
        </p:nvSpPr>
        <p:spPr bwMode="auto">
          <a:xfrm>
            <a:off x="8439151" y="3838576"/>
            <a:ext cx="15557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09" name="AutoShape 5"/>
          <p:cNvSpPr>
            <a:spLocks noChangeArrowheads="1"/>
          </p:cNvSpPr>
          <p:nvPr/>
        </p:nvSpPr>
        <p:spPr bwMode="auto">
          <a:xfrm>
            <a:off x="5976939" y="3308351"/>
            <a:ext cx="941387" cy="411163"/>
          </a:xfrm>
          <a:prstGeom prst="wedgeRectCallout">
            <a:avLst>
              <a:gd name="adj1" fmla="val 99917"/>
              <a:gd name="adj2" fmla="val 44208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部丟利</a:t>
            </a:r>
          </a:p>
        </p:txBody>
      </p:sp>
      <p:sp>
        <p:nvSpPr>
          <p:cNvPr id="98310" name="AutoShape 6"/>
          <p:cNvSpPr>
            <a:spLocks noChangeArrowheads="1"/>
          </p:cNvSpPr>
          <p:nvPr/>
        </p:nvSpPr>
        <p:spPr bwMode="auto">
          <a:xfrm>
            <a:off x="3929064" y="2462213"/>
            <a:ext cx="1133475" cy="411162"/>
          </a:xfrm>
          <a:prstGeom prst="wedgeRectCallout">
            <a:avLst>
              <a:gd name="adj1" fmla="val -7843"/>
              <a:gd name="adj2" fmla="val -157338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亞比烏市</a:t>
            </a:r>
          </a:p>
        </p:txBody>
      </p:sp>
      <p:sp>
        <p:nvSpPr>
          <p:cNvPr id="98311" name="AutoShape 7"/>
          <p:cNvSpPr>
            <a:spLocks noChangeArrowheads="1"/>
          </p:cNvSpPr>
          <p:nvPr/>
        </p:nvSpPr>
        <p:spPr bwMode="auto">
          <a:xfrm>
            <a:off x="3168651" y="2246313"/>
            <a:ext cx="688975" cy="411162"/>
          </a:xfrm>
          <a:prstGeom prst="wedgeRectCallout">
            <a:avLst>
              <a:gd name="adj1" fmla="val 58986"/>
              <a:gd name="adj2" fmla="val -18590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三館</a:t>
            </a:r>
          </a:p>
        </p:txBody>
      </p:sp>
      <p:sp>
        <p:nvSpPr>
          <p:cNvPr id="98312" name="AutoShape 8"/>
          <p:cNvSpPr>
            <a:spLocks noChangeArrowheads="1"/>
          </p:cNvSpPr>
          <p:nvPr/>
        </p:nvSpPr>
        <p:spPr bwMode="auto">
          <a:xfrm>
            <a:off x="8370889" y="4446588"/>
            <a:ext cx="731837" cy="411162"/>
          </a:xfrm>
          <a:prstGeom prst="wedgeRectCallout">
            <a:avLst>
              <a:gd name="adj1" fmla="val -29176"/>
              <a:gd name="adj2" fmla="val -16119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龐貝</a:t>
            </a:r>
          </a:p>
        </p:txBody>
      </p:sp>
      <p:sp>
        <p:nvSpPr>
          <p:cNvPr id="98313" name="AutoShape 9"/>
          <p:cNvSpPr>
            <a:spLocks noChangeArrowheads="1"/>
          </p:cNvSpPr>
          <p:nvPr/>
        </p:nvSpPr>
        <p:spPr bwMode="auto">
          <a:xfrm>
            <a:off x="6262689" y="1781176"/>
            <a:ext cx="1381125" cy="411163"/>
          </a:xfrm>
          <a:prstGeom prst="wedgeRectCallout">
            <a:avLst>
              <a:gd name="adj1" fmla="val -28968"/>
              <a:gd name="adj2" fmla="val 12799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亞比烏大道</a:t>
            </a:r>
            <a:endParaRPr lang="en-US" altLang="zh-TW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  <p:sp>
        <p:nvSpPr>
          <p:cNvPr id="98314" name="AutoShape 10"/>
          <p:cNvSpPr>
            <a:spLocks noChangeArrowheads="1"/>
          </p:cNvSpPr>
          <p:nvPr/>
        </p:nvSpPr>
        <p:spPr bwMode="auto">
          <a:xfrm>
            <a:off x="7993063" y="2636838"/>
            <a:ext cx="1568450" cy="673100"/>
          </a:xfrm>
          <a:prstGeom prst="wedgeRectCallout">
            <a:avLst>
              <a:gd name="adj1" fmla="val -25606"/>
              <a:gd name="adj2" fmla="val 97644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spcAft>
                <a:spcPct val="15000"/>
              </a:spcAft>
            </a:pP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維蘇威火山</a:t>
            </a:r>
          </a:p>
          <a:p>
            <a:pPr algn="ctr">
              <a:spcAft>
                <a:spcPct val="15000"/>
              </a:spcAft>
            </a:pPr>
            <a:r>
              <a:rPr lang="en-US" altLang="zh-TW">
                <a:solidFill>
                  <a:schemeClr val="bg1"/>
                </a:solidFill>
                <a:ea typeface="SimHei" panose="02010609060101010101" pitchFamily="49" charset="-122"/>
              </a:rPr>
              <a:t>(79AD</a:t>
            </a:r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爆發</a:t>
            </a:r>
            <a:r>
              <a:rPr lang="en-US" altLang="zh-TW">
                <a:solidFill>
                  <a:schemeClr val="bg1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98315" name="Freeform 11"/>
          <p:cNvSpPr>
            <a:spLocks/>
          </p:cNvSpPr>
          <p:nvPr/>
        </p:nvSpPr>
        <p:spPr bwMode="auto">
          <a:xfrm>
            <a:off x="7459664" y="3786189"/>
            <a:ext cx="454025" cy="1482725"/>
          </a:xfrm>
          <a:custGeom>
            <a:avLst/>
            <a:gdLst>
              <a:gd name="T0" fmla="*/ 286 w 286"/>
              <a:gd name="T1" fmla="*/ 934 h 934"/>
              <a:gd name="T2" fmla="*/ 44 w 286"/>
              <a:gd name="T3" fmla="*/ 538 h 934"/>
              <a:gd name="T4" fmla="*/ 22 w 286"/>
              <a:gd name="T5" fmla="*/ 0 h 93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86" h="934">
                <a:moveTo>
                  <a:pt x="286" y="934"/>
                </a:moveTo>
                <a:cubicBezTo>
                  <a:pt x="246" y="868"/>
                  <a:pt x="88" y="694"/>
                  <a:pt x="44" y="538"/>
                </a:cubicBezTo>
                <a:cubicBezTo>
                  <a:pt x="0" y="382"/>
                  <a:pt x="27" y="112"/>
                  <a:pt x="22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6" name="Freeform 12"/>
          <p:cNvSpPr>
            <a:spLocks/>
          </p:cNvSpPr>
          <p:nvPr/>
        </p:nvSpPr>
        <p:spPr bwMode="auto">
          <a:xfrm>
            <a:off x="4521201" y="2000250"/>
            <a:ext cx="2974975" cy="1676400"/>
          </a:xfrm>
          <a:custGeom>
            <a:avLst/>
            <a:gdLst>
              <a:gd name="T0" fmla="*/ 1876 w 1876"/>
              <a:gd name="T1" fmla="*/ 1056 h 1056"/>
              <a:gd name="T2" fmla="*/ 1757 w 1876"/>
              <a:gd name="T3" fmla="*/ 734 h 1056"/>
              <a:gd name="T4" fmla="*/ 1673 w 1876"/>
              <a:gd name="T5" fmla="*/ 444 h 1056"/>
              <a:gd name="T6" fmla="*/ 1613 w 1876"/>
              <a:gd name="T7" fmla="*/ 381 h 1056"/>
              <a:gd name="T8" fmla="*/ 1491 w 1876"/>
              <a:gd name="T9" fmla="*/ 391 h 1056"/>
              <a:gd name="T10" fmla="*/ 1354 w 1876"/>
              <a:gd name="T11" fmla="*/ 350 h 1056"/>
              <a:gd name="T12" fmla="*/ 1246 w 1876"/>
              <a:gd name="T13" fmla="*/ 343 h 1056"/>
              <a:gd name="T14" fmla="*/ 1128 w 1876"/>
              <a:gd name="T15" fmla="*/ 309 h 1056"/>
              <a:gd name="T16" fmla="*/ 1018 w 1876"/>
              <a:gd name="T17" fmla="*/ 316 h 1056"/>
              <a:gd name="T18" fmla="*/ 932 w 1876"/>
              <a:gd name="T19" fmla="*/ 333 h 1056"/>
              <a:gd name="T20" fmla="*/ 838 w 1876"/>
              <a:gd name="T21" fmla="*/ 266 h 1056"/>
              <a:gd name="T22" fmla="*/ 754 w 1876"/>
              <a:gd name="T23" fmla="*/ 201 h 1056"/>
              <a:gd name="T24" fmla="*/ 632 w 1876"/>
              <a:gd name="T25" fmla="*/ 151 h 1056"/>
              <a:gd name="T26" fmla="*/ 483 w 1876"/>
              <a:gd name="T27" fmla="*/ 208 h 1056"/>
              <a:gd name="T28" fmla="*/ 399 w 1876"/>
              <a:gd name="T29" fmla="*/ 273 h 1056"/>
              <a:gd name="T30" fmla="*/ 248 w 1876"/>
              <a:gd name="T31" fmla="*/ 216 h 1056"/>
              <a:gd name="T32" fmla="*/ 0 w 1876"/>
              <a:gd name="T33" fmla="*/ 0 h 105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1876" h="1056">
                <a:moveTo>
                  <a:pt x="1876" y="1056"/>
                </a:moveTo>
                <a:cubicBezTo>
                  <a:pt x="1857" y="1003"/>
                  <a:pt x="1791" y="836"/>
                  <a:pt x="1757" y="734"/>
                </a:cubicBezTo>
                <a:cubicBezTo>
                  <a:pt x="1723" y="632"/>
                  <a:pt x="1697" y="503"/>
                  <a:pt x="1673" y="444"/>
                </a:cubicBezTo>
                <a:cubicBezTo>
                  <a:pt x="1649" y="385"/>
                  <a:pt x="1643" y="390"/>
                  <a:pt x="1613" y="381"/>
                </a:cubicBezTo>
                <a:cubicBezTo>
                  <a:pt x="1583" y="372"/>
                  <a:pt x="1534" y="396"/>
                  <a:pt x="1491" y="391"/>
                </a:cubicBezTo>
                <a:cubicBezTo>
                  <a:pt x="1448" y="386"/>
                  <a:pt x="1395" y="358"/>
                  <a:pt x="1354" y="350"/>
                </a:cubicBezTo>
                <a:cubicBezTo>
                  <a:pt x="1313" y="342"/>
                  <a:pt x="1284" y="350"/>
                  <a:pt x="1246" y="343"/>
                </a:cubicBezTo>
                <a:cubicBezTo>
                  <a:pt x="1208" y="336"/>
                  <a:pt x="1166" y="313"/>
                  <a:pt x="1128" y="309"/>
                </a:cubicBezTo>
                <a:cubicBezTo>
                  <a:pt x="1090" y="305"/>
                  <a:pt x="1051" y="312"/>
                  <a:pt x="1018" y="316"/>
                </a:cubicBezTo>
                <a:cubicBezTo>
                  <a:pt x="985" y="320"/>
                  <a:pt x="962" y="341"/>
                  <a:pt x="932" y="333"/>
                </a:cubicBezTo>
                <a:cubicBezTo>
                  <a:pt x="902" y="325"/>
                  <a:pt x="868" y="288"/>
                  <a:pt x="838" y="266"/>
                </a:cubicBezTo>
                <a:cubicBezTo>
                  <a:pt x="808" y="244"/>
                  <a:pt x="788" y="220"/>
                  <a:pt x="754" y="201"/>
                </a:cubicBezTo>
                <a:cubicBezTo>
                  <a:pt x="720" y="182"/>
                  <a:pt x="677" y="150"/>
                  <a:pt x="632" y="151"/>
                </a:cubicBezTo>
                <a:cubicBezTo>
                  <a:pt x="587" y="152"/>
                  <a:pt x="522" y="188"/>
                  <a:pt x="483" y="208"/>
                </a:cubicBezTo>
                <a:cubicBezTo>
                  <a:pt x="444" y="228"/>
                  <a:pt x="438" y="272"/>
                  <a:pt x="399" y="273"/>
                </a:cubicBezTo>
                <a:cubicBezTo>
                  <a:pt x="360" y="274"/>
                  <a:pt x="314" y="262"/>
                  <a:pt x="248" y="216"/>
                </a:cubicBezTo>
                <a:cubicBezTo>
                  <a:pt x="182" y="170"/>
                  <a:pt x="52" y="45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7" name="Freeform 13"/>
          <p:cNvSpPr>
            <a:spLocks/>
          </p:cNvSpPr>
          <p:nvPr/>
        </p:nvSpPr>
        <p:spPr bwMode="auto">
          <a:xfrm>
            <a:off x="4000500" y="1649414"/>
            <a:ext cx="406400" cy="280987"/>
          </a:xfrm>
          <a:custGeom>
            <a:avLst/>
            <a:gdLst>
              <a:gd name="T0" fmla="*/ 242 w 242"/>
              <a:gd name="T1" fmla="*/ 177 h 177"/>
              <a:gd name="T2" fmla="*/ 0 w 242"/>
              <a:gd name="T3" fmla="*/ 0 h 17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42" h="177">
                <a:moveTo>
                  <a:pt x="242" y="177"/>
                </a:moveTo>
                <a:cubicBezTo>
                  <a:pt x="202" y="147"/>
                  <a:pt x="50" y="37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8" name="Freeform 14"/>
          <p:cNvSpPr>
            <a:spLocks/>
          </p:cNvSpPr>
          <p:nvPr/>
        </p:nvSpPr>
        <p:spPr bwMode="auto">
          <a:xfrm>
            <a:off x="3049589" y="817564"/>
            <a:ext cx="865187" cy="757237"/>
          </a:xfrm>
          <a:custGeom>
            <a:avLst/>
            <a:gdLst>
              <a:gd name="T0" fmla="*/ 541 w 541"/>
              <a:gd name="T1" fmla="*/ 472 h 472"/>
              <a:gd name="T2" fmla="*/ 201 w 541"/>
              <a:gd name="T3" fmla="*/ 202 h 472"/>
              <a:gd name="T4" fmla="*/ 0 w 541"/>
              <a:gd name="T5" fmla="*/ 0 h 4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541" h="472">
                <a:moveTo>
                  <a:pt x="541" y="472"/>
                </a:moveTo>
                <a:cubicBezTo>
                  <a:pt x="484" y="427"/>
                  <a:pt x="291" y="281"/>
                  <a:pt x="201" y="202"/>
                </a:cubicBezTo>
                <a:cubicBezTo>
                  <a:pt x="111" y="123"/>
                  <a:pt x="95" y="95"/>
                  <a:pt x="0" y="0"/>
                </a:cubicBezTo>
              </a:path>
            </a:pathLst>
          </a:custGeom>
          <a:noFill/>
          <a:ln w="3810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8319" name="Oval 15"/>
          <p:cNvSpPr>
            <a:spLocks noChangeArrowheads="1"/>
          </p:cNvSpPr>
          <p:nvPr/>
        </p:nvSpPr>
        <p:spPr bwMode="auto">
          <a:xfrm>
            <a:off x="3859214" y="1539876"/>
            <a:ext cx="15557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0" name="Oval 16"/>
          <p:cNvSpPr>
            <a:spLocks noChangeArrowheads="1"/>
          </p:cNvSpPr>
          <p:nvPr/>
        </p:nvSpPr>
        <p:spPr bwMode="auto">
          <a:xfrm>
            <a:off x="4332289" y="1870076"/>
            <a:ext cx="15557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1" name="Oval 17"/>
          <p:cNvSpPr>
            <a:spLocks noChangeArrowheads="1"/>
          </p:cNvSpPr>
          <p:nvPr/>
        </p:nvSpPr>
        <p:spPr bwMode="auto">
          <a:xfrm>
            <a:off x="7418389" y="3636964"/>
            <a:ext cx="155575" cy="13652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8322" name="AutoShape 18"/>
          <p:cNvSpPr>
            <a:spLocks noChangeArrowheads="1"/>
          </p:cNvSpPr>
          <p:nvPr/>
        </p:nvSpPr>
        <p:spPr bwMode="auto">
          <a:xfrm>
            <a:off x="1639889" y="681038"/>
            <a:ext cx="663575" cy="411162"/>
          </a:xfrm>
          <a:prstGeom prst="wedgeRectCallout">
            <a:avLst>
              <a:gd name="adj1" fmla="val 131579"/>
              <a:gd name="adj2" fmla="val -2374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zh-TW" altLang="en-US">
                <a:solidFill>
                  <a:schemeClr val="bg1"/>
                </a:solidFill>
                <a:ea typeface="SimHei" panose="02010609060101010101" pitchFamily="49" charset="-122"/>
              </a:rPr>
              <a:t>羅馬</a:t>
            </a:r>
          </a:p>
        </p:txBody>
      </p:sp>
      <p:sp>
        <p:nvSpPr>
          <p:cNvPr id="98323" name="Text Box 19"/>
          <p:cNvSpPr txBox="1">
            <a:spLocks noChangeArrowheads="1"/>
          </p:cNvSpPr>
          <p:nvPr/>
        </p:nvSpPr>
        <p:spPr bwMode="auto">
          <a:xfrm>
            <a:off x="1905000" y="5394326"/>
            <a:ext cx="8459788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那裡的弟兄們一聽見我們的信息就出來，到亞比烏市和三館地方迎接我們。保羅見了他們，就感謝神，放心壯膽。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27:1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5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036964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4" dur="500"/>
                                        <p:tgtEl>
                                          <p:spTgt spid="98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21" dur="500"/>
                                        <p:tgtEl>
                                          <p:spTgt spid="98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311" grpId="0" animBg="1"/>
      <p:bldP spid="98317" grpId="0" animBg="1"/>
      <p:bldP spid="98318" grpId="0" animBg="1"/>
      <p:bldP spid="98319" grpId="0" animBg="1"/>
      <p:bldP spid="9832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1722269" y="523875"/>
            <a:ext cx="9978500" cy="58539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進了羅馬城，</a:t>
            </a:r>
            <a:r>
              <a:rPr lang="en-US" altLang="zh-TW" sz="2400" dirty="0">
                <a:solidFill>
                  <a:srgbClr val="9966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(</a:t>
            </a:r>
            <a:r>
              <a:rPr lang="zh-TW" altLang="en-US" sz="2400" dirty="0">
                <a:solidFill>
                  <a:srgbClr val="9966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有古卷：百夫長把眾囚犯交給御營的統領，惟有</a:t>
            </a:r>
            <a:r>
              <a:rPr lang="en-US" altLang="zh-TW" sz="2400" dirty="0">
                <a:solidFill>
                  <a:srgbClr val="996600"/>
                </a:solidFill>
                <a:latin typeface="SimHei" panose="02010609060101010101" pitchFamily="49" charset="-122"/>
                <a:ea typeface="新細明體" panose="02020500000000000000" pitchFamily="18" charset="-120"/>
              </a:rPr>
              <a:t>)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保羅蒙准和一個看守他的兵另住在一處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了三天，保羅請猶太人的首領來。他們來了，就對他們說：「弟兄們，我雖沒有做什麼事干犯本國的百姓和我們祖宗的規條，卻被鎖綁，從耶路撒冷解在羅馬人的手裡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。他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們審問了我，就願意釋放我；因為在我身上，並沒有該死的罪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。無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奈猶太人不服，我不得已，只好上告於該撒，並非有什麼事要控告我本國的百姓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。因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此，我請你們來見面說話，我原為以色列人所指望的，被這鍊子捆鎖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。」 他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們說：「我們並沒有接著從猶太來論你的信，也沒有弟兄到這裡來報給我們說你有什麼不好處。但我們願意聽你的意見如何；因為這教門，我們曉得是到處被毀謗的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。」他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們和保羅約定了日子，就有許多人到他的寓處來。保羅從早到晚，對他們講論這事，證明神國的道，引摩西的律法和先知的書，以耶穌的事勸勉他們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。他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所說的話，有信的，有不信的。他們彼此不合，就散了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28:</a:t>
            </a:r>
            <a:r>
              <a:rPr lang="en-US" altLang="zh-TW" sz="2400" dirty="0">
                <a:latin typeface="SimHei" panose="02010609060101010101" pitchFamily="49" charset="-122"/>
              </a:rPr>
              <a:t>16-25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128571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2417764" y="523876"/>
            <a:ext cx="7354887" cy="50194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未散以先，保羅說了一句話，說：「聖靈藉先知以賽亞向你們祖宗所說的話是不錯的。他說：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『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你去告訴這百姓說：「你們聽是要聽見，卻不明白；看是要看見，卻不曉得。」因為這百姓油蒙了心，耳朵發沉，眼睛閉著；恐怕眼睛看見，耳朵聽見，心裡明白，回轉過來，我就醫治他們。</a:t>
            </a:r>
            <a:r>
              <a:rPr lang="en-US" altLang="zh-TW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』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所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以你們當知道，神這救恩，如今傳給外邦人，他們也必聽受</a:t>
            </a: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。」</a:t>
            </a:r>
            <a:r>
              <a:rPr lang="en-US" altLang="zh-TW" sz="2400" dirty="0" smtClean="0">
                <a:solidFill>
                  <a:srgbClr val="9966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solidFill>
                  <a:srgbClr val="9966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有古卷：保羅說了這話，猶太人議論紛紛的就走了。</a:t>
            </a:r>
            <a:r>
              <a:rPr lang="en-US" altLang="zh-TW" sz="2400" dirty="0" smtClean="0">
                <a:solidFill>
                  <a:srgbClr val="996600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保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羅在自己所租的房子裡住了足足兩年。凡來見他的人，他全都接待，放膽傳講神國的道，將主耶穌基督的事教導人，並沒有人禁止。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28: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25-31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  <a:endParaRPr lang="zh-TW" altLang="en-US" sz="24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15807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57260" y="238952"/>
            <a:ext cx="377539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4000" b="1" dirty="0" smtClean="0"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四、一點討論：</a:t>
            </a:r>
            <a:endParaRPr lang="zh-TW" altLang="en-US" sz="4000" b="1" dirty="0">
              <a:latin typeface="Arial" panose="020B0604020202020204" pitchFamily="34" charset="0"/>
              <a:ea typeface="Microsoft YaHei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7260" y="946838"/>
            <a:ext cx="115635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3600" dirty="0" smtClean="0">
                <a:latin typeface="SimHei" panose="02010609060101010101" pitchFamily="49" charset="-122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當我們面臨難處：如敵對、委屈、紛爭、變故、疾病等等，如何持守我們的事奉？</a:t>
            </a:r>
            <a:endParaRPr lang="en-US" altLang="zh-CN" sz="3600" dirty="0" smtClean="0">
              <a:latin typeface="SimHei" panose="02010609060101010101" pitchFamily="49" charset="-122"/>
              <a:ea typeface="SimHei" panose="02010609060101010101" pitchFamily="49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89641" y="2451764"/>
            <a:ext cx="116638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如何克服自己的罪感</a:t>
            </a:r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en-US" altLang="zh-CN" sz="36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如何經歷神的引導</a:t>
            </a:r>
            <a:r>
              <a:rPr lang="en-US" altLang="zh-CN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indent="-742950">
              <a:buFont typeface="+mj-lt"/>
              <a:buAutoNum type="arabicPeriod"/>
            </a:pP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如何得著真實的喜樂</a:t>
            </a:r>
            <a:r>
              <a:rPr lang="en-US" altLang="zh-CN" sz="3600" dirty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?</a:t>
            </a:r>
          </a:p>
          <a:p>
            <a:pPr marL="742950" indent="-742950">
              <a:buFont typeface="+mj-lt"/>
              <a:buAutoNum type="arabicPeriod"/>
            </a:pPr>
            <a:r>
              <a:rPr lang="zh-CN" altLang="en-US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如何對待他人的問題？</a:t>
            </a:r>
            <a:endParaRPr lang="en-US" altLang="zh-CN" sz="3600" dirty="0" smtClean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  <a:sym typeface="Wingdings" panose="05000000000000000000" pitchFamily="2" charset="2"/>
            </a:endParaRPr>
          </a:p>
          <a:p>
            <a:pPr marL="742950" indent="-742950">
              <a:buFont typeface="+mj-lt"/>
              <a:buAutoNum type="arabicPeriod"/>
            </a:pPr>
            <a:r>
              <a:rPr lang="en-US" altLang="zh-CN" sz="3600" dirty="0" smtClean="0">
                <a:latin typeface="Arial" panose="020B0604020202020204" pitchFamily="34" charset="0"/>
                <a:ea typeface="SimHei" panose="02010609060101010101" pitchFamily="49" charset="-122"/>
                <a:cs typeface="Arial" panose="020B0604020202020204" pitchFamily="34" charset="0"/>
                <a:sym typeface="Wingdings" panose="05000000000000000000" pitchFamily="2" charset="2"/>
              </a:rPr>
              <a:t>…………</a:t>
            </a:r>
            <a:endParaRPr lang="en-US" altLang="zh-CN" sz="3600" dirty="0">
              <a:latin typeface="Arial" panose="020B0604020202020204" pitchFamily="34" charset="0"/>
              <a:ea typeface="SimHei" panose="02010609060101010101" pitchFamily="49" charset="-122"/>
              <a:cs typeface="Arial" panose="020B0604020202020204" pitchFamily="34" charset="0"/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5440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3090" name="Picture 2" descr="paul-3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3091" name="Freeform 3"/>
          <p:cNvSpPr>
            <a:spLocks/>
          </p:cNvSpPr>
          <p:nvPr/>
        </p:nvSpPr>
        <p:spPr bwMode="auto">
          <a:xfrm>
            <a:off x="4629150" y="1858963"/>
            <a:ext cx="203200" cy="360362"/>
          </a:xfrm>
          <a:custGeom>
            <a:avLst/>
            <a:gdLst>
              <a:gd name="T0" fmla="*/ 128 w 128"/>
              <a:gd name="T1" fmla="*/ 0 h 227"/>
              <a:gd name="T2" fmla="*/ 102 w 128"/>
              <a:gd name="T3" fmla="*/ 71 h 227"/>
              <a:gd name="T4" fmla="*/ 38 w 128"/>
              <a:gd name="T5" fmla="*/ 131 h 227"/>
              <a:gd name="T6" fmla="*/ 0 w 128"/>
              <a:gd name="T7" fmla="*/ 227 h 22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8" h="227">
                <a:moveTo>
                  <a:pt x="128" y="0"/>
                </a:moveTo>
                <a:cubicBezTo>
                  <a:pt x="124" y="12"/>
                  <a:pt x="117" y="49"/>
                  <a:pt x="102" y="71"/>
                </a:cubicBezTo>
                <a:cubicBezTo>
                  <a:pt x="87" y="93"/>
                  <a:pt x="55" y="105"/>
                  <a:pt x="38" y="131"/>
                </a:cubicBezTo>
                <a:cubicBezTo>
                  <a:pt x="21" y="157"/>
                  <a:pt x="8" y="207"/>
                  <a:pt x="0" y="227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092" name="Freeform 4"/>
          <p:cNvSpPr>
            <a:spLocks/>
          </p:cNvSpPr>
          <p:nvPr/>
        </p:nvSpPr>
        <p:spPr bwMode="auto">
          <a:xfrm>
            <a:off x="4745038" y="1582739"/>
            <a:ext cx="120650" cy="276225"/>
          </a:xfrm>
          <a:custGeom>
            <a:avLst/>
            <a:gdLst>
              <a:gd name="T0" fmla="*/ 0 w 76"/>
              <a:gd name="T1" fmla="*/ 0 h 174"/>
              <a:gd name="T2" fmla="*/ 66 w 76"/>
              <a:gd name="T3" fmla="*/ 54 h 174"/>
              <a:gd name="T4" fmla="*/ 61 w 76"/>
              <a:gd name="T5" fmla="*/ 174 h 1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76" h="174">
                <a:moveTo>
                  <a:pt x="0" y="0"/>
                </a:moveTo>
                <a:cubicBezTo>
                  <a:pt x="28" y="12"/>
                  <a:pt x="56" y="25"/>
                  <a:pt x="66" y="54"/>
                </a:cubicBezTo>
                <a:cubicBezTo>
                  <a:pt x="76" y="83"/>
                  <a:pt x="64" y="140"/>
                  <a:pt x="61" y="17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093" name="Line 5"/>
          <p:cNvSpPr>
            <a:spLocks noChangeShapeType="1"/>
          </p:cNvSpPr>
          <p:nvPr/>
        </p:nvSpPr>
        <p:spPr bwMode="auto">
          <a:xfrm>
            <a:off x="4664076" y="1444625"/>
            <a:ext cx="53975" cy="114300"/>
          </a:xfrm>
          <a:prstGeom prst="line">
            <a:avLst/>
          </a:prstGeom>
          <a:noFill/>
          <a:ln w="28575">
            <a:solidFill>
              <a:srgbClr val="99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094" name="Freeform 6"/>
          <p:cNvSpPr>
            <a:spLocks/>
          </p:cNvSpPr>
          <p:nvPr/>
        </p:nvSpPr>
        <p:spPr bwMode="auto">
          <a:xfrm>
            <a:off x="3843339" y="719139"/>
            <a:ext cx="776287" cy="674687"/>
          </a:xfrm>
          <a:custGeom>
            <a:avLst/>
            <a:gdLst>
              <a:gd name="T0" fmla="*/ 0 w 489"/>
              <a:gd name="T1" fmla="*/ 0 h 425"/>
              <a:gd name="T2" fmla="*/ 89 w 489"/>
              <a:gd name="T3" fmla="*/ 77 h 425"/>
              <a:gd name="T4" fmla="*/ 305 w 489"/>
              <a:gd name="T5" fmla="*/ 153 h 425"/>
              <a:gd name="T6" fmla="*/ 422 w 489"/>
              <a:gd name="T7" fmla="*/ 232 h 425"/>
              <a:gd name="T8" fmla="*/ 451 w 489"/>
              <a:gd name="T9" fmla="*/ 377 h 425"/>
              <a:gd name="T10" fmla="*/ 489 w 489"/>
              <a:gd name="T11" fmla="*/ 425 h 4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489" h="425">
                <a:moveTo>
                  <a:pt x="0" y="0"/>
                </a:moveTo>
                <a:cubicBezTo>
                  <a:pt x="19" y="25"/>
                  <a:pt x="38" y="51"/>
                  <a:pt x="89" y="77"/>
                </a:cubicBezTo>
                <a:cubicBezTo>
                  <a:pt x="140" y="103"/>
                  <a:pt x="250" y="127"/>
                  <a:pt x="305" y="153"/>
                </a:cubicBezTo>
                <a:cubicBezTo>
                  <a:pt x="360" y="179"/>
                  <a:pt x="398" y="195"/>
                  <a:pt x="422" y="232"/>
                </a:cubicBezTo>
                <a:cubicBezTo>
                  <a:pt x="446" y="269"/>
                  <a:pt x="440" y="345"/>
                  <a:pt x="451" y="377"/>
                </a:cubicBezTo>
                <a:cubicBezTo>
                  <a:pt x="462" y="409"/>
                  <a:pt x="480" y="410"/>
                  <a:pt x="489" y="425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095" name="Freeform 7"/>
          <p:cNvSpPr>
            <a:spLocks/>
          </p:cNvSpPr>
          <p:nvPr/>
        </p:nvSpPr>
        <p:spPr bwMode="auto">
          <a:xfrm>
            <a:off x="2905125" y="741364"/>
            <a:ext cx="895350" cy="1698625"/>
          </a:xfrm>
          <a:custGeom>
            <a:avLst/>
            <a:gdLst>
              <a:gd name="T0" fmla="*/ 143 w 564"/>
              <a:gd name="T1" fmla="*/ 1070 h 1070"/>
              <a:gd name="T2" fmla="*/ 269 w 564"/>
              <a:gd name="T3" fmla="*/ 1008 h 1070"/>
              <a:gd name="T4" fmla="*/ 272 w 564"/>
              <a:gd name="T5" fmla="*/ 890 h 1070"/>
              <a:gd name="T6" fmla="*/ 84 w 564"/>
              <a:gd name="T7" fmla="*/ 765 h 1070"/>
              <a:gd name="T8" fmla="*/ 77 w 564"/>
              <a:gd name="T9" fmla="*/ 624 h 1070"/>
              <a:gd name="T10" fmla="*/ 186 w 564"/>
              <a:gd name="T11" fmla="*/ 499 h 1070"/>
              <a:gd name="T12" fmla="*/ 74 w 564"/>
              <a:gd name="T13" fmla="*/ 327 h 1070"/>
              <a:gd name="T14" fmla="*/ 4 w 564"/>
              <a:gd name="T15" fmla="*/ 195 h 1070"/>
              <a:gd name="T16" fmla="*/ 52 w 564"/>
              <a:gd name="T17" fmla="*/ 83 h 1070"/>
              <a:gd name="T18" fmla="*/ 311 w 564"/>
              <a:gd name="T19" fmla="*/ 119 h 1070"/>
              <a:gd name="T20" fmla="*/ 564 w 564"/>
              <a:gd name="T21" fmla="*/ 0 h 10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</a:cxnLst>
            <a:rect l="0" t="0" r="r" b="b"/>
            <a:pathLst>
              <a:path w="564" h="1070">
                <a:moveTo>
                  <a:pt x="143" y="1070"/>
                </a:moveTo>
                <a:cubicBezTo>
                  <a:pt x="164" y="1060"/>
                  <a:pt x="248" y="1038"/>
                  <a:pt x="269" y="1008"/>
                </a:cubicBezTo>
                <a:cubicBezTo>
                  <a:pt x="290" y="978"/>
                  <a:pt x="303" y="931"/>
                  <a:pt x="272" y="890"/>
                </a:cubicBezTo>
                <a:cubicBezTo>
                  <a:pt x="241" y="849"/>
                  <a:pt x="116" y="809"/>
                  <a:pt x="84" y="765"/>
                </a:cubicBezTo>
                <a:cubicBezTo>
                  <a:pt x="52" y="721"/>
                  <a:pt x="60" y="668"/>
                  <a:pt x="77" y="624"/>
                </a:cubicBezTo>
                <a:cubicBezTo>
                  <a:pt x="94" y="580"/>
                  <a:pt x="186" y="548"/>
                  <a:pt x="186" y="499"/>
                </a:cubicBezTo>
                <a:cubicBezTo>
                  <a:pt x="186" y="450"/>
                  <a:pt x="104" y="378"/>
                  <a:pt x="74" y="327"/>
                </a:cubicBezTo>
                <a:cubicBezTo>
                  <a:pt x="44" y="276"/>
                  <a:pt x="8" y="236"/>
                  <a:pt x="4" y="195"/>
                </a:cubicBezTo>
                <a:cubicBezTo>
                  <a:pt x="0" y="154"/>
                  <a:pt x="1" y="96"/>
                  <a:pt x="52" y="83"/>
                </a:cubicBezTo>
                <a:cubicBezTo>
                  <a:pt x="103" y="70"/>
                  <a:pt x="226" y="133"/>
                  <a:pt x="311" y="119"/>
                </a:cubicBezTo>
                <a:cubicBezTo>
                  <a:pt x="396" y="105"/>
                  <a:pt x="493" y="46"/>
                  <a:pt x="564" y="0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097" name="Oval 9"/>
          <p:cNvSpPr>
            <a:spLocks noChangeArrowheads="1"/>
          </p:cNvSpPr>
          <p:nvPr/>
        </p:nvSpPr>
        <p:spPr bwMode="auto">
          <a:xfrm>
            <a:off x="3194051" y="820738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098" name="Oval 10"/>
          <p:cNvSpPr>
            <a:spLocks noChangeArrowheads="1"/>
          </p:cNvSpPr>
          <p:nvPr/>
        </p:nvSpPr>
        <p:spPr bwMode="auto">
          <a:xfrm>
            <a:off x="2859088" y="8636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099" name="Oval 11"/>
          <p:cNvSpPr>
            <a:spLocks noChangeArrowheads="1"/>
          </p:cNvSpPr>
          <p:nvPr/>
        </p:nvSpPr>
        <p:spPr bwMode="auto">
          <a:xfrm>
            <a:off x="9218613" y="3268663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3100" name="Oval 12"/>
          <p:cNvSpPr>
            <a:spLocks noChangeArrowheads="1"/>
          </p:cNvSpPr>
          <p:nvPr/>
        </p:nvSpPr>
        <p:spPr bwMode="auto">
          <a:xfrm>
            <a:off x="8586788" y="290988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3101" name="Oval 13"/>
          <p:cNvSpPr>
            <a:spLocks noChangeArrowheads="1"/>
          </p:cNvSpPr>
          <p:nvPr/>
        </p:nvSpPr>
        <p:spPr bwMode="auto">
          <a:xfrm>
            <a:off x="7893051" y="2684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3102" name="Oval 14"/>
          <p:cNvSpPr>
            <a:spLocks noChangeArrowheads="1"/>
          </p:cNvSpPr>
          <p:nvPr/>
        </p:nvSpPr>
        <p:spPr bwMode="auto">
          <a:xfrm>
            <a:off x="7351713" y="26098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3103" name="Oval 15"/>
          <p:cNvSpPr>
            <a:spLocks noChangeArrowheads="1"/>
          </p:cNvSpPr>
          <p:nvPr/>
        </p:nvSpPr>
        <p:spPr bwMode="auto">
          <a:xfrm>
            <a:off x="7464426" y="2430463"/>
            <a:ext cx="106363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3104" name="Oval 16"/>
          <p:cNvSpPr>
            <a:spLocks noChangeArrowheads="1"/>
          </p:cNvSpPr>
          <p:nvPr/>
        </p:nvSpPr>
        <p:spPr bwMode="auto">
          <a:xfrm>
            <a:off x="6856413" y="2209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3105" name="Oval 17"/>
          <p:cNvSpPr>
            <a:spLocks noChangeArrowheads="1"/>
          </p:cNvSpPr>
          <p:nvPr/>
        </p:nvSpPr>
        <p:spPr bwMode="auto">
          <a:xfrm>
            <a:off x="4613276" y="1387476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3106" name="Oval 18"/>
          <p:cNvSpPr>
            <a:spLocks noChangeArrowheads="1"/>
          </p:cNvSpPr>
          <p:nvPr/>
        </p:nvSpPr>
        <p:spPr bwMode="auto">
          <a:xfrm>
            <a:off x="8997951" y="585470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107" name="Oval 19"/>
          <p:cNvSpPr>
            <a:spLocks noChangeArrowheads="1"/>
          </p:cNvSpPr>
          <p:nvPr/>
        </p:nvSpPr>
        <p:spPr bwMode="auto">
          <a:xfrm>
            <a:off x="3462338" y="23828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108" name="AutoShape 20"/>
          <p:cNvSpPr>
            <a:spLocks noChangeArrowheads="1"/>
          </p:cNvSpPr>
          <p:nvPr/>
        </p:nvSpPr>
        <p:spPr bwMode="auto">
          <a:xfrm>
            <a:off x="5394325" y="2217738"/>
            <a:ext cx="698500" cy="381000"/>
          </a:xfrm>
          <a:prstGeom prst="wedgeRectCallout">
            <a:avLst>
              <a:gd name="adj1" fmla="val -75681"/>
              <a:gd name="adj2" fmla="val 237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以弗所</a:t>
            </a:r>
          </a:p>
        </p:txBody>
      </p:sp>
      <p:sp>
        <p:nvSpPr>
          <p:cNvPr id="473109" name="Text Box 21"/>
          <p:cNvSpPr txBox="1">
            <a:spLocks noChangeArrowheads="1"/>
          </p:cNvSpPr>
          <p:nvPr/>
        </p:nvSpPr>
        <p:spPr bwMode="auto">
          <a:xfrm>
            <a:off x="2500313" y="258603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亞該亞</a:t>
            </a:r>
          </a:p>
        </p:txBody>
      </p:sp>
      <p:sp>
        <p:nvSpPr>
          <p:cNvPr id="473110" name="Text Box 22"/>
          <p:cNvSpPr txBox="1">
            <a:spLocks noChangeArrowheads="1"/>
          </p:cNvSpPr>
          <p:nvPr/>
        </p:nvSpPr>
        <p:spPr bwMode="auto">
          <a:xfrm>
            <a:off x="2478088" y="331788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馬其頓</a:t>
            </a:r>
          </a:p>
        </p:txBody>
      </p:sp>
      <p:sp>
        <p:nvSpPr>
          <p:cNvPr id="473111" name="Text Box 23"/>
          <p:cNvSpPr txBox="1">
            <a:spLocks noChangeArrowheads="1"/>
          </p:cNvSpPr>
          <p:nvPr/>
        </p:nvSpPr>
        <p:spPr bwMode="auto">
          <a:xfrm>
            <a:off x="5226050" y="1812926"/>
            <a:ext cx="869950" cy="366713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prstClr val="white"/>
                </a:solidFill>
                <a:latin typeface="SimHei" panose="02010609060101010101" pitchFamily="49" charset="-122"/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473112" name="Oval 24"/>
          <p:cNvSpPr>
            <a:spLocks noChangeArrowheads="1"/>
          </p:cNvSpPr>
          <p:nvPr/>
        </p:nvSpPr>
        <p:spPr bwMode="auto">
          <a:xfrm>
            <a:off x="5105401" y="24447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113" name="Oval 25"/>
          <p:cNvSpPr>
            <a:spLocks noChangeArrowheads="1"/>
          </p:cNvSpPr>
          <p:nvPr/>
        </p:nvSpPr>
        <p:spPr bwMode="auto">
          <a:xfrm>
            <a:off x="3071813" y="239395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114" name="Oval 26"/>
          <p:cNvSpPr>
            <a:spLocks noChangeArrowheads="1"/>
          </p:cNvSpPr>
          <p:nvPr/>
        </p:nvSpPr>
        <p:spPr bwMode="auto">
          <a:xfrm>
            <a:off x="3787776" y="641351"/>
            <a:ext cx="106363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115" name="AutoShape 27"/>
          <p:cNvSpPr>
            <a:spLocks noChangeArrowheads="1"/>
          </p:cNvSpPr>
          <p:nvPr/>
        </p:nvSpPr>
        <p:spPr bwMode="auto">
          <a:xfrm>
            <a:off x="9312276" y="5821363"/>
            <a:ext cx="919163" cy="292100"/>
          </a:xfrm>
          <a:prstGeom prst="wedgeRectCallout">
            <a:avLst>
              <a:gd name="adj1" fmla="val -7245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耶路撒冷</a:t>
            </a:r>
          </a:p>
        </p:txBody>
      </p:sp>
      <p:sp>
        <p:nvSpPr>
          <p:cNvPr id="473118" name="AutoShape 30"/>
          <p:cNvSpPr>
            <a:spLocks noChangeArrowheads="1"/>
          </p:cNvSpPr>
          <p:nvPr/>
        </p:nvSpPr>
        <p:spPr bwMode="auto">
          <a:xfrm>
            <a:off x="2197100" y="2132013"/>
            <a:ext cx="698500" cy="381000"/>
          </a:xfrm>
          <a:prstGeom prst="wedgeRectCallout">
            <a:avLst>
              <a:gd name="adj1" fmla="val 74773"/>
              <a:gd name="adj2" fmla="val 31667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哥林多</a:t>
            </a:r>
          </a:p>
        </p:txBody>
      </p:sp>
      <p:sp>
        <p:nvSpPr>
          <p:cNvPr id="473119" name="AutoShape 31"/>
          <p:cNvSpPr>
            <a:spLocks noChangeArrowheads="1"/>
          </p:cNvSpPr>
          <p:nvPr/>
        </p:nvSpPr>
        <p:spPr bwMode="auto">
          <a:xfrm>
            <a:off x="3594101" y="122238"/>
            <a:ext cx="727075" cy="292100"/>
          </a:xfrm>
          <a:prstGeom prst="wedgeRectCallout">
            <a:avLst>
              <a:gd name="adj1" fmla="val -16375"/>
              <a:gd name="adj2" fmla="val 12554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腓立比</a:t>
            </a:r>
          </a:p>
        </p:txBody>
      </p:sp>
      <p:sp>
        <p:nvSpPr>
          <p:cNvPr id="473120" name="AutoShape 32"/>
          <p:cNvSpPr>
            <a:spLocks noChangeArrowheads="1"/>
          </p:cNvSpPr>
          <p:nvPr/>
        </p:nvSpPr>
        <p:spPr bwMode="auto">
          <a:xfrm>
            <a:off x="4924426" y="1146175"/>
            <a:ext cx="727075" cy="292100"/>
          </a:xfrm>
          <a:prstGeom prst="wedgeRectCallout">
            <a:avLst>
              <a:gd name="adj1" fmla="val -78602"/>
              <a:gd name="adj2" fmla="val 44565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特羅亞</a:t>
            </a:r>
          </a:p>
        </p:txBody>
      </p:sp>
      <p:sp>
        <p:nvSpPr>
          <p:cNvPr id="473121" name="Oval 33"/>
          <p:cNvSpPr>
            <a:spLocks noChangeArrowheads="1"/>
          </p:cNvSpPr>
          <p:nvPr/>
        </p:nvSpPr>
        <p:spPr bwMode="auto">
          <a:xfrm>
            <a:off x="4667251" y="1511301"/>
            <a:ext cx="106363" cy="106363"/>
          </a:xfrm>
          <a:prstGeom prst="ellipse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3122" name="AutoShape 34"/>
          <p:cNvSpPr>
            <a:spLocks noChangeArrowheads="1"/>
          </p:cNvSpPr>
          <p:nvPr/>
        </p:nvSpPr>
        <p:spPr bwMode="auto">
          <a:xfrm>
            <a:off x="5033964" y="1476375"/>
            <a:ext cx="522287" cy="292100"/>
          </a:xfrm>
          <a:prstGeom prst="wedgeRectCallout">
            <a:avLst>
              <a:gd name="adj1" fmla="val -98634"/>
              <a:gd name="adj2" fmla="val -20106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亞朔</a:t>
            </a:r>
          </a:p>
        </p:txBody>
      </p:sp>
      <p:sp>
        <p:nvSpPr>
          <p:cNvPr id="473123" name="Oval 35"/>
          <p:cNvSpPr>
            <a:spLocks noChangeArrowheads="1"/>
          </p:cNvSpPr>
          <p:nvPr/>
        </p:nvSpPr>
        <p:spPr bwMode="auto">
          <a:xfrm>
            <a:off x="4760913" y="1787526"/>
            <a:ext cx="106362" cy="106363"/>
          </a:xfrm>
          <a:prstGeom prst="ellipse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3124" name="AutoShape 36"/>
          <p:cNvSpPr>
            <a:spLocks noChangeArrowheads="1"/>
          </p:cNvSpPr>
          <p:nvPr/>
        </p:nvSpPr>
        <p:spPr bwMode="auto">
          <a:xfrm>
            <a:off x="3605214" y="1679575"/>
            <a:ext cx="923925" cy="292100"/>
          </a:xfrm>
          <a:prstGeom prst="wedgeRectCallout">
            <a:avLst>
              <a:gd name="adj1" fmla="val 74741"/>
              <a:gd name="adj2" fmla="val 815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米推利尼</a:t>
            </a:r>
          </a:p>
        </p:txBody>
      </p:sp>
      <p:sp>
        <p:nvSpPr>
          <p:cNvPr id="473125" name="AutoShape 37"/>
          <p:cNvSpPr>
            <a:spLocks noChangeArrowheads="1"/>
          </p:cNvSpPr>
          <p:nvPr/>
        </p:nvSpPr>
        <p:spPr bwMode="auto">
          <a:xfrm>
            <a:off x="5394325" y="2643188"/>
            <a:ext cx="698500" cy="381000"/>
          </a:xfrm>
          <a:prstGeom prst="wedgeRectCallout">
            <a:avLst>
              <a:gd name="adj1" fmla="val -79319"/>
              <a:gd name="adj2" fmla="val -26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 dirty="0">
                <a:solidFill>
                  <a:prstClr val="white"/>
                </a:solidFill>
                <a:ea typeface="SimHei" panose="02010609060101010101" pitchFamily="49" charset="-122"/>
              </a:rPr>
              <a:t>米利都</a:t>
            </a:r>
          </a:p>
        </p:txBody>
      </p:sp>
      <p:sp>
        <p:nvSpPr>
          <p:cNvPr id="473126" name="AutoShape 38"/>
          <p:cNvSpPr>
            <a:spLocks noChangeArrowheads="1"/>
          </p:cNvSpPr>
          <p:nvPr/>
        </p:nvSpPr>
        <p:spPr bwMode="auto">
          <a:xfrm>
            <a:off x="3922714" y="2109788"/>
            <a:ext cx="522287" cy="292100"/>
          </a:xfrm>
          <a:prstGeom prst="wedgeRectCallout">
            <a:avLst>
              <a:gd name="adj1" fmla="val 77051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基阿</a:t>
            </a:r>
          </a:p>
        </p:txBody>
      </p:sp>
      <p:sp>
        <p:nvSpPr>
          <p:cNvPr id="473127" name="Freeform 39"/>
          <p:cNvSpPr>
            <a:spLocks/>
          </p:cNvSpPr>
          <p:nvPr/>
        </p:nvSpPr>
        <p:spPr bwMode="auto">
          <a:xfrm>
            <a:off x="4622801" y="2211389"/>
            <a:ext cx="174625" cy="409575"/>
          </a:xfrm>
          <a:custGeom>
            <a:avLst/>
            <a:gdLst>
              <a:gd name="T0" fmla="*/ 5 w 110"/>
              <a:gd name="T1" fmla="*/ 0 h 258"/>
              <a:gd name="T2" fmla="*/ 17 w 110"/>
              <a:gd name="T3" fmla="*/ 85 h 258"/>
              <a:gd name="T4" fmla="*/ 110 w 110"/>
              <a:gd name="T5" fmla="*/ 258 h 25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0" h="258">
                <a:moveTo>
                  <a:pt x="5" y="0"/>
                </a:moveTo>
                <a:cubicBezTo>
                  <a:pt x="2" y="21"/>
                  <a:pt x="0" y="42"/>
                  <a:pt x="17" y="85"/>
                </a:cubicBezTo>
                <a:cubicBezTo>
                  <a:pt x="34" y="128"/>
                  <a:pt x="72" y="193"/>
                  <a:pt x="110" y="258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128" name="AutoShape 40"/>
          <p:cNvSpPr>
            <a:spLocks noChangeArrowheads="1"/>
          </p:cNvSpPr>
          <p:nvPr/>
        </p:nvSpPr>
        <p:spPr bwMode="auto">
          <a:xfrm>
            <a:off x="4135439" y="2544763"/>
            <a:ext cx="522287" cy="292100"/>
          </a:xfrm>
          <a:prstGeom prst="wedgeRectCallout">
            <a:avLst>
              <a:gd name="adj1" fmla="val 77051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撒摩</a:t>
            </a:r>
          </a:p>
        </p:txBody>
      </p:sp>
      <p:sp>
        <p:nvSpPr>
          <p:cNvPr id="473129" name="Freeform 41"/>
          <p:cNvSpPr>
            <a:spLocks/>
          </p:cNvSpPr>
          <p:nvPr/>
        </p:nvSpPr>
        <p:spPr bwMode="auto">
          <a:xfrm>
            <a:off x="4799013" y="2625726"/>
            <a:ext cx="279400" cy="117475"/>
          </a:xfrm>
          <a:custGeom>
            <a:avLst/>
            <a:gdLst>
              <a:gd name="T0" fmla="*/ 0 w 176"/>
              <a:gd name="T1" fmla="*/ 0 h 74"/>
              <a:gd name="T2" fmla="*/ 60 w 176"/>
              <a:gd name="T3" fmla="*/ 55 h 74"/>
              <a:gd name="T4" fmla="*/ 176 w 176"/>
              <a:gd name="T5" fmla="*/ 74 h 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76" h="74">
                <a:moveTo>
                  <a:pt x="0" y="0"/>
                </a:moveTo>
                <a:cubicBezTo>
                  <a:pt x="15" y="21"/>
                  <a:pt x="31" y="43"/>
                  <a:pt x="60" y="55"/>
                </a:cubicBezTo>
                <a:cubicBezTo>
                  <a:pt x="89" y="67"/>
                  <a:pt x="150" y="71"/>
                  <a:pt x="176" y="7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130" name="Freeform 42"/>
          <p:cNvSpPr>
            <a:spLocks/>
          </p:cNvSpPr>
          <p:nvPr/>
        </p:nvSpPr>
        <p:spPr bwMode="auto">
          <a:xfrm>
            <a:off x="5018089" y="2746375"/>
            <a:ext cx="180975" cy="342900"/>
          </a:xfrm>
          <a:custGeom>
            <a:avLst/>
            <a:gdLst>
              <a:gd name="T0" fmla="*/ 63 w 114"/>
              <a:gd name="T1" fmla="*/ 0 h 216"/>
              <a:gd name="T2" fmla="*/ 9 w 114"/>
              <a:gd name="T3" fmla="*/ 131 h 216"/>
              <a:gd name="T4" fmla="*/ 114 w 114"/>
              <a:gd name="T5" fmla="*/ 216 h 21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14" h="216">
                <a:moveTo>
                  <a:pt x="63" y="0"/>
                </a:moveTo>
                <a:cubicBezTo>
                  <a:pt x="55" y="22"/>
                  <a:pt x="0" y="95"/>
                  <a:pt x="9" y="131"/>
                </a:cubicBezTo>
                <a:cubicBezTo>
                  <a:pt x="18" y="167"/>
                  <a:pt x="92" y="198"/>
                  <a:pt x="114" y="216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131" name="Oval 43"/>
          <p:cNvSpPr>
            <a:spLocks noChangeArrowheads="1"/>
          </p:cNvSpPr>
          <p:nvPr/>
        </p:nvSpPr>
        <p:spPr bwMode="auto">
          <a:xfrm>
            <a:off x="5087938" y="2687638"/>
            <a:ext cx="106362" cy="106362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3132" name="AutoShape 44"/>
          <p:cNvSpPr>
            <a:spLocks noChangeArrowheads="1"/>
          </p:cNvSpPr>
          <p:nvPr/>
        </p:nvSpPr>
        <p:spPr bwMode="auto">
          <a:xfrm>
            <a:off x="4408489" y="3035300"/>
            <a:ext cx="522287" cy="292100"/>
          </a:xfrm>
          <a:prstGeom prst="wedgeRectCallout">
            <a:avLst>
              <a:gd name="adj1" fmla="val 77051"/>
              <a:gd name="adj2" fmla="val -26630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哥士</a:t>
            </a:r>
          </a:p>
        </p:txBody>
      </p:sp>
      <p:sp>
        <p:nvSpPr>
          <p:cNvPr id="473133" name="Freeform 45"/>
          <p:cNvSpPr>
            <a:spLocks/>
          </p:cNvSpPr>
          <p:nvPr/>
        </p:nvSpPr>
        <p:spPr bwMode="auto">
          <a:xfrm>
            <a:off x="5130800" y="3081339"/>
            <a:ext cx="444500" cy="263525"/>
          </a:xfrm>
          <a:custGeom>
            <a:avLst/>
            <a:gdLst>
              <a:gd name="T0" fmla="*/ 43 w 280"/>
              <a:gd name="T1" fmla="*/ 0 h 166"/>
              <a:gd name="T2" fmla="*/ 2 w 280"/>
              <a:gd name="T3" fmla="*/ 75 h 166"/>
              <a:gd name="T4" fmla="*/ 53 w 280"/>
              <a:gd name="T5" fmla="*/ 129 h 166"/>
              <a:gd name="T6" fmla="*/ 182 w 280"/>
              <a:gd name="T7" fmla="*/ 161 h 166"/>
              <a:gd name="T8" fmla="*/ 280 w 280"/>
              <a:gd name="T9" fmla="*/ 158 h 16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280" h="166">
                <a:moveTo>
                  <a:pt x="43" y="0"/>
                </a:moveTo>
                <a:cubicBezTo>
                  <a:pt x="36" y="13"/>
                  <a:pt x="0" y="54"/>
                  <a:pt x="2" y="75"/>
                </a:cubicBezTo>
                <a:cubicBezTo>
                  <a:pt x="4" y="96"/>
                  <a:pt x="23" y="115"/>
                  <a:pt x="53" y="129"/>
                </a:cubicBezTo>
                <a:cubicBezTo>
                  <a:pt x="83" y="143"/>
                  <a:pt x="144" y="156"/>
                  <a:pt x="182" y="161"/>
                </a:cubicBezTo>
                <a:cubicBezTo>
                  <a:pt x="220" y="166"/>
                  <a:pt x="260" y="159"/>
                  <a:pt x="280" y="158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134" name="AutoShape 46"/>
          <p:cNvSpPr>
            <a:spLocks noChangeArrowheads="1"/>
          </p:cNvSpPr>
          <p:nvPr/>
        </p:nvSpPr>
        <p:spPr bwMode="auto">
          <a:xfrm>
            <a:off x="5503864" y="3581400"/>
            <a:ext cx="522287" cy="292100"/>
          </a:xfrm>
          <a:prstGeom prst="wedgeRectCallout">
            <a:avLst>
              <a:gd name="adj1" fmla="val -46352"/>
              <a:gd name="adj2" fmla="val -109782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羅底</a:t>
            </a:r>
          </a:p>
        </p:txBody>
      </p:sp>
      <p:sp>
        <p:nvSpPr>
          <p:cNvPr id="473135" name="Freeform 47"/>
          <p:cNvSpPr>
            <a:spLocks/>
          </p:cNvSpPr>
          <p:nvPr/>
        </p:nvSpPr>
        <p:spPr bwMode="auto">
          <a:xfrm>
            <a:off x="5570539" y="3327401"/>
            <a:ext cx="466725" cy="119063"/>
          </a:xfrm>
          <a:custGeom>
            <a:avLst/>
            <a:gdLst>
              <a:gd name="T0" fmla="*/ 0 w 294"/>
              <a:gd name="T1" fmla="*/ 0 h 75"/>
              <a:gd name="T2" fmla="*/ 136 w 294"/>
              <a:gd name="T3" fmla="*/ 56 h 75"/>
              <a:gd name="T4" fmla="*/ 294 w 294"/>
              <a:gd name="T5" fmla="*/ 75 h 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94" h="75">
                <a:moveTo>
                  <a:pt x="0" y="0"/>
                </a:moveTo>
                <a:cubicBezTo>
                  <a:pt x="41" y="21"/>
                  <a:pt x="87" y="44"/>
                  <a:pt x="136" y="56"/>
                </a:cubicBezTo>
                <a:cubicBezTo>
                  <a:pt x="185" y="68"/>
                  <a:pt x="261" y="71"/>
                  <a:pt x="294" y="75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137" name="AutoShape 49"/>
          <p:cNvSpPr>
            <a:spLocks noChangeArrowheads="1"/>
          </p:cNvSpPr>
          <p:nvPr/>
        </p:nvSpPr>
        <p:spPr bwMode="auto">
          <a:xfrm>
            <a:off x="6472238" y="3360738"/>
            <a:ext cx="698500" cy="381000"/>
          </a:xfrm>
          <a:prstGeom prst="wedgeRectCallout">
            <a:avLst>
              <a:gd name="adj1" fmla="val -96366"/>
              <a:gd name="adj2" fmla="val -2708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帕大喇</a:t>
            </a:r>
          </a:p>
        </p:txBody>
      </p:sp>
      <p:sp>
        <p:nvSpPr>
          <p:cNvPr id="473138" name="Oval 50"/>
          <p:cNvSpPr>
            <a:spLocks noChangeArrowheads="1"/>
          </p:cNvSpPr>
          <p:nvPr/>
        </p:nvSpPr>
        <p:spPr bwMode="auto">
          <a:xfrm>
            <a:off x="8907463" y="5003801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139" name="AutoShape 51"/>
          <p:cNvSpPr>
            <a:spLocks noChangeArrowheads="1"/>
          </p:cNvSpPr>
          <p:nvPr/>
        </p:nvSpPr>
        <p:spPr bwMode="auto">
          <a:xfrm>
            <a:off x="9286875" y="4857750"/>
            <a:ext cx="522288" cy="292100"/>
          </a:xfrm>
          <a:prstGeom prst="wedgeRectCallout">
            <a:avLst>
              <a:gd name="adj1" fmla="val -101366"/>
              <a:gd name="adj2" fmla="val 17394"/>
            </a:avLst>
          </a:prstGeom>
          <a:solidFill>
            <a:srgbClr val="00336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zh-TW" altLang="en-US" sz="1600">
                <a:solidFill>
                  <a:prstClr val="white"/>
                </a:solidFill>
                <a:ea typeface="SimHei" panose="02010609060101010101" pitchFamily="49" charset="-122"/>
              </a:rPr>
              <a:t>推羅</a:t>
            </a:r>
          </a:p>
        </p:txBody>
      </p:sp>
      <p:sp>
        <p:nvSpPr>
          <p:cNvPr id="473140" name="Freeform 52"/>
          <p:cNvSpPr>
            <a:spLocks/>
          </p:cNvSpPr>
          <p:nvPr/>
        </p:nvSpPr>
        <p:spPr bwMode="auto">
          <a:xfrm>
            <a:off x="6099175" y="3478213"/>
            <a:ext cx="2794000" cy="1562100"/>
          </a:xfrm>
          <a:custGeom>
            <a:avLst/>
            <a:gdLst>
              <a:gd name="T0" fmla="*/ 0 w 1760"/>
              <a:gd name="T1" fmla="*/ 0 h 984"/>
              <a:gd name="T2" fmla="*/ 298 w 1760"/>
              <a:gd name="T3" fmla="*/ 240 h 984"/>
              <a:gd name="T4" fmla="*/ 1253 w 1760"/>
              <a:gd name="T5" fmla="*/ 751 h 984"/>
              <a:gd name="T6" fmla="*/ 1760 w 1760"/>
              <a:gd name="T7" fmla="*/ 984 h 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760" h="984">
                <a:moveTo>
                  <a:pt x="0" y="0"/>
                </a:moveTo>
                <a:cubicBezTo>
                  <a:pt x="44" y="57"/>
                  <a:pt x="89" y="115"/>
                  <a:pt x="298" y="240"/>
                </a:cubicBezTo>
                <a:cubicBezTo>
                  <a:pt x="507" y="365"/>
                  <a:pt x="1009" y="627"/>
                  <a:pt x="1253" y="751"/>
                </a:cubicBezTo>
                <a:cubicBezTo>
                  <a:pt x="1497" y="875"/>
                  <a:pt x="1628" y="929"/>
                  <a:pt x="1760" y="984"/>
                </a:cubicBezTo>
              </a:path>
            </a:pathLst>
          </a:custGeom>
          <a:noFill/>
          <a:ln w="28575" cap="flat" cmpd="sng">
            <a:solidFill>
              <a:schemeClr val="accent2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473136" name="Oval 48"/>
          <p:cNvSpPr>
            <a:spLocks noChangeArrowheads="1"/>
          </p:cNvSpPr>
          <p:nvPr/>
        </p:nvSpPr>
        <p:spPr bwMode="auto">
          <a:xfrm>
            <a:off x="6037263" y="3394076"/>
            <a:ext cx="106362" cy="106363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TW" altLang="en-US">
              <a:solidFill>
                <a:prstClr val="black"/>
              </a:solidFill>
            </a:endParaRPr>
          </a:p>
        </p:txBody>
      </p:sp>
      <p:sp>
        <p:nvSpPr>
          <p:cNvPr id="473141" name="Text Box 53"/>
          <p:cNvSpPr txBox="1">
            <a:spLocks noChangeArrowheads="1"/>
          </p:cNvSpPr>
          <p:nvPr/>
        </p:nvSpPr>
        <p:spPr bwMode="auto">
          <a:xfrm>
            <a:off x="7485063" y="3922713"/>
            <a:ext cx="869950" cy="366712"/>
          </a:xfrm>
          <a:prstGeom prst="rect">
            <a:avLst/>
          </a:prstGeom>
          <a:solidFill>
            <a:srgbClr val="000000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>
                <a:solidFill>
                  <a:prstClr val="white"/>
                </a:solidFill>
                <a:ea typeface="SimHei" panose="02010609060101010101" pitchFamily="49" charset="-122"/>
              </a:rPr>
              <a:t>居比路</a:t>
            </a:r>
          </a:p>
        </p:txBody>
      </p:sp>
      <p:sp>
        <p:nvSpPr>
          <p:cNvPr id="53" name="AutoShape 37"/>
          <p:cNvSpPr>
            <a:spLocks noChangeArrowheads="1"/>
          </p:cNvSpPr>
          <p:nvPr/>
        </p:nvSpPr>
        <p:spPr bwMode="auto">
          <a:xfrm>
            <a:off x="9504134" y="3255964"/>
            <a:ext cx="698500" cy="381000"/>
          </a:xfrm>
          <a:prstGeom prst="wedgeRectCallout">
            <a:avLst>
              <a:gd name="adj1" fmla="val -79319"/>
              <a:gd name="adj2" fmla="val -2625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ea typeface="SimHei" panose="02010609060101010101" pitchFamily="49" charset="-122"/>
              </a:rPr>
              <a:t>安提阿</a:t>
            </a:r>
            <a:endParaRPr lang="zh-TW" altLang="en-US" sz="1600" dirty="0">
              <a:solidFill>
                <a:prstClr val="white"/>
              </a:solidFill>
              <a:ea typeface="SimHei" panose="02010609060101010101" pitchFamily="49" charset="-122"/>
            </a:endParaRPr>
          </a:p>
        </p:txBody>
      </p:sp>
      <p:sp>
        <p:nvSpPr>
          <p:cNvPr id="54" name="AutoShape 37"/>
          <p:cNvSpPr>
            <a:spLocks noChangeArrowheads="1"/>
          </p:cNvSpPr>
          <p:nvPr/>
        </p:nvSpPr>
        <p:spPr bwMode="auto">
          <a:xfrm>
            <a:off x="8605837" y="3245645"/>
            <a:ext cx="432931" cy="381000"/>
          </a:xfrm>
          <a:prstGeom prst="wedgeRectCallout">
            <a:avLst>
              <a:gd name="adj1" fmla="val -42426"/>
              <a:gd name="adj2" fmla="val -11788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 dirty="0" smtClean="0">
                <a:solidFill>
                  <a:prstClr val="white"/>
                </a:solidFill>
                <a:ea typeface="SimHei" panose="02010609060101010101" pitchFamily="49" charset="-122"/>
              </a:rPr>
              <a:t>大數</a:t>
            </a:r>
            <a:endParaRPr lang="zh-TW" altLang="en-US" sz="1600" dirty="0">
              <a:solidFill>
                <a:prstClr val="white"/>
              </a:solidFill>
              <a:ea typeface="SimHei" panose="02010609060101010101" pitchFamily="49" charset="-122"/>
            </a:endParaRPr>
          </a:p>
        </p:txBody>
      </p:sp>
      <p:sp>
        <p:nvSpPr>
          <p:cNvPr id="56" name="AutoShape 37"/>
          <p:cNvSpPr>
            <a:spLocks noChangeArrowheads="1"/>
          </p:cNvSpPr>
          <p:nvPr/>
        </p:nvSpPr>
        <p:spPr bwMode="auto">
          <a:xfrm>
            <a:off x="8116888" y="2010123"/>
            <a:ext cx="432931" cy="381000"/>
          </a:xfrm>
          <a:prstGeom prst="wedgeRectCallout">
            <a:avLst>
              <a:gd name="adj1" fmla="val -88509"/>
              <a:gd name="adj2" fmla="val 13956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 dirty="0" smtClean="0">
                <a:solidFill>
                  <a:prstClr val="white"/>
                </a:solidFill>
                <a:ea typeface="SimHei" panose="02010609060101010101" pitchFamily="49" charset="-122"/>
              </a:rPr>
              <a:t>特庇</a:t>
            </a:r>
            <a:endParaRPr lang="zh-TW" altLang="en-US" sz="1600" dirty="0">
              <a:solidFill>
                <a:prstClr val="white"/>
              </a:solidFill>
              <a:ea typeface="SimHei" panose="02010609060101010101" pitchFamily="49" charset="-122"/>
            </a:endParaRPr>
          </a:p>
        </p:txBody>
      </p:sp>
      <p:sp>
        <p:nvSpPr>
          <p:cNvPr id="57" name="AutoShape 37"/>
          <p:cNvSpPr>
            <a:spLocks noChangeArrowheads="1"/>
          </p:cNvSpPr>
          <p:nvPr/>
        </p:nvSpPr>
        <p:spPr bwMode="auto">
          <a:xfrm>
            <a:off x="7717295" y="1720851"/>
            <a:ext cx="637718" cy="381000"/>
          </a:xfrm>
          <a:prstGeom prst="wedgeRectCallout">
            <a:avLst>
              <a:gd name="adj1" fmla="val -88509"/>
              <a:gd name="adj2" fmla="val 13956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 dirty="0" smtClean="0">
                <a:solidFill>
                  <a:prstClr val="white"/>
                </a:solidFill>
                <a:ea typeface="SimHei" panose="02010609060101010101" pitchFamily="49" charset="-122"/>
              </a:rPr>
              <a:t>以哥念</a:t>
            </a:r>
            <a:endParaRPr lang="zh-TW" altLang="en-US" sz="1600" dirty="0">
              <a:solidFill>
                <a:prstClr val="white"/>
              </a:solidFill>
              <a:ea typeface="SimHei" panose="02010609060101010101" pitchFamily="49" charset="-122"/>
            </a:endParaRPr>
          </a:p>
        </p:txBody>
      </p:sp>
      <p:sp>
        <p:nvSpPr>
          <p:cNvPr id="58" name="AutoShape 37"/>
          <p:cNvSpPr>
            <a:spLocks noChangeArrowheads="1"/>
          </p:cNvSpPr>
          <p:nvPr/>
        </p:nvSpPr>
        <p:spPr bwMode="auto">
          <a:xfrm>
            <a:off x="7255333" y="2871788"/>
            <a:ext cx="637718" cy="381000"/>
          </a:xfrm>
          <a:prstGeom prst="wedgeRectCallout">
            <a:avLst>
              <a:gd name="adj1" fmla="val -25940"/>
              <a:gd name="adj2" fmla="val -102613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 dirty="0" smtClean="0">
                <a:solidFill>
                  <a:prstClr val="white"/>
                </a:solidFill>
                <a:ea typeface="SimHei" panose="02010609060101010101" pitchFamily="49" charset="-122"/>
              </a:rPr>
              <a:t>路司得</a:t>
            </a:r>
            <a:endParaRPr lang="zh-TW" altLang="en-US" sz="1600" dirty="0">
              <a:solidFill>
                <a:prstClr val="white"/>
              </a:solidFill>
              <a:ea typeface="SimHei" panose="02010609060101010101" pitchFamily="49" charset="-122"/>
            </a:endParaRPr>
          </a:p>
        </p:txBody>
      </p:sp>
      <p:sp>
        <p:nvSpPr>
          <p:cNvPr id="59" name="AutoShape 37"/>
          <p:cNvSpPr>
            <a:spLocks noChangeArrowheads="1"/>
          </p:cNvSpPr>
          <p:nvPr/>
        </p:nvSpPr>
        <p:spPr bwMode="auto">
          <a:xfrm>
            <a:off x="6907441" y="1285256"/>
            <a:ext cx="637718" cy="381000"/>
          </a:xfrm>
          <a:prstGeom prst="wedgeRectCallout">
            <a:avLst>
              <a:gd name="adj1" fmla="val -52011"/>
              <a:gd name="adj2" fmla="val 20720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 anchor="ctr"/>
          <a:lstStyle/>
          <a:p>
            <a:pPr algn="ctr"/>
            <a:r>
              <a:rPr lang="zh-CN" altLang="en-US" sz="1600" dirty="0">
                <a:solidFill>
                  <a:prstClr val="white"/>
                </a:solidFill>
                <a:ea typeface="SimHei" panose="02010609060101010101" pitchFamily="49" charset="-122"/>
              </a:rPr>
              <a:t>安提阿</a:t>
            </a:r>
            <a:endParaRPr lang="zh-TW" altLang="en-US" sz="1600" dirty="0">
              <a:solidFill>
                <a:prstClr val="white"/>
              </a:solidFill>
              <a:ea typeface="SimHei" panose="02010609060101010101" pitchFamily="49" charset="-122"/>
            </a:endParaRPr>
          </a:p>
        </p:txBody>
      </p:sp>
      <p:sp>
        <p:nvSpPr>
          <p:cNvPr id="60" name="AutoShape 65"/>
          <p:cNvSpPr>
            <a:spLocks noChangeArrowheads="1"/>
          </p:cNvSpPr>
          <p:nvPr/>
        </p:nvSpPr>
        <p:spPr bwMode="auto">
          <a:xfrm>
            <a:off x="6791499" y="5382420"/>
            <a:ext cx="1101552" cy="345282"/>
          </a:xfrm>
          <a:prstGeom prst="wedgeRectCallout">
            <a:avLst>
              <a:gd name="adj1" fmla="val 132986"/>
              <a:gd name="adj2" fmla="val -1764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61" name="AutoShape 67"/>
          <p:cNvSpPr>
            <a:spLocks noChangeArrowheads="1"/>
          </p:cNvSpPr>
          <p:nvPr/>
        </p:nvSpPr>
        <p:spPr bwMode="auto">
          <a:xfrm>
            <a:off x="7686904" y="4921251"/>
            <a:ext cx="900113" cy="377825"/>
          </a:xfrm>
          <a:prstGeom prst="wedgeRectCallout">
            <a:avLst>
              <a:gd name="adj1" fmla="val 87565"/>
              <a:gd name="adj2" fmla="val 2605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dirty="0">
                <a:solidFill>
                  <a:schemeClr val="bg1"/>
                </a:solidFill>
                <a:ea typeface="SimHei" panose="02010609060101010101" pitchFamily="49" charset="-122"/>
              </a:rPr>
              <a:t>多利買</a:t>
            </a:r>
          </a:p>
        </p:txBody>
      </p:sp>
    </p:spTree>
    <p:extLst>
      <p:ext uri="{BB962C8B-B14F-4D97-AF65-F5344CB8AC3E}">
        <p14:creationId xmlns:p14="http://schemas.microsoft.com/office/powerpoint/2010/main" val="128456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8706" name="Picture 2" descr="ovalornateframe-graphicsfairy002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0271" y="1168228"/>
            <a:ext cx="6686480" cy="4739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8707" name="Text Box 3"/>
          <p:cNvSpPr txBox="1">
            <a:spLocks noChangeArrowheads="1"/>
          </p:cNvSpPr>
          <p:nvPr/>
        </p:nvSpPr>
        <p:spPr bwMode="auto">
          <a:xfrm>
            <a:off x="4005191" y="2506913"/>
            <a:ext cx="2951449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>
              <a:spcAft>
                <a:spcPct val="15000"/>
              </a:spcAft>
            </a:pPr>
            <a:r>
              <a:rPr lang="zh-TW" altLang="en-US" sz="4000" dirty="0">
                <a:solidFill>
                  <a:srgbClr val="663300"/>
                </a:solidFill>
                <a:ea typeface="SimHei" panose="02010609060101010101" pitchFamily="49" charset="-122"/>
              </a:rPr>
              <a:t>保羅</a:t>
            </a:r>
            <a:r>
              <a:rPr lang="zh-TW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第</a:t>
            </a:r>
            <a:r>
              <a:rPr lang="zh-CN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四</a:t>
            </a:r>
            <a:r>
              <a:rPr lang="zh-TW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次</a:t>
            </a:r>
            <a:endParaRPr lang="zh-TW" altLang="en-US" sz="4000" dirty="0">
              <a:solidFill>
                <a:srgbClr val="663300"/>
              </a:solidFill>
              <a:ea typeface="SimHei" panose="02010609060101010101" pitchFamily="49" charset="-122"/>
            </a:endParaRPr>
          </a:p>
          <a:p>
            <a:pPr algn="ctr">
              <a:spcAft>
                <a:spcPct val="15000"/>
              </a:spcAft>
            </a:pPr>
            <a:r>
              <a:rPr lang="zh-TW" altLang="en-US" sz="4000" dirty="0">
                <a:solidFill>
                  <a:srgbClr val="663300"/>
                </a:solidFill>
                <a:ea typeface="SimHei" panose="02010609060101010101" pitchFamily="49" charset="-122"/>
              </a:rPr>
              <a:t>旅行傳</a:t>
            </a:r>
            <a:r>
              <a:rPr lang="zh-TW" altLang="en-US" sz="4000" dirty="0" smtClean="0">
                <a:solidFill>
                  <a:srgbClr val="663300"/>
                </a:solidFill>
                <a:ea typeface="SimHei" panose="02010609060101010101" pitchFamily="49" charset="-122"/>
              </a:rPr>
              <a:t>道</a:t>
            </a:r>
            <a:endParaRPr lang="en-US" altLang="zh-TW" sz="4000" dirty="0" smtClean="0">
              <a:solidFill>
                <a:srgbClr val="663300"/>
              </a:solidFill>
              <a:ea typeface="SimHei" panose="02010609060101010101" pitchFamily="49" charset="-122"/>
            </a:endParaRPr>
          </a:p>
          <a:p>
            <a:pPr algn="ctr">
              <a:spcAft>
                <a:spcPct val="15000"/>
              </a:spcAft>
            </a:pPr>
            <a:r>
              <a:rPr lang="en-US" altLang="zh-TW" sz="3600" dirty="0" smtClean="0">
                <a:solidFill>
                  <a:srgbClr val="663300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3600" dirty="0" smtClean="0">
                <a:solidFill>
                  <a:srgbClr val="663300"/>
                </a:solidFill>
                <a:ea typeface="SimHei" panose="02010609060101010101" pitchFamily="49" charset="-122"/>
              </a:rPr>
              <a:t>徒</a:t>
            </a:r>
            <a:r>
              <a:rPr lang="en-US" sz="3600" dirty="0" smtClean="0">
                <a:solidFill>
                  <a:srgbClr val="663300"/>
                </a:solidFill>
                <a:ea typeface="SimHei" panose="02010609060101010101" pitchFamily="49" charset="-122"/>
              </a:rPr>
              <a:t>27:1-28:31)</a:t>
            </a:r>
            <a:endParaRPr lang="zh-TW" altLang="en-US" sz="3600" dirty="0">
              <a:solidFill>
                <a:srgbClr val="663300"/>
              </a:solidFill>
              <a:ea typeface="SimHei" panose="02010609060101010101" pitchFamily="49" charset="-122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90264" y="228323"/>
            <a:ext cx="939381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4000" b="1" dirty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三</a:t>
            </a:r>
            <a:r>
              <a:rPr lang="zh-CN" altLang="en-US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、</a:t>
            </a:r>
            <a:r>
              <a:rPr lang="en-US" altLang="zh-CN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 </a:t>
            </a:r>
            <a:r>
              <a:rPr lang="zh-CN" altLang="en-US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第四次宣教旅行 </a:t>
            </a:r>
            <a:r>
              <a:rPr lang="en-US" altLang="zh-CN" sz="4000" b="1" dirty="0" smtClean="0">
                <a:solidFill>
                  <a:prstClr val="black"/>
                </a:solidFill>
                <a:latin typeface="Arial" panose="020B0604020202020204" pitchFamily="34" charset="0"/>
                <a:ea typeface="Microsoft YaHei" panose="020B0503020204020204" pitchFamily="34" charset="-122"/>
                <a:cs typeface="Arial" panose="020B0604020202020204" pitchFamily="34" charset="0"/>
              </a:rPr>
              <a:t>(AD 60-63)</a:t>
            </a:r>
          </a:p>
        </p:txBody>
      </p:sp>
    </p:spTree>
    <p:extLst>
      <p:ext uri="{BB962C8B-B14F-4D97-AF65-F5344CB8AC3E}">
        <p14:creationId xmlns:p14="http://schemas.microsoft.com/office/powerpoint/2010/main" val="2428649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shipwreck_ma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4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184" name="AutoShape 8"/>
          <p:cNvSpPr>
            <a:spLocks noChangeArrowheads="1"/>
          </p:cNvSpPr>
          <p:nvPr/>
        </p:nvSpPr>
        <p:spPr bwMode="auto">
          <a:xfrm>
            <a:off x="8142288" y="4029075"/>
            <a:ext cx="1031875" cy="352425"/>
          </a:xfrm>
          <a:prstGeom prst="wedgeRectCallout">
            <a:avLst>
              <a:gd name="adj1" fmla="val 99307"/>
              <a:gd name="adj2" fmla="val -25751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50185" name="AutoShape 9"/>
          <p:cNvSpPr>
            <a:spLocks noChangeArrowheads="1"/>
          </p:cNvSpPr>
          <p:nvPr/>
        </p:nvSpPr>
        <p:spPr bwMode="auto">
          <a:xfrm>
            <a:off x="9934576" y="3511551"/>
            <a:ext cx="619125" cy="352425"/>
          </a:xfrm>
          <a:prstGeom prst="wedgeRectCallout">
            <a:avLst>
              <a:gd name="adj1" fmla="val -56991"/>
              <a:gd name="adj2" fmla="val -9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西頓</a:t>
            </a:r>
          </a:p>
        </p:txBody>
      </p:sp>
      <p:sp>
        <p:nvSpPr>
          <p:cNvPr id="50193" name="Freeform 17"/>
          <p:cNvSpPr>
            <a:spLocks/>
          </p:cNvSpPr>
          <p:nvPr/>
        </p:nvSpPr>
        <p:spPr bwMode="auto">
          <a:xfrm>
            <a:off x="9505950" y="3379788"/>
            <a:ext cx="304800" cy="658812"/>
          </a:xfrm>
          <a:custGeom>
            <a:avLst/>
            <a:gdLst>
              <a:gd name="T0" fmla="*/ 98 w 192"/>
              <a:gd name="T1" fmla="*/ 415 h 415"/>
              <a:gd name="T2" fmla="*/ 7 w 192"/>
              <a:gd name="T3" fmla="*/ 235 h 415"/>
              <a:gd name="T4" fmla="*/ 53 w 192"/>
              <a:gd name="T5" fmla="*/ 81 h 415"/>
              <a:gd name="T6" fmla="*/ 192 w 192"/>
              <a:gd name="T7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415">
                <a:moveTo>
                  <a:pt x="98" y="415"/>
                </a:moveTo>
                <a:cubicBezTo>
                  <a:pt x="56" y="353"/>
                  <a:pt x="14" y="291"/>
                  <a:pt x="7" y="235"/>
                </a:cubicBezTo>
                <a:cubicBezTo>
                  <a:pt x="0" y="179"/>
                  <a:pt x="22" y="120"/>
                  <a:pt x="53" y="81"/>
                </a:cubicBezTo>
                <a:cubicBezTo>
                  <a:pt x="84" y="42"/>
                  <a:pt x="135" y="23"/>
                  <a:pt x="192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0198" name="AutoShape 22"/>
          <p:cNvSpPr>
            <a:spLocks noChangeArrowheads="1"/>
          </p:cNvSpPr>
          <p:nvPr/>
        </p:nvSpPr>
        <p:spPr bwMode="auto">
          <a:xfrm>
            <a:off x="6781801" y="838201"/>
            <a:ext cx="1033463" cy="352425"/>
          </a:xfrm>
          <a:prstGeom prst="wedgeRectCallout">
            <a:avLst>
              <a:gd name="adj1" fmla="val -66898"/>
              <a:gd name="adj2" fmla="val 4324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亞大米田</a:t>
            </a:r>
          </a:p>
        </p:txBody>
      </p:sp>
      <p:sp>
        <p:nvSpPr>
          <p:cNvPr id="50203" name="Rectangle 27" descr="Parchment"/>
          <p:cNvSpPr>
            <a:spLocks noChangeArrowheads="1"/>
          </p:cNvSpPr>
          <p:nvPr/>
        </p:nvSpPr>
        <p:spPr bwMode="auto">
          <a:xfrm>
            <a:off x="1524000" y="0"/>
            <a:ext cx="4572000" cy="6858000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2" name="Text Box 26"/>
          <p:cNvSpPr txBox="1">
            <a:spLocks noChangeArrowheads="1"/>
          </p:cNvSpPr>
          <p:nvPr/>
        </p:nvSpPr>
        <p:spPr bwMode="auto">
          <a:xfrm>
            <a:off x="1981200" y="457201"/>
            <a:ext cx="3886200" cy="5632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非斯都既然定規了，叫我們坐船往義大利去，便將保羅和別的囚犯交給御營裡的一個百夫長，名叫猶流。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有一隻亞大米田的船，要沿著亞西亞一帶地方的海邊走，我們就上了那船開行；有馬其頓的帖撒羅尼迦人亞里達古和我們同去。</a:t>
            </a:r>
          </a:p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第二天，到了西頓；猶流寬待保羅，准他往朋友那裡去，受他們的照應。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27:1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-3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50204" name="Oval 28"/>
          <p:cNvSpPr>
            <a:spLocks noChangeArrowheads="1"/>
          </p:cNvSpPr>
          <p:nvPr/>
        </p:nvSpPr>
        <p:spPr bwMode="auto">
          <a:xfrm>
            <a:off x="7937500" y="4697413"/>
            <a:ext cx="63500" cy="63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0205" name="AutoShape 29"/>
          <p:cNvSpPr>
            <a:spLocks noChangeArrowheads="1"/>
          </p:cNvSpPr>
          <p:nvPr/>
        </p:nvSpPr>
        <p:spPr bwMode="auto">
          <a:xfrm>
            <a:off x="6781800" y="1295401"/>
            <a:ext cx="838200" cy="352425"/>
          </a:xfrm>
          <a:prstGeom prst="wedgeRectCallout">
            <a:avLst>
              <a:gd name="adj1" fmla="val -20454"/>
              <a:gd name="adj2" fmla="val -4954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亞西亞</a:t>
            </a:r>
          </a:p>
        </p:txBody>
      </p:sp>
      <p:sp>
        <p:nvSpPr>
          <p:cNvPr id="50206" name="AutoShape 30"/>
          <p:cNvSpPr>
            <a:spLocks noChangeArrowheads="1"/>
          </p:cNvSpPr>
          <p:nvPr/>
        </p:nvSpPr>
        <p:spPr bwMode="auto">
          <a:xfrm>
            <a:off x="6248400" y="3733800"/>
            <a:ext cx="1981200" cy="1295400"/>
          </a:xfrm>
          <a:prstGeom prst="wedgeRectCallout">
            <a:avLst>
              <a:gd name="adj1" fmla="val -72356"/>
              <a:gd name="adj2" fmla="val -32477"/>
            </a:avLst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120000"/>
              </a:lnSpc>
            </a:pPr>
            <a:r>
              <a:rPr lang="zh-TW" altLang="en-US" sz="2000">
                <a:solidFill>
                  <a:schemeClr val="bg1"/>
                </a:solidFill>
                <a:ea typeface="SimHei" panose="02010609060101010101" pitchFamily="49" charset="-122"/>
              </a:rPr>
              <a:t>亞里達古和路加以保羅私人奴隸的身分隨行</a:t>
            </a:r>
          </a:p>
        </p:txBody>
      </p:sp>
      <p:sp>
        <p:nvSpPr>
          <p:cNvPr id="12" name="AutoShape 8"/>
          <p:cNvSpPr>
            <a:spLocks noChangeArrowheads="1"/>
          </p:cNvSpPr>
          <p:nvPr/>
        </p:nvSpPr>
        <p:spPr bwMode="auto">
          <a:xfrm>
            <a:off x="8382000" y="4696460"/>
            <a:ext cx="1031875" cy="352425"/>
          </a:xfrm>
          <a:prstGeom prst="wedgeRectCallout">
            <a:avLst>
              <a:gd name="adj1" fmla="val 92057"/>
              <a:gd name="adj2" fmla="val -148404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CN" altLang="en-US" sz="1600" dirty="0" smtClean="0">
                <a:solidFill>
                  <a:schemeClr val="bg1"/>
                </a:solidFill>
                <a:ea typeface="SimHei" panose="02010609060101010101" pitchFamily="49" charset="-122"/>
              </a:rPr>
              <a:t>耶路撒冷</a:t>
            </a:r>
            <a:endParaRPr lang="zh-TW" altLang="en-US" sz="1600" dirty="0">
              <a:solidFill>
                <a:schemeClr val="bg1"/>
              </a:solidFill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652885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0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85" grpId="0" animBg="1"/>
      <p:bldP spid="50193" grpId="0" animBg="1"/>
      <p:bldP spid="50198" grpId="0" animBg="1"/>
      <p:bldP spid="50198" grpId="1" animBg="1"/>
      <p:bldP spid="50203" grpId="0" animBg="1"/>
      <p:bldP spid="50205" grpId="0" animBg="1"/>
      <p:bldP spid="50205" grpId="1" animBg="1"/>
      <p:bldP spid="50206" grpId="0" animBg="1"/>
      <p:bldP spid="5020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 descr="shipwreck_ma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4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03" name="Rectangle 3" descr="Recycled paper"/>
          <p:cNvSpPr>
            <a:spLocks noChangeArrowheads="1"/>
          </p:cNvSpPr>
          <p:nvPr/>
        </p:nvSpPr>
        <p:spPr bwMode="auto">
          <a:xfrm>
            <a:off x="4191000" y="4651376"/>
            <a:ext cx="1987550" cy="606425"/>
          </a:xfrm>
          <a:prstGeom prst="rect">
            <a:avLst/>
          </a:prstGeom>
          <a:blipFill dpi="0" rotWithShape="1">
            <a:blip r:embed="rId3"/>
            <a:srcRect/>
            <a:tile tx="0" ty="0" sx="100000" sy="100000" flip="none" algn="tl"/>
          </a:blip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auto">
          <a:xfrm rot="2583352">
            <a:off x="3276600" y="3657600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auto">
          <a:xfrm rot="2583352">
            <a:off x="4114800" y="2438400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auto">
          <a:xfrm rot="2583352">
            <a:off x="6713538" y="2806700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08" name="AutoShape 8"/>
          <p:cNvSpPr>
            <a:spLocks noChangeArrowheads="1"/>
          </p:cNvSpPr>
          <p:nvPr/>
        </p:nvSpPr>
        <p:spPr bwMode="auto">
          <a:xfrm>
            <a:off x="8416926" y="4114801"/>
            <a:ext cx="1031875" cy="352425"/>
          </a:xfrm>
          <a:prstGeom prst="wedgeRectCallout">
            <a:avLst>
              <a:gd name="adj1" fmla="val 70306"/>
              <a:gd name="adj2" fmla="val -540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51209" name="AutoShape 9"/>
          <p:cNvSpPr>
            <a:spLocks noChangeArrowheads="1"/>
          </p:cNvSpPr>
          <p:nvPr/>
        </p:nvSpPr>
        <p:spPr bwMode="auto">
          <a:xfrm>
            <a:off x="9934576" y="3511551"/>
            <a:ext cx="619125" cy="352425"/>
          </a:xfrm>
          <a:prstGeom prst="wedgeRectCallout">
            <a:avLst>
              <a:gd name="adj1" fmla="val -56991"/>
              <a:gd name="adj2" fmla="val -9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西頓</a:t>
            </a:r>
          </a:p>
        </p:txBody>
      </p:sp>
      <p:sp>
        <p:nvSpPr>
          <p:cNvPr id="51210" name="AutoShape 10"/>
          <p:cNvSpPr>
            <a:spLocks noChangeArrowheads="1"/>
          </p:cNvSpPr>
          <p:nvPr/>
        </p:nvSpPr>
        <p:spPr bwMode="auto">
          <a:xfrm>
            <a:off x="7870826" y="2609851"/>
            <a:ext cx="619125" cy="352425"/>
          </a:xfrm>
          <a:prstGeom prst="wedgeRectCallout">
            <a:avLst>
              <a:gd name="adj1" fmla="val -40514"/>
              <a:gd name="adj2" fmla="val -11711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每拉</a:t>
            </a:r>
          </a:p>
        </p:txBody>
      </p:sp>
      <p:sp>
        <p:nvSpPr>
          <p:cNvPr id="51217" name="Freeform 17"/>
          <p:cNvSpPr>
            <a:spLocks/>
          </p:cNvSpPr>
          <p:nvPr/>
        </p:nvSpPr>
        <p:spPr bwMode="auto">
          <a:xfrm>
            <a:off x="9505950" y="3379788"/>
            <a:ext cx="304800" cy="658812"/>
          </a:xfrm>
          <a:custGeom>
            <a:avLst/>
            <a:gdLst>
              <a:gd name="T0" fmla="*/ 98 w 192"/>
              <a:gd name="T1" fmla="*/ 415 h 415"/>
              <a:gd name="T2" fmla="*/ 7 w 192"/>
              <a:gd name="T3" fmla="*/ 235 h 415"/>
              <a:gd name="T4" fmla="*/ 53 w 192"/>
              <a:gd name="T5" fmla="*/ 81 h 415"/>
              <a:gd name="T6" fmla="*/ 192 w 192"/>
              <a:gd name="T7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415">
                <a:moveTo>
                  <a:pt x="98" y="415"/>
                </a:moveTo>
                <a:cubicBezTo>
                  <a:pt x="56" y="353"/>
                  <a:pt x="14" y="291"/>
                  <a:pt x="7" y="235"/>
                </a:cubicBezTo>
                <a:cubicBezTo>
                  <a:pt x="0" y="179"/>
                  <a:pt x="22" y="120"/>
                  <a:pt x="53" y="81"/>
                </a:cubicBezTo>
                <a:cubicBezTo>
                  <a:pt x="84" y="42"/>
                  <a:pt x="135" y="23"/>
                  <a:pt x="192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18" name="Freeform 18"/>
          <p:cNvSpPr>
            <a:spLocks/>
          </p:cNvSpPr>
          <p:nvPr/>
        </p:nvSpPr>
        <p:spPr bwMode="auto">
          <a:xfrm>
            <a:off x="8001001" y="2397125"/>
            <a:ext cx="1825625" cy="939800"/>
          </a:xfrm>
          <a:custGeom>
            <a:avLst/>
            <a:gdLst>
              <a:gd name="T0" fmla="*/ 1150 w 1150"/>
              <a:gd name="T1" fmla="*/ 592 h 592"/>
              <a:gd name="T2" fmla="*/ 1025 w 1150"/>
              <a:gd name="T3" fmla="*/ 456 h 592"/>
              <a:gd name="T4" fmla="*/ 910 w 1150"/>
              <a:gd name="T5" fmla="*/ 264 h 592"/>
              <a:gd name="T6" fmla="*/ 876 w 1150"/>
              <a:gd name="T7" fmla="*/ 175 h 592"/>
              <a:gd name="T8" fmla="*/ 866 w 1150"/>
              <a:gd name="T9" fmla="*/ 57 h 592"/>
              <a:gd name="T10" fmla="*/ 643 w 1150"/>
              <a:gd name="T11" fmla="*/ 146 h 592"/>
              <a:gd name="T12" fmla="*/ 499 w 1150"/>
              <a:gd name="T13" fmla="*/ 158 h 592"/>
              <a:gd name="T14" fmla="*/ 247 w 1150"/>
              <a:gd name="T15" fmla="*/ 96 h 592"/>
              <a:gd name="T16" fmla="*/ 0 w 1150"/>
              <a:gd name="T17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0" h="592">
                <a:moveTo>
                  <a:pt x="1150" y="592"/>
                </a:moveTo>
                <a:cubicBezTo>
                  <a:pt x="1130" y="569"/>
                  <a:pt x="1065" y="511"/>
                  <a:pt x="1025" y="456"/>
                </a:cubicBezTo>
                <a:cubicBezTo>
                  <a:pt x="985" y="401"/>
                  <a:pt x="935" y="311"/>
                  <a:pt x="910" y="264"/>
                </a:cubicBezTo>
                <a:cubicBezTo>
                  <a:pt x="885" y="217"/>
                  <a:pt x="883" y="209"/>
                  <a:pt x="876" y="175"/>
                </a:cubicBezTo>
                <a:cubicBezTo>
                  <a:pt x="869" y="141"/>
                  <a:pt x="905" y="62"/>
                  <a:pt x="866" y="57"/>
                </a:cubicBezTo>
                <a:cubicBezTo>
                  <a:pt x="827" y="52"/>
                  <a:pt x="704" y="129"/>
                  <a:pt x="643" y="146"/>
                </a:cubicBezTo>
                <a:cubicBezTo>
                  <a:pt x="582" y="163"/>
                  <a:pt x="565" y="166"/>
                  <a:pt x="499" y="158"/>
                </a:cubicBezTo>
                <a:cubicBezTo>
                  <a:pt x="433" y="150"/>
                  <a:pt x="330" y="122"/>
                  <a:pt x="247" y="96"/>
                </a:cubicBezTo>
                <a:cubicBezTo>
                  <a:pt x="164" y="70"/>
                  <a:pt x="85" y="34"/>
                  <a:pt x="0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1220" name="AutoShape 20"/>
          <p:cNvSpPr>
            <a:spLocks noChangeArrowheads="1"/>
          </p:cNvSpPr>
          <p:nvPr/>
        </p:nvSpPr>
        <p:spPr bwMode="auto">
          <a:xfrm rot="2583352">
            <a:off x="4286250" y="4878388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auto">
          <a:xfrm>
            <a:off x="4935538" y="4808538"/>
            <a:ext cx="120015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TW" altLang="en-US" sz="1600">
                <a:solidFill>
                  <a:srgbClr val="0099CC"/>
                </a:solidFill>
                <a:ea typeface="SimHei" panose="02010609060101010101" pitchFamily="49" charset="-122"/>
              </a:rPr>
              <a:t>地中海季風</a:t>
            </a:r>
          </a:p>
        </p:txBody>
      </p:sp>
      <p:sp>
        <p:nvSpPr>
          <p:cNvPr id="51225" name="Text Box 25"/>
          <p:cNvSpPr txBox="1">
            <a:spLocks noChangeArrowheads="1"/>
          </p:cNvSpPr>
          <p:nvPr/>
        </p:nvSpPr>
        <p:spPr bwMode="auto">
          <a:xfrm>
            <a:off x="2592388" y="4392613"/>
            <a:ext cx="1403350" cy="336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大賽耳底沙灘</a:t>
            </a:r>
          </a:p>
        </p:txBody>
      </p:sp>
      <p:sp>
        <p:nvSpPr>
          <p:cNvPr id="51226" name="Text Box 26"/>
          <p:cNvSpPr txBox="1">
            <a:spLocks noChangeArrowheads="1"/>
          </p:cNvSpPr>
          <p:nvPr/>
        </p:nvSpPr>
        <p:spPr bwMode="auto">
          <a:xfrm>
            <a:off x="1905000" y="5486401"/>
            <a:ext cx="8459788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從那裡又開船，因為風不順，就貼著居比路背風岸行去。過了基利家、旁非利亞前面的海，就到了呂家的每拉。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4-5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51229" name="AutoShape 29"/>
          <p:cNvSpPr>
            <a:spLocks noChangeArrowheads="1"/>
          </p:cNvSpPr>
          <p:nvPr/>
        </p:nvSpPr>
        <p:spPr bwMode="auto">
          <a:xfrm>
            <a:off x="8534401" y="3276601"/>
            <a:ext cx="803275" cy="352425"/>
          </a:xfrm>
          <a:prstGeom prst="wedgeRectCallout">
            <a:avLst>
              <a:gd name="adj1" fmla="val 10671"/>
              <a:gd name="adj2" fmla="val -167569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居比路</a:t>
            </a:r>
          </a:p>
        </p:txBody>
      </p:sp>
      <p:sp>
        <p:nvSpPr>
          <p:cNvPr id="51230" name="Oval 30"/>
          <p:cNvSpPr>
            <a:spLocks noChangeArrowheads="1"/>
          </p:cNvSpPr>
          <p:nvPr/>
        </p:nvSpPr>
        <p:spPr bwMode="auto">
          <a:xfrm>
            <a:off x="7937500" y="4697413"/>
            <a:ext cx="63500" cy="63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1234" name="AutoShape 34"/>
          <p:cNvSpPr>
            <a:spLocks noChangeArrowheads="1"/>
          </p:cNvSpPr>
          <p:nvPr/>
        </p:nvSpPr>
        <p:spPr bwMode="auto">
          <a:xfrm>
            <a:off x="9067800" y="1524001"/>
            <a:ext cx="838200" cy="352425"/>
          </a:xfrm>
          <a:prstGeom prst="wedgeRectCallout">
            <a:avLst>
              <a:gd name="adj1" fmla="val -5681"/>
              <a:gd name="adj2" fmla="val -3602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基利家</a:t>
            </a:r>
          </a:p>
        </p:txBody>
      </p:sp>
      <p:sp>
        <p:nvSpPr>
          <p:cNvPr id="51235" name="AutoShape 35"/>
          <p:cNvSpPr>
            <a:spLocks noChangeArrowheads="1"/>
          </p:cNvSpPr>
          <p:nvPr/>
        </p:nvSpPr>
        <p:spPr bwMode="auto">
          <a:xfrm>
            <a:off x="7467600" y="1828801"/>
            <a:ext cx="1143000" cy="352425"/>
          </a:xfrm>
          <a:prstGeom prst="wedgeRectCallout">
            <a:avLst>
              <a:gd name="adj1" fmla="val 21389"/>
              <a:gd name="adj2" fmla="val 12162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旁非利亞</a:t>
            </a:r>
          </a:p>
        </p:txBody>
      </p:sp>
      <p:sp>
        <p:nvSpPr>
          <p:cNvPr id="20" name="AutoShape 45"/>
          <p:cNvSpPr>
            <a:spLocks noChangeArrowheads="1"/>
          </p:cNvSpPr>
          <p:nvPr/>
        </p:nvSpPr>
        <p:spPr bwMode="auto">
          <a:xfrm>
            <a:off x="1973062" y="932896"/>
            <a:ext cx="838200" cy="352425"/>
          </a:xfrm>
          <a:prstGeom prst="wedgeRectCallout">
            <a:avLst>
              <a:gd name="adj1" fmla="val 27843"/>
              <a:gd name="adj2" fmla="val 2250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義大利</a:t>
            </a:r>
          </a:p>
        </p:txBody>
      </p:sp>
    </p:spTree>
    <p:extLst>
      <p:ext uri="{BB962C8B-B14F-4D97-AF65-F5344CB8AC3E}">
        <p14:creationId xmlns:p14="http://schemas.microsoft.com/office/powerpoint/2010/main" val="1367491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8" presetClass="entr" presetSubtype="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5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2" dur="1000"/>
                                        <p:tgtEl>
                                          <p:spTgt spid="51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1000"/>
                                        <p:tgtEl>
                                          <p:spTgt spid="51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36" dur="2000"/>
                                        <p:tgtEl>
                                          <p:spTgt spid="51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animBg="1"/>
      <p:bldP spid="51205" grpId="0" animBg="1"/>
      <p:bldP spid="51206" grpId="0" animBg="1"/>
      <p:bldP spid="51207" grpId="0" animBg="1"/>
      <p:bldP spid="51210" grpId="0" animBg="1"/>
      <p:bldP spid="51218" grpId="0" animBg="1"/>
      <p:bldP spid="51220" grpId="0" animBg="1"/>
      <p:bldP spid="51221" grpId="0"/>
      <p:bldP spid="51226" grpId="0"/>
      <p:bldP spid="51234" grpId="0" animBg="1"/>
      <p:bldP spid="51235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 descr="shipwreck_ma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4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232" name="AutoShape 8"/>
          <p:cNvSpPr>
            <a:spLocks noChangeArrowheads="1"/>
          </p:cNvSpPr>
          <p:nvPr/>
        </p:nvSpPr>
        <p:spPr bwMode="auto">
          <a:xfrm>
            <a:off x="8416926" y="4114801"/>
            <a:ext cx="1031875" cy="352425"/>
          </a:xfrm>
          <a:prstGeom prst="wedgeRectCallout">
            <a:avLst>
              <a:gd name="adj1" fmla="val 70306"/>
              <a:gd name="adj2" fmla="val -540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52233" name="AutoShape 9"/>
          <p:cNvSpPr>
            <a:spLocks noChangeArrowheads="1"/>
          </p:cNvSpPr>
          <p:nvPr/>
        </p:nvSpPr>
        <p:spPr bwMode="auto">
          <a:xfrm>
            <a:off x="9934576" y="3511551"/>
            <a:ext cx="619125" cy="352425"/>
          </a:xfrm>
          <a:prstGeom prst="wedgeRectCallout">
            <a:avLst>
              <a:gd name="adj1" fmla="val -56991"/>
              <a:gd name="adj2" fmla="val -9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西頓</a:t>
            </a:r>
          </a:p>
        </p:txBody>
      </p:sp>
      <p:sp>
        <p:nvSpPr>
          <p:cNvPr id="52234" name="AutoShape 10"/>
          <p:cNvSpPr>
            <a:spLocks noChangeArrowheads="1"/>
          </p:cNvSpPr>
          <p:nvPr/>
        </p:nvSpPr>
        <p:spPr bwMode="auto">
          <a:xfrm>
            <a:off x="7870826" y="2609851"/>
            <a:ext cx="619125" cy="352425"/>
          </a:xfrm>
          <a:prstGeom prst="wedgeRectCallout">
            <a:avLst>
              <a:gd name="adj1" fmla="val -40514"/>
              <a:gd name="adj2" fmla="val -11711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每拉</a:t>
            </a:r>
          </a:p>
        </p:txBody>
      </p:sp>
      <p:sp>
        <p:nvSpPr>
          <p:cNvPr id="52241" name="Freeform 17"/>
          <p:cNvSpPr>
            <a:spLocks/>
          </p:cNvSpPr>
          <p:nvPr/>
        </p:nvSpPr>
        <p:spPr bwMode="auto">
          <a:xfrm>
            <a:off x="9505950" y="3379788"/>
            <a:ext cx="304800" cy="658812"/>
          </a:xfrm>
          <a:custGeom>
            <a:avLst/>
            <a:gdLst>
              <a:gd name="T0" fmla="*/ 98 w 192"/>
              <a:gd name="T1" fmla="*/ 415 h 415"/>
              <a:gd name="T2" fmla="*/ 7 w 192"/>
              <a:gd name="T3" fmla="*/ 235 h 415"/>
              <a:gd name="T4" fmla="*/ 53 w 192"/>
              <a:gd name="T5" fmla="*/ 81 h 415"/>
              <a:gd name="T6" fmla="*/ 192 w 192"/>
              <a:gd name="T7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415">
                <a:moveTo>
                  <a:pt x="98" y="415"/>
                </a:moveTo>
                <a:cubicBezTo>
                  <a:pt x="56" y="353"/>
                  <a:pt x="14" y="291"/>
                  <a:pt x="7" y="235"/>
                </a:cubicBezTo>
                <a:cubicBezTo>
                  <a:pt x="0" y="179"/>
                  <a:pt x="22" y="120"/>
                  <a:pt x="53" y="81"/>
                </a:cubicBezTo>
                <a:cubicBezTo>
                  <a:pt x="84" y="42"/>
                  <a:pt x="135" y="23"/>
                  <a:pt x="192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2" name="Freeform 18"/>
          <p:cNvSpPr>
            <a:spLocks/>
          </p:cNvSpPr>
          <p:nvPr/>
        </p:nvSpPr>
        <p:spPr bwMode="auto">
          <a:xfrm>
            <a:off x="8001001" y="2397125"/>
            <a:ext cx="1825625" cy="939800"/>
          </a:xfrm>
          <a:custGeom>
            <a:avLst/>
            <a:gdLst>
              <a:gd name="T0" fmla="*/ 1150 w 1150"/>
              <a:gd name="T1" fmla="*/ 592 h 592"/>
              <a:gd name="T2" fmla="*/ 1025 w 1150"/>
              <a:gd name="T3" fmla="*/ 456 h 592"/>
              <a:gd name="T4" fmla="*/ 910 w 1150"/>
              <a:gd name="T5" fmla="*/ 264 h 592"/>
              <a:gd name="T6" fmla="*/ 876 w 1150"/>
              <a:gd name="T7" fmla="*/ 175 h 592"/>
              <a:gd name="T8" fmla="*/ 866 w 1150"/>
              <a:gd name="T9" fmla="*/ 57 h 592"/>
              <a:gd name="T10" fmla="*/ 643 w 1150"/>
              <a:gd name="T11" fmla="*/ 146 h 592"/>
              <a:gd name="T12" fmla="*/ 499 w 1150"/>
              <a:gd name="T13" fmla="*/ 158 h 592"/>
              <a:gd name="T14" fmla="*/ 247 w 1150"/>
              <a:gd name="T15" fmla="*/ 96 h 592"/>
              <a:gd name="T16" fmla="*/ 0 w 1150"/>
              <a:gd name="T17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0" h="592">
                <a:moveTo>
                  <a:pt x="1150" y="592"/>
                </a:moveTo>
                <a:cubicBezTo>
                  <a:pt x="1130" y="569"/>
                  <a:pt x="1065" y="511"/>
                  <a:pt x="1025" y="456"/>
                </a:cubicBezTo>
                <a:cubicBezTo>
                  <a:pt x="985" y="401"/>
                  <a:pt x="935" y="311"/>
                  <a:pt x="910" y="264"/>
                </a:cubicBezTo>
                <a:cubicBezTo>
                  <a:pt x="885" y="217"/>
                  <a:pt x="883" y="209"/>
                  <a:pt x="876" y="175"/>
                </a:cubicBezTo>
                <a:cubicBezTo>
                  <a:pt x="869" y="141"/>
                  <a:pt x="905" y="62"/>
                  <a:pt x="866" y="57"/>
                </a:cubicBezTo>
                <a:cubicBezTo>
                  <a:pt x="827" y="52"/>
                  <a:pt x="704" y="129"/>
                  <a:pt x="643" y="146"/>
                </a:cubicBezTo>
                <a:cubicBezTo>
                  <a:pt x="582" y="163"/>
                  <a:pt x="565" y="166"/>
                  <a:pt x="499" y="158"/>
                </a:cubicBezTo>
                <a:cubicBezTo>
                  <a:pt x="433" y="150"/>
                  <a:pt x="330" y="122"/>
                  <a:pt x="247" y="96"/>
                </a:cubicBezTo>
                <a:cubicBezTo>
                  <a:pt x="164" y="70"/>
                  <a:pt x="85" y="34"/>
                  <a:pt x="0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247" name="AutoShape 23"/>
          <p:cNvSpPr>
            <a:spLocks noChangeArrowheads="1"/>
          </p:cNvSpPr>
          <p:nvPr/>
        </p:nvSpPr>
        <p:spPr bwMode="auto">
          <a:xfrm>
            <a:off x="7820026" y="4962526"/>
            <a:ext cx="1033463" cy="352425"/>
          </a:xfrm>
          <a:prstGeom prst="wedgeRectCallout">
            <a:avLst>
              <a:gd name="adj1" fmla="val -34023"/>
              <a:gd name="adj2" fmla="val -10856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亞力山太</a:t>
            </a:r>
          </a:p>
        </p:txBody>
      </p:sp>
      <p:sp>
        <p:nvSpPr>
          <p:cNvPr id="52248" name="Oval 24"/>
          <p:cNvSpPr>
            <a:spLocks noChangeArrowheads="1"/>
          </p:cNvSpPr>
          <p:nvPr/>
        </p:nvSpPr>
        <p:spPr bwMode="auto">
          <a:xfrm>
            <a:off x="7937500" y="4697413"/>
            <a:ext cx="63500" cy="63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49" name="Text Box 25"/>
          <p:cNvSpPr txBox="1">
            <a:spLocks noChangeArrowheads="1"/>
          </p:cNvSpPr>
          <p:nvPr/>
        </p:nvSpPr>
        <p:spPr bwMode="auto">
          <a:xfrm>
            <a:off x="2592388" y="4392613"/>
            <a:ext cx="1403350" cy="336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大賽耳底沙灘</a:t>
            </a:r>
          </a:p>
        </p:txBody>
      </p:sp>
      <p:sp>
        <p:nvSpPr>
          <p:cNvPr id="52251" name="Text Box 27"/>
          <p:cNvSpPr txBox="1">
            <a:spLocks noChangeArrowheads="1"/>
          </p:cNvSpPr>
          <p:nvPr/>
        </p:nvSpPr>
        <p:spPr bwMode="auto">
          <a:xfrm>
            <a:off x="1905000" y="5486401"/>
            <a:ext cx="8459788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在那裡，百夫長遇見一隻亞力山太的船，要往義大利去，便叫我們上了那船。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6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52252" name="AutoShape 28"/>
          <p:cNvSpPr>
            <a:spLocks noChangeArrowheads="1"/>
          </p:cNvSpPr>
          <p:nvPr/>
        </p:nvSpPr>
        <p:spPr bwMode="auto">
          <a:xfrm rot="2583352">
            <a:off x="3276600" y="3657600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3" name="AutoShape 29"/>
          <p:cNvSpPr>
            <a:spLocks noChangeArrowheads="1"/>
          </p:cNvSpPr>
          <p:nvPr/>
        </p:nvSpPr>
        <p:spPr bwMode="auto">
          <a:xfrm rot="2583352">
            <a:off x="4114800" y="2438400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254" name="AutoShape 30"/>
          <p:cNvSpPr>
            <a:spLocks noChangeArrowheads="1"/>
          </p:cNvSpPr>
          <p:nvPr/>
        </p:nvSpPr>
        <p:spPr bwMode="auto">
          <a:xfrm rot="2583352">
            <a:off x="6713538" y="2806700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262" name="Group 38"/>
          <p:cNvGrpSpPr>
            <a:grpSpLocks/>
          </p:cNvGrpSpPr>
          <p:nvPr/>
        </p:nvGrpSpPr>
        <p:grpSpPr bwMode="auto">
          <a:xfrm>
            <a:off x="4191000" y="4651376"/>
            <a:ext cx="1987550" cy="606425"/>
            <a:chOff x="1680" y="2930"/>
            <a:chExt cx="1252" cy="382"/>
          </a:xfrm>
        </p:grpSpPr>
        <p:sp>
          <p:nvSpPr>
            <p:cNvPr id="52259" name="Rectangle 35" descr="Recycled paper"/>
            <p:cNvSpPr>
              <a:spLocks noChangeArrowheads="1"/>
            </p:cNvSpPr>
            <p:nvPr/>
          </p:nvSpPr>
          <p:spPr bwMode="auto">
            <a:xfrm>
              <a:off x="1680" y="2930"/>
              <a:ext cx="1252" cy="38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0" name="AutoShape 36"/>
            <p:cNvSpPr>
              <a:spLocks noChangeArrowheads="1"/>
            </p:cNvSpPr>
            <p:nvPr/>
          </p:nvSpPr>
          <p:spPr bwMode="auto">
            <a:xfrm rot="2583352">
              <a:off x="1740" y="3073"/>
              <a:ext cx="384" cy="144"/>
            </a:xfrm>
            <a:prstGeom prst="chevron">
              <a:avLst>
                <a:gd name="adj" fmla="val 66667"/>
              </a:avLst>
            </a:prstGeom>
            <a:solidFill>
              <a:srgbClr val="0099CC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261" name="Text Box 37"/>
            <p:cNvSpPr txBox="1">
              <a:spLocks noChangeArrowheads="1"/>
            </p:cNvSpPr>
            <p:nvPr/>
          </p:nvSpPr>
          <p:spPr bwMode="auto">
            <a:xfrm>
              <a:off x="2149" y="3029"/>
              <a:ext cx="7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rgbClr val="0099CC"/>
                  </a:solidFill>
                  <a:ea typeface="SimHei" panose="02010609060101010101" pitchFamily="49" charset="-122"/>
                </a:rPr>
                <a:t>地中海季風</a:t>
              </a:r>
            </a:p>
          </p:txBody>
        </p:sp>
      </p:grpSp>
      <p:sp>
        <p:nvSpPr>
          <p:cNvPr id="52264" name="AutoShape 40"/>
          <p:cNvSpPr>
            <a:spLocks noChangeArrowheads="1"/>
          </p:cNvSpPr>
          <p:nvPr/>
        </p:nvSpPr>
        <p:spPr bwMode="auto">
          <a:xfrm>
            <a:off x="8534401" y="3276601"/>
            <a:ext cx="803275" cy="352425"/>
          </a:xfrm>
          <a:prstGeom prst="wedgeRectCallout">
            <a:avLst>
              <a:gd name="adj1" fmla="val 10671"/>
              <a:gd name="adj2" fmla="val -167569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居比路</a:t>
            </a:r>
          </a:p>
        </p:txBody>
      </p:sp>
      <p:sp>
        <p:nvSpPr>
          <p:cNvPr id="52267" name="AutoShape 43"/>
          <p:cNvSpPr>
            <a:spLocks noChangeArrowheads="1"/>
          </p:cNvSpPr>
          <p:nvPr/>
        </p:nvSpPr>
        <p:spPr bwMode="auto">
          <a:xfrm>
            <a:off x="9067800" y="1524001"/>
            <a:ext cx="838200" cy="352425"/>
          </a:xfrm>
          <a:prstGeom prst="wedgeRectCallout">
            <a:avLst>
              <a:gd name="adj1" fmla="val -5681"/>
              <a:gd name="adj2" fmla="val -3602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基利家</a:t>
            </a:r>
          </a:p>
        </p:txBody>
      </p:sp>
      <p:sp>
        <p:nvSpPr>
          <p:cNvPr id="52268" name="AutoShape 44"/>
          <p:cNvSpPr>
            <a:spLocks noChangeArrowheads="1"/>
          </p:cNvSpPr>
          <p:nvPr/>
        </p:nvSpPr>
        <p:spPr bwMode="auto">
          <a:xfrm>
            <a:off x="7467600" y="1828801"/>
            <a:ext cx="1143000" cy="352425"/>
          </a:xfrm>
          <a:prstGeom prst="wedgeRectCallout">
            <a:avLst>
              <a:gd name="adj1" fmla="val 21389"/>
              <a:gd name="adj2" fmla="val 12162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旁非利亞</a:t>
            </a:r>
          </a:p>
        </p:txBody>
      </p:sp>
      <p:sp>
        <p:nvSpPr>
          <p:cNvPr id="52269" name="AutoShape 45"/>
          <p:cNvSpPr>
            <a:spLocks noChangeArrowheads="1"/>
          </p:cNvSpPr>
          <p:nvPr/>
        </p:nvSpPr>
        <p:spPr bwMode="auto">
          <a:xfrm>
            <a:off x="2514600" y="533401"/>
            <a:ext cx="838200" cy="352425"/>
          </a:xfrm>
          <a:prstGeom prst="wedgeRectCallout">
            <a:avLst>
              <a:gd name="adj1" fmla="val 27843"/>
              <a:gd name="adj2" fmla="val 2250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 dirty="0">
                <a:solidFill>
                  <a:schemeClr val="bg1"/>
                </a:solidFill>
                <a:ea typeface="SimHei" panose="02010609060101010101" pitchFamily="49" charset="-122"/>
              </a:rPr>
              <a:t>義大利</a:t>
            </a:r>
          </a:p>
        </p:txBody>
      </p:sp>
    </p:spTree>
    <p:extLst>
      <p:ext uri="{BB962C8B-B14F-4D97-AF65-F5344CB8AC3E}">
        <p14:creationId xmlns:p14="http://schemas.microsoft.com/office/powerpoint/2010/main" val="3104831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2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2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47" grpId="0" animBg="1"/>
      <p:bldP spid="52251" grpId="0"/>
      <p:bldP spid="52252" grpId="0" animBg="1"/>
      <p:bldP spid="52253" grpId="0" animBg="1"/>
      <p:bldP spid="52254" grpId="0" animBg="1"/>
      <p:bldP spid="5226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shipwreck_ma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4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252" name="Freeform 4"/>
          <p:cNvSpPr>
            <a:spLocks/>
          </p:cNvSpPr>
          <p:nvPr/>
        </p:nvSpPr>
        <p:spPr bwMode="auto">
          <a:xfrm>
            <a:off x="6000751" y="2400301"/>
            <a:ext cx="1031875" cy="949325"/>
          </a:xfrm>
          <a:custGeom>
            <a:avLst/>
            <a:gdLst>
              <a:gd name="T0" fmla="*/ 650 w 650"/>
              <a:gd name="T1" fmla="*/ 0 h 598"/>
              <a:gd name="T2" fmla="*/ 487 w 650"/>
              <a:gd name="T3" fmla="*/ 84 h 598"/>
              <a:gd name="T4" fmla="*/ 398 w 650"/>
              <a:gd name="T5" fmla="*/ 233 h 598"/>
              <a:gd name="T6" fmla="*/ 334 w 650"/>
              <a:gd name="T7" fmla="*/ 437 h 598"/>
              <a:gd name="T8" fmla="*/ 254 w 650"/>
              <a:gd name="T9" fmla="*/ 559 h 598"/>
              <a:gd name="T10" fmla="*/ 166 w 650"/>
              <a:gd name="T11" fmla="*/ 598 h 598"/>
              <a:gd name="T12" fmla="*/ 74 w 650"/>
              <a:gd name="T13" fmla="*/ 559 h 598"/>
              <a:gd name="T14" fmla="*/ 0 w 650"/>
              <a:gd name="T15" fmla="*/ 49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0" h="598">
                <a:moveTo>
                  <a:pt x="650" y="0"/>
                </a:moveTo>
                <a:cubicBezTo>
                  <a:pt x="589" y="22"/>
                  <a:pt x="529" y="45"/>
                  <a:pt x="487" y="84"/>
                </a:cubicBezTo>
                <a:cubicBezTo>
                  <a:pt x="445" y="123"/>
                  <a:pt x="423" y="174"/>
                  <a:pt x="398" y="233"/>
                </a:cubicBezTo>
                <a:cubicBezTo>
                  <a:pt x="373" y="292"/>
                  <a:pt x="358" y="383"/>
                  <a:pt x="334" y="437"/>
                </a:cubicBezTo>
                <a:cubicBezTo>
                  <a:pt x="310" y="491"/>
                  <a:pt x="282" y="532"/>
                  <a:pt x="254" y="559"/>
                </a:cubicBezTo>
                <a:cubicBezTo>
                  <a:pt x="226" y="586"/>
                  <a:pt x="196" y="598"/>
                  <a:pt x="166" y="598"/>
                </a:cubicBezTo>
                <a:cubicBezTo>
                  <a:pt x="136" y="598"/>
                  <a:pt x="102" y="577"/>
                  <a:pt x="74" y="559"/>
                </a:cubicBezTo>
                <a:cubicBezTo>
                  <a:pt x="46" y="541"/>
                  <a:pt x="45" y="535"/>
                  <a:pt x="0" y="49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56" name="AutoShape 8"/>
          <p:cNvSpPr>
            <a:spLocks noChangeArrowheads="1"/>
          </p:cNvSpPr>
          <p:nvPr/>
        </p:nvSpPr>
        <p:spPr bwMode="auto">
          <a:xfrm>
            <a:off x="8416926" y="4114801"/>
            <a:ext cx="1031875" cy="352425"/>
          </a:xfrm>
          <a:prstGeom prst="wedgeRectCallout">
            <a:avLst>
              <a:gd name="adj1" fmla="val 70306"/>
              <a:gd name="adj2" fmla="val -540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53257" name="AutoShape 9"/>
          <p:cNvSpPr>
            <a:spLocks noChangeArrowheads="1"/>
          </p:cNvSpPr>
          <p:nvPr/>
        </p:nvSpPr>
        <p:spPr bwMode="auto">
          <a:xfrm>
            <a:off x="9934576" y="3511551"/>
            <a:ext cx="619125" cy="352425"/>
          </a:xfrm>
          <a:prstGeom prst="wedgeRectCallout">
            <a:avLst>
              <a:gd name="adj1" fmla="val -56991"/>
              <a:gd name="adj2" fmla="val -9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西頓</a:t>
            </a:r>
          </a:p>
        </p:txBody>
      </p:sp>
      <p:sp>
        <p:nvSpPr>
          <p:cNvPr id="53258" name="AutoShape 10"/>
          <p:cNvSpPr>
            <a:spLocks noChangeArrowheads="1"/>
          </p:cNvSpPr>
          <p:nvPr/>
        </p:nvSpPr>
        <p:spPr bwMode="auto">
          <a:xfrm>
            <a:off x="7870826" y="2609851"/>
            <a:ext cx="619125" cy="352425"/>
          </a:xfrm>
          <a:prstGeom prst="wedgeRectCallout">
            <a:avLst>
              <a:gd name="adj1" fmla="val -40514"/>
              <a:gd name="adj2" fmla="val -11711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每拉</a:t>
            </a:r>
          </a:p>
        </p:txBody>
      </p:sp>
      <p:sp>
        <p:nvSpPr>
          <p:cNvPr id="53259" name="AutoShape 11"/>
          <p:cNvSpPr>
            <a:spLocks noChangeArrowheads="1"/>
          </p:cNvSpPr>
          <p:nvPr/>
        </p:nvSpPr>
        <p:spPr bwMode="auto">
          <a:xfrm>
            <a:off x="6989763" y="1909764"/>
            <a:ext cx="806450" cy="352425"/>
          </a:xfrm>
          <a:prstGeom prst="wedgeRectCallout">
            <a:avLst>
              <a:gd name="adj1" fmla="val -34056"/>
              <a:gd name="adj2" fmla="val 7657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革尼土</a:t>
            </a:r>
          </a:p>
        </p:txBody>
      </p:sp>
      <p:sp>
        <p:nvSpPr>
          <p:cNvPr id="53260" name="AutoShape 12"/>
          <p:cNvSpPr>
            <a:spLocks noChangeArrowheads="1"/>
          </p:cNvSpPr>
          <p:nvPr/>
        </p:nvSpPr>
        <p:spPr bwMode="auto">
          <a:xfrm>
            <a:off x="5178426" y="2173288"/>
            <a:ext cx="917575" cy="595312"/>
          </a:xfrm>
          <a:prstGeom prst="wedgeRectCallout">
            <a:avLst>
              <a:gd name="adj1" fmla="val 24046"/>
              <a:gd name="adj2" fmla="val 93731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革哩底</a:t>
            </a:r>
          </a:p>
          <a:p>
            <a:pPr algn="ctr"/>
            <a:r>
              <a:rPr lang="en-US" altLang="zh-TW" sz="1600">
                <a:solidFill>
                  <a:schemeClr val="bg1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克里特</a:t>
            </a:r>
            <a:r>
              <a:rPr lang="en-US" altLang="zh-TW" sz="1600">
                <a:solidFill>
                  <a:schemeClr val="bg1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53261" name="AutoShape 13"/>
          <p:cNvSpPr>
            <a:spLocks noChangeArrowheads="1"/>
          </p:cNvSpPr>
          <p:nvPr/>
        </p:nvSpPr>
        <p:spPr bwMode="auto">
          <a:xfrm>
            <a:off x="6151563" y="2362201"/>
            <a:ext cx="806450" cy="352425"/>
          </a:xfrm>
          <a:prstGeom prst="wedgeRectCallout">
            <a:avLst>
              <a:gd name="adj1" fmla="val -15551"/>
              <a:gd name="adj2" fmla="val 12882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撒摩尼</a:t>
            </a:r>
          </a:p>
        </p:txBody>
      </p:sp>
      <p:sp>
        <p:nvSpPr>
          <p:cNvPr id="53265" name="Freeform 17"/>
          <p:cNvSpPr>
            <a:spLocks/>
          </p:cNvSpPr>
          <p:nvPr/>
        </p:nvSpPr>
        <p:spPr bwMode="auto">
          <a:xfrm>
            <a:off x="9505950" y="3379788"/>
            <a:ext cx="304800" cy="658812"/>
          </a:xfrm>
          <a:custGeom>
            <a:avLst/>
            <a:gdLst>
              <a:gd name="T0" fmla="*/ 98 w 192"/>
              <a:gd name="T1" fmla="*/ 415 h 415"/>
              <a:gd name="T2" fmla="*/ 7 w 192"/>
              <a:gd name="T3" fmla="*/ 235 h 415"/>
              <a:gd name="T4" fmla="*/ 53 w 192"/>
              <a:gd name="T5" fmla="*/ 81 h 415"/>
              <a:gd name="T6" fmla="*/ 192 w 192"/>
              <a:gd name="T7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415">
                <a:moveTo>
                  <a:pt x="98" y="415"/>
                </a:moveTo>
                <a:cubicBezTo>
                  <a:pt x="56" y="353"/>
                  <a:pt x="14" y="291"/>
                  <a:pt x="7" y="235"/>
                </a:cubicBezTo>
                <a:cubicBezTo>
                  <a:pt x="0" y="179"/>
                  <a:pt x="22" y="120"/>
                  <a:pt x="53" y="81"/>
                </a:cubicBezTo>
                <a:cubicBezTo>
                  <a:pt x="84" y="42"/>
                  <a:pt x="135" y="23"/>
                  <a:pt x="192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8001001" y="2397125"/>
            <a:ext cx="1825625" cy="939800"/>
          </a:xfrm>
          <a:custGeom>
            <a:avLst/>
            <a:gdLst>
              <a:gd name="T0" fmla="*/ 1150 w 1150"/>
              <a:gd name="T1" fmla="*/ 592 h 592"/>
              <a:gd name="T2" fmla="*/ 1025 w 1150"/>
              <a:gd name="T3" fmla="*/ 456 h 592"/>
              <a:gd name="T4" fmla="*/ 910 w 1150"/>
              <a:gd name="T5" fmla="*/ 264 h 592"/>
              <a:gd name="T6" fmla="*/ 876 w 1150"/>
              <a:gd name="T7" fmla="*/ 175 h 592"/>
              <a:gd name="T8" fmla="*/ 866 w 1150"/>
              <a:gd name="T9" fmla="*/ 57 h 592"/>
              <a:gd name="T10" fmla="*/ 643 w 1150"/>
              <a:gd name="T11" fmla="*/ 146 h 592"/>
              <a:gd name="T12" fmla="*/ 499 w 1150"/>
              <a:gd name="T13" fmla="*/ 158 h 592"/>
              <a:gd name="T14" fmla="*/ 247 w 1150"/>
              <a:gd name="T15" fmla="*/ 96 h 592"/>
              <a:gd name="T16" fmla="*/ 0 w 1150"/>
              <a:gd name="T17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0" h="592">
                <a:moveTo>
                  <a:pt x="1150" y="592"/>
                </a:moveTo>
                <a:cubicBezTo>
                  <a:pt x="1130" y="569"/>
                  <a:pt x="1065" y="511"/>
                  <a:pt x="1025" y="456"/>
                </a:cubicBezTo>
                <a:cubicBezTo>
                  <a:pt x="985" y="401"/>
                  <a:pt x="935" y="311"/>
                  <a:pt x="910" y="264"/>
                </a:cubicBezTo>
                <a:cubicBezTo>
                  <a:pt x="885" y="217"/>
                  <a:pt x="883" y="209"/>
                  <a:pt x="876" y="175"/>
                </a:cubicBezTo>
                <a:cubicBezTo>
                  <a:pt x="869" y="141"/>
                  <a:pt x="905" y="62"/>
                  <a:pt x="866" y="57"/>
                </a:cubicBezTo>
                <a:cubicBezTo>
                  <a:pt x="827" y="52"/>
                  <a:pt x="704" y="129"/>
                  <a:pt x="643" y="146"/>
                </a:cubicBezTo>
                <a:cubicBezTo>
                  <a:pt x="582" y="163"/>
                  <a:pt x="565" y="166"/>
                  <a:pt x="499" y="158"/>
                </a:cubicBezTo>
                <a:cubicBezTo>
                  <a:pt x="433" y="150"/>
                  <a:pt x="330" y="122"/>
                  <a:pt x="247" y="96"/>
                </a:cubicBezTo>
                <a:cubicBezTo>
                  <a:pt x="164" y="70"/>
                  <a:pt x="85" y="34"/>
                  <a:pt x="0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7140575" y="2392363"/>
            <a:ext cx="762000" cy="222250"/>
          </a:xfrm>
          <a:custGeom>
            <a:avLst/>
            <a:gdLst>
              <a:gd name="T0" fmla="*/ 480 w 480"/>
              <a:gd name="T1" fmla="*/ 0 h 140"/>
              <a:gd name="T2" fmla="*/ 400 w 480"/>
              <a:gd name="T3" fmla="*/ 111 h 140"/>
              <a:gd name="T4" fmla="*/ 290 w 480"/>
              <a:gd name="T5" fmla="*/ 139 h 140"/>
              <a:gd name="T6" fmla="*/ 184 w 480"/>
              <a:gd name="T7" fmla="*/ 115 h 140"/>
              <a:gd name="T8" fmla="*/ 0 w 480"/>
              <a:gd name="T9" fmla="*/ 2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40">
                <a:moveTo>
                  <a:pt x="480" y="0"/>
                </a:moveTo>
                <a:cubicBezTo>
                  <a:pt x="456" y="44"/>
                  <a:pt x="432" y="88"/>
                  <a:pt x="400" y="111"/>
                </a:cubicBezTo>
                <a:cubicBezTo>
                  <a:pt x="368" y="134"/>
                  <a:pt x="326" y="138"/>
                  <a:pt x="290" y="139"/>
                </a:cubicBezTo>
                <a:cubicBezTo>
                  <a:pt x="254" y="140"/>
                  <a:pt x="232" y="134"/>
                  <a:pt x="184" y="115"/>
                </a:cubicBezTo>
                <a:cubicBezTo>
                  <a:pt x="136" y="96"/>
                  <a:pt x="38" y="50"/>
                  <a:pt x="0" y="27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271" name="AutoShape 23"/>
          <p:cNvSpPr>
            <a:spLocks noChangeArrowheads="1"/>
          </p:cNvSpPr>
          <p:nvPr/>
        </p:nvSpPr>
        <p:spPr bwMode="auto">
          <a:xfrm>
            <a:off x="7820026" y="4962526"/>
            <a:ext cx="1033463" cy="352425"/>
          </a:xfrm>
          <a:prstGeom prst="wedgeRectCallout">
            <a:avLst>
              <a:gd name="adj1" fmla="val -34023"/>
              <a:gd name="adj2" fmla="val -10856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亞力山太</a:t>
            </a:r>
          </a:p>
        </p:txBody>
      </p:sp>
      <p:sp>
        <p:nvSpPr>
          <p:cNvPr id="53272" name="Oval 24"/>
          <p:cNvSpPr>
            <a:spLocks noChangeArrowheads="1"/>
          </p:cNvSpPr>
          <p:nvPr/>
        </p:nvSpPr>
        <p:spPr bwMode="auto">
          <a:xfrm>
            <a:off x="7937500" y="4697413"/>
            <a:ext cx="63500" cy="63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3" name="Text Box 25"/>
          <p:cNvSpPr txBox="1">
            <a:spLocks noChangeArrowheads="1"/>
          </p:cNvSpPr>
          <p:nvPr/>
        </p:nvSpPr>
        <p:spPr bwMode="auto">
          <a:xfrm>
            <a:off x="2592388" y="4392613"/>
            <a:ext cx="1403350" cy="336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大賽耳底沙灘</a:t>
            </a:r>
          </a:p>
        </p:txBody>
      </p:sp>
      <p:sp>
        <p:nvSpPr>
          <p:cNvPr id="53275" name="Text Box 27"/>
          <p:cNvSpPr txBox="1">
            <a:spLocks noChangeArrowheads="1"/>
          </p:cNvSpPr>
          <p:nvPr/>
        </p:nvSpPr>
        <p:spPr bwMode="auto">
          <a:xfrm>
            <a:off x="1905000" y="5486401"/>
            <a:ext cx="8459788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一連多日，船行得慢，僅僅來到革尼土的對面。因為被風攔阻，就貼著革哩底背風岸，從撒摩尼對面行過。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7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53276" name="AutoShape 28"/>
          <p:cNvSpPr>
            <a:spLocks noChangeArrowheads="1"/>
          </p:cNvSpPr>
          <p:nvPr/>
        </p:nvSpPr>
        <p:spPr bwMode="auto">
          <a:xfrm rot="2583352">
            <a:off x="3276600" y="3657600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7" name="AutoShape 29"/>
          <p:cNvSpPr>
            <a:spLocks noChangeArrowheads="1"/>
          </p:cNvSpPr>
          <p:nvPr/>
        </p:nvSpPr>
        <p:spPr bwMode="auto">
          <a:xfrm rot="2583352">
            <a:off x="4114800" y="2438400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3278" name="AutoShape 30"/>
          <p:cNvSpPr>
            <a:spLocks noChangeArrowheads="1"/>
          </p:cNvSpPr>
          <p:nvPr/>
        </p:nvSpPr>
        <p:spPr bwMode="auto">
          <a:xfrm rot="2583352">
            <a:off x="6713538" y="2806700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3283" name="Group 35"/>
          <p:cNvGrpSpPr>
            <a:grpSpLocks/>
          </p:cNvGrpSpPr>
          <p:nvPr/>
        </p:nvGrpSpPr>
        <p:grpSpPr bwMode="auto">
          <a:xfrm>
            <a:off x="4191000" y="4651376"/>
            <a:ext cx="1987550" cy="606425"/>
            <a:chOff x="1680" y="2930"/>
            <a:chExt cx="1252" cy="382"/>
          </a:xfrm>
        </p:grpSpPr>
        <p:sp>
          <p:nvSpPr>
            <p:cNvPr id="53284" name="Rectangle 36" descr="Recycled paper"/>
            <p:cNvSpPr>
              <a:spLocks noChangeArrowheads="1"/>
            </p:cNvSpPr>
            <p:nvPr/>
          </p:nvSpPr>
          <p:spPr bwMode="auto">
            <a:xfrm>
              <a:off x="1680" y="2930"/>
              <a:ext cx="1252" cy="38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5" name="AutoShape 37"/>
            <p:cNvSpPr>
              <a:spLocks noChangeArrowheads="1"/>
            </p:cNvSpPr>
            <p:nvPr/>
          </p:nvSpPr>
          <p:spPr bwMode="auto">
            <a:xfrm rot="2583352">
              <a:off x="1740" y="3073"/>
              <a:ext cx="384" cy="144"/>
            </a:xfrm>
            <a:prstGeom prst="chevron">
              <a:avLst>
                <a:gd name="adj" fmla="val 66667"/>
              </a:avLst>
            </a:prstGeom>
            <a:solidFill>
              <a:srgbClr val="0099CC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3286" name="Text Box 38"/>
            <p:cNvSpPr txBox="1">
              <a:spLocks noChangeArrowheads="1"/>
            </p:cNvSpPr>
            <p:nvPr/>
          </p:nvSpPr>
          <p:spPr bwMode="auto">
            <a:xfrm>
              <a:off x="2149" y="3029"/>
              <a:ext cx="7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rgbClr val="0099CC"/>
                  </a:solidFill>
                  <a:ea typeface="SimHei" panose="02010609060101010101" pitchFamily="49" charset="-122"/>
                </a:rPr>
                <a:t>地中海季風</a:t>
              </a:r>
            </a:p>
          </p:txBody>
        </p:sp>
      </p:grpSp>
      <p:sp>
        <p:nvSpPr>
          <p:cNvPr id="53288" name="AutoShape 40"/>
          <p:cNvSpPr>
            <a:spLocks noChangeArrowheads="1"/>
          </p:cNvSpPr>
          <p:nvPr/>
        </p:nvSpPr>
        <p:spPr bwMode="auto">
          <a:xfrm>
            <a:off x="8534401" y="3276601"/>
            <a:ext cx="803275" cy="352425"/>
          </a:xfrm>
          <a:prstGeom prst="wedgeRectCallout">
            <a:avLst>
              <a:gd name="adj1" fmla="val 10671"/>
              <a:gd name="adj2" fmla="val -167569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居比路</a:t>
            </a:r>
          </a:p>
        </p:txBody>
      </p:sp>
      <p:sp>
        <p:nvSpPr>
          <p:cNvPr id="53293" name="AutoShape 45"/>
          <p:cNvSpPr>
            <a:spLocks noChangeArrowheads="1"/>
          </p:cNvSpPr>
          <p:nvPr/>
        </p:nvSpPr>
        <p:spPr bwMode="auto">
          <a:xfrm>
            <a:off x="2514600" y="533401"/>
            <a:ext cx="838200" cy="352425"/>
          </a:xfrm>
          <a:prstGeom prst="wedgeRectCallout">
            <a:avLst>
              <a:gd name="adj1" fmla="val 27843"/>
              <a:gd name="adj2" fmla="val 2250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義大利</a:t>
            </a:r>
          </a:p>
        </p:txBody>
      </p:sp>
    </p:spTree>
    <p:extLst>
      <p:ext uri="{BB962C8B-B14F-4D97-AF65-F5344CB8AC3E}">
        <p14:creationId xmlns:p14="http://schemas.microsoft.com/office/powerpoint/2010/main" val="199568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3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3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3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" dur="2000"/>
                                        <p:tgtEl>
                                          <p:spTgt spid="53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2000"/>
                                        <p:tgtEl>
                                          <p:spTgt spid="53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2" grpId="0" animBg="1"/>
      <p:bldP spid="53259" grpId="0" animBg="1"/>
      <p:bldP spid="53260" grpId="0" animBg="1"/>
      <p:bldP spid="53261" grpId="0" animBg="1"/>
      <p:bldP spid="53267" grpId="0" animBg="1"/>
      <p:bldP spid="53275" grpId="0"/>
      <p:bldP spid="53276" grpId="0" animBg="1"/>
      <p:bldP spid="53277" grpId="0" animBg="1"/>
      <p:bldP spid="532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shipwreck_map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53419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300" name="Freeform 4"/>
          <p:cNvSpPr>
            <a:spLocks/>
          </p:cNvSpPr>
          <p:nvPr/>
        </p:nvSpPr>
        <p:spPr bwMode="auto">
          <a:xfrm>
            <a:off x="6000751" y="2400301"/>
            <a:ext cx="1031875" cy="949325"/>
          </a:xfrm>
          <a:custGeom>
            <a:avLst/>
            <a:gdLst>
              <a:gd name="T0" fmla="*/ 650 w 650"/>
              <a:gd name="T1" fmla="*/ 0 h 598"/>
              <a:gd name="T2" fmla="*/ 487 w 650"/>
              <a:gd name="T3" fmla="*/ 84 h 598"/>
              <a:gd name="T4" fmla="*/ 398 w 650"/>
              <a:gd name="T5" fmla="*/ 233 h 598"/>
              <a:gd name="T6" fmla="*/ 334 w 650"/>
              <a:gd name="T7" fmla="*/ 437 h 598"/>
              <a:gd name="T8" fmla="*/ 254 w 650"/>
              <a:gd name="T9" fmla="*/ 559 h 598"/>
              <a:gd name="T10" fmla="*/ 166 w 650"/>
              <a:gd name="T11" fmla="*/ 598 h 598"/>
              <a:gd name="T12" fmla="*/ 74 w 650"/>
              <a:gd name="T13" fmla="*/ 559 h 598"/>
              <a:gd name="T14" fmla="*/ 0 w 650"/>
              <a:gd name="T15" fmla="*/ 490 h 5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0" t="0" r="r" b="b"/>
            <a:pathLst>
              <a:path w="650" h="598">
                <a:moveTo>
                  <a:pt x="650" y="0"/>
                </a:moveTo>
                <a:cubicBezTo>
                  <a:pt x="589" y="22"/>
                  <a:pt x="529" y="45"/>
                  <a:pt x="487" y="84"/>
                </a:cubicBezTo>
                <a:cubicBezTo>
                  <a:pt x="445" y="123"/>
                  <a:pt x="423" y="174"/>
                  <a:pt x="398" y="233"/>
                </a:cubicBezTo>
                <a:cubicBezTo>
                  <a:pt x="373" y="292"/>
                  <a:pt x="358" y="383"/>
                  <a:pt x="334" y="437"/>
                </a:cubicBezTo>
                <a:cubicBezTo>
                  <a:pt x="310" y="491"/>
                  <a:pt x="282" y="532"/>
                  <a:pt x="254" y="559"/>
                </a:cubicBezTo>
                <a:cubicBezTo>
                  <a:pt x="226" y="586"/>
                  <a:pt x="196" y="598"/>
                  <a:pt x="166" y="598"/>
                </a:cubicBezTo>
                <a:cubicBezTo>
                  <a:pt x="136" y="598"/>
                  <a:pt x="102" y="577"/>
                  <a:pt x="74" y="559"/>
                </a:cubicBezTo>
                <a:cubicBezTo>
                  <a:pt x="46" y="541"/>
                  <a:pt x="45" y="535"/>
                  <a:pt x="0" y="490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04" name="AutoShape 8"/>
          <p:cNvSpPr>
            <a:spLocks noChangeArrowheads="1"/>
          </p:cNvSpPr>
          <p:nvPr/>
        </p:nvSpPr>
        <p:spPr bwMode="auto">
          <a:xfrm>
            <a:off x="8416926" y="4114801"/>
            <a:ext cx="1031875" cy="352425"/>
          </a:xfrm>
          <a:prstGeom prst="wedgeRectCallout">
            <a:avLst>
              <a:gd name="adj1" fmla="val 70306"/>
              <a:gd name="adj2" fmla="val -540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該撒利亞</a:t>
            </a:r>
          </a:p>
        </p:txBody>
      </p:sp>
      <p:sp>
        <p:nvSpPr>
          <p:cNvPr id="55305" name="AutoShape 9"/>
          <p:cNvSpPr>
            <a:spLocks noChangeArrowheads="1"/>
          </p:cNvSpPr>
          <p:nvPr/>
        </p:nvSpPr>
        <p:spPr bwMode="auto">
          <a:xfrm>
            <a:off x="9934576" y="3511551"/>
            <a:ext cx="619125" cy="352425"/>
          </a:xfrm>
          <a:prstGeom prst="wedgeRectCallout">
            <a:avLst>
              <a:gd name="adj1" fmla="val -56991"/>
              <a:gd name="adj2" fmla="val -9062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西頓</a:t>
            </a:r>
          </a:p>
        </p:txBody>
      </p:sp>
      <p:sp>
        <p:nvSpPr>
          <p:cNvPr id="55306" name="AutoShape 10"/>
          <p:cNvSpPr>
            <a:spLocks noChangeArrowheads="1"/>
          </p:cNvSpPr>
          <p:nvPr/>
        </p:nvSpPr>
        <p:spPr bwMode="auto">
          <a:xfrm>
            <a:off x="7870826" y="2609851"/>
            <a:ext cx="619125" cy="352425"/>
          </a:xfrm>
          <a:prstGeom prst="wedgeRectCallout">
            <a:avLst>
              <a:gd name="adj1" fmla="val -40514"/>
              <a:gd name="adj2" fmla="val -11711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每拉</a:t>
            </a:r>
          </a:p>
        </p:txBody>
      </p:sp>
      <p:sp>
        <p:nvSpPr>
          <p:cNvPr id="55307" name="AutoShape 11"/>
          <p:cNvSpPr>
            <a:spLocks noChangeArrowheads="1"/>
          </p:cNvSpPr>
          <p:nvPr/>
        </p:nvSpPr>
        <p:spPr bwMode="auto">
          <a:xfrm>
            <a:off x="6989763" y="1909764"/>
            <a:ext cx="806450" cy="352425"/>
          </a:xfrm>
          <a:prstGeom prst="wedgeRectCallout">
            <a:avLst>
              <a:gd name="adj1" fmla="val -34056"/>
              <a:gd name="adj2" fmla="val 7657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革尼土</a:t>
            </a:r>
          </a:p>
        </p:txBody>
      </p:sp>
      <p:sp>
        <p:nvSpPr>
          <p:cNvPr id="55308" name="AutoShape 12"/>
          <p:cNvSpPr>
            <a:spLocks noChangeArrowheads="1"/>
          </p:cNvSpPr>
          <p:nvPr/>
        </p:nvSpPr>
        <p:spPr bwMode="auto">
          <a:xfrm>
            <a:off x="5178426" y="2173288"/>
            <a:ext cx="917575" cy="595312"/>
          </a:xfrm>
          <a:prstGeom prst="wedgeRectCallout">
            <a:avLst>
              <a:gd name="adj1" fmla="val 24046"/>
              <a:gd name="adj2" fmla="val 93731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革哩底</a:t>
            </a:r>
          </a:p>
          <a:p>
            <a:pPr algn="ctr"/>
            <a:r>
              <a:rPr lang="en-US" altLang="zh-TW" sz="1600">
                <a:solidFill>
                  <a:schemeClr val="bg1"/>
                </a:solidFill>
                <a:ea typeface="SimHei" panose="02010609060101010101" pitchFamily="49" charset="-122"/>
              </a:rPr>
              <a:t>(</a:t>
            </a:r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克里特</a:t>
            </a:r>
            <a:r>
              <a:rPr lang="en-US" altLang="zh-TW" sz="1600">
                <a:solidFill>
                  <a:schemeClr val="bg1"/>
                </a:solidFill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55309" name="AutoShape 13"/>
          <p:cNvSpPr>
            <a:spLocks noChangeArrowheads="1"/>
          </p:cNvSpPr>
          <p:nvPr/>
        </p:nvSpPr>
        <p:spPr bwMode="auto">
          <a:xfrm>
            <a:off x="6151563" y="2362201"/>
            <a:ext cx="806450" cy="352425"/>
          </a:xfrm>
          <a:prstGeom prst="wedgeRectCallout">
            <a:avLst>
              <a:gd name="adj1" fmla="val -15551"/>
              <a:gd name="adj2" fmla="val 128829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撒摩尼</a:t>
            </a:r>
          </a:p>
        </p:txBody>
      </p:sp>
      <p:sp>
        <p:nvSpPr>
          <p:cNvPr id="55310" name="AutoShape 14"/>
          <p:cNvSpPr>
            <a:spLocks noChangeArrowheads="1"/>
          </p:cNvSpPr>
          <p:nvPr/>
        </p:nvSpPr>
        <p:spPr bwMode="auto">
          <a:xfrm>
            <a:off x="5727700" y="3430589"/>
            <a:ext cx="617538" cy="352425"/>
          </a:xfrm>
          <a:prstGeom prst="wedgeRectCallout">
            <a:avLst>
              <a:gd name="adj1" fmla="val -12727"/>
              <a:gd name="adj2" fmla="val -136935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佳澳</a:t>
            </a:r>
          </a:p>
        </p:txBody>
      </p:sp>
      <p:sp>
        <p:nvSpPr>
          <p:cNvPr id="55311" name="AutoShape 15"/>
          <p:cNvSpPr>
            <a:spLocks noChangeArrowheads="1"/>
          </p:cNvSpPr>
          <p:nvPr/>
        </p:nvSpPr>
        <p:spPr bwMode="auto">
          <a:xfrm>
            <a:off x="6442075" y="3157539"/>
            <a:ext cx="806450" cy="352425"/>
          </a:xfrm>
          <a:prstGeom prst="wedgeRectCallout">
            <a:avLst>
              <a:gd name="adj1" fmla="val -87991"/>
              <a:gd name="adj2" fmla="val -55856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拉西亞</a:t>
            </a:r>
          </a:p>
        </p:txBody>
      </p:sp>
      <p:sp>
        <p:nvSpPr>
          <p:cNvPr id="55313" name="Freeform 17"/>
          <p:cNvSpPr>
            <a:spLocks/>
          </p:cNvSpPr>
          <p:nvPr/>
        </p:nvSpPr>
        <p:spPr bwMode="auto">
          <a:xfrm>
            <a:off x="9505950" y="3379788"/>
            <a:ext cx="304800" cy="658812"/>
          </a:xfrm>
          <a:custGeom>
            <a:avLst/>
            <a:gdLst>
              <a:gd name="T0" fmla="*/ 98 w 192"/>
              <a:gd name="T1" fmla="*/ 415 h 415"/>
              <a:gd name="T2" fmla="*/ 7 w 192"/>
              <a:gd name="T3" fmla="*/ 235 h 415"/>
              <a:gd name="T4" fmla="*/ 53 w 192"/>
              <a:gd name="T5" fmla="*/ 81 h 415"/>
              <a:gd name="T6" fmla="*/ 192 w 192"/>
              <a:gd name="T7" fmla="*/ 0 h 4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92" h="415">
                <a:moveTo>
                  <a:pt x="98" y="415"/>
                </a:moveTo>
                <a:cubicBezTo>
                  <a:pt x="56" y="353"/>
                  <a:pt x="14" y="291"/>
                  <a:pt x="7" y="235"/>
                </a:cubicBezTo>
                <a:cubicBezTo>
                  <a:pt x="0" y="179"/>
                  <a:pt x="22" y="120"/>
                  <a:pt x="53" y="81"/>
                </a:cubicBezTo>
                <a:cubicBezTo>
                  <a:pt x="84" y="42"/>
                  <a:pt x="135" y="23"/>
                  <a:pt x="192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4" name="Freeform 18"/>
          <p:cNvSpPr>
            <a:spLocks/>
          </p:cNvSpPr>
          <p:nvPr/>
        </p:nvSpPr>
        <p:spPr bwMode="auto">
          <a:xfrm>
            <a:off x="8001001" y="2397125"/>
            <a:ext cx="1825625" cy="939800"/>
          </a:xfrm>
          <a:custGeom>
            <a:avLst/>
            <a:gdLst>
              <a:gd name="T0" fmla="*/ 1150 w 1150"/>
              <a:gd name="T1" fmla="*/ 592 h 592"/>
              <a:gd name="T2" fmla="*/ 1025 w 1150"/>
              <a:gd name="T3" fmla="*/ 456 h 592"/>
              <a:gd name="T4" fmla="*/ 910 w 1150"/>
              <a:gd name="T5" fmla="*/ 264 h 592"/>
              <a:gd name="T6" fmla="*/ 876 w 1150"/>
              <a:gd name="T7" fmla="*/ 175 h 592"/>
              <a:gd name="T8" fmla="*/ 866 w 1150"/>
              <a:gd name="T9" fmla="*/ 57 h 592"/>
              <a:gd name="T10" fmla="*/ 643 w 1150"/>
              <a:gd name="T11" fmla="*/ 146 h 592"/>
              <a:gd name="T12" fmla="*/ 499 w 1150"/>
              <a:gd name="T13" fmla="*/ 158 h 592"/>
              <a:gd name="T14" fmla="*/ 247 w 1150"/>
              <a:gd name="T15" fmla="*/ 96 h 592"/>
              <a:gd name="T16" fmla="*/ 0 w 1150"/>
              <a:gd name="T17" fmla="*/ 0 h 59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1150" h="592">
                <a:moveTo>
                  <a:pt x="1150" y="592"/>
                </a:moveTo>
                <a:cubicBezTo>
                  <a:pt x="1130" y="569"/>
                  <a:pt x="1065" y="511"/>
                  <a:pt x="1025" y="456"/>
                </a:cubicBezTo>
                <a:cubicBezTo>
                  <a:pt x="985" y="401"/>
                  <a:pt x="935" y="311"/>
                  <a:pt x="910" y="264"/>
                </a:cubicBezTo>
                <a:cubicBezTo>
                  <a:pt x="885" y="217"/>
                  <a:pt x="883" y="209"/>
                  <a:pt x="876" y="175"/>
                </a:cubicBezTo>
                <a:cubicBezTo>
                  <a:pt x="869" y="141"/>
                  <a:pt x="905" y="62"/>
                  <a:pt x="866" y="57"/>
                </a:cubicBezTo>
                <a:cubicBezTo>
                  <a:pt x="827" y="52"/>
                  <a:pt x="704" y="129"/>
                  <a:pt x="643" y="146"/>
                </a:cubicBezTo>
                <a:cubicBezTo>
                  <a:pt x="582" y="163"/>
                  <a:pt x="565" y="166"/>
                  <a:pt x="499" y="158"/>
                </a:cubicBezTo>
                <a:cubicBezTo>
                  <a:pt x="433" y="150"/>
                  <a:pt x="330" y="122"/>
                  <a:pt x="247" y="96"/>
                </a:cubicBezTo>
                <a:cubicBezTo>
                  <a:pt x="164" y="70"/>
                  <a:pt x="85" y="34"/>
                  <a:pt x="0" y="0"/>
                </a:cubicBezTo>
              </a:path>
            </a:pathLst>
          </a:custGeom>
          <a:noFill/>
          <a:ln w="19050" cmpd="sng">
            <a:solidFill>
              <a:schemeClr val="accent2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5" name="Freeform 19"/>
          <p:cNvSpPr>
            <a:spLocks/>
          </p:cNvSpPr>
          <p:nvPr/>
        </p:nvSpPr>
        <p:spPr bwMode="auto">
          <a:xfrm>
            <a:off x="7140575" y="2392363"/>
            <a:ext cx="762000" cy="222250"/>
          </a:xfrm>
          <a:custGeom>
            <a:avLst/>
            <a:gdLst>
              <a:gd name="T0" fmla="*/ 480 w 480"/>
              <a:gd name="T1" fmla="*/ 0 h 140"/>
              <a:gd name="T2" fmla="*/ 400 w 480"/>
              <a:gd name="T3" fmla="*/ 111 h 140"/>
              <a:gd name="T4" fmla="*/ 290 w 480"/>
              <a:gd name="T5" fmla="*/ 139 h 140"/>
              <a:gd name="T6" fmla="*/ 184 w 480"/>
              <a:gd name="T7" fmla="*/ 115 h 140"/>
              <a:gd name="T8" fmla="*/ 0 w 480"/>
              <a:gd name="T9" fmla="*/ 27 h 14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80" h="140">
                <a:moveTo>
                  <a:pt x="480" y="0"/>
                </a:moveTo>
                <a:cubicBezTo>
                  <a:pt x="456" y="44"/>
                  <a:pt x="432" y="88"/>
                  <a:pt x="400" y="111"/>
                </a:cubicBezTo>
                <a:cubicBezTo>
                  <a:pt x="368" y="134"/>
                  <a:pt x="326" y="138"/>
                  <a:pt x="290" y="139"/>
                </a:cubicBezTo>
                <a:cubicBezTo>
                  <a:pt x="254" y="140"/>
                  <a:pt x="232" y="134"/>
                  <a:pt x="184" y="115"/>
                </a:cubicBezTo>
                <a:cubicBezTo>
                  <a:pt x="136" y="96"/>
                  <a:pt x="38" y="50"/>
                  <a:pt x="0" y="27"/>
                </a:cubicBezTo>
              </a:path>
            </a:pathLst>
          </a:custGeom>
          <a:noFill/>
          <a:ln w="1905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319" name="AutoShape 23"/>
          <p:cNvSpPr>
            <a:spLocks noChangeArrowheads="1"/>
          </p:cNvSpPr>
          <p:nvPr/>
        </p:nvSpPr>
        <p:spPr bwMode="auto">
          <a:xfrm>
            <a:off x="7820026" y="4962526"/>
            <a:ext cx="1033463" cy="352425"/>
          </a:xfrm>
          <a:prstGeom prst="wedgeRectCallout">
            <a:avLst>
              <a:gd name="adj1" fmla="val -34023"/>
              <a:gd name="adj2" fmla="val -108560"/>
            </a:avLst>
          </a:prstGeom>
          <a:solidFill>
            <a:srgbClr val="003366"/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亞力山太</a:t>
            </a:r>
          </a:p>
        </p:txBody>
      </p:sp>
      <p:sp>
        <p:nvSpPr>
          <p:cNvPr id="55320" name="Oval 24"/>
          <p:cNvSpPr>
            <a:spLocks noChangeArrowheads="1"/>
          </p:cNvSpPr>
          <p:nvPr/>
        </p:nvSpPr>
        <p:spPr bwMode="auto">
          <a:xfrm>
            <a:off x="7937500" y="4697413"/>
            <a:ext cx="63500" cy="63500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1" name="Text Box 25"/>
          <p:cNvSpPr txBox="1">
            <a:spLocks noChangeArrowheads="1"/>
          </p:cNvSpPr>
          <p:nvPr/>
        </p:nvSpPr>
        <p:spPr bwMode="auto">
          <a:xfrm>
            <a:off x="2592388" y="4392613"/>
            <a:ext cx="1403350" cy="336550"/>
          </a:xfrm>
          <a:prstGeom prst="rect">
            <a:avLst/>
          </a:prstGeom>
          <a:solidFill>
            <a:srgbClr val="EAEAEA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TW" altLang="en-US" sz="1600">
                <a:ea typeface="SimHei" panose="02010609060101010101" pitchFamily="49" charset="-122"/>
              </a:rPr>
              <a:t>大賽耳底沙灘</a:t>
            </a:r>
          </a:p>
        </p:txBody>
      </p:sp>
      <p:sp>
        <p:nvSpPr>
          <p:cNvPr id="55323" name="Text Box 27"/>
          <p:cNvSpPr txBox="1">
            <a:spLocks noChangeArrowheads="1"/>
          </p:cNvSpPr>
          <p:nvPr/>
        </p:nvSpPr>
        <p:spPr bwMode="auto">
          <a:xfrm>
            <a:off x="1905000" y="5486401"/>
            <a:ext cx="8459788" cy="919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80010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311275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833563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355850" indent="-3429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8130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32702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7274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4184650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lnSpc>
                <a:spcPct val="120000"/>
              </a:lnSpc>
              <a:spcAft>
                <a:spcPct val="30000"/>
              </a:spcAft>
            </a:pP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我們沿岸行走，僅僅來到一個地方，名叫佳澳；離那裡不遠，有拉西亞城。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(</a:t>
            </a:r>
            <a:r>
              <a:rPr lang="zh-TW" altLang="en-US" sz="2400" dirty="0">
                <a:latin typeface="SimHei" panose="02010609060101010101" pitchFamily="49" charset="-122"/>
                <a:ea typeface="SimHei" panose="02010609060101010101" pitchFamily="49" charset="-122"/>
              </a:rPr>
              <a:t>徒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27:</a:t>
            </a:r>
            <a:r>
              <a:rPr lang="en-US" altLang="zh-TW" sz="2400" dirty="0">
                <a:latin typeface="SimHei" panose="02010609060101010101" pitchFamily="49" charset="-122"/>
                <a:ea typeface="新細明體" panose="02020500000000000000" pitchFamily="18" charset="-120"/>
              </a:rPr>
              <a:t>8</a:t>
            </a:r>
            <a:r>
              <a:rPr lang="en-US" altLang="zh-TW" sz="2400" dirty="0">
                <a:latin typeface="SimHei" panose="02010609060101010101" pitchFamily="49" charset="-122"/>
                <a:ea typeface="SimHei" panose="02010609060101010101" pitchFamily="49" charset="-122"/>
              </a:rPr>
              <a:t>)</a:t>
            </a:r>
          </a:p>
        </p:txBody>
      </p:sp>
      <p:sp>
        <p:nvSpPr>
          <p:cNvPr id="55324" name="AutoShape 28"/>
          <p:cNvSpPr>
            <a:spLocks noChangeArrowheads="1"/>
          </p:cNvSpPr>
          <p:nvPr/>
        </p:nvSpPr>
        <p:spPr bwMode="auto">
          <a:xfrm rot="2583352">
            <a:off x="3276600" y="3657600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5" name="AutoShape 29"/>
          <p:cNvSpPr>
            <a:spLocks noChangeArrowheads="1"/>
          </p:cNvSpPr>
          <p:nvPr/>
        </p:nvSpPr>
        <p:spPr bwMode="auto">
          <a:xfrm rot="2583352">
            <a:off x="4114800" y="2438400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326" name="AutoShape 30"/>
          <p:cNvSpPr>
            <a:spLocks noChangeArrowheads="1"/>
          </p:cNvSpPr>
          <p:nvPr/>
        </p:nvSpPr>
        <p:spPr bwMode="auto">
          <a:xfrm rot="2583352">
            <a:off x="6713538" y="2806700"/>
            <a:ext cx="609600" cy="228600"/>
          </a:xfrm>
          <a:prstGeom prst="chevron">
            <a:avLst>
              <a:gd name="adj" fmla="val 66667"/>
            </a:avLst>
          </a:prstGeom>
          <a:solidFill>
            <a:srgbClr val="0099CC">
              <a:alpha val="60001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5331" name="Group 35"/>
          <p:cNvGrpSpPr>
            <a:grpSpLocks/>
          </p:cNvGrpSpPr>
          <p:nvPr/>
        </p:nvGrpSpPr>
        <p:grpSpPr bwMode="auto">
          <a:xfrm>
            <a:off x="4191000" y="4651376"/>
            <a:ext cx="1987550" cy="606425"/>
            <a:chOff x="1680" y="2930"/>
            <a:chExt cx="1252" cy="382"/>
          </a:xfrm>
        </p:grpSpPr>
        <p:sp>
          <p:nvSpPr>
            <p:cNvPr id="55332" name="Rectangle 36" descr="Recycled paper"/>
            <p:cNvSpPr>
              <a:spLocks noChangeArrowheads="1"/>
            </p:cNvSpPr>
            <p:nvPr/>
          </p:nvSpPr>
          <p:spPr bwMode="auto">
            <a:xfrm>
              <a:off x="1680" y="2930"/>
              <a:ext cx="1252" cy="382"/>
            </a:xfrm>
            <a:prstGeom prst="rect">
              <a:avLst/>
            </a:prstGeom>
            <a:blipFill dpi="0" rotWithShape="1">
              <a:blip r:embed="rId3"/>
              <a:srcRect/>
              <a:tile tx="0" ty="0" sx="100000" sy="100000" flip="none" algn="tl"/>
            </a:blip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3" name="AutoShape 37"/>
            <p:cNvSpPr>
              <a:spLocks noChangeArrowheads="1"/>
            </p:cNvSpPr>
            <p:nvPr/>
          </p:nvSpPr>
          <p:spPr bwMode="auto">
            <a:xfrm rot="2583352">
              <a:off x="1740" y="3073"/>
              <a:ext cx="384" cy="144"/>
            </a:xfrm>
            <a:prstGeom prst="chevron">
              <a:avLst>
                <a:gd name="adj" fmla="val 66667"/>
              </a:avLst>
            </a:prstGeom>
            <a:solidFill>
              <a:srgbClr val="0099CC">
                <a:alpha val="60001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334" name="Text Box 38"/>
            <p:cNvSpPr txBox="1">
              <a:spLocks noChangeArrowheads="1"/>
            </p:cNvSpPr>
            <p:nvPr/>
          </p:nvSpPr>
          <p:spPr bwMode="auto">
            <a:xfrm>
              <a:off x="2149" y="3029"/>
              <a:ext cx="756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zh-TW" altLang="en-US" sz="1600">
                  <a:solidFill>
                    <a:srgbClr val="0099CC"/>
                  </a:solidFill>
                  <a:ea typeface="SimHei" panose="02010609060101010101" pitchFamily="49" charset="-122"/>
                </a:rPr>
                <a:t>地中海季風</a:t>
              </a:r>
            </a:p>
          </p:txBody>
        </p:sp>
      </p:grpSp>
      <p:sp>
        <p:nvSpPr>
          <p:cNvPr id="55336" name="AutoShape 40"/>
          <p:cNvSpPr>
            <a:spLocks noChangeArrowheads="1"/>
          </p:cNvSpPr>
          <p:nvPr/>
        </p:nvSpPr>
        <p:spPr bwMode="auto">
          <a:xfrm>
            <a:off x="8534401" y="3276601"/>
            <a:ext cx="803275" cy="352425"/>
          </a:xfrm>
          <a:prstGeom prst="wedgeRectCallout">
            <a:avLst>
              <a:gd name="adj1" fmla="val 10671"/>
              <a:gd name="adj2" fmla="val -167569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居比路</a:t>
            </a:r>
          </a:p>
        </p:txBody>
      </p:sp>
      <p:sp>
        <p:nvSpPr>
          <p:cNvPr id="55339" name="AutoShape 43"/>
          <p:cNvSpPr>
            <a:spLocks noChangeArrowheads="1"/>
          </p:cNvSpPr>
          <p:nvPr/>
        </p:nvSpPr>
        <p:spPr bwMode="auto">
          <a:xfrm>
            <a:off x="2514600" y="533401"/>
            <a:ext cx="838200" cy="352425"/>
          </a:xfrm>
          <a:prstGeom prst="wedgeRectCallout">
            <a:avLst>
              <a:gd name="adj1" fmla="val 27843"/>
              <a:gd name="adj2" fmla="val 2250"/>
            </a:avLst>
          </a:prstGeom>
          <a:solidFill>
            <a:srgbClr val="A50021">
              <a:alpha val="70000"/>
            </a:srgbClr>
          </a:solidFill>
          <a:ln w="9525" algn="ctr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zh-TW" altLang="en-US" sz="1600">
                <a:solidFill>
                  <a:schemeClr val="bg1"/>
                </a:solidFill>
                <a:ea typeface="SimHei" panose="02010609060101010101" pitchFamily="49" charset="-122"/>
              </a:rPr>
              <a:t>義大利</a:t>
            </a:r>
          </a:p>
        </p:txBody>
      </p:sp>
    </p:spTree>
    <p:extLst>
      <p:ext uri="{BB962C8B-B14F-4D97-AF65-F5344CB8AC3E}">
        <p14:creationId xmlns:p14="http://schemas.microsoft.com/office/powerpoint/2010/main" val="5417142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1000"/>
                                        <p:tgtEl>
                                          <p:spTgt spid="553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1000"/>
                                        <p:tgtEl>
                                          <p:spTgt spid="55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1000"/>
                                        <p:tgtEl>
                                          <p:spTgt spid="553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10" grpId="0" animBg="1"/>
      <p:bldP spid="55311" grpId="0" animBg="1"/>
      <p:bldP spid="55324" grpId="0" animBg="1"/>
      <p:bldP spid="55325" grpId="0" animBg="1"/>
      <p:bldP spid="5532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4964</TotalTime>
  <Words>3446</Words>
  <Application>Microsoft Office PowerPoint</Application>
  <PresentationFormat>Widescreen</PresentationFormat>
  <Paragraphs>227</Paragraphs>
  <Slides>28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6" baseType="lpstr">
      <vt:lpstr>Microsoft YaHei</vt:lpstr>
      <vt:lpstr>新細明體</vt:lpstr>
      <vt:lpstr>SimHei</vt:lpstr>
      <vt:lpstr>Arial</vt:lpstr>
      <vt:lpstr>Calibri</vt:lpstr>
      <vt:lpstr>Calibri Light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M3 Engineering &amp; Technology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Mike Lu</dc:creator>
  <cp:lastModifiedBy>Mike Lu</cp:lastModifiedBy>
  <cp:revision>209</cp:revision>
  <dcterms:created xsi:type="dcterms:W3CDTF">2014-12-30T18:22:34Z</dcterms:created>
  <dcterms:modified xsi:type="dcterms:W3CDTF">2018-03-18T20:26:06Z</dcterms:modified>
</cp:coreProperties>
</file>