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  <p:sldMasterId id="2147483665" r:id="rId2"/>
    <p:sldMasterId id="2147483677" r:id="rId3"/>
  </p:sldMasterIdLst>
  <p:sldIdLst>
    <p:sldId id="262" r:id="rId4"/>
    <p:sldId id="259" r:id="rId5"/>
    <p:sldId id="260" r:id="rId6"/>
    <p:sldId id="261" r:id="rId7"/>
    <p:sldId id="258" r:id="rId8"/>
    <p:sldId id="256" r:id="rId9"/>
    <p:sldId id="264" r:id="rId10"/>
    <p:sldId id="267" r:id="rId11"/>
    <p:sldId id="268" r:id="rId12"/>
    <p:sldId id="269" r:id="rId13"/>
    <p:sldId id="272" r:id="rId14"/>
    <p:sldId id="273" r:id="rId15"/>
    <p:sldId id="274" r:id="rId16"/>
    <p:sldId id="275" r:id="rId17"/>
    <p:sldId id="277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3" d="100"/>
          <a:sy n="83" d="100"/>
        </p:scale>
        <p:origin x="96" y="8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0F29F99-89F5-93D8-AAD4-ABE8C3FBAC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FFF4A4E3-E2C6-B350-72B0-41BCBCD64D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EA32167-61A6-AA39-22C5-DB3B8E3E6F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9F85A99-E689-64E5-382A-844D11D19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DDAEC7D-DCD3-B725-00B9-23E8AE168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89860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85A4358-43B5-72E0-A49B-3EF1570939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F629F25-810B-828F-9D0B-6FB2AAD221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2B43ACF-63EC-F9B4-9684-EA85C93599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A0DA942-DD1E-326B-38E4-A06C15A49E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F6A1FFE-B41C-2F81-5402-C61FDD61E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908803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A21679D-A3A7-4A69-0414-E654B03B89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EEE9FDD-2AC7-0BBE-7685-3D4856333F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0429A77-393F-4464-29E4-28D0FD2E56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044C451-503B-7D01-DD77-2328876EB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B350C3A-E6D7-D88B-9CD2-20FB66932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3606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2C3F85E-ACC7-C8BC-3978-C3EE2D3EA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46692BD-50E3-F107-0F46-F492A94CC4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4036878C-D1FE-2449-7091-5E00BA4DB4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2ABC26D-934A-4CC3-92F2-2F8BB6983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37DEBEBB-6F26-7631-9D6F-3C6EEA76F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FDEBCC0-F0C5-9512-3D48-9A9119406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145980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AD8C649-AB3F-9694-D6AE-B93343866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0696CC1-3894-ED51-3CC8-261F4A26E9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5764CF7-A150-D400-7BD8-4022A9CAD3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0E897911-CE0C-8A88-FDE0-A84B0EBB2B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AB93DBE4-8260-F946-3DD5-C71E6331AC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CAA92064-AC79-FE8B-DDF5-1D7ED59C9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01916DE4-D044-9204-B30C-B42DE5018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9899DD54-7D73-1F97-7205-08AA2BC30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171561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22D66ED-3A24-6CF5-6F86-032D94DE5F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4CB730B2-C77F-F1CB-899B-9922570D27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09000073-2442-564C-5204-8801745D0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D9EBA3B7-C53E-EF70-62F6-29A773C47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861215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29AF8F1B-4374-AE47-8E4A-F3509F368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210015B5-50A2-F4BE-D3F9-59F209EA82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54576C61-775B-403E-9D9D-3E408DA54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081671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68520C6-1652-A10C-AD02-10EDC3EF86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5F50F6C-6F42-1FA8-1063-41A52BC004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2CB37849-629D-CDF3-198D-8C54E7A575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45750038-4E66-104A-7C86-3E09DD4D1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AEB43E3-E321-A28D-A9E1-F8D4E9E23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6A15643C-BA42-7C46-CCCC-4891C5BBB2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535306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191F940-C946-DC43-9450-FB7ADC87F7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0644CF17-CD3A-19A5-63D1-26BD647D52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CAFB57A5-7B8D-FCA3-32B3-21FC93D7A1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C78C0E0-CF57-3E4F-E616-BFEB32DA00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AAE36D2C-D197-8666-9464-90B5B3506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346DB6F-F385-8388-CA38-066B5AE88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017949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A2ED7E8-16D1-2DA7-6F8C-8D5E4AC960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5B5E89E1-1473-3342-1687-A2FC75D832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468B462-EB17-AAA6-5660-038FFB740A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950D677-88A0-D8C2-4F14-50C3D625F4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FD2125A-E1AE-A5B8-0AA0-F24C1B723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9501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21D50977-1D38-FFBF-5F00-05E2DD3E41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4278E757-9EF0-9BEF-418F-196A11EDAA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9DE72EB-5B47-7858-BB97-1047928E0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8DDF200-3D9C-FDB4-62D4-7874D4B8A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B5038E6-34DA-EFDB-0F4D-7D765C9F9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851562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0F29F99-89F5-93D8-AAD4-ABE8C3FBAC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FFF4A4E3-E2C6-B350-72B0-41BCBCD64D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1EA32167-61A6-AA39-22C5-DB3B8E3E6F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1/7/2024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99F85A99-E689-64E5-382A-844D11D19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DDAEC7D-DCD3-B725-00B9-23E8AE168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971459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85A4358-43B5-72E0-A49B-3EF1570939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F629F25-810B-828F-9D0B-6FB2AAD221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2B43ACF-63EC-F9B4-9684-EA85C93599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1/7/2024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A0DA942-DD1E-326B-38E4-A06C15A49E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2F6A1FFE-B41C-2F81-5402-C61FDD61E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1336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A21679D-A3A7-4A69-0414-E654B03B89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4EEE9FDD-2AC7-0BBE-7685-3D4856333F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80429A77-393F-4464-29E4-28D0FD2E56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1/7/2024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044C451-503B-7D01-DD77-2328876EB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AB350C3A-E6D7-D88B-9CD2-20FB66932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000937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2C3F85E-ACC7-C8BC-3978-C3EE2D3EA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46692BD-50E3-F107-0F46-F492A94CC4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4036878C-D1FE-2449-7091-5E00BA4DB4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A2ABC26D-934A-4CC3-92F2-2F8BB6983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1/7/2024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37DEBEBB-6F26-7631-9D6F-3C6EEA76F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5FDEBCC0-F0C5-9512-3D48-9A9119406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60045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AD8C649-AB3F-9694-D6AE-B93343866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C0696CC1-3894-ED51-3CC8-261F4A26E9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D5764CF7-A150-D400-7BD8-4022A9CAD3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0E897911-CE0C-8A88-FDE0-A84B0EBB2B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AB93DBE4-8260-F946-3DD5-C71E6331AC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CAA92064-AC79-FE8B-DDF5-1D7ED59C9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1/7/2024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01916DE4-D044-9204-B30C-B42DE5018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9899DD54-7D73-1F97-7205-08AA2BC30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910871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22D66ED-3A24-6CF5-6F86-032D94DE5F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4CB730B2-C77F-F1CB-899B-9922570D27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1/7/2024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09000073-2442-564C-5204-8801745D0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D9EBA3B7-C53E-EF70-62F6-29A773C47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024027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29AF8F1B-4374-AE47-8E4A-F3509F368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1/7/2024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210015B5-50A2-F4BE-D3F9-59F209EA82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54576C61-775B-403E-9D9D-3E408DA54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306376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68520C6-1652-A10C-AD02-10EDC3EF86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5F50F6C-6F42-1FA8-1063-41A52BC004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2CB37849-629D-CDF3-198D-8C54E7A575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45750038-4E66-104A-7C86-3E09DD4D1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1/7/2024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8AEB43E3-E321-A28D-A9E1-F8D4E9E23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6A15643C-BA42-7C46-CCCC-4891C5BBB2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116121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191F940-C946-DC43-9450-FB7ADC87F7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0644CF17-CD3A-19A5-63D1-26BD647D52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CAFB57A5-7B8D-FCA3-32B3-21FC93D7A1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1C78C0E0-CF57-3E4F-E616-BFEB32DA00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1/7/2024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AAE36D2C-D197-8666-9464-90B5B3506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B346DB6F-F385-8388-CA38-066B5AE88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494648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A2ED7E8-16D1-2DA7-6F8C-8D5E4AC960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5B5E89E1-1473-3342-1687-A2FC75D832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3468B462-EB17-AAA6-5660-038FFB740A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1/7/2024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2950D677-88A0-D8C2-4F14-50C3D625F4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AFD2125A-E1AE-A5B8-0AA0-F24C1B723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896079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21D50977-1D38-FFBF-5F00-05E2DD3E41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4278E757-9EF0-9BEF-418F-196A11EDAA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C9DE72EB-5B47-7858-BB97-1047928E0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1/7/2024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18DDF200-3D9C-FDB4-62D4-7874D4B8A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B5038E6-34DA-EFDB-0F4D-7D765C9F9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5270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1/6/2024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1/6/2024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4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6AA7D927-CD9D-1C06-8D69-3686DCE828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2B2F3E2-1168-EA70-6BD7-614F024F17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34773C4-CC3B-F123-E4F2-9A8BB2887E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1/6/2024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E7E64A1-BA90-FED4-2750-179D9C3940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8E85D17-E5B1-41F5-1DC5-D8C7C0C341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6035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6AA7D927-CD9D-1C06-8D69-3686DCE828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82B2F3E2-1168-EA70-6BD7-614F024F17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F34773C4-CC3B-F123-E4F2-9A8BB2887E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1/7/2024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3E7E64A1-BA90-FED4-2750-179D9C3940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48E85D17-E5B1-41F5-1DC5-D8C7C0C341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202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1"/>
            <a:ext cx="8915399" cy="1431323"/>
          </a:xfrm>
        </p:spPr>
        <p:txBody>
          <a:bodyPr>
            <a:normAutofit/>
          </a:bodyPr>
          <a:lstStyle/>
          <a:p>
            <a:r>
              <a:rPr lang="en-US" altLang="zh-TW" sz="6600" b="1" dirty="0" smtClean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2024 </a:t>
            </a:r>
            <a:r>
              <a:rPr lang="zh-TW" altLang="en-US" sz="6600" b="1" dirty="0" smtClean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舊</a:t>
            </a:r>
            <a:r>
              <a:rPr lang="zh-TW" altLang="en-US" sz="6600" b="1" dirty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約班介</a:t>
            </a:r>
            <a:r>
              <a:rPr lang="zh-TW" altLang="en-US" sz="6600" b="1" dirty="0" smtClean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紹 </a:t>
            </a:r>
            <a:endParaRPr lang="en-US" sz="6600" b="1" dirty="0">
              <a:solidFill>
                <a:schemeClr val="tx1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16277" y="4504167"/>
            <a:ext cx="34743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土桑華人基督教會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07675" y="5354822"/>
            <a:ext cx="1091513" cy="1162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4292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C97DBFAA-6E5F-27DA-3E44-F79081F82E4D}"/>
              </a:ext>
            </a:extLst>
          </p:cNvPr>
          <p:cNvSpPr txBox="1"/>
          <p:nvPr/>
        </p:nvSpPr>
        <p:spPr>
          <a:xfrm>
            <a:off x="535459" y="120402"/>
            <a:ext cx="11236411" cy="66787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400">
              <a:defRPr/>
            </a:pPr>
            <a:r>
              <a:rPr lang="zh-CN" altLang="en-US" sz="32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鑰詞</a:t>
            </a:r>
            <a:r>
              <a:rPr lang="zh-CN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： </a:t>
            </a:r>
            <a:endParaRPr lang="zh-CN" altLang="en-US" sz="2800" b="1" dirty="0" smtClean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>
              <a:lnSpc>
                <a:spcPts val="3000"/>
              </a:lnSpc>
              <a:defRPr/>
            </a:pPr>
            <a:r>
              <a:rPr lang="zh-CN" altLang="en-US" sz="24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吩咐（</a:t>
            </a:r>
            <a:r>
              <a:rPr lang="en-US" altLang="zh-CN" sz="24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88</a:t>
            </a:r>
            <a:r>
              <a:rPr lang="zh-CN" altLang="en-US" sz="24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次）</a:t>
            </a:r>
            <a:r>
              <a:rPr lang="en-US" altLang="zh-CN" sz="24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==》</a:t>
            </a:r>
            <a:r>
              <a:rPr lang="zh-CN" altLang="en-US" sz="24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聽從</a:t>
            </a:r>
            <a:r>
              <a:rPr lang="en-US" altLang="zh-CN" sz="24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CN" altLang="en-US" sz="24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遵行</a:t>
            </a:r>
            <a:r>
              <a:rPr lang="en-US" altLang="zh-CN" sz="24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(80</a:t>
            </a:r>
            <a:r>
              <a:rPr lang="zh-CN" altLang="en-US" sz="24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次</a:t>
            </a:r>
            <a:r>
              <a:rPr lang="en-US" altLang="zh-CN" sz="24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)==》</a:t>
            </a:r>
            <a:r>
              <a:rPr lang="zh-CN" altLang="en-US" sz="24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福</a:t>
            </a:r>
            <a:r>
              <a:rPr lang="en-US" altLang="zh-CN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en-US" altLang="zh-CN" sz="24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61</a:t>
            </a:r>
            <a:r>
              <a:rPr lang="zh-CN" altLang="en-US" sz="24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次</a:t>
            </a:r>
            <a:r>
              <a:rPr lang="en-US" altLang="zh-CN" sz="24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defTabSz="914400">
              <a:lnSpc>
                <a:spcPts val="1500"/>
              </a:lnSpc>
              <a:defRPr/>
            </a:pPr>
            <a:endParaRPr lang="en-US" altLang="zh-CN" sz="2000" b="1" dirty="0" smtClean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>
              <a:lnSpc>
                <a:spcPts val="3000"/>
              </a:lnSpc>
              <a:defRPr/>
            </a:pPr>
            <a:r>
              <a:rPr lang="zh-CN" altLang="en-US" sz="3200" b="1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鑰節</a:t>
            </a:r>
            <a:r>
              <a:rPr lang="zh-CN" altLang="en-US" sz="2400" b="1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endParaRPr lang="en-US" altLang="zh-CN" sz="24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>
              <a:lnSpc>
                <a:spcPts val="3000"/>
              </a:lnSpc>
              <a:defRPr/>
            </a:pP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‪申命记‬</a:t>
            </a:r>
            <a:r>
              <a:rPr lang="en-US" altLang="zh-CN" sz="24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6:4 </a:t>
            </a:r>
            <a:r>
              <a:rPr lang="en-US" altLang="zh-CN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“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以色列啊，你要听！耶和华我们　神是独一的主。 </a:t>
            </a:r>
            <a:r>
              <a:rPr lang="en-US" altLang="zh-CN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5 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你要尽心、尽性、尽力爱耶和华你</a:t>
            </a:r>
            <a:r>
              <a:rPr lang="zh-CN" altLang="en-US" sz="24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的神。</a:t>
            </a:r>
            <a:endParaRPr lang="en-US" altLang="zh-CN" sz="2400" dirty="0" smtClean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>
              <a:lnSpc>
                <a:spcPts val="3000"/>
              </a:lnSpc>
              <a:defRPr/>
            </a:pPr>
            <a:r>
              <a:rPr lang="zh-CN" altLang="en-US" sz="24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‪申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命记‬</a:t>
            </a:r>
            <a:r>
              <a:rPr lang="en-US" altLang="zh-CN" sz="24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6:23 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将我们从那里领出来，要领我们进入他向我们列祖起誓应许之地，把这地赐给我们。</a:t>
            </a:r>
            <a:endParaRPr lang="en-US" altLang="zh-CN" sz="2400" dirty="0" smtClean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>
              <a:lnSpc>
                <a:spcPts val="3000"/>
              </a:lnSpc>
              <a:defRPr/>
            </a:pPr>
            <a:r>
              <a:rPr lang="zh-CN" altLang="en-US" sz="24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‪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申命记‬</a:t>
            </a:r>
            <a:r>
              <a:rPr lang="en-US" altLang="zh-CN" sz="24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10:12 </a:t>
            </a:r>
            <a:r>
              <a:rPr lang="en-US" altLang="zh-CN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“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以色列啊，现在耶和华你　神向你所要的是什么呢？只要你敬畏耶和华你的　神，遵行他的道，爱他，尽心尽性侍奉他， </a:t>
            </a:r>
            <a:r>
              <a:rPr lang="en-US" altLang="zh-CN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13 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遵守他的诫命律例，就是我今日所吩咐你的，为要叫你得福</a:t>
            </a:r>
            <a:r>
              <a:rPr lang="zh-CN" altLang="en-US" sz="24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US" altLang="zh-CN" sz="2400" dirty="0" smtClean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>
              <a:lnSpc>
                <a:spcPts val="1500"/>
              </a:lnSpc>
              <a:defRPr/>
            </a:pPr>
            <a:r>
              <a:rPr lang="zh-CN" altLang="en-US" sz="24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‪</a:t>
            </a:r>
            <a:endParaRPr lang="en-US" altLang="zh-CN" sz="2400" dirty="0" smtClean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>
              <a:lnSpc>
                <a:spcPts val="3000"/>
              </a:lnSpc>
              <a:defRPr/>
            </a:pPr>
            <a:r>
              <a:rPr lang="zh-CN" altLang="en-US" sz="3200" b="1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中心信息</a:t>
            </a:r>
            <a:r>
              <a:rPr lang="zh-CN" altLang="en-US" sz="2400" b="1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：神的信實與人的抉擇</a:t>
            </a:r>
            <a:endParaRPr lang="en-US" altLang="zh-CN" sz="24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>
              <a:lnSpc>
                <a:spcPts val="3000"/>
              </a:lnSpc>
              <a:defRPr/>
            </a:pPr>
            <a:r>
              <a:rPr lang="zh-CN" altLang="en-US" sz="24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申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命记‬</a:t>
            </a:r>
            <a:r>
              <a:rPr lang="en-US" altLang="zh-CN" sz="24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11:26 </a:t>
            </a:r>
            <a:r>
              <a:rPr lang="en-US" altLang="zh-CN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“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看哪，我今日将祝福与咒诅的话都陈明在你们面前。 </a:t>
            </a:r>
            <a:r>
              <a:rPr lang="en-US" altLang="zh-CN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27 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你们</a:t>
            </a:r>
            <a:r>
              <a:rPr lang="zh-CN" altLang="en-US" sz="2400" b="1" dirty="0">
                <a:solidFill>
                  <a:schemeClr val="accent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若听从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耶和华你</a:t>
            </a:r>
            <a:r>
              <a:rPr lang="zh-CN" altLang="en-US" sz="24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们神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的诫命，就是我今日所吩咐你们的，</a:t>
            </a:r>
            <a:r>
              <a:rPr lang="zh-CN" altLang="en-US" sz="2400" dirty="0">
                <a:solidFill>
                  <a:schemeClr val="accent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就必蒙福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。 </a:t>
            </a:r>
            <a:r>
              <a:rPr lang="en-US" altLang="zh-CN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28 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你们</a:t>
            </a:r>
            <a:r>
              <a:rPr lang="zh-CN" altLang="en-US" sz="2400" dirty="0">
                <a:solidFill>
                  <a:schemeClr val="accent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若不听从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耶和华你</a:t>
            </a:r>
            <a:r>
              <a:rPr lang="zh-CN" altLang="en-US" sz="24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们神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的诫命，偏离我今日所吩咐你们的道，去侍奉你们素来所不认识的别神，</a:t>
            </a:r>
            <a:r>
              <a:rPr lang="zh-CN" altLang="en-US" sz="2400" dirty="0">
                <a:solidFill>
                  <a:schemeClr val="accent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就必受祸</a:t>
            </a:r>
            <a:r>
              <a:rPr lang="zh-CN" altLang="en-US" sz="24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US" altLang="zh-CN" sz="2400" dirty="0" smtClean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>
              <a:lnSpc>
                <a:spcPts val="3000"/>
              </a:lnSpc>
              <a:defRPr/>
            </a:pP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‪提摩太后书‬</a:t>
            </a:r>
            <a:r>
              <a:rPr lang="en-US" altLang="zh-CN" sz="24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2:13 </a:t>
            </a:r>
            <a:r>
              <a:rPr lang="zh-CN" altLang="en-US" sz="2400" dirty="0">
                <a:solidFill>
                  <a:schemeClr val="accent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我们纵然失信，他仍是可信的</a:t>
            </a:r>
            <a:r>
              <a:rPr lang="zh-CN" altLang="en-US" sz="2400" dirty="0" smtClean="0">
                <a:solidFill>
                  <a:schemeClr val="accent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，因</a:t>
            </a:r>
            <a:r>
              <a:rPr lang="zh-CN" altLang="en-US" sz="2400" dirty="0">
                <a:solidFill>
                  <a:schemeClr val="accent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为他不能背乎自己</a:t>
            </a:r>
            <a:r>
              <a:rPr lang="zh-CN" altLang="en-US" sz="24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US" altLang="zh-CN" sz="24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54194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C97DBFAA-6E5F-27DA-3E44-F79081F82E4D}"/>
              </a:ext>
            </a:extLst>
          </p:cNvPr>
          <p:cNvSpPr txBox="1"/>
          <p:nvPr/>
        </p:nvSpPr>
        <p:spPr>
          <a:xfrm>
            <a:off x="593124" y="276921"/>
            <a:ext cx="11236411" cy="52014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400">
              <a:defRPr/>
            </a:pPr>
            <a:r>
              <a:rPr lang="zh-CN" altLang="en-US" sz="3200" b="1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特色</a:t>
            </a:r>
            <a:r>
              <a:rPr lang="zh-CN" altLang="en-US" sz="2800" b="1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： </a:t>
            </a:r>
          </a:p>
          <a:p>
            <a:pPr marL="342900" indent="-342900" defTabSz="914400">
              <a:lnSpc>
                <a:spcPts val="3000"/>
              </a:lnSpc>
              <a:buFont typeface="Wingdings" panose="05000000000000000000" pitchFamily="2" charset="2"/>
              <a:buChar char="q"/>
              <a:defRPr/>
            </a:pPr>
            <a:r>
              <a:rPr lang="zh-TW" altLang="en-US" sz="24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新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約最常引用的舊約經卷為：詩篇、以賽亞書、</a:t>
            </a:r>
            <a:r>
              <a:rPr lang="zh-TW" altLang="en-US" sz="2400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申命記</a:t>
            </a:r>
            <a:endParaRPr lang="en-US" altLang="zh-CN" sz="2400" b="1" dirty="0" smtClean="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342900" indent="-342900" defTabSz="914400">
              <a:lnSpc>
                <a:spcPts val="3000"/>
              </a:lnSpc>
              <a:buFont typeface="Wingdings" panose="05000000000000000000" pitchFamily="2" charset="2"/>
              <a:buChar char="q"/>
              <a:defRPr/>
            </a:pP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耶穌對抗撒但試探時，所引的三節經文，全出自</a:t>
            </a:r>
            <a:r>
              <a:rPr lang="zh-TW" altLang="en-US" sz="2400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申命</a:t>
            </a:r>
            <a:r>
              <a:rPr lang="zh-TW" altLang="en-US" sz="2400" dirty="0" smtClean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記</a:t>
            </a:r>
            <a:endParaRPr lang="en-US" altLang="zh-TW" sz="2400" dirty="0" smtClean="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800100" lvl="1" indent="-342900" defTabSz="914400">
              <a:lnSpc>
                <a:spcPts val="3000"/>
              </a:lnSpc>
              <a:buFont typeface="Wingdings" panose="05000000000000000000" pitchFamily="2" charset="2"/>
              <a:buChar char="Ø"/>
              <a:defRPr/>
            </a:pP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他苦煉你，任你飢餓，將你和你列祖所不認識的嗎哪賜給你吃，使你知道，人活著不是單靠食物，乃是靠耶和華口裏所出的一切話。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申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8:3)</a:t>
            </a:r>
          </a:p>
          <a:p>
            <a:pPr marL="800100" lvl="1" indent="-342900" defTabSz="914400">
              <a:lnSpc>
                <a:spcPts val="3000"/>
              </a:lnSpc>
              <a:buFont typeface="Wingdings" panose="05000000000000000000" pitchFamily="2" charset="2"/>
              <a:buChar char="Ø"/>
              <a:defRPr/>
            </a:pP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你們不可試探耶和華你們的神，像你們在瑪撒那樣試探他。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申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6:16)</a:t>
            </a:r>
          </a:p>
          <a:p>
            <a:pPr marL="800100" lvl="1" indent="-342900" defTabSz="914400">
              <a:lnSpc>
                <a:spcPts val="3000"/>
              </a:lnSpc>
              <a:buFont typeface="Wingdings" panose="05000000000000000000" pitchFamily="2" charset="2"/>
              <a:buChar char="Ø"/>
              <a:defRPr/>
            </a:pP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你要敬畏耶和華你的神，事奉他，指著他的名起誓。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申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6:13)</a:t>
            </a:r>
          </a:p>
          <a:p>
            <a:pPr marL="342900" indent="-342900" defTabSz="914400">
              <a:lnSpc>
                <a:spcPts val="3000"/>
              </a:lnSpc>
              <a:buFont typeface="Wingdings" panose="05000000000000000000" pitchFamily="2" charset="2"/>
              <a:buChar char="q"/>
              <a:defRPr/>
            </a:pP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耶穌所說最大的誡命，出自申命</a:t>
            </a:r>
            <a:r>
              <a:rPr lang="zh-TW" altLang="en-US" sz="24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記</a:t>
            </a:r>
            <a:endParaRPr lang="en-US" altLang="zh-TW" sz="2400" dirty="0" smtClean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800100" lvl="1" indent="-342900" defTabSz="914400">
              <a:lnSpc>
                <a:spcPts val="3000"/>
              </a:lnSpc>
              <a:buFont typeface="Wingdings" panose="05000000000000000000" pitchFamily="2" charset="2"/>
              <a:buChar char="Ø"/>
              <a:defRPr/>
            </a:pP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以色列啊，你要聽！耶和華我們神是獨一的主。你要盡心、盡性、盡力愛耶和華你的神。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申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6:4-5</a:t>
            </a:r>
            <a:r>
              <a:rPr lang="en-US" altLang="zh-TW" sz="24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marL="342900" indent="-342900" defTabSz="914400">
              <a:lnSpc>
                <a:spcPts val="3000"/>
              </a:lnSpc>
              <a:buFont typeface="Wingdings" panose="05000000000000000000" pitchFamily="2" charset="2"/>
              <a:buChar char="q"/>
              <a:defRPr/>
            </a:pPr>
            <a:r>
              <a:rPr lang="zh-CN" altLang="en-US" sz="24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也包含許多預言 （如以色列人將來的悖逆，亡國被擄和歸回）</a:t>
            </a:r>
            <a:endParaRPr lang="en-US" altLang="zh-CN" sz="2400" dirty="0" smtClean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>
              <a:lnSpc>
                <a:spcPts val="3000"/>
              </a:lnSpc>
              <a:defRPr/>
            </a:pPr>
            <a:r>
              <a:rPr lang="en-US" altLang="zh-CN" sz="2400" b="1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en-US" altLang="zh-CN" sz="2400" b="1" dirty="0" smtClean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 </a:t>
            </a:r>
            <a:r>
              <a:rPr lang="en-US" altLang="zh-CN" sz="20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4:27-31,28:36-37,28:49-57,28:64-68,30:1-5</a:t>
            </a:r>
            <a:endParaRPr lang="en-US" altLang="zh-CN" sz="200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1" defTabSz="914400">
              <a:lnSpc>
                <a:spcPts val="3000"/>
              </a:lnSpc>
              <a:defRPr/>
            </a:pPr>
            <a:endParaRPr lang="en-US" altLang="zh-TW" sz="24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36449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C97DBFAA-6E5F-27DA-3E44-F79081F82E4D}"/>
              </a:ext>
            </a:extLst>
          </p:cNvPr>
          <p:cNvSpPr txBox="1"/>
          <p:nvPr/>
        </p:nvSpPr>
        <p:spPr>
          <a:xfrm>
            <a:off x="593124" y="276921"/>
            <a:ext cx="11236411" cy="61247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400">
              <a:defRPr/>
            </a:pPr>
            <a:r>
              <a:rPr lang="zh-CN" altLang="en-US" sz="3200" b="1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分段</a:t>
            </a:r>
            <a:r>
              <a:rPr lang="zh-CN" altLang="en-US" sz="2800" b="1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： </a:t>
            </a:r>
          </a:p>
          <a:p>
            <a:pPr defTabSz="914400">
              <a:defRPr/>
            </a:pPr>
            <a:r>
              <a:rPr lang="zh-TW" altLang="en-US" sz="24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一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、回顧已往歷史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一至四章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defTabSz="914400">
              <a:defRPr/>
            </a:pPr>
            <a:r>
              <a:rPr lang="en-US" altLang="zh-TW" sz="24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        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1.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曠野飄流引言並從西乃山至加低斯巴尼亞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一章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defTabSz="914400">
              <a:defRPr/>
            </a:pPr>
            <a:r>
              <a:rPr lang="en-US" altLang="zh-TW" sz="24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        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2.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從加低斯巴尼亞飄流三十八年後來到希實本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二章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defTabSz="914400">
              <a:defRPr/>
            </a:pPr>
            <a:r>
              <a:rPr lang="en-US" altLang="zh-TW" sz="24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        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3.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從希實本來到約旦河東岸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三章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defTabSz="914400">
              <a:defRPr/>
            </a:pPr>
            <a:r>
              <a:rPr lang="en-US" altLang="zh-TW" sz="24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        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4.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摩西勸勉百姓遵守律法典章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四章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defTabSz="914400">
              <a:defRPr/>
            </a:pPr>
            <a:r>
              <a:rPr lang="zh-TW" altLang="en-US" sz="24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二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、重申神的命令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五至二十六章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defTabSz="914400">
              <a:defRPr/>
            </a:pPr>
            <a:r>
              <a:rPr lang="en-US" altLang="zh-TW" sz="24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        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1.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重申西乃山之約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五至六章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defTabSz="914400">
              <a:defRPr/>
            </a:pPr>
            <a:r>
              <a:rPr lang="en-US" altLang="zh-TW" sz="24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        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2.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進迦南地後須守住神選民的身份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七至九章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defTabSz="914400">
              <a:defRPr/>
            </a:pPr>
            <a:r>
              <a:rPr lang="en-US" altLang="zh-TW" sz="24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        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3.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重申神的基本誡命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十至十一章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defTabSz="914400">
              <a:defRPr/>
            </a:pPr>
            <a:r>
              <a:rPr lang="en-US" altLang="zh-TW" sz="24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        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4.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重申敬拜真神不可拜別神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十二至十三章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defTabSz="914400">
              <a:defRPr/>
            </a:pPr>
            <a:r>
              <a:rPr lang="en-US" altLang="zh-TW" sz="24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        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5.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重申敬虔生活的條例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十四至十八章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defTabSz="914400">
              <a:defRPr/>
            </a:pPr>
            <a:r>
              <a:rPr lang="en-US" altLang="zh-TW" sz="24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        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6.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重申社會生活的條例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十九至二十六章</a:t>
            </a:r>
            <a:r>
              <a:rPr lang="en-US" altLang="zh-TW" sz="24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defTabSz="914400">
              <a:defRPr/>
            </a:pPr>
            <a:endParaRPr lang="en-US" altLang="zh-TW" sz="24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>
              <a:defRPr/>
            </a:pPr>
            <a:endParaRPr lang="en-US" altLang="zh-TW" sz="2400" dirty="0" smtClean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>
              <a:defRPr/>
            </a:pPr>
            <a:endParaRPr lang="en-US" altLang="zh-TW" sz="24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489805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C97DBFAA-6E5F-27DA-3E44-F79081F82E4D}"/>
              </a:ext>
            </a:extLst>
          </p:cNvPr>
          <p:cNvSpPr txBox="1"/>
          <p:nvPr/>
        </p:nvSpPr>
        <p:spPr>
          <a:xfrm>
            <a:off x="593124" y="276921"/>
            <a:ext cx="11236411" cy="61247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400">
              <a:defRPr/>
            </a:pPr>
            <a:r>
              <a:rPr lang="zh-CN" altLang="en-US" sz="3200" b="1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分段</a:t>
            </a:r>
            <a:r>
              <a:rPr lang="zh-CN" altLang="en-US" sz="2800" b="1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： </a:t>
            </a:r>
          </a:p>
          <a:p>
            <a:pPr defTabSz="914400">
              <a:defRPr/>
            </a:pPr>
            <a:r>
              <a:rPr lang="zh-TW" altLang="en-US" sz="24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三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、展望未來前景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二十七至三十四章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defTabSz="914400">
              <a:defRPr/>
            </a:pPr>
            <a:r>
              <a:rPr lang="en-US" altLang="zh-TW" sz="24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        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1.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立石誓願守約蒙福，違者受咒詛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二十七至二十八章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defTabSz="914400">
              <a:defRPr/>
            </a:pPr>
            <a:r>
              <a:rPr lang="en-US" altLang="zh-TW" sz="24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        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2.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摩西與以色列人立約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二十九至三十章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defTabSz="914400">
              <a:defRPr/>
            </a:pPr>
            <a:r>
              <a:rPr lang="en-US" altLang="zh-TW" sz="24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        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3.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選立約書亞並在眾民前做最後的囑咐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三十一章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defTabSz="914400">
              <a:defRPr/>
            </a:pPr>
            <a:r>
              <a:rPr lang="en-US" altLang="zh-TW" sz="24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        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4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摩西的歌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.(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三十二章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defTabSz="914400">
              <a:defRPr/>
            </a:pPr>
            <a:r>
              <a:rPr lang="en-US" altLang="zh-TW" sz="24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        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5.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摩西對十二支派祝福的話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三十三章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defTabSz="914400">
              <a:defRPr/>
            </a:pPr>
            <a:r>
              <a:rPr lang="en-US" altLang="zh-TW" sz="24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        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6.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約書亞追記摩西之死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三十四章</a:t>
            </a:r>
            <a:r>
              <a:rPr lang="en-US" altLang="zh-TW" sz="24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defTabSz="914400">
              <a:defRPr/>
            </a:pPr>
            <a:endParaRPr lang="en-US" altLang="zh-TW" sz="24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>
              <a:defRPr/>
            </a:pPr>
            <a:endParaRPr lang="en-US" altLang="zh-TW" sz="2400" dirty="0" smtClean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>
              <a:defRPr/>
            </a:pPr>
            <a:endParaRPr lang="en-US" altLang="zh-TW" sz="24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>
              <a:defRPr/>
            </a:pPr>
            <a:endParaRPr lang="en-US" altLang="zh-TW" sz="2400" dirty="0" smtClean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>
              <a:defRPr/>
            </a:pPr>
            <a:endParaRPr lang="en-US" altLang="zh-TW" sz="24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>
              <a:defRPr/>
            </a:pPr>
            <a:endParaRPr lang="en-US" altLang="zh-TW" sz="2400" dirty="0" smtClean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>
              <a:defRPr/>
            </a:pPr>
            <a:endParaRPr lang="en-US" altLang="zh-TW" sz="24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>
              <a:defRPr/>
            </a:pP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摘自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黃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迦勒</a:t>
            </a:r>
            <a:r>
              <a:rPr lang="en-US" altLang="zh-TW" sz="2400" dirty="0">
                <a:latin typeface="KaiTi" panose="02010609060101010101" pitchFamily="49" charset="-122"/>
                <a:ea typeface="KaiTi" panose="02010609060101010101" pitchFamily="49" charset="-122"/>
              </a:rPr>
              <a:t>《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基督徒文摘解經系列──申命記書註解</a:t>
            </a:r>
            <a:r>
              <a:rPr lang="en-US" altLang="zh-TW" sz="2400" dirty="0"/>
              <a:t>》</a:t>
            </a:r>
            <a:endParaRPr lang="en-US" altLang="zh-TW" sz="24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90337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C97DBFAA-6E5F-27DA-3E44-F79081F82E4D}"/>
              </a:ext>
            </a:extLst>
          </p:cNvPr>
          <p:cNvSpPr txBox="1"/>
          <p:nvPr/>
        </p:nvSpPr>
        <p:spPr>
          <a:xfrm>
            <a:off x="486032" y="194542"/>
            <a:ext cx="11236411" cy="36009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400">
              <a:defRPr/>
            </a:pPr>
            <a:r>
              <a:rPr lang="zh-CN" altLang="en-US" sz="32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申命記</a:t>
            </a:r>
            <a:r>
              <a:rPr lang="zh-CN" altLang="en-US" sz="2800" b="1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：神的百姓重要轉折點 </a:t>
            </a:r>
            <a:endParaRPr lang="en-US" altLang="zh-CN" sz="2800" b="1" dirty="0" smtClean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914400" lvl="1" indent="-457200" defTabSz="914400">
              <a:buFont typeface="Wingdings" panose="05000000000000000000" pitchFamily="2" charset="2"/>
              <a:buChar char="Ø"/>
              <a:defRPr/>
            </a:pPr>
            <a:r>
              <a:rPr lang="zh-CN" altLang="en-US" sz="28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新的一代</a:t>
            </a:r>
            <a:endParaRPr lang="en-US" altLang="zh-CN" sz="2800" dirty="0" smtClean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914400" lvl="1" indent="-457200" defTabSz="914400">
              <a:buFont typeface="Wingdings" panose="05000000000000000000" pitchFamily="2" charset="2"/>
              <a:buChar char="Ø"/>
              <a:defRPr/>
            </a:pPr>
            <a:r>
              <a:rPr lang="zh-CN" altLang="en-US" sz="28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新的土地</a:t>
            </a:r>
            <a:endParaRPr lang="en-US" altLang="zh-CN" sz="2800" dirty="0" smtClean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914400" lvl="1" indent="-457200" defTabSz="914400">
              <a:buFont typeface="Wingdings" panose="05000000000000000000" pitchFamily="2" charset="2"/>
              <a:buChar char="Ø"/>
              <a:defRPr/>
            </a:pPr>
            <a:r>
              <a:rPr lang="zh-CN" altLang="en-US" sz="28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新的生活方式 </a:t>
            </a:r>
            <a:r>
              <a:rPr lang="en-US" altLang="zh-CN" sz="28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CN" altLang="en-US" sz="28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帳棚到房子，嗎哪到土產）</a:t>
            </a:r>
            <a:endParaRPr lang="en-US" altLang="zh-CN" sz="2800" dirty="0" smtClean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914400" lvl="1" indent="-457200" defTabSz="914400">
              <a:buFont typeface="Wingdings" panose="05000000000000000000" pitchFamily="2" charset="2"/>
              <a:buChar char="Ø"/>
              <a:defRPr/>
            </a:pPr>
            <a:r>
              <a:rPr lang="zh-CN" altLang="en-US" sz="28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新的啟示 （神的大能可畏到神的愛）</a:t>
            </a:r>
            <a:endParaRPr lang="en-US" altLang="zh-CN" sz="2800" dirty="0" smtClean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914400" lvl="1" indent="-457200" defTabSz="914400">
              <a:buFont typeface="Wingdings" panose="05000000000000000000" pitchFamily="2" charset="2"/>
              <a:buChar char="Ø"/>
              <a:defRPr/>
            </a:pPr>
            <a:r>
              <a:rPr lang="zh-CN" altLang="en-US" sz="28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新的託付 （入迦南，建國度）</a:t>
            </a:r>
            <a:endParaRPr lang="en-US" altLang="zh-CN" sz="2800" dirty="0" smtClean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914400" lvl="1" indent="-457200" defTabSz="914400">
              <a:buFont typeface="Wingdings" panose="05000000000000000000" pitchFamily="2" charset="2"/>
              <a:buChar char="Ø"/>
              <a:defRPr/>
            </a:pPr>
            <a:r>
              <a:rPr lang="zh-CN" altLang="en-US" sz="28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新的領袖 （摩西到約書亞）</a:t>
            </a:r>
            <a:endParaRPr lang="en-US" altLang="zh-CN" sz="2800" dirty="0" smtClean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914400" lvl="1" indent="-457200" defTabSz="914400">
              <a:buFont typeface="Wingdings" panose="05000000000000000000" pitchFamily="2" charset="2"/>
              <a:buChar char="Ø"/>
              <a:defRPr/>
            </a:pPr>
            <a:r>
              <a:rPr lang="zh-CN" altLang="en-US" sz="28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新的挑戰</a:t>
            </a:r>
          </a:p>
        </p:txBody>
      </p:sp>
    </p:spTree>
    <p:extLst>
      <p:ext uri="{BB962C8B-B14F-4D97-AF65-F5344CB8AC3E}">
        <p14:creationId xmlns:p14="http://schemas.microsoft.com/office/powerpoint/2010/main" val="446672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14C90BA4-9371-DFD0-14B3-628060890853}"/>
              </a:ext>
            </a:extLst>
          </p:cNvPr>
          <p:cNvSpPr txBox="1"/>
          <p:nvPr/>
        </p:nvSpPr>
        <p:spPr>
          <a:xfrm>
            <a:off x="150865" y="244574"/>
            <a:ext cx="11725505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914400"/>
            <a:r>
              <a:rPr lang="zh-CN" altLang="en-US" sz="32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课堂提问与分享 </a:t>
            </a:r>
            <a:r>
              <a:rPr lang="en-US" altLang="zh-CN" sz="32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Q&amp;A</a:t>
            </a:r>
          </a:p>
          <a:p>
            <a:pPr algn="ctr" defTabSz="914400"/>
            <a:endParaRPr lang="en-US" altLang="zh-CN" sz="2600" b="1" dirty="0">
              <a:solidFill>
                <a:prstClr val="black"/>
              </a:solidFill>
            </a:endParaRPr>
          </a:p>
          <a:p>
            <a:pPr defTabSz="914400"/>
            <a:endParaRPr lang="en-US" altLang="zh-CN" sz="1200" b="1" dirty="0">
              <a:solidFill>
                <a:prstClr val="black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96561" y="1326449"/>
            <a:ext cx="11895439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defTabSz="914400">
              <a:buFont typeface="Wingdings" panose="05000000000000000000" pitchFamily="2" charset="2"/>
              <a:buChar char="Ø"/>
            </a:pPr>
            <a:r>
              <a:rPr lang="en-US" altLang="zh-CN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Q1</a:t>
            </a:r>
            <a:r>
              <a:rPr lang="en-US" altLang="zh-CN" sz="28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  <a:r>
              <a:rPr lang="zh-CN" altLang="en-US" sz="28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您覺得</a:t>
            </a:r>
            <a:r>
              <a:rPr lang="en-US" altLang="zh-CN" sz="28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TCCC</a:t>
            </a:r>
            <a:r>
              <a:rPr lang="zh-CN" altLang="en-US" sz="28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教會目前面臨</a:t>
            </a:r>
            <a:r>
              <a:rPr lang="zh-TW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轉折</a:t>
            </a:r>
            <a:r>
              <a:rPr lang="zh-TW" altLang="en-US" sz="28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點</a:t>
            </a:r>
            <a:r>
              <a:rPr lang="zh-CN" altLang="en-US" sz="28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是什麼？</a:t>
            </a:r>
            <a:endParaRPr lang="zh-TW" altLang="en-US" sz="2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285750" indent="-285750" defTabSz="914400">
              <a:buFont typeface="Wingdings" panose="05000000000000000000" pitchFamily="2" charset="2"/>
              <a:buChar char="Ø"/>
            </a:pPr>
            <a:endParaRPr lang="en-US" altLang="zh-TW" sz="2800" dirty="0" smtClean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/>
            <a:endParaRPr lang="zh-CN" altLang="en-US" sz="2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285750" indent="-285750" defTabSz="914400">
              <a:buFont typeface="Wingdings" panose="05000000000000000000" pitchFamily="2" charset="2"/>
              <a:buChar char="Ø"/>
            </a:pPr>
            <a:r>
              <a:rPr lang="en-US" altLang="zh-CN" sz="28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Q2</a:t>
            </a:r>
            <a:r>
              <a:rPr lang="en-US" altLang="zh-CN" sz="28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  <a:r>
              <a:rPr lang="zh-CN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您</a:t>
            </a:r>
            <a:r>
              <a:rPr lang="zh-TW" altLang="en-US" sz="28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覺得</a:t>
            </a:r>
            <a:r>
              <a:rPr lang="zh-CN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您</a:t>
            </a:r>
            <a:r>
              <a:rPr lang="zh-CN" altLang="en-US" sz="28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個人</a:t>
            </a:r>
            <a:r>
              <a:rPr lang="zh-TW" altLang="en-US" sz="28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目</a:t>
            </a:r>
            <a:r>
              <a:rPr lang="zh-TW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前面臨轉折點是什麼</a:t>
            </a:r>
            <a:r>
              <a:rPr lang="zh-TW" altLang="en-US" sz="28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？</a:t>
            </a:r>
            <a:endParaRPr lang="en-US" altLang="zh-TW" sz="2800" dirty="0" smtClean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285750" indent="-285750" defTabSz="914400">
              <a:buFont typeface="Wingdings" panose="05000000000000000000" pitchFamily="2" charset="2"/>
              <a:buChar char="Ø"/>
            </a:pPr>
            <a:endParaRPr lang="en-US" altLang="zh-TW" sz="2800" dirty="0" smtClean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/>
            <a:endParaRPr lang="en-US" altLang="zh-TW" sz="2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285750" indent="-285750" defTabSz="914400">
              <a:buFont typeface="Wingdings" panose="05000000000000000000" pitchFamily="2" charset="2"/>
              <a:buChar char="Ø"/>
            </a:pPr>
            <a:r>
              <a:rPr lang="en-US" altLang="zh-CN" sz="28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Q3:</a:t>
            </a:r>
            <a:r>
              <a:rPr lang="zh-CN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您</a:t>
            </a:r>
            <a:r>
              <a:rPr lang="zh-TW" altLang="en-US" sz="28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覺得</a:t>
            </a:r>
            <a:r>
              <a:rPr lang="zh-CN" altLang="en-US" sz="28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您對</a:t>
            </a:r>
            <a:r>
              <a:rPr lang="en-US" altLang="zh-CN" sz="28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2024</a:t>
            </a:r>
            <a:r>
              <a:rPr lang="zh-CN" altLang="en-US" sz="28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年舊約班主日學有什麼期望？</a:t>
            </a:r>
            <a:endParaRPr lang="en-US" altLang="zh-TW" sz="2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/>
            <a:endParaRPr lang="zh-TW" altLang="en-US" sz="2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/>
            <a:endParaRPr lang="en-US" altLang="zh-CN" sz="2800" dirty="0" smtClean="0">
              <a:solidFill>
                <a:prstClr val="black"/>
              </a:solidFill>
              <a:latin typeface="等线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42429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672282" y="263612"/>
            <a:ext cx="941584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4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2024</a:t>
            </a:r>
            <a:r>
              <a:rPr lang="zh-TW" altLang="en-US" sz="4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年</a:t>
            </a:r>
            <a:r>
              <a:rPr lang="zh-TW" altLang="en-US" sz="4400" dirty="0">
                <a:latin typeface="KaiTi" panose="02010609060101010101" pitchFamily="49" charset="-122"/>
                <a:ea typeface="KaiTi" panose="02010609060101010101" pitchFamily="49" charset="-122"/>
              </a:rPr>
              <a:t>主題“敬拜 研道 行道”</a:t>
            </a:r>
            <a:endParaRPr lang="en-US" altLang="zh-TW" sz="4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2864" y="1177444"/>
            <a:ext cx="6471084" cy="5558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1690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696995" y="469558"/>
            <a:ext cx="941584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4400" b="1" dirty="0">
                <a:latin typeface="KaiTi" panose="02010609060101010101" pitchFamily="49" charset="-122"/>
                <a:ea typeface="KaiTi" panose="02010609060101010101" pitchFamily="49" charset="-122"/>
              </a:rPr>
              <a:t>2024</a:t>
            </a:r>
            <a:r>
              <a:rPr lang="zh-TW" altLang="en-US" sz="4400" b="1" dirty="0">
                <a:latin typeface="KaiTi" panose="02010609060101010101" pitchFamily="49" charset="-122"/>
                <a:ea typeface="KaiTi" panose="02010609060101010101" pitchFamily="49" charset="-122"/>
              </a:rPr>
              <a:t>舊約班课</a:t>
            </a:r>
            <a:r>
              <a:rPr lang="zh-TW" altLang="en-US" sz="44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程</a:t>
            </a:r>
            <a:endParaRPr lang="en-US" altLang="zh-TW" sz="4400" b="1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sz="4000" dirty="0" smtClean="0">
                <a:latin typeface="KaiTi" panose="02010609060101010101" pitchFamily="49" charset="-122"/>
                <a:ea typeface="KaiTi" panose="02010609060101010101" pitchFamily="49" charset="-122"/>
              </a:rPr>
              <a:t>申</a:t>
            </a:r>
            <a:r>
              <a:rPr lang="zh-TW" altLang="en-US" sz="4000" dirty="0">
                <a:latin typeface="KaiTi" panose="02010609060101010101" pitchFamily="49" charset="-122"/>
                <a:ea typeface="KaiTi" panose="02010609060101010101" pitchFamily="49" charset="-122"/>
              </a:rPr>
              <a:t>命</a:t>
            </a:r>
            <a:r>
              <a:rPr lang="zh-TW" altLang="en-US" sz="4000" dirty="0" smtClean="0">
                <a:latin typeface="KaiTi" panose="02010609060101010101" pitchFamily="49" charset="-122"/>
                <a:ea typeface="KaiTi" panose="02010609060101010101" pitchFamily="49" charset="-122"/>
              </a:rPr>
              <a:t>記</a:t>
            </a:r>
            <a:r>
              <a:rPr lang="en-US" altLang="zh-CN" sz="4000" dirty="0" smtClean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CN" altLang="en-US" sz="4000" dirty="0">
                <a:latin typeface="KaiTi" panose="02010609060101010101" pitchFamily="49" charset="-122"/>
                <a:ea typeface="KaiTi" panose="02010609060101010101" pitchFamily="49" charset="-122"/>
              </a:rPr>
              <a:t>神的話</a:t>
            </a:r>
            <a:r>
              <a:rPr lang="zh-CN" altLang="en-US" sz="4000" dirty="0" smtClean="0">
                <a:latin typeface="KaiTi" panose="02010609060101010101" pitchFamily="49" charset="-122"/>
                <a:ea typeface="KaiTi" panose="02010609060101010101" pitchFamily="49" charset="-122"/>
              </a:rPr>
              <a:t>語</a:t>
            </a:r>
            <a:r>
              <a:rPr lang="zh-CN" altLang="en-US" sz="4000" dirty="0">
                <a:latin typeface="KaiTi" panose="02010609060101010101" pitchFamily="49" charset="-122"/>
                <a:ea typeface="KaiTi" panose="02010609060101010101" pitchFamily="49" charset="-122"/>
              </a:rPr>
              <a:t>（研道）</a:t>
            </a:r>
            <a:endParaRPr lang="en-US" altLang="zh-TW" sz="40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TW" altLang="en-US" sz="4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‪</a:t>
            </a:r>
            <a:r>
              <a:rPr lang="zh-TW" altLang="en-US" sz="3600" dirty="0">
                <a:latin typeface="KaiTi" panose="02010609060101010101" pitchFamily="49" charset="-122"/>
                <a:ea typeface="KaiTi" panose="02010609060101010101" pitchFamily="49" charset="-122"/>
              </a:rPr>
              <a:t>申命記‬</a:t>
            </a:r>
            <a:r>
              <a:rPr lang="en-US" altLang="zh-TW" sz="3600" dirty="0" smtClean="0">
                <a:latin typeface="KaiTi" panose="02010609060101010101" pitchFamily="49" charset="-122"/>
                <a:ea typeface="KaiTi" panose="02010609060101010101" pitchFamily="49" charset="-122"/>
              </a:rPr>
              <a:t>6:6</a:t>
            </a:r>
            <a:r>
              <a:rPr lang="zh-TW" altLang="en-US" sz="3600" dirty="0" smtClean="0">
                <a:latin typeface="KaiTi" panose="02010609060101010101" pitchFamily="49" charset="-122"/>
                <a:ea typeface="KaiTi" panose="02010609060101010101" pitchFamily="49" charset="-122"/>
              </a:rPr>
              <a:t>我</a:t>
            </a:r>
            <a:r>
              <a:rPr lang="zh-TW" altLang="en-US" sz="3600" dirty="0">
                <a:latin typeface="KaiTi" panose="02010609060101010101" pitchFamily="49" charset="-122"/>
                <a:ea typeface="KaiTi" panose="02010609060101010101" pitchFamily="49" charset="-122"/>
              </a:rPr>
              <a:t>今日所吩咐你的</a:t>
            </a:r>
            <a:r>
              <a:rPr lang="zh-TW" altLang="en-US" sz="4800" b="1" u="sng" dirty="0">
                <a:latin typeface="KaiTi" panose="02010609060101010101" pitchFamily="49" charset="-122"/>
                <a:ea typeface="KaiTi" panose="02010609060101010101" pitchFamily="49" charset="-122"/>
              </a:rPr>
              <a:t>話</a:t>
            </a:r>
            <a:r>
              <a:rPr lang="zh-TW" altLang="en-US" sz="3600" dirty="0">
                <a:latin typeface="KaiTi" panose="02010609060101010101" pitchFamily="49" charset="-122"/>
                <a:ea typeface="KaiTi" panose="02010609060101010101" pitchFamily="49" charset="-122"/>
              </a:rPr>
              <a:t>都要記在心上， </a:t>
            </a:r>
            <a:r>
              <a:rPr lang="en-US" altLang="zh-TW" sz="3600" dirty="0">
                <a:latin typeface="KaiTi" panose="02010609060101010101" pitchFamily="49" charset="-122"/>
                <a:ea typeface="KaiTi" panose="02010609060101010101" pitchFamily="49" charset="-122"/>
              </a:rPr>
              <a:t>7 </a:t>
            </a:r>
            <a:r>
              <a:rPr lang="zh-TW" altLang="en-US" sz="3600" dirty="0">
                <a:latin typeface="KaiTi" panose="02010609060101010101" pitchFamily="49" charset="-122"/>
                <a:ea typeface="KaiTi" panose="02010609060101010101" pitchFamily="49" charset="-122"/>
              </a:rPr>
              <a:t>也要</a:t>
            </a:r>
            <a:r>
              <a:rPr lang="zh-TW" altLang="en-US" sz="3600" b="1" u="sng" dirty="0">
                <a:latin typeface="KaiTi" panose="02010609060101010101" pitchFamily="49" charset="-122"/>
                <a:ea typeface="KaiTi" panose="02010609060101010101" pitchFamily="49" charset="-122"/>
              </a:rPr>
              <a:t>殷勤教訓你的兒女</a:t>
            </a:r>
            <a:r>
              <a:rPr lang="zh-TW" altLang="en-US" sz="3600" dirty="0">
                <a:latin typeface="KaiTi" panose="02010609060101010101" pitchFamily="49" charset="-122"/>
                <a:ea typeface="KaiTi" panose="02010609060101010101" pitchFamily="49" charset="-122"/>
              </a:rPr>
              <a:t>。無論你坐在家裏，行在路上，躺下，起來，都要談論。 </a:t>
            </a:r>
            <a:r>
              <a:rPr lang="en-US" altLang="zh-TW" sz="3600" dirty="0">
                <a:latin typeface="KaiTi" panose="02010609060101010101" pitchFamily="49" charset="-122"/>
                <a:ea typeface="KaiTi" panose="02010609060101010101" pitchFamily="49" charset="-122"/>
              </a:rPr>
              <a:t>8 </a:t>
            </a:r>
            <a:r>
              <a:rPr lang="zh-TW" altLang="en-US" sz="3600" dirty="0">
                <a:latin typeface="KaiTi" panose="02010609060101010101" pitchFamily="49" charset="-122"/>
                <a:ea typeface="KaiTi" panose="02010609060101010101" pitchFamily="49" charset="-122"/>
              </a:rPr>
              <a:t>也要繫在手上為記號，戴在額上為經文； </a:t>
            </a:r>
            <a:r>
              <a:rPr lang="en-US" altLang="zh-TW" sz="3600" dirty="0">
                <a:latin typeface="KaiTi" panose="02010609060101010101" pitchFamily="49" charset="-122"/>
                <a:ea typeface="KaiTi" panose="02010609060101010101" pitchFamily="49" charset="-122"/>
              </a:rPr>
              <a:t>9 </a:t>
            </a:r>
            <a:r>
              <a:rPr lang="zh-TW" altLang="en-US" sz="3600" dirty="0">
                <a:latin typeface="KaiTi" panose="02010609060101010101" pitchFamily="49" charset="-122"/>
                <a:ea typeface="KaiTi" panose="02010609060101010101" pitchFamily="49" charset="-122"/>
              </a:rPr>
              <a:t>又要寫在你房屋的門框上，並你的城門上。」</a:t>
            </a:r>
            <a:r>
              <a:rPr lang="zh-TW" altLang="en-US" sz="4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‪</a:t>
            </a:r>
            <a:endParaRPr lang="en-US" altLang="zh-TW" sz="4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39309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696995" y="469558"/>
            <a:ext cx="9415848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4400" b="1" dirty="0">
                <a:latin typeface="KaiTi" panose="02010609060101010101" pitchFamily="49" charset="-122"/>
                <a:ea typeface="KaiTi" panose="02010609060101010101" pitchFamily="49" charset="-122"/>
              </a:rPr>
              <a:t>2024</a:t>
            </a:r>
            <a:r>
              <a:rPr lang="zh-TW" altLang="en-US" sz="4400" b="1" dirty="0">
                <a:latin typeface="KaiTi" panose="02010609060101010101" pitchFamily="49" charset="-122"/>
                <a:ea typeface="KaiTi" panose="02010609060101010101" pitchFamily="49" charset="-122"/>
              </a:rPr>
              <a:t>舊約班课</a:t>
            </a:r>
            <a:r>
              <a:rPr lang="zh-TW" altLang="en-US" sz="44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程</a:t>
            </a:r>
            <a:endParaRPr lang="en-US" altLang="zh-TW" sz="4400" b="1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sz="4000" dirty="0" smtClean="0">
                <a:latin typeface="KaiTi" panose="02010609060101010101" pitchFamily="49" charset="-122"/>
                <a:ea typeface="KaiTi" panose="02010609060101010101" pitchFamily="49" charset="-122"/>
              </a:rPr>
              <a:t>約</a:t>
            </a:r>
            <a:r>
              <a:rPr lang="zh-TW" altLang="en-US" sz="4000" dirty="0">
                <a:latin typeface="KaiTi" panose="02010609060101010101" pitchFamily="49" charset="-122"/>
                <a:ea typeface="KaiTi" panose="02010609060101010101" pitchFamily="49" charset="-122"/>
              </a:rPr>
              <a:t>書亞</a:t>
            </a:r>
            <a:r>
              <a:rPr lang="zh-TW" altLang="en-US" sz="4000" dirty="0" smtClean="0">
                <a:latin typeface="KaiTi" panose="02010609060101010101" pitchFamily="49" charset="-122"/>
                <a:ea typeface="KaiTi" panose="02010609060101010101" pitchFamily="49" charset="-122"/>
              </a:rPr>
              <a:t>記</a:t>
            </a:r>
            <a:r>
              <a:rPr lang="en-US" altLang="zh-CN" sz="4000" dirty="0" smtClean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CN" altLang="en-US" sz="4000" dirty="0" smtClean="0">
                <a:latin typeface="KaiTi" panose="02010609060101010101" pitchFamily="49" charset="-122"/>
                <a:ea typeface="KaiTi" panose="02010609060101010101" pitchFamily="49" charset="-122"/>
              </a:rPr>
              <a:t>得</a:t>
            </a:r>
            <a:r>
              <a:rPr lang="zh-CN" altLang="en-US" sz="4000" dirty="0">
                <a:latin typeface="KaiTi" panose="02010609060101010101" pitchFamily="49" charset="-122"/>
                <a:ea typeface="KaiTi" panose="02010609060101010101" pitchFamily="49" charset="-122"/>
              </a:rPr>
              <a:t>那</a:t>
            </a:r>
            <a:r>
              <a:rPr lang="zh-CN" altLang="en-US" sz="4000" dirty="0" smtClean="0">
                <a:latin typeface="KaiTi" panose="02010609060101010101" pitchFamily="49" charset="-122"/>
                <a:ea typeface="KaiTi" panose="02010609060101010101" pitchFamily="49" charset="-122"/>
              </a:rPr>
              <a:t>地</a:t>
            </a:r>
            <a:r>
              <a:rPr lang="en-US" altLang="zh-CN" sz="4000" dirty="0" smtClean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CN" altLang="en-US" sz="4000" dirty="0">
                <a:latin typeface="KaiTi" panose="02010609060101010101" pitchFamily="49" charset="-122"/>
                <a:ea typeface="KaiTi" panose="02010609060101010101" pitchFamily="49" charset="-122"/>
              </a:rPr>
              <a:t>行道） </a:t>
            </a:r>
            <a:endParaRPr lang="en-US" altLang="zh-TW" sz="40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TW" altLang="en-US" sz="3600" dirty="0" smtClean="0">
                <a:latin typeface="KaiTi" panose="02010609060101010101" pitchFamily="49" charset="-122"/>
                <a:ea typeface="KaiTi" panose="02010609060101010101" pitchFamily="49" charset="-122"/>
              </a:rPr>
              <a:t>約書亞記‬</a:t>
            </a:r>
            <a:r>
              <a:rPr lang="en-US" altLang="zh-TW" sz="3600" dirty="0" smtClean="0">
                <a:latin typeface="KaiTi" panose="02010609060101010101" pitchFamily="49" charset="-122"/>
                <a:ea typeface="KaiTi" panose="02010609060101010101" pitchFamily="49" charset="-122"/>
              </a:rPr>
              <a:t>1:2 </a:t>
            </a:r>
            <a:r>
              <a:rPr lang="zh-TW" altLang="en-US" sz="3600" dirty="0">
                <a:latin typeface="KaiTi" panose="02010609060101010101" pitchFamily="49" charset="-122"/>
                <a:ea typeface="KaiTi" panose="02010609060101010101" pitchFamily="49" charset="-122"/>
              </a:rPr>
              <a:t>「我的僕人摩西死了。現在</a:t>
            </a:r>
            <a:r>
              <a:rPr lang="zh-TW" altLang="en-US" sz="3600" b="1" u="sng" dirty="0">
                <a:latin typeface="KaiTi" panose="02010609060101010101" pitchFamily="49" charset="-122"/>
                <a:ea typeface="KaiTi" panose="02010609060101010101" pitchFamily="49" charset="-122"/>
              </a:rPr>
              <a:t>你要起來</a:t>
            </a:r>
            <a:r>
              <a:rPr lang="zh-TW" altLang="en-US" sz="3600" dirty="0">
                <a:latin typeface="KaiTi" panose="02010609060101010101" pitchFamily="49" charset="-122"/>
                <a:ea typeface="KaiTi" panose="02010609060101010101" pitchFamily="49" charset="-122"/>
              </a:rPr>
              <a:t>，和眾百姓過這約旦河，往我所要賜給以色列人的地去。 </a:t>
            </a:r>
            <a:r>
              <a:rPr lang="en-US" altLang="zh-TW" sz="3600" dirty="0">
                <a:latin typeface="KaiTi" panose="02010609060101010101" pitchFamily="49" charset="-122"/>
                <a:ea typeface="KaiTi" panose="02010609060101010101" pitchFamily="49" charset="-122"/>
              </a:rPr>
              <a:t>3 </a:t>
            </a:r>
            <a:r>
              <a:rPr lang="zh-TW" altLang="en-US" sz="3600" dirty="0">
                <a:latin typeface="KaiTi" panose="02010609060101010101" pitchFamily="49" charset="-122"/>
                <a:ea typeface="KaiTi" panose="02010609060101010101" pitchFamily="49" charset="-122"/>
              </a:rPr>
              <a:t>凡你們腳掌所踏之地，我都照着我所應許摩西的話賜給你們了</a:t>
            </a:r>
            <a:r>
              <a:rPr lang="zh-TW" altLang="en-US" sz="36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US" altLang="zh-TW" sz="36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US" altLang="zh-TW" sz="36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zh-TW" altLang="en-US" sz="4000" dirty="0">
                <a:latin typeface="KaiTi" panose="02010609060101010101" pitchFamily="49" charset="-122"/>
                <a:ea typeface="KaiTi" panose="02010609060101010101" pitchFamily="49" charset="-122"/>
              </a:rPr>
              <a:t>加爾文的基督教要義部分主題</a:t>
            </a:r>
          </a:p>
          <a:p>
            <a:r>
              <a:rPr lang="zh-CN" altLang="en-US" sz="3600" dirty="0" smtClean="0"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endParaRPr lang="en-US" altLang="zh-TW" sz="36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US" sz="36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039101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1134" y="634314"/>
            <a:ext cx="9881759" cy="5684109"/>
          </a:xfrm>
        </p:spPr>
        <p:txBody>
          <a:bodyPr>
            <a:noAutofit/>
          </a:bodyPr>
          <a:lstStyle/>
          <a:p>
            <a:r>
              <a:rPr lang="zh-CN" altLang="en-US" sz="4400" b="1" dirty="0" smtClean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同</a:t>
            </a:r>
            <a:r>
              <a:rPr lang="zh-CN" altLang="en-US" sz="4400" b="1" dirty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工</a:t>
            </a:r>
            <a:r>
              <a:rPr lang="zh-CN" altLang="en-US" sz="4400" b="1" dirty="0" smtClean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团队：</a:t>
            </a:r>
            <a:endParaRPr lang="en-US" altLang="zh-CN" sz="4400" b="1" dirty="0" smtClean="0">
              <a:solidFill>
                <a:schemeClr val="tx1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CN" altLang="en-US" sz="3600" dirty="0" smtClean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朱海寧，陳萍，于少海，項則賢</a:t>
            </a:r>
            <a:endParaRPr lang="en-US" altLang="zh-TW" sz="3600" dirty="0" smtClean="0">
              <a:solidFill>
                <a:schemeClr val="tx1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US" altLang="zh-TW" sz="1200" b="1" dirty="0" smtClean="0">
              <a:solidFill>
                <a:schemeClr val="tx1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TW" altLang="en-US" sz="4400" b="1" dirty="0" smtClean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學</a:t>
            </a:r>
            <a:r>
              <a:rPr lang="zh-TW" altLang="en-US" sz="4400" b="1" dirty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習方</a:t>
            </a:r>
            <a:r>
              <a:rPr lang="zh-TW" altLang="en-US" sz="4400" b="1" dirty="0" smtClean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式</a:t>
            </a:r>
            <a:r>
              <a:rPr lang="zh-CN" altLang="en-US" sz="4400" b="1" dirty="0" smtClean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endParaRPr lang="zh-TW" altLang="en-US" sz="4400" b="1" dirty="0">
              <a:solidFill>
                <a:schemeClr val="tx1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TW" altLang="en-US" sz="3600" dirty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主日學老師講解～</a:t>
            </a:r>
            <a:r>
              <a:rPr lang="en-US" altLang="zh-TW" sz="3600" dirty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30min. </a:t>
            </a:r>
          </a:p>
          <a:p>
            <a:r>
              <a:rPr lang="zh-TW" altLang="en-US" sz="3600" dirty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討論時</a:t>
            </a:r>
            <a:r>
              <a:rPr lang="zh-TW" altLang="en-US" sz="3600" dirty="0" smtClean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間，</a:t>
            </a:r>
            <a:r>
              <a:rPr lang="zh-TW" altLang="en-US" sz="3600" dirty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組員自由回答問題或分享心得</a:t>
            </a:r>
          </a:p>
          <a:p>
            <a:endParaRPr lang="en-US" altLang="zh-TW" sz="1200" b="1" dirty="0" smtClean="0">
              <a:solidFill>
                <a:schemeClr val="tx1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TW" altLang="en-US" sz="4400" b="1" dirty="0" smtClean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課</a:t>
            </a:r>
            <a:r>
              <a:rPr lang="zh-TW" altLang="en-US" sz="4400" b="1" dirty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程要</a:t>
            </a:r>
            <a:r>
              <a:rPr lang="zh-TW" altLang="en-US" sz="4400" b="1" dirty="0" smtClean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求</a:t>
            </a:r>
            <a:r>
              <a:rPr lang="zh-CN" altLang="en-US" sz="4400" b="1" dirty="0" smtClean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endParaRPr lang="zh-TW" altLang="en-US" sz="4400" b="1" dirty="0">
              <a:solidFill>
                <a:schemeClr val="tx1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TW" altLang="en-US" sz="3600" dirty="0" smtClean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每</a:t>
            </a:r>
            <a:r>
              <a:rPr lang="zh-TW" altLang="en-US" sz="3600" dirty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週上課前預讀當週章節，歡迎預備問題或分</a:t>
            </a:r>
            <a:r>
              <a:rPr lang="zh-TW" altLang="en-US" sz="3600" dirty="0" smtClean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享</a:t>
            </a:r>
            <a:endParaRPr lang="zh-TW" altLang="en-US" sz="3600" dirty="0">
              <a:solidFill>
                <a:schemeClr val="tx1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098625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9470" y="856735"/>
            <a:ext cx="12002529" cy="3484606"/>
          </a:xfrm>
        </p:spPr>
        <p:txBody>
          <a:bodyPr>
            <a:normAutofit/>
          </a:bodyPr>
          <a:lstStyle/>
          <a:p>
            <a:pPr algn="ctr"/>
            <a:r>
              <a:rPr lang="en-US" altLang="zh-TW" sz="4800" b="1" dirty="0" smtClean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2024 </a:t>
            </a:r>
            <a:r>
              <a:rPr lang="zh-CN" altLang="en-US" sz="4800" b="1" dirty="0" smtClean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春季</a:t>
            </a:r>
            <a:r>
              <a:rPr lang="zh-CN" altLang="en-US" sz="4800" b="1" dirty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主日学</a:t>
            </a:r>
            <a:br>
              <a:rPr lang="zh-CN" altLang="en-US" sz="4800" b="1" dirty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TW" altLang="en-US" sz="66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申</a:t>
            </a:r>
            <a:r>
              <a:rPr lang="zh-TW" altLang="en-US" sz="6600" b="1" dirty="0">
                <a:latin typeface="KaiTi" panose="02010609060101010101" pitchFamily="49" charset="-122"/>
                <a:ea typeface="KaiTi" panose="02010609060101010101" pitchFamily="49" charset="-122"/>
              </a:rPr>
              <a:t>命</a:t>
            </a:r>
            <a:r>
              <a:rPr lang="zh-TW" altLang="en-US" sz="66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記</a:t>
            </a:r>
            <a:r>
              <a:rPr lang="en-US" altLang="zh-TW" sz="4800" dirty="0" smtClean="0"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altLang="zh-TW" sz="4800" dirty="0" smtClean="0"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4800" dirty="0">
                <a:latin typeface="KaiTi" panose="02010609060101010101" pitchFamily="49" charset="-122"/>
                <a:ea typeface="KaiTi" panose="02010609060101010101" pitchFamily="49" charset="-122"/>
              </a:rPr>
              <a:t>第</a:t>
            </a:r>
            <a:r>
              <a:rPr lang="zh-CN" altLang="en-US" sz="4800" dirty="0" smtClean="0">
                <a:latin typeface="KaiTi" panose="02010609060101010101" pitchFamily="49" charset="-122"/>
                <a:ea typeface="KaiTi" panose="02010609060101010101" pitchFamily="49" charset="-122"/>
              </a:rPr>
              <a:t>一課：簡介</a:t>
            </a:r>
            <a:r>
              <a:rPr lang="en-US" altLang="zh-CN" sz="6600" dirty="0" smtClean="0"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altLang="zh-CN" sz="6600" dirty="0" smtClean="0"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CN" sz="4000" dirty="0" smtClean="0">
                <a:latin typeface="KaiTi" panose="02010609060101010101" pitchFamily="49" charset="-122"/>
                <a:ea typeface="KaiTi" panose="02010609060101010101" pitchFamily="49" charset="-122"/>
              </a:rPr>
              <a:t>1/7/2024</a:t>
            </a:r>
            <a:endParaRPr lang="en-US" sz="4000" b="1" dirty="0">
              <a:solidFill>
                <a:schemeClr val="tx1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16277" y="4504167"/>
            <a:ext cx="34743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土桑華人基督教會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07675" y="5354822"/>
            <a:ext cx="1091513" cy="1162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3997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C97DBFAA-6E5F-27DA-3E44-F79081F82E4D}"/>
              </a:ext>
            </a:extLst>
          </p:cNvPr>
          <p:cNvSpPr txBox="1"/>
          <p:nvPr/>
        </p:nvSpPr>
        <p:spPr>
          <a:xfrm>
            <a:off x="593124" y="276921"/>
            <a:ext cx="11236411" cy="62940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400">
              <a:defRPr/>
            </a:pPr>
            <a:r>
              <a:rPr lang="zh-CN" altLang="en-US" sz="2800" b="1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書名： </a:t>
            </a:r>
          </a:p>
          <a:p>
            <a:pPr defTabSz="914400">
              <a:lnSpc>
                <a:spcPts val="3000"/>
              </a:lnSpc>
              <a:defRPr/>
            </a:pPr>
            <a:r>
              <a:rPr lang="zh-CN" altLang="en-US" sz="24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申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命记‬</a:t>
            </a:r>
            <a:r>
              <a:rPr lang="en-US" altLang="zh-CN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1:1 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以下所记的是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摩西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在约旦河东的旷野、疏弗对面的亚拉巴，就是巴兰、陀弗、拉班、哈洗录、底撒哈中间，向以色列众人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所</a:t>
            </a:r>
            <a:r>
              <a:rPr lang="zh-CN" altLang="en-US" sz="3600" b="1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说的</a:t>
            </a:r>
            <a:r>
              <a:rPr lang="zh-CN" altLang="en-US" sz="3600" b="1" dirty="0" smtClean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话</a:t>
            </a:r>
            <a:endParaRPr lang="en-US" altLang="zh-CN" sz="3600" b="1" dirty="0" smtClean="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>
              <a:lnSpc>
                <a:spcPts val="3000"/>
              </a:lnSpc>
              <a:defRPr/>
            </a:pPr>
            <a:endParaRPr lang="en-US" altLang="zh-CN" sz="2400" dirty="0" smtClean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342900" indent="-342900" defTabSz="914400">
              <a:lnSpc>
                <a:spcPts val="3000"/>
              </a:lnSpc>
              <a:buFont typeface="Wingdings" panose="05000000000000000000" pitchFamily="2" charset="2"/>
              <a:buChar char="Ø"/>
              <a:defRPr/>
            </a:pPr>
            <a:r>
              <a:rPr lang="zh-CN" altLang="en-US" sz="24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希伯來正典是引用第一個字</a:t>
            </a:r>
            <a:r>
              <a:rPr lang="zh-CN" altLang="en-US" sz="2400" b="1" dirty="0" smtClean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“说</a:t>
            </a:r>
            <a:r>
              <a:rPr lang="zh-CN" altLang="en-US" sz="2400" b="1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的</a:t>
            </a:r>
            <a:r>
              <a:rPr lang="zh-CN" altLang="en-US" sz="2400" b="1" dirty="0" smtClean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话”</a:t>
            </a:r>
            <a:endParaRPr lang="en-US" altLang="zh-CN" sz="2400" b="1" dirty="0" smtClean="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342900" indent="-342900" defTabSz="914400">
              <a:lnSpc>
                <a:spcPts val="3000"/>
              </a:lnSpc>
              <a:buFont typeface="Wingdings" panose="05000000000000000000" pitchFamily="2" charset="2"/>
              <a:buChar char="Ø"/>
              <a:defRPr/>
            </a:pP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希臘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文七十士譯本 </a:t>
            </a:r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“</a:t>
            </a:r>
            <a:r>
              <a:rPr lang="en-US" altLang="zh-CN" sz="2400" dirty="0" err="1" smtClean="0">
                <a:latin typeface="KaiTi" panose="02010609060101010101" pitchFamily="49" charset="-122"/>
                <a:ea typeface="KaiTi" panose="02010609060101010101" pitchFamily="49" charset="-122"/>
              </a:rPr>
              <a:t>Deuteros</a:t>
            </a:r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”(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二）</a:t>
            </a:r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+”nomos”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（誡命，律法）</a:t>
            </a:r>
            <a:r>
              <a:rPr lang="en-US" altLang="zh-CN" sz="2400" dirty="0" err="1" smtClean="0">
                <a:latin typeface="KaiTi" panose="02010609060101010101" pitchFamily="49" charset="-122"/>
                <a:ea typeface="KaiTi" panose="02010609060101010101" pitchFamily="49" charset="-122"/>
              </a:rPr>
              <a:t>Deuteronominon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342900" indent="-342900" defTabSz="914400">
              <a:lnSpc>
                <a:spcPts val="3000"/>
              </a:lnSpc>
              <a:buFont typeface="Wingdings" panose="05000000000000000000" pitchFamily="2" charset="2"/>
              <a:buChar char="Ø"/>
              <a:defRPr/>
            </a:pP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英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文：</a:t>
            </a:r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Deuteronomy 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（第二次申明律法）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342900" indent="-342900" defTabSz="914400">
              <a:lnSpc>
                <a:spcPts val="3000"/>
              </a:lnSpc>
              <a:buFont typeface="Wingdings" panose="05000000000000000000" pitchFamily="2" charset="2"/>
              <a:buChar char="Ø"/>
              <a:defRPr/>
            </a:pP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中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文：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申命</a:t>
            </a:r>
            <a:r>
              <a:rPr lang="zh-CN" altLang="en-US" sz="24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记</a:t>
            </a:r>
            <a:endParaRPr lang="en-US" altLang="zh-CN" sz="2400" dirty="0" smtClean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>
              <a:lnSpc>
                <a:spcPts val="3000"/>
              </a:lnSpc>
              <a:defRPr/>
            </a:pPr>
            <a:endParaRPr lang="en-US" altLang="zh-CN" sz="2400" dirty="0" smtClean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>
              <a:lnSpc>
                <a:spcPts val="3000"/>
              </a:lnSpc>
              <a:defRPr/>
            </a:pPr>
            <a:r>
              <a:rPr lang="zh-CN" altLang="en-US" sz="32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作者： 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摩</a:t>
            </a:r>
            <a:r>
              <a:rPr lang="zh-CN" altLang="en-US" sz="24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西 （</a:t>
            </a:r>
            <a:r>
              <a:rPr lang="en-US" altLang="zh-CN" sz="24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1:1-3,29:1,31:9,24-26)</a:t>
            </a:r>
          </a:p>
          <a:p>
            <a:pPr defTabSz="914400">
              <a:lnSpc>
                <a:spcPts val="3000"/>
              </a:lnSpc>
              <a:defRPr/>
            </a:pPr>
            <a:endParaRPr lang="en-US" altLang="zh-CN" sz="2400" b="1" dirty="0" smtClean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>
              <a:lnSpc>
                <a:spcPts val="3000"/>
              </a:lnSpc>
              <a:defRPr/>
            </a:pPr>
            <a:r>
              <a:rPr lang="zh-CN" altLang="en-US" sz="3200" b="1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寫作時間</a:t>
            </a:r>
            <a:r>
              <a:rPr lang="zh-CN" altLang="en-US" sz="2400" b="1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zh-TW" altLang="en-US" sz="24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大約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在過約但河一個月之前（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－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3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），在以色列人結</a:t>
            </a:r>
            <a:r>
              <a:rPr lang="zh-TW" altLang="en-US" sz="24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束曠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野 </a:t>
            </a:r>
            <a:r>
              <a:rPr lang="en-US" altLang="zh-TW" sz="24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40</a:t>
            </a:r>
            <a:r>
              <a:rPr lang="zh-TW" altLang="en-US" sz="24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年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生活之後寫的</a:t>
            </a:r>
            <a:r>
              <a:rPr lang="zh-TW" altLang="en-US" sz="24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zh-CN" altLang="en-US" sz="24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（～</a:t>
            </a:r>
            <a:r>
              <a:rPr lang="en-US" altLang="zh-CN" sz="24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BC</a:t>
            </a:r>
            <a:r>
              <a:rPr lang="en-US" altLang="zh-TW" sz="24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1406</a:t>
            </a:r>
            <a:r>
              <a:rPr lang="zh-TW" altLang="en-US" sz="24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年</a:t>
            </a:r>
            <a:r>
              <a:rPr lang="zh-CN" altLang="en-US" sz="24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  <a:endParaRPr lang="zh-CN" altLang="en-US" sz="24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>
              <a:lnSpc>
                <a:spcPts val="3000"/>
              </a:lnSpc>
              <a:defRPr/>
            </a:pPr>
            <a:endParaRPr lang="en-US" altLang="zh-CN" sz="3200" b="1" dirty="0" smtClean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>
              <a:lnSpc>
                <a:spcPts val="3000"/>
              </a:lnSpc>
              <a:defRPr/>
            </a:pPr>
            <a:r>
              <a:rPr lang="zh-CN" altLang="en-US" sz="32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內</a:t>
            </a:r>
            <a:r>
              <a:rPr lang="zh-CN" altLang="en-US" sz="3200" b="1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容</a:t>
            </a:r>
            <a:r>
              <a:rPr lang="zh-CN" altLang="en-US" sz="32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跨越時間：</a:t>
            </a:r>
            <a:r>
              <a:rPr lang="zh-TW" altLang="en-US" sz="24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約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有四十</a:t>
            </a:r>
            <a:r>
              <a:rPr lang="zh-TW" altLang="en-US" sz="24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年</a:t>
            </a:r>
            <a:endParaRPr lang="en-US" altLang="zh-CN" sz="24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5909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C97DBFAA-6E5F-27DA-3E44-F79081F82E4D}"/>
              </a:ext>
            </a:extLst>
          </p:cNvPr>
          <p:cNvSpPr txBox="1"/>
          <p:nvPr/>
        </p:nvSpPr>
        <p:spPr>
          <a:xfrm>
            <a:off x="840259" y="0"/>
            <a:ext cx="4720281" cy="12464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400">
              <a:lnSpc>
                <a:spcPts val="3000"/>
              </a:lnSpc>
              <a:defRPr/>
            </a:pPr>
            <a:endParaRPr lang="en-US" altLang="zh-CN" sz="3200" b="1" dirty="0" smtClean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>
              <a:lnSpc>
                <a:spcPts val="3000"/>
              </a:lnSpc>
              <a:defRPr/>
            </a:pPr>
            <a:r>
              <a:rPr lang="zh-CN" altLang="en-US" sz="3200" b="1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地點：</a:t>
            </a:r>
            <a:endParaRPr lang="en-US" altLang="zh-CN" sz="3200" b="1" dirty="0" smtClean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>
              <a:lnSpc>
                <a:spcPts val="3000"/>
              </a:lnSpc>
              <a:defRPr/>
            </a:pPr>
            <a:r>
              <a:rPr lang="zh-CN" altLang="en-US" sz="3200" b="1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約但河東的摩押平原</a:t>
            </a:r>
            <a:endParaRPr lang="en-US" altLang="zh-CN" sz="32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90419" y="0"/>
            <a:ext cx="3645408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410932" y="6365101"/>
            <a:ext cx="38779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 smtClean="0">
                <a:latin typeface="KaiTi" panose="02010609060101010101" pitchFamily="49" charset="-122"/>
                <a:ea typeface="KaiTi" panose="02010609060101010101" pitchFamily="49" charset="-122"/>
              </a:rPr>
              <a:t>地圖摘自</a:t>
            </a:r>
            <a:r>
              <a:rPr lang="zh-TW" altLang="en-US" dirty="0" smtClean="0">
                <a:latin typeface="KaiTi" panose="02010609060101010101" pitchFamily="49" charset="-122"/>
                <a:ea typeface="KaiTi" panose="02010609060101010101" pitchFamily="49" charset="-122"/>
              </a:rPr>
              <a:t>聖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光神學院聖經地理資訊網</a:t>
            </a:r>
            <a:endParaRPr lang="en-US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8139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C97DBFAA-6E5F-27DA-3E44-F79081F82E4D}"/>
              </a:ext>
            </a:extLst>
          </p:cNvPr>
          <p:cNvSpPr txBox="1"/>
          <p:nvPr/>
        </p:nvSpPr>
        <p:spPr>
          <a:xfrm>
            <a:off x="593124" y="276921"/>
            <a:ext cx="11236411" cy="23564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400">
              <a:lnSpc>
                <a:spcPts val="3000"/>
              </a:lnSpc>
              <a:defRPr/>
            </a:pPr>
            <a:endParaRPr lang="en-US" altLang="zh-CN" sz="2400" b="1" dirty="0" smtClean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>
              <a:lnSpc>
                <a:spcPts val="3000"/>
              </a:lnSpc>
              <a:defRPr/>
            </a:pPr>
            <a:r>
              <a:rPr lang="zh-CN" altLang="en-US" sz="3200" b="1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寫作背景和目的</a:t>
            </a:r>
            <a:r>
              <a:rPr lang="zh-CN" altLang="en-US" sz="2400" b="1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：去埃及到如今已經</a:t>
            </a:r>
            <a:r>
              <a:rPr lang="en-US" altLang="zh-CN" sz="2400" b="1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40</a:t>
            </a:r>
            <a:r>
              <a:rPr lang="zh-CN" altLang="en-US" sz="2400" b="1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年，</a:t>
            </a:r>
            <a:r>
              <a:rPr lang="zh-TW" altLang="en-US" sz="24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當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以色列人舊的一代已經過去，</a:t>
            </a:r>
            <a:r>
              <a:rPr lang="zh-TW" altLang="en-US" sz="24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而新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的一代是在曠野長大，當他們進入迦南地前，必要曉得神已經說的話語與</a:t>
            </a:r>
            <a:r>
              <a:rPr lang="zh-TW" altLang="en-US" sz="24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誡命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，因此申命記不是一套新的律法與誡命，乃是重申舊命，使新的一代能得知</a:t>
            </a:r>
            <a:r>
              <a:rPr lang="zh-TW" altLang="en-US" sz="24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，他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們是信實的神所愛的立約子民，好在進入應許之地後，因著遵行神的話語，</a:t>
            </a:r>
            <a:r>
              <a:rPr lang="zh-TW" altLang="en-US" sz="24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要成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為蒙福的子</a:t>
            </a:r>
            <a:r>
              <a:rPr lang="zh-TW" altLang="en-US" sz="24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民</a:t>
            </a:r>
            <a:r>
              <a:rPr lang="zh-CN" altLang="en-US" sz="2400" dirty="0" smtClean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。反之，如違約，將受禍且被分散在各國。</a:t>
            </a:r>
            <a:endParaRPr lang="en-US" altLang="zh-CN" sz="24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86576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224</TotalTime>
  <Words>1591</Words>
  <Application>Microsoft Office PowerPoint</Application>
  <PresentationFormat>Widescreen</PresentationFormat>
  <Paragraphs>109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15</vt:i4>
      </vt:variant>
    </vt:vector>
  </HeadingPairs>
  <TitlesOfParts>
    <vt:vector size="28" baseType="lpstr">
      <vt:lpstr>等线</vt:lpstr>
      <vt:lpstr>KaiTi</vt:lpstr>
      <vt:lpstr>新細明體</vt:lpstr>
      <vt:lpstr>楷体</vt:lpstr>
      <vt:lpstr>Arial</vt:lpstr>
      <vt:lpstr>Calibri</vt:lpstr>
      <vt:lpstr>Calibri Light</vt:lpstr>
      <vt:lpstr>Century Gothic</vt:lpstr>
      <vt:lpstr>Wingdings</vt:lpstr>
      <vt:lpstr>Wingdings 3</vt:lpstr>
      <vt:lpstr>Wisp</vt:lpstr>
      <vt:lpstr>Office Theme</vt:lpstr>
      <vt:lpstr>1_Office Theme</vt:lpstr>
      <vt:lpstr>2024 舊約班介紹 </vt:lpstr>
      <vt:lpstr>PowerPoint Presentation</vt:lpstr>
      <vt:lpstr>PowerPoint Presentation</vt:lpstr>
      <vt:lpstr>PowerPoint Presentation</vt:lpstr>
      <vt:lpstr>PowerPoint Presentation</vt:lpstr>
      <vt:lpstr>2024 春季主日学 申命記 第一課：簡介 1/7/2024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2024 舊約班介紹</dc:title>
  <dc:creator>jason xiang</dc:creator>
  <cp:lastModifiedBy>jason xiang</cp:lastModifiedBy>
  <cp:revision>29</cp:revision>
  <dcterms:created xsi:type="dcterms:W3CDTF">2024-01-05T05:38:34Z</dcterms:created>
  <dcterms:modified xsi:type="dcterms:W3CDTF">2024-01-07T08:37:26Z</dcterms:modified>
</cp:coreProperties>
</file>