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5" r:id="rId2"/>
    <p:sldMasterId id="2147483677" r:id="rId3"/>
  </p:sldMasterIdLst>
  <p:sldIdLst>
    <p:sldId id="256" r:id="rId4"/>
    <p:sldId id="264" r:id="rId5"/>
    <p:sldId id="268" r:id="rId6"/>
    <p:sldId id="273" r:id="rId7"/>
    <p:sldId id="275" r:id="rId8"/>
    <p:sldId id="267" r:id="rId9"/>
    <p:sldId id="278" r:id="rId10"/>
    <p:sldId id="284" r:id="rId11"/>
    <p:sldId id="285" r:id="rId12"/>
    <p:sldId id="286" r:id="rId13"/>
    <p:sldId id="277" r:id="rId14"/>
    <p:sldId id="287" r:id="rId15"/>
    <p:sldId id="288" r:id="rId16"/>
    <p:sldId id="293" r:id="rId17"/>
    <p:sldId id="294" r:id="rId18"/>
    <p:sldId id="291" r:id="rId19"/>
    <p:sldId id="295" r:id="rId20"/>
    <p:sldId id="312" r:id="rId21"/>
    <p:sldId id="313" r:id="rId22"/>
    <p:sldId id="314" r:id="rId23"/>
    <p:sldId id="315" r:id="rId24"/>
    <p:sldId id="316" r:id="rId25"/>
    <p:sldId id="317" r:id="rId26"/>
    <p:sldId id="307" r:id="rId27"/>
    <p:sldId id="296" r:id="rId28"/>
    <p:sldId id="303" r:id="rId29"/>
    <p:sldId id="319" r:id="rId30"/>
    <p:sldId id="300" r:id="rId31"/>
    <p:sldId id="320" r:id="rId32"/>
    <p:sldId id="304" r:id="rId33"/>
    <p:sldId id="297" r:id="rId34"/>
    <p:sldId id="298" r:id="rId35"/>
    <p:sldId id="318" r:id="rId36"/>
    <p:sldId id="299" r:id="rId37"/>
    <p:sldId id="301" r:id="rId38"/>
    <p:sldId id="308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29F99-89F5-93D8-AAD4-ABE8C3FBA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F4A4E3-E2C6-B350-72B0-41BCBCD64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32167-61A6-AA39-22C5-DB3B8E3E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85A99-E689-64E5-382A-844D11D1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AEC7D-DCD3-B725-00B9-23E8AE16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9860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A4358-43B5-72E0-A49B-3EF157093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29F25-810B-828F-9D0B-6FB2AAD22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43ACF-63EC-F9B4-9684-EA85C9359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DA942-DD1E-326B-38E4-A06C15A49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A1FFE-B41C-2F81-5402-C61FDD61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0880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1679D-A3A7-4A69-0414-E654B03B8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E9FDD-2AC7-0BBE-7685-3D4856333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29A77-393F-4464-29E4-28D0FD2E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4C451-503B-7D01-DD77-2328876EB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50C3A-E6D7-D88B-9CD2-20FB66932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60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3F85E-ACC7-C8BC-3978-C3EE2D3E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692BD-50E3-F107-0F46-F492A94CC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6878C-D1FE-2449-7091-5E00BA4DB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ABC26D-934A-4CC3-92F2-2F8BB6983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DEBEBB-6F26-7631-9D6F-3C6EEA76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DEBCC0-F0C5-9512-3D48-9A9119406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4598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8C649-AB3F-9694-D6AE-B93343866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696CC1-3894-ED51-3CC8-261F4A26E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764CF7-A150-D400-7BD8-4022A9CAD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897911-CE0C-8A88-FDE0-A84B0EBB2B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93DBE4-8260-F946-3DD5-C71E6331A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A92064-AC79-FE8B-DDF5-1D7ED59C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916DE4-D044-9204-B30C-B42DE5018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99DD54-7D73-1F97-7205-08AA2BC3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7156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D66ED-3A24-6CF5-6F86-032D94DE5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B730B2-C77F-F1CB-899B-9922570D2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000073-2442-564C-5204-8801745D0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BA3B7-C53E-EF70-62F6-29A773C4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612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AF8F1B-4374-AE47-8E4A-F3509F368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0015B5-50A2-F4BE-D3F9-59F209EA8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76C61-775B-403E-9D9D-3E408DA5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8167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20C6-1652-A10C-AD02-10EDC3EF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50F6C-6F42-1FA8-1063-41A52BC00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B37849-629D-CDF3-198D-8C54E7A575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50038-4E66-104A-7C86-3E09DD4D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B43E3-E321-A28D-A9E1-F8D4E9E23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15643C-BA42-7C46-CCCC-4891C5BBB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3530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1F940-C946-DC43-9450-FB7ADC87F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44CF17-CD3A-19A5-63D1-26BD647D5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FB57A5-7B8D-FCA3-32B3-21FC93D7A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8C0E0-CF57-3E4F-E616-BFEB32DA0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36D2C-D197-8666-9464-90B5B350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46DB6F-F385-8388-CA38-066B5AE88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1794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ED7E8-16D1-2DA7-6F8C-8D5E4AC96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5E89E1-1473-3342-1687-A2FC75D83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8B462-EB17-AAA6-5660-038FFB74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0D677-88A0-D8C2-4F14-50C3D625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2125A-E1AE-A5B8-0AA0-F24C1B72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50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D50977-1D38-FFBF-5F00-05E2DD3E4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78E757-9EF0-9BEF-418F-196A11EDA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E72EB-5B47-7858-BB97-1047928E0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DF200-3D9C-FDB4-62D4-7874D4B8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038E6-34DA-EFDB-0F4D-7D765C9F9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5156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29F99-89F5-93D8-AAD4-ABE8C3FBA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F4A4E3-E2C6-B350-72B0-41BCBCD64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32167-61A6-AA39-22C5-DB3B8E3E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85A99-E689-64E5-382A-844D11D1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AEC7D-DCD3-B725-00B9-23E8AE16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7145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A4358-43B5-72E0-A49B-3EF157093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29F25-810B-828F-9D0B-6FB2AAD22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43ACF-63EC-F9B4-9684-EA85C9359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DA942-DD1E-326B-38E4-A06C15A49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A1FFE-B41C-2F81-5402-C61FDD61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33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1679D-A3A7-4A69-0414-E654B03B8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E9FDD-2AC7-0BBE-7685-3D4856333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29A77-393F-4464-29E4-28D0FD2E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4C451-503B-7D01-DD77-2328876EB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50C3A-E6D7-D88B-9CD2-20FB66932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0093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3F85E-ACC7-C8BC-3978-C3EE2D3E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692BD-50E3-F107-0F46-F492A94CC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6878C-D1FE-2449-7091-5E00BA4DB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ABC26D-934A-4CC3-92F2-2F8BB6983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DEBEBB-6F26-7631-9D6F-3C6EEA76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DEBCC0-F0C5-9512-3D48-9A9119406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004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8C649-AB3F-9694-D6AE-B93343866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696CC1-3894-ED51-3CC8-261F4A26E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764CF7-A150-D400-7BD8-4022A9CAD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897911-CE0C-8A88-FDE0-A84B0EBB2B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93DBE4-8260-F946-3DD5-C71E6331A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A92064-AC79-FE8B-DDF5-1D7ED59C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916DE4-D044-9204-B30C-B42DE5018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99DD54-7D73-1F97-7205-08AA2BC3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1087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D66ED-3A24-6CF5-6F86-032D94DE5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B730B2-C77F-F1CB-899B-9922570D2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000073-2442-564C-5204-8801745D0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BA3B7-C53E-EF70-62F6-29A773C4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2402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AF8F1B-4374-AE47-8E4A-F3509F368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0015B5-50A2-F4BE-D3F9-59F209EA8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76C61-775B-403E-9D9D-3E408DA5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0637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20C6-1652-A10C-AD02-10EDC3EF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50F6C-6F42-1FA8-1063-41A52BC00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B37849-629D-CDF3-198D-8C54E7A575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50038-4E66-104A-7C86-3E09DD4D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B43E3-E321-A28D-A9E1-F8D4E9E23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15643C-BA42-7C46-CCCC-4891C5BBB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1612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1F940-C946-DC43-9450-FB7ADC87F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44CF17-CD3A-19A5-63D1-26BD647D5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FB57A5-7B8D-FCA3-32B3-21FC93D7A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8C0E0-CF57-3E4F-E616-BFEB32DA0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36D2C-D197-8666-9464-90B5B350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46DB6F-F385-8388-CA38-066B5AE88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464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ED7E8-16D1-2DA7-6F8C-8D5E4AC96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5E89E1-1473-3342-1687-A2FC75D83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8B462-EB17-AAA6-5660-038FFB74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0D677-88A0-D8C2-4F14-50C3D625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2125A-E1AE-A5B8-0AA0-F24C1B72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9607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D50977-1D38-FFBF-5F00-05E2DD3E4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78E757-9EF0-9BEF-418F-196A11EDA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E72EB-5B47-7858-BB97-1047928E0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DF200-3D9C-FDB4-62D4-7874D4B8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038E6-34DA-EFDB-0F4D-7D765C9F9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27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A7D927-CD9D-1C06-8D69-3686DCE82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B2F3E2-1168-EA70-6BD7-614F024F1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773C4-CC3B-F123-E4F2-9A8BB2887E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E64A1-BA90-FED4-2750-179D9C394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85D17-E5B1-41F5-1DC5-D8C7C0C34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03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A7D927-CD9D-1C06-8D69-3686DCE82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B2F3E2-1168-EA70-6BD7-614F024F1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773C4-CC3B-F123-E4F2-9A8BB2887E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2/10/2024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E64A1-BA90-FED4-2750-179D9C394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85D17-E5B1-41F5-1DC5-D8C7C0C34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0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%E9%A9%AC%E5%A4%AA%E7%A6%8F%E9%9F%B3%205%3A37-39&amp;version=CUVMPS#fzh-CUVMPS-23220a" TargetMode="External"/><Relationship Id="rId1" Type="http://schemas.openxmlformats.org/officeDocument/2006/relationships/slideLayout" Target="../slideLayouts/slideLayout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470" y="198555"/>
            <a:ext cx="12002529" cy="4142786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2024 </a:t>
            </a:r>
            <a: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春季主日学</a:t>
            </a:r>
            <a:b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申命記</a:t>
            </a:r>
            <a:br>
              <a:rPr lang="en-US" altLang="zh-TW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第三課：旷野的“和平与战争”（第二章）</a:t>
            </a:r>
            <a:br>
              <a:rPr lang="en-US" altLang="zh-CN" sz="6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  <a:t>1/21/2024</a:t>
            </a:r>
            <a:endParaRPr lang="en-US" sz="40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16277" y="4504167"/>
            <a:ext cx="3474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土桑華人基督教會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75" y="5354822"/>
            <a:ext cx="1091513" cy="116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399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FA3697-DA61-FB64-AFE1-6EE5724E3581}"/>
              </a:ext>
            </a:extLst>
          </p:cNvPr>
          <p:cNvSpPr txBox="1"/>
          <p:nvPr/>
        </p:nvSpPr>
        <p:spPr>
          <a:xfrm>
            <a:off x="229907" y="1254463"/>
            <a:ext cx="1114000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申命记第</a:t>
            </a:r>
            <a:r>
              <a:rPr lang="zh-CN" altLang="en-US" sz="2400" dirty="0">
                <a:solidFill>
                  <a:srgbClr val="2A2A2A"/>
                </a:solidFill>
                <a:latin typeface="Roboto Condensed" panose="02000000000000000000" pitchFamily="2" charset="0"/>
              </a:rPr>
              <a:t>一</a:t>
            </a:r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章</a:t>
            </a:r>
            <a:endParaRPr lang="en-US" altLang="zh-CN" sz="2400" b="0" i="0" dirty="0">
              <a:solidFill>
                <a:srgbClr val="2A2A2A"/>
              </a:solidFill>
              <a:effectLst/>
              <a:latin typeface="Roboto Condensed" panose="02000000000000000000" pitchFamily="2" charset="0"/>
            </a:endParaRPr>
          </a:p>
          <a:p>
            <a:endParaRPr lang="en-US" altLang="zh-CN" sz="2400" dirty="0"/>
          </a:p>
          <a:p>
            <a:r>
              <a:rPr lang="en-US" altLang="zh-CN" sz="2400" dirty="0"/>
              <a:t>40</a:t>
            </a:r>
            <a:r>
              <a:rPr lang="zh-CN" altLang="en-US" sz="2400" dirty="0"/>
              <a:t>至于你们，要转回，从红海的路往旷野去。</a:t>
            </a:r>
          </a:p>
          <a:p>
            <a:r>
              <a:rPr lang="en-US" altLang="zh-CN" sz="2400" dirty="0"/>
              <a:t>41</a:t>
            </a:r>
            <a:r>
              <a:rPr lang="zh-CN" altLang="en-US" sz="2400" dirty="0"/>
              <a:t>那时，你们回答我说，我们得罪了耶和华，情愿照耶和华我们神一切所吩咐的上去争战。于是你们各人带着兵器，争先上山地去了。</a:t>
            </a:r>
          </a:p>
          <a:p>
            <a:r>
              <a:rPr lang="en-US" altLang="zh-CN" sz="2400" b="1" dirty="0"/>
              <a:t>42</a:t>
            </a:r>
            <a:r>
              <a:rPr lang="zh-CN" altLang="en-US" sz="2400" b="1" dirty="0"/>
              <a:t>耶和华吩咐我说，你对他们说，不要上去，也不要争战。因我不在你们中间，恐怕你们被仇敌杀败了。</a:t>
            </a:r>
          </a:p>
          <a:p>
            <a:r>
              <a:rPr lang="en-US" altLang="zh-CN" sz="2400" b="1" dirty="0"/>
              <a:t>43</a:t>
            </a:r>
            <a:r>
              <a:rPr lang="zh-CN" altLang="en-US" sz="2400" b="1" dirty="0"/>
              <a:t>我就告诉了你们，你们却不听从，竟违背耶和华的命令，擅自上山地去了。</a:t>
            </a:r>
          </a:p>
          <a:p>
            <a:r>
              <a:rPr lang="en-US" altLang="zh-CN" sz="2400" b="1" dirty="0"/>
              <a:t>44</a:t>
            </a:r>
            <a:r>
              <a:rPr lang="zh-CN" altLang="en-US" sz="2400" b="1" dirty="0"/>
              <a:t>住那山地的亚摩利人就出来攻击你们，追赶你们，如蜂拥一般，在西珥杀退你们，直到何珥玛。</a:t>
            </a:r>
          </a:p>
          <a:p>
            <a:r>
              <a:rPr lang="en-US" altLang="zh-CN" sz="2400" dirty="0"/>
              <a:t>45</a:t>
            </a:r>
            <a:r>
              <a:rPr lang="zh-CN" altLang="en-US" sz="2400" dirty="0"/>
              <a:t>你们便回来，在耶和华面前哭号。耶和华却不听你们的声音，也不向你们侧耳。</a:t>
            </a:r>
          </a:p>
          <a:p>
            <a:r>
              <a:rPr lang="en-US" altLang="zh-CN" sz="2400" dirty="0"/>
              <a:t>46</a:t>
            </a:r>
            <a:r>
              <a:rPr lang="zh-CN" altLang="en-US" sz="2400" dirty="0"/>
              <a:t>于是你们在加低斯住了许多日子。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0539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C90BA4-9371-DFD0-14B3-628060890853}"/>
              </a:ext>
            </a:extLst>
          </p:cNvPr>
          <p:cNvSpPr txBox="1"/>
          <p:nvPr/>
        </p:nvSpPr>
        <p:spPr>
          <a:xfrm>
            <a:off x="150865" y="244574"/>
            <a:ext cx="1172550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/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课堂提问与分享 </a:t>
            </a:r>
            <a:r>
              <a:rPr lang="en-US" altLang="zh-CN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Q&amp;A</a:t>
            </a:r>
          </a:p>
          <a:p>
            <a:pPr algn="ctr" defTabSz="914400"/>
            <a:endParaRPr lang="en-US" altLang="zh-CN" sz="2600" b="1" dirty="0">
              <a:solidFill>
                <a:prstClr val="black"/>
              </a:solidFill>
            </a:endParaRPr>
          </a:p>
          <a:p>
            <a:pPr defTabSz="914400"/>
            <a:endParaRPr lang="en-US" altLang="zh-CN" sz="1200" b="1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6561" y="1326449"/>
            <a:ext cx="1189543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Q1: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以色列人不可與那些人爭戰？為什麽？</a:t>
            </a: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Q2: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以色列人與那些人爭戰？為什麽？</a:t>
            </a: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Q3: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当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今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基督徒如何面对仇敌？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zh-TW" altLang="en-US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en-US" altLang="zh-CN" sz="2800" dirty="0">
              <a:solidFill>
                <a:prstClr val="black"/>
              </a:solidFill>
              <a:latin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2429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470" y="198555"/>
            <a:ext cx="12002529" cy="414278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2024 </a:t>
            </a:r>
            <a: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春季主日学</a:t>
            </a:r>
            <a:b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申命記</a:t>
            </a:r>
            <a:br>
              <a:rPr lang="en-US" altLang="zh-TW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TW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第四課：进入迦南之前战败巴珊王</a:t>
            </a:r>
            <a:br>
              <a:rPr lang="en-US" altLang="zh-CN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（第三章）</a:t>
            </a:r>
            <a:br>
              <a:rPr lang="en-US" altLang="zh-CN" sz="6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  <a:t>1/28/2024</a:t>
            </a:r>
            <a:endParaRPr lang="en-US" sz="40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16277" y="4781094"/>
            <a:ext cx="3474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土桑華人基督教會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75" y="5579503"/>
            <a:ext cx="1091513" cy="116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325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BD727C-3624-FC63-9952-2359F020DBEF}"/>
              </a:ext>
            </a:extLst>
          </p:cNvPr>
          <p:cNvSpPr txBox="1"/>
          <p:nvPr/>
        </p:nvSpPr>
        <p:spPr>
          <a:xfrm>
            <a:off x="99278" y="90375"/>
            <a:ext cx="7822039" cy="4147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150" b="1" dirty="0"/>
              <a:t>申命記</a:t>
            </a:r>
            <a:r>
              <a:rPr lang="en-US" altLang="zh-CN" sz="2150" b="1" dirty="0"/>
              <a:t>3 </a:t>
            </a:r>
            <a:r>
              <a:rPr lang="en-US" altLang="zh-CN" sz="2150" dirty="0"/>
              <a:t>	</a:t>
            </a:r>
          </a:p>
          <a:p>
            <a:r>
              <a:rPr lang="en-US" altLang="zh-CN" sz="2200" dirty="0"/>
              <a:t>1</a:t>
            </a:r>
            <a:r>
              <a:rPr lang="zh-CN" altLang="en-US" sz="2200" dirty="0"/>
              <a:t>以后，我们转回，</a:t>
            </a:r>
            <a:r>
              <a:rPr lang="zh-CN" altLang="en-US" sz="2200" b="1" dirty="0"/>
              <a:t>向巴珊去</a:t>
            </a:r>
            <a:r>
              <a:rPr lang="zh-CN" altLang="en-US" sz="2200" dirty="0"/>
              <a:t>。巴珊王噩和他的众民都出来，在以得来与我们交战。</a:t>
            </a:r>
            <a:r>
              <a:rPr lang="en-US" altLang="zh-CN" sz="2200" dirty="0"/>
              <a:t>2</a:t>
            </a:r>
            <a:r>
              <a:rPr lang="zh-CN" altLang="en-US" sz="2200" b="1" dirty="0"/>
              <a:t>耶和华对我说，不要怕他。因我已将他和他的众民，并他的地，都交在你手中</a:t>
            </a:r>
            <a:r>
              <a:rPr lang="zh-CN" altLang="en-US" sz="2200" dirty="0"/>
              <a:t>。你要待他像从前待住希实本的亚摩利王西宏一样。</a:t>
            </a:r>
            <a:r>
              <a:rPr lang="en-US" altLang="zh-CN" sz="2200" dirty="0"/>
              <a:t>3</a:t>
            </a:r>
            <a:r>
              <a:rPr lang="zh-CN" altLang="en-US" sz="2200" dirty="0"/>
              <a:t>于是耶和华我们的神也将巴珊王噩和他的众民都交在我们手中。我们杀了他们，没有留下一个。</a:t>
            </a:r>
            <a:r>
              <a:rPr lang="en-US" altLang="zh-CN" sz="2200" dirty="0"/>
              <a:t>4</a:t>
            </a:r>
            <a:r>
              <a:rPr lang="zh-CN" altLang="en-US" sz="2200" dirty="0"/>
              <a:t>那时，我们夺了</a:t>
            </a:r>
            <a:r>
              <a:rPr lang="zh-CN" altLang="en-US" sz="2200" b="1" dirty="0"/>
              <a:t>他所有的城，共有六十座，没有一座城不被我们所夺</a:t>
            </a:r>
            <a:r>
              <a:rPr lang="zh-CN" altLang="en-US" sz="2200" dirty="0"/>
              <a:t>。这为亚珥歌伯的全境，就是巴珊地噩王的国。</a:t>
            </a:r>
            <a:r>
              <a:rPr lang="en-US" altLang="zh-CN" sz="2200" dirty="0"/>
              <a:t>5</a:t>
            </a:r>
            <a:r>
              <a:rPr lang="zh-CN" altLang="en-US" sz="2200" dirty="0"/>
              <a:t>这些城都有坚固的高墙，有门有闩。此外还有许多无城墙的乡村。</a:t>
            </a:r>
            <a:r>
              <a:rPr lang="en-US" altLang="zh-CN" sz="2200" dirty="0"/>
              <a:t>6</a:t>
            </a:r>
            <a:r>
              <a:rPr lang="zh-CN" altLang="en-US" sz="2200" dirty="0"/>
              <a:t>我们将这些都毁灭了，像从前待希实本王西宏一样，把有人烟的各城，连女人带孩子，尽都毁灭。</a:t>
            </a:r>
            <a:r>
              <a:rPr lang="en-US" altLang="zh-CN" sz="2200" dirty="0"/>
              <a:t>7</a:t>
            </a:r>
            <a:r>
              <a:rPr lang="zh-CN" altLang="en-US" sz="2200" dirty="0"/>
              <a:t>惟有一切牲畜和城中的财物都取为自己的掠物。</a:t>
            </a:r>
            <a:endParaRPr lang="en-US" altLang="zh-CN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4136A1-6BA2-0848-9D96-66D3119EE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266" y="0"/>
            <a:ext cx="3645408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18ADBF5-7242-50DA-6B90-616F2F72A60A}"/>
              </a:ext>
            </a:extLst>
          </p:cNvPr>
          <p:cNvSpPr/>
          <p:nvPr/>
        </p:nvSpPr>
        <p:spPr>
          <a:xfrm>
            <a:off x="4599330" y="6459848"/>
            <a:ext cx="30572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地圖摘自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聖光神學院聖經地理資訊網</a:t>
            </a:r>
            <a:endParaRPr lang="en-US" sz="1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8CE01C-D026-514B-D8CA-2578F840CB4D}"/>
              </a:ext>
            </a:extLst>
          </p:cNvPr>
          <p:cNvSpPr txBox="1"/>
          <p:nvPr/>
        </p:nvSpPr>
        <p:spPr>
          <a:xfrm>
            <a:off x="99278" y="4630235"/>
            <a:ext cx="7628708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200" dirty="0"/>
              <a:t>申命記</a:t>
            </a:r>
            <a:r>
              <a:rPr lang="en-US" altLang="zh-CN" sz="2200" dirty="0"/>
              <a:t>1</a:t>
            </a:r>
            <a:r>
              <a:rPr lang="zh-CN" altLang="en-US" sz="2200" dirty="0"/>
              <a:t>：</a:t>
            </a:r>
            <a:r>
              <a:rPr lang="en-US" altLang="zh-CN" sz="2200" dirty="0"/>
              <a:t>27</a:t>
            </a:r>
            <a:r>
              <a:rPr lang="zh-CN" altLang="en-US" sz="2200" dirty="0"/>
              <a:t>在帐棚内发怨言说，耶和华因为恨我们，所以将我们从埃及地领出来，要交在亚摩利人手中，除灭我们。</a:t>
            </a:r>
            <a:r>
              <a:rPr lang="en-US" altLang="zh-CN" sz="2200" dirty="0"/>
              <a:t>28</a:t>
            </a:r>
            <a:r>
              <a:rPr lang="zh-CN" altLang="en-US" sz="2200" dirty="0"/>
              <a:t>我们上哪里去呢？我们的弟兄使我们的心消化，说</a:t>
            </a:r>
            <a:r>
              <a:rPr lang="zh-CN" altLang="en-US" sz="2200" b="1" dirty="0"/>
              <a:t>那地的民比我们又大又高，城邑又广大又坚固</a:t>
            </a:r>
            <a:r>
              <a:rPr lang="zh-CN" altLang="en-US" sz="2200" dirty="0"/>
              <a:t>，高得顶天，并且我们在那里看见亚衲族的人。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6983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BD727C-3624-FC63-9952-2359F020DBEF}"/>
              </a:ext>
            </a:extLst>
          </p:cNvPr>
          <p:cNvSpPr txBox="1"/>
          <p:nvPr/>
        </p:nvSpPr>
        <p:spPr>
          <a:xfrm>
            <a:off x="99278" y="90375"/>
            <a:ext cx="7822039" cy="51629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150" b="1" dirty="0"/>
              <a:t>申命記</a:t>
            </a:r>
            <a:r>
              <a:rPr lang="en-US" altLang="zh-CN" sz="2150" b="1" dirty="0"/>
              <a:t>3 </a:t>
            </a:r>
            <a:r>
              <a:rPr lang="en-US" altLang="zh-CN" sz="2150" dirty="0"/>
              <a:t>	</a:t>
            </a:r>
          </a:p>
          <a:p>
            <a:r>
              <a:rPr lang="en-US" altLang="zh-CN" sz="2200" dirty="0"/>
              <a:t>8</a:t>
            </a:r>
            <a:r>
              <a:rPr lang="zh-CN" altLang="en-US" sz="2200" dirty="0"/>
              <a:t>那时，我们从约旦河东两个亚摩利王的手将</a:t>
            </a:r>
            <a:r>
              <a:rPr lang="zh-CN" altLang="en-US" sz="2200" b="1" dirty="0"/>
              <a:t>亚嫩谷直到黑门山</a:t>
            </a:r>
            <a:r>
              <a:rPr lang="zh-CN" altLang="en-US" sz="2200" dirty="0"/>
              <a:t>之地夺过来</a:t>
            </a:r>
            <a:r>
              <a:rPr lang="en-US" altLang="zh-CN" sz="2200" dirty="0"/>
              <a:t>9</a:t>
            </a:r>
            <a:r>
              <a:rPr lang="zh-CN" altLang="en-US" sz="2200" dirty="0"/>
              <a:t>（这黑门山，西顿人称为西连，亚摩利人称为示尼珥），</a:t>
            </a:r>
            <a:r>
              <a:rPr lang="en-US" altLang="zh-CN" sz="2200" dirty="0"/>
              <a:t>10</a:t>
            </a:r>
            <a:r>
              <a:rPr lang="zh-CN" altLang="en-US" sz="2200" dirty="0"/>
              <a:t>就是夺了平原的各城，基列全地，巴珊全地，直到撒迦和以得来，都是巴珊王噩国内的城邑。</a:t>
            </a:r>
            <a:r>
              <a:rPr lang="en-US" altLang="zh-CN" sz="2200" dirty="0"/>
              <a:t>11</a:t>
            </a:r>
            <a:r>
              <a:rPr lang="zh-CN" altLang="en-US" sz="2200" dirty="0"/>
              <a:t>（利乏音人所剩下的只有巴珊王噩。他的床是铁的，长九肘，宽四肘，都是以人肘为度。现今岂不是在亚扪人的拉巴吗？）</a:t>
            </a:r>
            <a:endParaRPr lang="en-US" altLang="zh-CN" sz="2200" dirty="0"/>
          </a:p>
          <a:p>
            <a:endParaRPr lang="en-US" altLang="zh-CN" sz="2200" dirty="0"/>
          </a:p>
          <a:p>
            <a:r>
              <a:rPr lang="en-US" altLang="zh-CN" sz="2200" dirty="0"/>
              <a:t>12</a:t>
            </a:r>
            <a:r>
              <a:rPr lang="zh-CN" altLang="en-US" sz="2200" dirty="0"/>
              <a:t>那时，我们得了这地。从亚嫩谷边的亚罗珥起，我将基列山地的一半，并其中的城邑，都给了流便人和迦得人。</a:t>
            </a:r>
            <a:r>
              <a:rPr lang="en-US" altLang="zh-CN" sz="2200" dirty="0"/>
              <a:t>13</a:t>
            </a:r>
            <a:r>
              <a:rPr lang="zh-CN" altLang="en-US" sz="2200" dirty="0"/>
              <a:t>其余的基列地和巴珊全地，就是噩王的国，我给了玛拿西半支派。亚珥歌伯全地乃是巴珊全地。这叫作利乏音人之地。</a:t>
            </a:r>
            <a:r>
              <a:rPr lang="en-US" altLang="zh-CN" sz="2200" dirty="0"/>
              <a:t>14</a:t>
            </a:r>
            <a:r>
              <a:rPr lang="zh-CN" altLang="en-US" sz="2200" dirty="0"/>
              <a:t>玛拿西的子孙睚珥占了亚珥歌伯全境，直到基述人和玛迦人的交界，就按自己的名称这巴珊地为哈倭特睚珥，直到今日。</a:t>
            </a:r>
            <a:r>
              <a:rPr lang="en-US" altLang="zh-CN" sz="2200" dirty="0"/>
              <a:t>15</a:t>
            </a:r>
            <a:r>
              <a:rPr lang="zh-CN" altLang="en-US" sz="2200" dirty="0"/>
              <a:t>我又将基列给了玛吉。</a:t>
            </a:r>
            <a:endParaRPr lang="en-US" altLang="zh-CN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4136A1-6BA2-0848-9D96-66D3119EE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266" y="0"/>
            <a:ext cx="3645408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18ADBF5-7242-50DA-6B90-616F2F72A60A}"/>
              </a:ext>
            </a:extLst>
          </p:cNvPr>
          <p:cNvSpPr/>
          <p:nvPr/>
        </p:nvSpPr>
        <p:spPr>
          <a:xfrm>
            <a:off x="4599330" y="6459848"/>
            <a:ext cx="30572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地圖摘自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聖光神學院聖經地理資訊網</a:t>
            </a:r>
            <a:endParaRPr lang="en-US" sz="1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41787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BD727C-3624-FC63-9952-2359F020DBEF}"/>
              </a:ext>
            </a:extLst>
          </p:cNvPr>
          <p:cNvSpPr txBox="1"/>
          <p:nvPr/>
        </p:nvSpPr>
        <p:spPr>
          <a:xfrm>
            <a:off x="99278" y="90375"/>
            <a:ext cx="7822039" cy="58400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150" b="1" dirty="0"/>
              <a:t>申命記</a:t>
            </a:r>
            <a:r>
              <a:rPr lang="en-US" altLang="zh-CN" sz="2150" b="1" dirty="0"/>
              <a:t>3 </a:t>
            </a:r>
            <a:r>
              <a:rPr lang="en-US" altLang="zh-CN" sz="2150" dirty="0"/>
              <a:t>	</a:t>
            </a:r>
          </a:p>
          <a:p>
            <a:r>
              <a:rPr lang="en-US" altLang="zh-CN" sz="2200" dirty="0"/>
              <a:t>16</a:t>
            </a:r>
            <a:r>
              <a:rPr lang="zh-CN" altLang="en-US" sz="2200" dirty="0"/>
              <a:t>从基列到亚嫩谷，以谷中为界，直到亚扪人交界的雅博河，我给了</a:t>
            </a:r>
            <a:r>
              <a:rPr lang="zh-CN" altLang="en-US" sz="2200" b="1" dirty="0"/>
              <a:t>流便人和迦得人</a:t>
            </a:r>
            <a:r>
              <a:rPr lang="zh-CN" altLang="en-US" sz="2200" dirty="0"/>
              <a:t>，</a:t>
            </a:r>
            <a:r>
              <a:rPr lang="en-US" altLang="zh-CN" sz="2200" dirty="0"/>
              <a:t>17</a:t>
            </a:r>
            <a:r>
              <a:rPr lang="zh-CN" altLang="en-US" sz="2200" dirty="0"/>
              <a:t>又将亚拉巴和靠近约旦河之地，从基尼烈直到亚拉巴海，就是盐海，并毗斯迦山根东边之地，都给了他们。 </a:t>
            </a:r>
            <a:r>
              <a:rPr lang="en-US" altLang="zh-CN" sz="2200" dirty="0"/>
              <a:t>18</a:t>
            </a:r>
            <a:r>
              <a:rPr lang="zh-CN" altLang="en-US" sz="2200" dirty="0"/>
              <a:t>那时，我吩咐你们说，耶和华你们的神已将这地赐给你们为业。</a:t>
            </a:r>
            <a:r>
              <a:rPr lang="zh-CN" altLang="en-US" sz="2200" b="1" dirty="0"/>
              <a:t>你们所有的勇士都要带着兵器，在你们的弟兄以色列人前面过去</a:t>
            </a:r>
            <a:r>
              <a:rPr lang="zh-CN" altLang="en-US" sz="2200" dirty="0"/>
              <a:t>。</a:t>
            </a:r>
            <a:r>
              <a:rPr lang="en-US" altLang="zh-CN" sz="2200" dirty="0"/>
              <a:t>19</a:t>
            </a:r>
            <a:r>
              <a:rPr lang="zh-CN" altLang="en-US" sz="2200" dirty="0"/>
              <a:t>但你们的妻子，孩子，牲畜，（我知道你们有许多的牲畜）可以住在我所赐给你们的各城里。</a:t>
            </a:r>
            <a:r>
              <a:rPr lang="en-US" altLang="zh-CN" sz="2200" dirty="0"/>
              <a:t>20</a:t>
            </a:r>
            <a:r>
              <a:rPr lang="zh-CN" altLang="en-US" sz="2200" dirty="0"/>
              <a:t>等到你们弟兄在约旦河那边，也得耶和华你们神所赐给他们的地，又使他们得享平安，与你们一样，你们才可以回到我所赐给你们为业之地。</a:t>
            </a:r>
          </a:p>
          <a:p>
            <a:endParaRPr lang="en-US" altLang="zh-CN" sz="2200" dirty="0"/>
          </a:p>
          <a:p>
            <a:endParaRPr lang="en-US" altLang="zh-CN" sz="2200" dirty="0"/>
          </a:p>
          <a:p>
            <a:r>
              <a:rPr lang="en-US" altLang="zh-CN" sz="2200" dirty="0"/>
              <a:t>21</a:t>
            </a:r>
            <a:r>
              <a:rPr lang="zh-CN" altLang="en-US" sz="2200" dirty="0"/>
              <a:t>那时我吩咐约书亚说，你亲眼看见了耶和华你神向这二王所行的。耶和华也必向你所要去的各国照样行。</a:t>
            </a:r>
            <a:r>
              <a:rPr lang="en-US" altLang="zh-CN" sz="2200" dirty="0"/>
              <a:t>22</a:t>
            </a:r>
            <a:r>
              <a:rPr lang="zh-CN" altLang="en-US" sz="2200" b="1" dirty="0"/>
              <a:t>你不要怕他们，因那为你争战的是耶和华你的神。</a:t>
            </a:r>
            <a:endParaRPr lang="en-US" altLang="zh-CN" sz="2200" b="1" dirty="0"/>
          </a:p>
          <a:p>
            <a:endParaRPr lang="en-US" altLang="zh-CN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4136A1-6BA2-0848-9D96-66D3119EE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266" y="0"/>
            <a:ext cx="3645408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18ADBF5-7242-50DA-6B90-616F2F72A60A}"/>
              </a:ext>
            </a:extLst>
          </p:cNvPr>
          <p:cNvSpPr/>
          <p:nvPr/>
        </p:nvSpPr>
        <p:spPr>
          <a:xfrm>
            <a:off x="4599330" y="6459848"/>
            <a:ext cx="30572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地圖摘自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聖光神學院聖經地理資訊網</a:t>
            </a:r>
            <a:endParaRPr lang="en-US" sz="1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87BB77-A096-6988-71A6-DCBB8CB422E5}"/>
              </a:ext>
            </a:extLst>
          </p:cNvPr>
          <p:cNvSpPr txBox="1"/>
          <p:nvPr/>
        </p:nvSpPr>
        <p:spPr>
          <a:xfrm>
            <a:off x="717151" y="3893558"/>
            <a:ext cx="609512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200" b="1" dirty="0">
                <a:solidFill>
                  <a:srgbClr val="0000FF"/>
                </a:solidFill>
              </a:rPr>
              <a:t>流便人和迦得人留在约旦河东边（民数记</a:t>
            </a:r>
            <a:r>
              <a:rPr lang="en-US" altLang="zh-CN" sz="2200" b="1" dirty="0">
                <a:solidFill>
                  <a:srgbClr val="0000FF"/>
                </a:solidFill>
              </a:rPr>
              <a:t>32</a:t>
            </a:r>
            <a:r>
              <a:rPr lang="zh-CN" altLang="en-US" sz="2200" b="1" dirty="0">
                <a:solidFill>
                  <a:srgbClr val="0000FF"/>
                </a:solidFill>
              </a:rPr>
              <a:t>章）</a:t>
            </a:r>
            <a:endParaRPr lang="en-US" sz="2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49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BD727C-3624-FC63-9952-2359F020DBEF}"/>
              </a:ext>
            </a:extLst>
          </p:cNvPr>
          <p:cNvSpPr txBox="1"/>
          <p:nvPr/>
        </p:nvSpPr>
        <p:spPr>
          <a:xfrm>
            <a:off x="177654" y="100826"/>
            <a:ext cx="1184539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3 </a:t>
            </a:r>
          </a:p>
          <a:p>
            <a:r>
              <a:rPr lang="en-US" altLang="zh-CN" sz="2400" dirty="0"/>
              <a:t>23</a:t>
            </a:r>
            <a:r>
              <a:rPr lang="zh-CN" altLang="en-US" sz="2400" dirty="0"/>
              <a:t>那时，</a:t>
            </a:r>
            <a:r>
              <a:rPr lang="zh-CN" altLang="en-US" sz="2400" b="1" dirty="0"/>
              <a:t>我恳求耶和华说</a:t>
            </a:r>
            <a:r>
              <a:rPr lang="zh-CN" altLang="en-US" sz="2400" dirty="0"/>
              <a:t>，</a:t>
            </a:r>
            <a:r>
              <a:rPr lang="en-US" altLang="zh-CN" sz="2400" dirty="0"/>
              <a:t>24</a:t>
            </a:r>
            <a:r>
              <a:rPr lang="zh-CN" altLang="en-US" sz="2400" dirty="0"/>
              <a:t>主耶和华阿，你已将你的大力大能显给仆人看。在天上，在地下，有什么神能象你行事，象你有大能的作为呢？</a:t>
            </a:r>
            <a:r>
              <a:rPr lang="en-US" altLang="zh-CN" sz="2400" dirty="0"/>
              <a:t>25</a:t>
            </a:r>
            <a:r>
              <a:rPr lang="zh-CN" altLang="en-US" sz="2400" b="1" dirty="0"/>
              <a:t>求你容我过去，看约旦河那边的美地，就是那佳美的山地和利巴嫩</a:t>
            </a:r>
            <a:r>
              <a:rPr lang="zh-CN" altLang="en-US" sz="2400" dirty="0"/>
              <a:t>。</a:t>
            </a:r>
            <a:r>
              <a:rPr lang="en-US" altLang="zh-CN" sz="2400" dirty="0"/>
              <a:t>26</a:t>
            </a:r>
            <a:r>
              <a:rPr lang="zh-CN" altLang="en-US" sz="2400" b="1" dirty="0"/>
              <a:t>但耶和华因你们的缘故向我发怒，不应允我</a:t>
            </a:r>
            <a:r>
              <a:rPr lang="zh-CN" altLang="en-US" sz="2400" dirty="0"/>
              <a:t>，对我说，罢了，你不要向我再提这事。</a:t>
            </a:r>
            <a:r>
              <a:rPr lang="en-US" altLang="zh-CN" sz="2400" dirty="0"/>
              <a:t>27</a:t>
            </a:r>
            <a:r>
              <a:rPr lang="zh-CN" altLang="en-US" sz="2400" dirty="0"/>
              <a:t>你且上毗斯迦山顶去，向东，西，南，北举目观望，因为你必不能过这约旦河。</a:t>
            </a:r>
            <a:r>
              <a:rPr lang="en-US" altLang="zh-CN" sz="2400" dirty="0"/>
              <a:t>28</a:t>
            </a:r>
            <a:r>
              <a:rPr lang="zh-CN" altLang="en-US" sz="2400" b="1" dirty="0"/>
              <a:t>你却要嘱咐约书亚，勉励他，使他胆壮。因为他必在这百姓前面过去，使他们承受你所要观看之地</a:t>
            </a:r>
            <a:r>
              <a:rPr lang="zh-CN" altLang="en-US" sz="2400" dirty="0"/>
              <a:t>。</a:t>
            </a:r>
            <a:r>
              <a:rPr lang="en-US" altLang="zh-CN" sz="2400" dirty="0"/>
              <a:t>29</a:t>
            </a:r>
            <a:r>
              <a:rPr lang="zh-CN" altLang="en-US" sz="2400" dirty="0"/>
              <a:t>于是我们住在伯毗珥对面的谷中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A413C5-3748-05EC-23C0-7B022857D73E}"/>
              </a:ext>
            </a:extLst>
          </p:cNvPr>
          <p:cNvSpPr txBox="1"/>
          <p:nvPr/>
        </p:nvSpPr>
        <p:spPr>
          <a:xfrm>
            <a:off x="177654" y="2969189"/>
            <a:ext cx="11516216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民数记</a:t>
            </a:r>
            <a:r>
              <a:rPr lang="en-US" altLang="zh-CN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20</a:t>
            </a:r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：</a:t>
            </a:r>
            <a:r>
              <a:rPr lang="en-US" altLang="zh-CN" sz="2400" dirty="0"/>
              <a:t>7</a:t>
            </a:r>
            <a:r>
              <a:rPr lang="zh-CN" altLang="en-US" sz="2400" dirty="0"/>
              <a:t>耶和华晓谕摩西说，</a:t>
            </a:r>
            <a:r>
              <a:rPr lang="en-US" altLang="zh-CN" sz="2400" dirty="0"/>
              <a:t>8</a:t>
            </a:r>
            <a:r>
              <a:rPr lang="zh-CN" altLang="en-US" sz="2400" dirty="0"/>
              <a:t>你拿着杖去，和你的哥哥亚伦招聚会众，</a:t>
            </a:r>
            <a:r>
              <a:rPr lang="zh-CN" altLang="en-US" sz="2400" b="1" dirty="0"/>
              <a:t>在他们眼前</a:t>
            </a:r>
            <a:r>
              <a:rPr lang="zh-CN" altLang="en-US" sz="2400" b="1" dirty="0">
                <a:solidFill>
                  <a:srgbClr val="FF0000"/>
                </a:solidFill>
              </a:rPr>
              <a:t>吩咐</a:t>
            </a:r>
            <a:r>
              <a:rPr lang="zh-CN" altLang="en-US" sz="2400" b="1" dirty="0"/>
              <a:t>磐石发出水来，水就从磐石流出</a:t>
            </a:r>
            <a:r>
              <a:rPr lang="zh-CN" altLang="en-US" sz="2400" dirty="0"/>
              <a:t>，给会众和他们的牲畜喝。</a:t>
            </a:r>
            <a:r>
              <a:rPr lang="en-US" altLang="zh-CN" sz="2400" dirty="0"/>
              <a:t>9</a:t>
            </a:r>
            <a:r>
              <a:rPr lang="zh-CN" altLang="en-US" sz="2400" dirty="0"/>
              <a:t>于是摩西照耶和华所吩咐的，从耶和华面前取了杖去。</a:t>
            </a:r>
            <a:r>
              <a:rPr lang="en-US" altLang="zh-CN" sz="2400" dirty="0"/>
              <a:t>10</a:t>
            </a:r>
            <a:r>
              <a:rPr lang="zh-CN" altLang="en-US" sz="2400" dirty="0"/>
              <a:t>摩西，亚伦就招聚会众到磐石前。摩西说，你们这些背叛的人听我说，我为你们使水从这磐石中流出来吗？</a:t>
            </a:r>
            <a:r>
              <a:rPr lang="en-US" altLang="zh-CN" sz="2400" dirty="0"/>
              <a:t>11</a:t>
            </a:r>
            <a:r>
              <a:rPr lang="zh-CN" altLang="en-US" sz="2400" b="1" dirty="0"/>
              <a:t>摩西举手，用杖</a:t>
            </a:r>
            <a:r>
              <a:rPr lang="zh-CN" altLang="en-US" sz="2400" b="1" dirty="0">
                <a:solidFill>
                  <a:srgbClr val="FF0000"/>
                </a:solidFill>
              </a:rPr>
              <a:t>击打</a:t>
            </a:r>
            <a:r>
              <a:rPr lang="zh-CN" altLang="en-US" sz="2400" b="1" dirty="0"/>
              <a:t>磐石两下，就有许多水流出来</a:t>
            </a:r>
            <a:r>
              <a:rPr lang="zh-CN" altLang="en-US" sz="2400" dirty="0"/>
              <a:t>，会众和他们的牲畜都喝了。</a:t>
            </a:r>
            <a:r>
              <a:rPr lang="en-US" altLang="zh-CN" sz="2400" dirty="0"/>
              <a:t>12</a:t>
            </a:r>
            <a:r>
              <a:rPr lang="zh-CN" altLang="en-US" sz="2400" b="1" dirty="0"/>
              <a:t>耶和华对摩西，亚伦说，因为</a:t>
            </a:r>
            <a:r>
              <a:rPr lang="zh-CN" altLang="en-US" sz="2400" b="1" dirty="0">
                <a:solidFill>
                  <a:srgbClr val="FF0000"/>
                </a:solidFill>
              </a:rPr>
              <a:t>你们不信我</a:t>
            </a:r>
            <a:r>
              <a:rPr lang="en-US" altLang="zh-CN" sz="2400" b="1" dirty="0">
                <a:solidFill>
                  <a:srgbClr val="FF0000"/>
                </a:solidFill>
              </a:rPr>
              <a:t>(did not trust me enough)</a:t>
            </a:r>
            <a:r>
              <a:rPr lang="zh-CN" altLang="en-US" sz="2400" b="1" dirty="0">
                <a:solidFill>
                  <a:srgbClr val="FF0000"/>
                </a:solidFill>
              </a:rPr>
              <a:t>，不在以色列人眼前尊我为圣</a:t>
            </a:r>
            <a:r>
              <a:rPr lang="zh-CN" altLang="en-US" sz="2400" b="1" dirty="0"/>
              <a:t>，所以你们必不得领这会众进我所赐给他们的地去。</a:t>
            </a:r>
            <a:endParaRPr lang="en-US" altLang="zh-CN" sz="2400" b="1" dirty="0"/>
          </a:p>
          <a:p>
            <a:endParaRPr lang="en-US" altLang="zh-CN" sz="1200" b="1" i="0" dirty="0">
              <a:solidFill>
                <a:srgbClr val="333333"/>
              </a:solidFill>
              <a:effectLst/>
              <a:latin typeface="Roboto Condensed" panose="02000000000000000000" pitchFamily="2" charset="0"/>
            </a:endParaRPr>
          </a:p>
          <a:p>
            <a:r>
              <a:rPr lang="zh-CN" altLang="en-US" sz="2400" b="0" i="0" dirty="0">
                <a:solidFill>
                  <a:srgbClr val="333333"/>
                </a:solidFill>
                <a:effectLst/>
                <a:latin typeface="Roboto Condensed" panose="02000000000000000000" pitchFamily="2" charset="0"/>
              </a:rPr>
              <a:t>约书亚记</a:t>
            </a:r>
            <a:r>
              <a:rPr lang="en-US" altLang="zh-CN" sz="2400" b="0" i="0" dirty="0">
                <a:solidFill>
                  <a:srgbClr val="333333"/>
                </a:solidFill>
                <a:effectLst/>
                <a:latin typeface="Roboto Condensed" panose="02000000000000000000" pitchFamily="2" charset="0"/>
              </a:rPr>
              <a:t>1:9</a:t>
            </a:r>
            <a:r>
              <a:rPr lang="zh-CN" altLang="en-US" sz="2400" b="0" i="0" u="none" strike="noStrike" dirty="0">
                <a:solidFill>
                  <a:srgbClr val="4A4C4C"/>
                </a:solidFill>
                <a:effectLst/>
                <a:latin typeface="Roboto Condensed" panose="02000000000000000000" pitchFamily="2" charset="0"/>
              </a:rPr>
              <a:t>我岂没有吩咐你吗？</a:t>
            </a:r>
            <a:r>
              <a:rPr lang="zh-CN" altLang="en-US" sz="2400" b="1" i="0" u="none" strike="noStrike" dirty="0">
                <a:solidFill>
                  <a:srgbClr val="FF0000"/>
                </a:solidFill>
                <a:effectLst/>
                <a:latin typeface="Roboto Condensed" panose="02000000000000000000" pitchFamily="2" charset="0"/>
              </a:rPr>
              <a:t>你当刚强壮胆。不要惧怕，也不要惊惶。因为你无论往哪里去，耶和华你的神必与你同在。</a:t>
            </a:r>
          </a:p>
        </p:txBody>
      </p:sp>
    </p:spTree>
    <p:extLst>
      <p:ext uri="{BB962C8B-B14F-4D97-AF65-F5344CB8AC3E}">
        <p14:creationId xmlns:p14="http://schemas.microsoft.com/office/powerpoint/2010/main" val="422947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C90BA4-9371-DFD0-14B3-628060890853}"/>
              </a:ext>
            </a:extLst>
          </p:cNvPr>
          <p:cNvSpPr txBox="1"/>
          <p:nvPr/>
        </p:nvSpPr>
        <p:spPr>
          <a:xfrm>
            <a:off x="150865" y="244574"/>
            <a:ext cx="1172550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/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课堂提问与分享 </a:t>
            </a:r>
            <a:r>
              <a:rPr lang="en-US" altLang="zh-CN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Q&amp;A</a:t>
            </a:r>
          </a:p>
          <a:p>
            <a:pPr algn="ctr" defTabSz="914400"/>
            <a:endParaRPr lang="en-US" altLang="zh-CN" sz="2600" b="1" dirty="0">
              <a:solidFill>
                <a:prstClr val="black"/>
              </a:solidFill>
            </a:endParaRPr>
          </a:p>
          <a:p>
            <a:pPr defTabSz="914400"/>
            <a:endParaRPr lang="en-US" altLang="zh-CN" sz="1200" b="1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6561" y="1326449"/>
            <a:ext cx="1189543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Q1: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以色列人為什麽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与巴珊王征战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Q2: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流便人和迦得人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為什麽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留在约旦河东边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Q3: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為什麽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不能进入迦南？对我们当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今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基督徒的启示是什么？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zh-TW" altLang="en-US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en-US" altLang="zh-CN" sz="2800" dirty="0">
              <a:solidFill>
                <a:prstClr val="black"/>
              </a:solidFill>
              <a:latin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52571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470" y="198555"/>
            <a:ext cx="12002529" cy="414278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2024 </a:t>
            </a:r>
            <a: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春季主日学</a:t>
            </a:r>
            <a:b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申命記</a:t>
            </a:r>
            <a:br>
              <a:rPr lang="en-US" altLang="zh-TW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TW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第四課：进入迦南之前战败巴珊王</a:t>
            </a:r>
            <a:br>
              <a:rPr lang="en-US" altLang="zh-CN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（第三章）</a:t>
            </a:r>
            <a:br>
              <a:rPr lang="en-US" altLang="zh-CN" sz="6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  <a:t>1/28/2024</a:t>
            </a:r>
            <a:endParaRPr lang="en-US" sz="40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16277" y="4781094"/>
            <a:ext cx="3474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土桑華人基督教會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75" y="5579503"/>
            <a:ext cx="1091513" cy="116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20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BD727C-3624-FC63-9952-2359F020DBEF}"/>
              </a:ext>
            </a:extLst>
          </p:cNvPr>
          <p:cNvSpPr txBox="1"/>
          <p:nvPr/>
        </p:nvSpPr>
        <p:spPr>
          <a:xfrm>
            <a:off x="99278" y="90375"/>
            <a:ext cx="7822039" cy="4147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150" b="1" dirty="0"/>
              <a:t>申命記</a:t>
            </a:r>
            <a:r>
              <a:rPr lang="en-US" altLang="zh-CN" sz="2150" b="1" dirty="0"/>
              <a:t>3 </a:t>
            </a:r>
            <a:r>
              <a:rPr lang="en-US" altLang="zh-CN" sz="2150" dirty="0"/>
              <a:t>	</a:t>
            </a:r>
          </a:p>
          <a:p>
            <a:r>
              <a:rPr lang="en-US" altLang="zh-CN" sz="2200" dirty="0"/>
              <a:t>1</a:t>
            </a:r>
            <a:r>
              <a:rPr lang="zh-CN" altLang="en-US" sz="2200" dirty="0"/>
              <a:t>以后，我们转回，</a:t>
            </a:r>
            <a:r>
              <a:rPr lang="zh-CN" altLang="en-US" sz="2200" b="1" dirty="0"/>
              <a:t>向巴珊去</a:t>
            </a:r>
            <a:r>
              <a:rPr lang="zh-CN" altLang="en-US" sz="2200" dirty="0"/>
              <a:t>。巴珊王噩和他的众民都出来，在以得来与我们交战。</a:t>
            </a:r>
            <a:r>
              <a:rPr lang="en-US" altLang="zh-CN" sz="2200" dirty="0"/>
              <a:t>2</a:t>
            </a:r>
            <a:r>
              <a:rPr lang="zh-CN" altLang="en-US" sz="2200" b="1" dirty="0"/>
              <a:t>耶和华对我说，不要怕他。因我已将他和他的众民，并他的地，都交在你手中</a:t>
            </a:r>
            <a:r>
              <a:rPr lang="zh-CN" altLang="en-US" sz="2200" dirty="0"/>
              <a:t>。你要待他像从前待住希实本的亚摩利王西宏一样。</a:t>
            </a:r>
            <a:r>
              <a:rPr lang="en-US" altLang="zh-CN" sz="2200" dirty="0"/>
              <a:t>3</a:t>
            </a:r>
            <a:r>
              <a:rPr lang="zh-CN" altLang="en-US" sz="2200" dirty="0"/>
              <a:t>于是耶和华我们的神也将巴珊王噩和他的众民都交在我们手中。我们杀了他们，没有留下一个。</a:t>
            </a:r>
            <a:r>
              <a:rPr lang="en-US" altLang="zh-CN" sz="2200" dirty="0"/>
              <a:t>4</a:t>
            </a:r>
            <a:r>
              <a:rPr lang="zh-CN" altLang="en-US" sz="2200" dirty="0"/>
              <a:t>那时，我们夺了</a:t>
            </a:r>
            <a:r>
              <a:rPr lang="zh-CN" altLang="en-US" sz="2200" b="1" dirty="0"/>
              <a:t>他所有的城，共有六十座，没有一座城不被我们所夺</a:t>
            </a:r>
            <a:r>
              <a:rPr lang="zh-CN" altLang="en-US" sz="2200" dirty="0"/>
              <a:t>。这为亚珥歌伯的全境，就是巴珊地噩王的国。</a:t>
            </a:r>
            <a:r>
              <a:rPr lang="en-US" altLang="zh-CN" sz="2200" dirty="0"/>
              <a:t>5</a:t>
            </a:r>
            <a:r>
              <a:rPr lang="zh-CN" altLang="en-US" sz="2200" dirty="0"/>
              <a:t>这些城都有坚固的高墙，有门有闩。此外还有许多无城墙的乡村。</a:t>
            </a:r>
            <a:r>
              <a:rPr lang="en-US" altLang="zh-CN" sz="2200" dirty="0"/>
              <a:t>6</a:t>
            </a:r>
            <a:r>
              <a:rPr lang="zh-CN" altLang="en-US" sz="2200" dirty="0"/>
              <a:t>我们将这些都毁灭了，像从前待希实本王西宏一样，把有人烟的各城，连女人带孩子，尽都毁灭。</a:t>
            </a:r>
            <a:r>
              <a:rPr lang="en-US" altLang="zh-CN" sz="2200" dirty="0"/>
              <a:t>7</a:t>
            </a:r>
            <a:r>
              <a:rPr lang="zh-CN" altLang="en-US" sz="2200" dirty="0"/>
              <a:t>惟有一切牲畜和城中的财物都取为自己的掠物。</a:t>
            </a:r>
            <a:endParaRPr lang="en-US" altLang="zh-CN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4136A1-6BA2-0848-9D96-66D3119EE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266" y="0"/>
            <a:ext cx="3645408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18ADBF5-7242-50DA-6B90-616F2F72A60A}"/>
              </a:ext>
            </a:extLst>
          </p:cNvPr>
          <p:cNvSpPr/>
          <p:nvPr/>
        </p:nvSpPr>
        <p:spPr>
          <a:xfrm>
            <a:off x="4599330" y="6459848"/>
            <a:ext cx="30572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地圖摘自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聖光神學院聖經地理資訊網</a:t>
            </a:r>
            <a:endParaRPr lang="en-US" sz="1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8CE01C-D026-514B-D8CA-2578F840CB4D}"/>
              </a:ext>
            </a:extLst>
          </p:cNvPr>
          <p:cNvSpPr txBox="1"/>
          <p:nvPr/>
        </p:nvSpPr>
        <p:spPr>
          <a:xfrm>
            <a:off x="99278" y="4630235"/>
            <a:ext cx="7628708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200" dirty="0"/>
              <a:t>申命記</a:t>
            </a:r>
            <a:r>
              <a:rPr lang="en-US" altLang="zh-CN" sz="2200" dirty="0"/>
              <a:t>1</a:t>
            </a:r>
            <a:r>
              <a:rPr lang="zh-CN" altLang="en-US" sz="2200" dirty="0"/>
              <a:t>：</a:t>
            </a:r>
            <a:r>
              <a:rPr lang="en-US" altLang="zh-CN" sz="2200" dirty="0"/>
              <a:t>27</a:t>
            </a:r>
            <a:r>
              <a:rPr lang="zh-CN" altLang="en-US" sz="2200" dirty="0"/>
              <a:t>在帐棚内发怨言说，耶和华因为恨我们，所以将我们从埃及地领出来，要交在亚摩利人手中，除灭我们。</a:t>
            </a:r>
            <a:r>
              <a:rPr lang="en-US" altLang="zh-CN" sz="2200" dirty="0"/>
              <a:t>28</a:t>
            </a:r>
            <a:r>
              <a:rPr lang="zh-CN" altLang="en-US" sz="2200" dirty="0"/>
              <a:t>我们上哪里去呢？我们的弟兄使我们的心消化，说</a:t>
            </a:r>
            <a:r>
              <a:rPr lang="zh-CN" altLang="en-US" sz="2200" b="1" dirty="0"/>
              <a:t>那地的民比我们又大又高，城邑又广大又坚固</a:t>
            </a:r>
            <a:r>
              <a:rPr lang="zh-CN" altLang="en-US" sz="2200" dirty="0"/>
              <a:t>，高得顶天，并且我们在那里看见亚衲族的人。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1176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436370" y="281984"/>
            <a:ext cx="11236411" cy="6294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書名： </a:t>
            </a: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申命记‬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1:1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以下所记的是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摩西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在约旦河东的旷野、疏弗对面的亚拉巴，就是巴兰、陀弗、拉班、哈洗录、底撒哈中间，向以色列众人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所</a:t>
            </a:r>
            <a:r>
              <a:rPr lang="zh-CN" altLang="en-US" sz="3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说的话</a:t>
            </a:r>
            <a:endParaRPr lang="en-US" altLang="zh-CN" sz="3600" b="1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希伯來正典是引用第一個字</a:t>
            </a:r>
            <a:r>
              <a:rPr lang="zh-CN" altLang="en-US" sz="24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“说的话”</a:t>
            </a:r>
            <a:endParaRPr lang="en-US" altLang="zh-CN" sz="2400" b="1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希臘文七十士譯本 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en-US" altLang="zh-CN" sz="2400" dirty="0" err="1">
                <a:latin typeface="KaiTi" panose="02010609060101010101" pitchFamily="49" charset="-122"/>
                <a:ea typeface="KaiTi" panose="02010609060101010101" pitchFamily="49" charset="-122"/>
              </a:rPr>
              <a:t>Deuteros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”(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二）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+”nomos”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（誡命，律法）</a:t>
            </a:r>
            <a:r>
              <a:rPr lang="en-US" altLang="zh-CN" sz="2400" dirty="0" err="1">
                <a:latin typeface="KaiTi" panose="02010609060101010101" pitchFamily="49" charset="-122"/>
                <a:ea typeface="KaiTi" panose="02010609060101010101" pitchFamily="49" charset="-122"/>
              </a:rPr>
              <a:t>Deuteronominon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英文：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Deuteronomy 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（第二次申明律法）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中文：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申命记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作者：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 （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1:1-3,29:1,31:9,24-26)</a:t>
            </a:r>
          </a:p>
          <a:p>
            <a:pPr defTabSz="914400">
              <a:lnSpc>
                <a:spcPts val="3000"/>
              </a:lnSpc>
              <a:defRPr/>
            </a:pPr>
            <a:endParaRPr lang="en-US" altLang="zh-CN" sz="24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寫作時間</a:t>
            </a:r>
            <a:r>
              <a:rPr lang="zh-CN" altLang="en-US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大約在過約但河一個月之前（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－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），在以色列人結束曠野 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40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年生活之後寫的。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（～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BC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1406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年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</a:p>
          <a:p>
            <a:pPr defTabSz="914400">
              <a:lnSpc>
                <a:spcPts val="3000"/>
              </a:lnSpc>
              <a:defRPr/>
            </a:pPr>
            <a:endParaRPr lang="en-US" altLang="zh-CN" sz="32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內容跨越時間：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約有四十年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909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BD727C-3624-FC63-9952-2359F020DBEF}"/>
              </a:ext>
            </a:extLst>
          </p:cNvPr>
          <p:cNvSpPr txBox="1"/>
          <p:nvPr/>
        </p:nvSpPr>
        <p:spPr>
          <a:xfrm>
            <a:off x="99278" y="90375"/>
            <a:ext cx="7822039" cy="51629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150" b="1" dirty="0"/>
              <a:t>申命記</a:t>
            </a:r>
            <a:r>
              <a:rPr lang="en-US" altLang="zh-CN" sz="2150" b="1" dirty="0"/>
              <a:t>3 </a:t>
            </a:r>
            <a:r>
              <a:rPr lang="en-US" altLang="zh-CN" sz="2150" dirty="0"/>
              <a:t>	</a:t>
            </a:r>
          </a:p>
          <a:p>
            <a:r>
              <a:rPr lang="en-US" altLang="zh-CN" sz="2200" dirty="0"/>
              <a:t>8</a:t>
            </a:r>
            <a:r>
              <a:rPr lang="zh-CN" altLang="en-US" sz="2200" dirty="0"/>
              <a:t>那时，我们从约旦河东两个亚摩利王的手将</a:t>
            </a:r>
            <a:r>
              <a:rPr lang="zh-CN" altLang="en-US" sz="2200" b="1" dirty="0"/>
              <a:t>亚嫩谷直到黑门山</a:t>
            </a:r>
            <a:r>
              <a:rPr lang="zh-CN" altLang="en-US" sz="2200" dirty="0"/>
              <a:t>之地夺过来</a:t>
            </a:r>
            <a:r>
              <a:rPr lang="en-US" altLang="zh-CN" sz="2200" dirty="0"/>
              <a:t>9</a:t>
            </a:r>
            <a:r>
              <a:rPr lang="zh-CN" altLang="en-US" sz="2200" dirty="0"/>
              <a:t>（这黑门山，西顿人称为西连，亚摩利人称为示尼珥），</a:t>
            </a:r>
            <a:r>
              <a:rPr lang="en-US" altLang="zh-CN" sz="2200" dirty="0"/>
              <a:t>10</a:t>
            </a:r>
            <a:r>
              <a:rPr lang="zh-CN" altLang="en-US" sz="2200" dirty="0"/>
              <a:t>就是夺了平原的各城，基列全地，巴珊全地，直到撒迦和以得来，都是巴珊王噩国内的城邑。</a:t>
            </a:r>
            <a:r>
              <a:rPr lang="en-US" altLang="zh-CN" sz="2200" dirty="0"/>
              <a:t>11</a:t>
            </a:r>
            <a:r>
              <a:rPr lang="zh-CN" altLang="en-US" sz="2200" dirty="0"/>
              <a:t>（利乏音人所剩下的只有巴珊王噩。他的床是铁的，长九肘，宽四肘，都是以人肘为度。现今岂不是在亚扪人的拉巴吗？）</a:t>
            </a:r>
            <a:endParaRPr lang="en-US" altLang="zh-CN" sz="2200" dirty="0"/>
          </a:p>
          <a:p>
            <a:endParaRPr lang="en-US" altLang="zh-CN" sz="2200" dirty="0"/>
          </a:p>
          <a:p>
            <a:r>
              <a:rPr lang="en-US" altLang="zh-CN" sz="2200" dirty="0"/>
              <a:t>12</a:t>
            </a:r>
            <a:r>
              <a:rPr lang="zh-CN" altLang="en-US" sz="2200" dirty="0"/>
              <a:t>那时，我们得了这地。从亚嫩谷边的亚罗珥起，我将基列山地的一半，并其中的城邑，都给了流便人和迦得人。</a:t>
            </a:r>
            <a:r>
              <a:rPr lang="en-US" altLang="zh-CN" sz="2200" dirty="0"/>
              <a:t>13</a:t>
            </a:r>
            <a:r>
              <a:rPr lang="zh-CN" altLang="en-US" sz="2200" dirty="0"/>
              <a:t>其余的基列地和巴珊全地，就是噩王的国，我给了玛拿西半支派。亚珥歌伯全地乃是巴珊全地。这叫作利乏音人之地。</a:t>
            </a:r>
            <a:r>
              <a:rPr lang="en-US" altLang="zh-CN" sz="2200" dirty="0"/>
              <a:t>14</a:t>
            </a:r>
            <a:r>
              <a:rPr lang="zh-CN" altLang="en-US" sz="2200" dirty="0"/>
              <a:t>玛拿西的子孙睚珥占了亚珥歌伯全境，直到基述人和玛迦人的交界，就按自己的名称这巴珊地为哈倭特睚珥，直到今日。</a:t>
            </a:r>
            <a:r>
              <a:rPr lang="en-US" altLang="zh-CN" sz="2200" dirty="0"/>
              <a:t>15</a:t>
            </a:r>
            <a:r>
              <a:rPr lang="zh-CN" altLang="en-US" sz="2200" dirty="0"/>
              <a:t>我又将基列给了玛吉。</a:t>
            </a:r>
            <a:endParaRPr lang="en-US" altLang="zh-CN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4136A1-6BA2-0848-9D96-66D3119EE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266" y="0"/>
            <a:ext cx="3645408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18ADBF5-7242-50DA-6B90-616F2F72A60A}"/>
              </a:ext>
            </a:extLst>
          </p:cNvPr>
          <p:cNvSpPr/>
          <p:nvPr/>
        </p:nvSpPr>
        <p:spPr>
          <a:xfrm>
            <a:off x="4599330" y="6459848"/>
            <a:ext cx="30572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地圖摘自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聖光神學院聖經地理資訊網</a:t>
            </a:r>
            <a:endParaRPr lang="en-US" sz="1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284910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BD727C-3624-FC63-9952-2359F020DBEF}"/>
              </a:ext>
            </a:extLst>
          </p:cNvPr>
          <p:cNvSpPr txBox="1"/>
          <p:nvPr/>
        </p:nvSpPr>
        <p:spPr>
          <a:xfrm>
            <a:off x="99278" y="90375"/>
            <a:ext cx="7822039" cy="58400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150" b="1" dirty="0"/>
              <a:t>申命記</a:t>
            </a:r>
            <a:r>
              <a:rPr lang="en-US" altLang="zh-CN" sz="2150" b="1" dirty="0"/>
              <a:t>3 </a:t>
            </a:r>
            <a:r>
              <a:rPr lang="en-US" altLang="zh-CN" sz="2150" dirty="0"/>
              <a:t>	</a:t>
            </a:r>
          </a:p>
          <a:p>
            <a:r>
              <a:rPr lang="en-US" altLang="zh-CN" sz="2200" dirty="0"/>
              <a:t>16</a:t>
            </a:r>
            <a:r>
              <a:rPr lang="zh-CN" altLang="en-US" sz="2200" dirty="0"/>
              <a:t>从基列到亚嫩谷，以谷中为界，直到亚扪人交界的雅博河，我给了</a:t>
            </a:r>
            <a:r>
              <a:rPr lang="zh-CN" altLang="en-US" sz="2200" b="1" dirty="0"/>
              <a:t>流便人和迦得人</a:t>
            </a:r>
            <a:r>
              <a:rPr lang="zh-CN" altLang="en-US" sz="2200" dirty="0"/>
              <a:t>，</a:t>
            </a:r>
            <a:r>
              <a:rPr lang="en-US" altLang="zh-CN" sz="2200" dirty="0"/>
              <a:t>17</a:t>
            </a:r>
            <a:r>
              <a:rPr lang="zh-CN" altLang="en-US" sz="2200" dirty="0"/>
              <a:t>又将亚拉巴和靠近约旦河之地，从基尼烈直到亚拉巴海，就是盐海，并毗斯迦山根东边之地，都给了他们。 </a:t>
            </a:r>
            <a:r>
              <a:rPr lang="en-US" altLang="zh-CN" sz="2200" dirty="0"/>
              <a:t>18</a:t>
            </a:r>
            <a:r>
              <a:rPr lang="zh-CN" altLang="en-US" sz="2200" dirty="0"/>
              <a:t>那时，我吩咐你们说，耶和华你们的神已将这地赐给你们为业。</a:t>
            </a:r>
            <a:r>
              <a:rPr lang="zh-CN" altLang="en-US" sz="2200" b="1" dirty="0"/>
              <a:t>你们所有的勇士都要带着兵器，在你们的弟兄以色列人前面过去</a:t>
            </a:r>
            <a:r>
              <a:rPr lang="zh-CN" altLang="en-US" sz="2200" dirty="0"/>
              <a:t>。</a:t>
            </a:r>
            <a:r>
              <a:rPr lang="en-US" altLang="zh-CN" sz="2200" dirty="0"/>
              <a:t>19</a:t>
            </a:r>
            <a:r>
              <a:rPr lang="zh-CN" altLang="en-US" sz="2200" dirty="0"/>
              <a:t>但你们的妻子，孩子，牲畜，（我知道你们有许多的牲畜）可以住在我所赐给你们的各城里。</a:t>
            </a:r>
            <a:r>
              <a:rPr lang="en-US" altLang="zh-CN" sz="2200" dirty="0"/>
              <a:t>20</a:t>
            </a:r>
            <a:r>
              <a:rPr lang="zh-CN" altLang="en-US" sz="2200" dirty="0"/>
              <a:t>等到你们弟兄在约旦河那边，也得耶和华你们神所赐给他们的地，又使他们得享平安，与你们一样，你们才可以回到我所赐给你们为业之地。</a:t>
            </a:r>
          </a:p>
          <a:p>
            <a:endParaRPr lang="en-US" altLang="zh-CN" sz="2200" dirty="0"/>
          </a:p>
          <a:p>
            <a:endParaRPr lang="en-US" altLang="zh-CN" sz="2200" dirty="0"/>
          </a:p>
          <a:p>
            <a:r>
              <a:rPr lang="en-US" altLang="zh-CN" sz="2200" dirty="0"/>
              <a:t>21</a:t>
            </a:r>
            <a:r>
              <a:rPr lang="zh-CN" altLang="en-US" sz="2200" dirty="0"/>
              <a:t>那时我吩咐约书亚说，你亲眼看见了耶和华你神向这二王所行的。耶和华也必向你所要去的各国照样行。</a:t>
            </a:r>
            <a:r>
              <a:rPr lang="en-US" altLang="zh-CN" sz="2200" dirty="0"/>
              <a:t>22</a:t>
            </a:r>
            <a:r>
              <a:rPr lang="zh-CN" altLang="en-US" sz="2200" b="1" dirty="0"/>
              <a:t>你不要怕他们，因那为你争战的是耶和华你的神。</a:t>
            </a:r>
            <a:endParaRPr lang="en-US" altLang="zh-CN" sz="2200" b="1" dirty="0"/>
          </a:p>
          <a:p>
            <a:endParaRPr lang="en-US" altLang="zh-CN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4136A1-6BA2-0848-9D96-66D3119EE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266" y="0"/>
            <a:ext cx="3645408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18ADBF5-7242-50DA-6B90-616F2F72A60A}"/>
              </a:ext>
            </a:extLst>
          </p:cNvPr>
          <p:cNvSpPr/>
          <p:nvPr/>
        </p:nvSpPr>
        <p:spPr>
          <a:xfrm>
            <a:off x="4599330" y="6459848"/>
            <a:ext cx="30572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地圖摘自</a:t>
            </a:r>
            <a:r>
              <a:rPr lang="zh-TW" altLang="en-US" sz="1400" dirty="0">
                <a:latin typeface="KaiTi" panose="02010609060101010101" pitchFamily="49" charset="-122"/>
                <a:ea typeface="KaiTi" panose="02010609060101010101" pitchFamily="49" charset="-122"/>
              </a:rPr>
              <a:t>聖光神學院聖經地理資訊網</a:t>
            </a:r>
            <a:endParaRPr lang="en-US" sz="1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87BB77-A096-6988-71A6-DCBB8CB422E5}"/>
              </a:ext>
            </a:extLst>
          </p:cNvPr>
          <p:cNvSpPr txBox="1"/>
          <p:nvPr/>
        </p:nvSpPr>
        <p:spPr>
          <a:xfrm>
            <a:off x="717151" y="3893558"/>
            <a:ext cx="609512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200" b="1" dirty="0">
                <a:solidFill>
                  <a:srgbClr val="0000FF"/>
                </a:solidFill>
              </a:rPr>
              <a:t>流便人和迦得人留在约旦河东边（民数记</a:t>
            </a:r>
            <a:r>
              <a:rPr lang="en-US" altLang="zh-CN" sz="2200" b="1" dirty="0">
                <a:solidFill>
                  <a:srgbClr val="0000FF"/>
                </a:solidFill>
              </a:rPr>
              <a:t>32</a:t>
            </a:r>
            <a:r>
              <a:rPr lang="zh-CN" altLang="en-US" sz="2200" b="1" dirty="0">
                <a:solidFill>
                  <a:srgbClr val="0000FF"/>
                </a:solidFill>
              </a:rPr>
              <a:t>章）</a:t>
            </a:r>
            <a:endParaRPr lang="en-US" sz="2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324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BD727C-3624-FC63-9952-2359F020DBEF}"/>
              </a:ext>
            </a:extLst>
          </p:cNvPr>
          <p:cNvSpPr txBox="1"/>
          <p:nvPr/>
        </p:nvSpPr>
        <p:spPr>
          <a:xfrm>
            <a:off x="177654" y="100826"/>
            <a:ext cx="1184539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/>
              <a:t>申命記</a:t>
            </a:r>
            <a:r>
              <a:rPr lang="en-US" altLang="zh-CN" sz="2400" b="1" dirty="0"/>
              <a:t>3 </a:t>
            </a:r>
          </a:p>
          <a:p>
            <a:r>
              <a:rPr lang="en-US" altLang="zh-CN" sz="2400" dirty="0"/>
              <a:t>23</a:t>
            </a:r>
            <a:r>
              <a:rPr lang="zh-CN" altLang="en-US" sz="2400" dirty="0"/>
              <a:t>那时，</a:t>
            </a:r>
            <a:r>
              <a:rPr lang="zh-CN" altLang="en-US" sz="2400" b="1" dirty="0"/>
              <a:t>我恳求耶和华说</a:t>
            </a:r>
            <a:r>
              <a:rPr lang="zh-CN" altLang="en-US" sz="2400" dirty="0"/>
              <a:t>，</a:t>
            </a:r>
            <a:r>
              <a:rPr lang="en-US" altLang="zh-CN" sz="2400" dirty="0"/>
              <a:t>24</a:t>
            </a:r>
            <a:r>
              <a:rPr lang="zh-CN" altLang="en-US" sz="2400" dirty="0"/>
              <a:t>主耶和华阿，你已将你的大力大能显给仆人看。在天上，在地下，有什么神能象你行事，象你有大能的作为呢？</a:t>
            </a:r>
            <a:r>
              <a:rPr lang="en-US" altLang="zh-CN" sz="2400" dirty="0"/>
              <a:t>25</a:t>
            </a:r>
            <a:r>
              <a:rPr lang="zh-CN" altLang="en-US" sz="2400" b="1" dirty="0"/>
              <a:t>求你容我过去，看约旦河那边的美地，就是那佳美的山地和利巴嫩</a:t>
            </a:r>
            <a:r>
              <a:rPr lang="zh-CN" altLang="en-US" sz="2400" dirty="0"/>
              <a:t>。</a:t>
            </a:r>
            <a:r>
              <a:rPr lang="en-US" altLang="zh-CN" sz="2400" dirty="0"/>
              <a:t>26</a:t>
            </a:r>
            <a:r>
              <a:rPr lang="zh-CN" altLang="en-US" sz="2400" b="1" dirty="0"/>
              <a:t>但耶和华因你们的缘故向我发怒，不应允我</a:t>
            </a:r>
            <a:r>
              <a:rPr lang="zh-CN" altLang="en-US" sz="2400" dirty="0"/>
              <a:t>，对我说，罢了，你不要向我再提这事。</a:t>
            </a:r>
            <a:r>
              <a:rPr lang="en-US" altLang="zh-CN" sz="2400" dirty="0"/>
              <a:t>27</a:t>
            </a:r>
            <a:r>
              <a:rPr lang="zh-CN" altLang="en-US" sz="2400" dirty="0"/>
              <a:t>你且上毗斯迦山顶去，向东，西，南，北举目观望，因为你必不能过这约旦河。</a:t>
            </a:r>
            <a:r>
              <a:rPr lang="en-US" altLang="zh-CN" sz="2400" dirty="0"/>
              <a:t>28</a:t>
            </a:r>
            <a:r>
              <a:rPr lang="zh-CN" altLang="en-US" sz="2400" b="1" dirty="0"/>
              <a:t>你却要嘱咐约书亚，勉励他，使他胆壮。因为他必在这百姓前面过去，使他们承受你所要观看之地</a:t>
            </a:r>
            <a:r>
              <a:rPr lang="zh-CN" altLang="en-US" sz="2400" dirty="0"/>
              <a:t>。</a:t>
            </a:r>
            <a:r>
              <a:rPr lang="en-US" altLang="zh-CN" sz="2400" dirty="0"/>
              <a:t>29</a:t>
            </a:r>
            <a:r>
              <a:rPr lang="zh-CN" altLang="en-US" sz="2400" dirty="0"/>
              <a:t>于是我们住在伯毗珥对面的谷中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A413C5-3748-05EC-23C0-7B022857D73E}"/>
              </a:ext>
            </a:extLst>
          </p:cNvPr>
          <p:cNvSpPr txBox="1"/>
          <p:nvPr/>
        </p:nvSpPr>
        <p:spPr>
          <a:xfrm>
            <a:off x="177654" y="2969189"/>
            <a:ext cx="11516216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民数记</a:t>
            </a:r>
            <a:r>
              <a:rPr lang="en-US" altLang="zh-CN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20</a:t>
            </a:r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：</a:t>
            </a:r>
            <a:r>
              <a:rPr lang="en-US" altLang="zh-CN" sz="2400" dirty="0"/>
              <a:t>7</a:t>
            </a:r>
            <a:r>
              <a:rPr lang="zh-CN" altLang="en-US" sz="2400" dirty="0"/>
              <a:t>耶和华晓谕摩西说，</a:t>
            </a:r>
            <a:r>
              <a:rPr lang="en-US" altLang="zh-CN" sz="2400" dirty="0"/>
              <a:t>8</a:t>
            </a:r>
            <a:r>
              <a:rPr lang="zh-CN" altLang="en-US" sz="2400" dirty="0"/>
              <a:t>你拿着杖去，和你的哥哥亚伦招聚会众，</a:t>
            </a:r>
            <a:r>
              <a:rPr lang="zh-CN" altLang="en-US" sz="2400" b="1" dirty="0"/>
              <a:t>在他们眼前</a:t>
            </a:r>
            <a:r>
              <a:rPr lang="zh-CN" altLang="en-US" sz="2400" b="1" dirty="0">
                <a:solidFill>
                  <a:srgbClr val="FF0000"/>
                </a:solidFill>
              </a:rPr>
              <a:t>吩咐</a:t>
            </a:r>
            <a:r>
              <a:rPr lang="zh-CN" altLang="en-US" sz="2400" b="1" dirty="0"/>
              <a:t>磐石发出水来，水就从磐石流出</a:t>
            </a:r>
            <a:r>
              <a:rPr lang="zh-CN" altLang="en-US" sz="2400" dirty="0"/>
              <a:t>，给会众和他们的牲畜喝。</a:t>
            </a:r>
            <a:r>
              <a:rPr lang="en-US" altLang="zh-CN" sz="2400" dirty="0"/>
              <a:t>9</a:t>
            </a:r>
            <a:r>
              <a:rPr lang="zh-CN" altLang="en-US" sz="2400" dirty="0"/>
              <a:t>于是摩西照耶和华所吩咐的，从耶和华面前取了杖去。</a:t>
            </a:r>
            <a:r>
              <a:rPr lang="en-US" altLang="zh-CN" sz="2400" dirty="0"/>
              <a:t>10</a:t>
            </a:r>
            <a:r>
              <a:rPr lang="zh-CN" altLang="en-US" sz="2400" dirty="0"/>
              <a:t>摩西，亚伦就招聚会众到磐石前。摩西说，你们这些背叛的人听我说，我为你们使水从这磐石中流出来吗？</a:t>
            </a:r>
            <a:r>
              <a:rPr lang="en-US" altLang="zh-CN" sz="2400" dirty="0"/>
              <a:t>11</a:t>
            </a:r>
            <a:r>
              <a:rPr lang="zh-CN" altLang="en-US" sz="2400" b="1" dirty="0"/>
              <a:t>摩西举手，用杖</a:t>
            </a:r>
            <a:r>
              <a:rPr lang="zh-CN" altLang="en-US" sz="2400" b="1" dirty="0">
                <a:solidFill>
                  <a:srgbClr val="FF0000"/>
                </a:solidFill>
              </a:rPr>
              <a:t>击打</a:t>
            </a:r>
            <a:r>
              <a:rPr lang="zh-CN" altLang="en-US" sz="2400" b="1" dirty="0"/>
              <a:t>磐石两下，就有许多水流出来</a:t>
            </a:r>
            <a:r>
              <a:rPr lang="zh-CN" altLang="en-US" sz="2400" dirty="0"/>
              <a:t>，会众和他们的牲畜都喝了。</a:t>
            </a:r>
            <a:r>
              <a:rPr lang="en-US" altLang="zh-CN" sz="2400" dirty="0"/>
              <a:t>12</a:t>
            </a:r>
            <a:r>
              <a:rPr lang="zh-CN" altLang="en-US" sz="2400" b="1" dirty="0"/>
              <a:t>耶和华对摩西，亚伦说，因为</a:t>
            </a:r>
            <a:r>
              <a:rPr lang="zh-CN" altLang="en-US" sz="2400" b="1" dirty="0">
                <a:solidFill>
                  <a:srgbClr val="FF0000"/>
                </a:solidFill>
              </a:rPr>
              <a:t>你们不信我</a:t>
            </a:r>
            <a:r>
              <a:rPr lang="en-US" altLang="zh-CN" sz="2400" b="1" dirty="0">
                <a:solidFill>
                  <a:srgbClr val="FF0000"/>
                </a:solidFill>
              </a:rPr>
              <a:t>(did not trust me enough)</a:t>
            </a:r>
            <a:r>
              <a:rPr lang="zh-CN" altLang="en-US" sz="2400" b="1" dirty="0">
                <a:solidFill>
                  <a:srgbClr val="FF0000"/>
                </a:solidFill>
              </a:rPr>
              <a:t>，不在以色列人眼前尊我为圣</a:t>
            </a:r>
            <a:r>
              <a:rPr lang="zh-CN" altLang="en-US" sz="2400" b="1" dirty="0"/>
              <a:t>，所以你们必不得领这会众进我所赐给他们的地去。</a:t>
            </a:r>
            <a:endParaRPr lang="en-US" altLang="zh-CN" sz="2400" b="1" dirty="0"/>
          </a:p>
          <a:p>
            <a:endParaRPr lang="en-US" altLang="zh-CN" sz="1200" b="1" i="0" dirty="0">
              <a:solidFill>
                <a:srgbClr val="333333"/>
              </a:solidFill>
              <a:effectLst/>
              <a:latin typeface="Roboto Condensed" panose="02000000000000000000" pitchFamily="2" charset="0"/>
            </a:endParaRPr>
          </a:p>
          <a:p>
            <a:r>
              <a:rPr lang="zh-CN" altLang="en-US" sz="2400" b="0" i="0" dirty="0">
                <a:solidFill>
                  <a:srgbClr val="333333"/>
                </a:solidFill>
                <a:effectLst/>
                <a:latin typeface="Roboto Condensed" panose="02000000000000000000" pitchFamily="2" charset="0"/>
              </a:rPr>
              <a:t>约书亚记</a:t>
            </a:r>
            <a:r>
              <a:rPr lang="en-US" altLang="zh-CN" sz="2400" b="0" i="0" dirty="0">
                <a:solidFill>
                  <a:srgbClr val="333333"/>
                </a:solidFill>
                <a:effectLst/>
                <a:latin typeface="Roboto Condensed" panose="02000000000000000000" pitchFamily="2" charset="0"/>
              </a:rPr>
              <a:t>1:9</a:t>
            </a:r>
            <a:r>
              <a:rPr lang="zh-CN" altLang="en-US" sz="2400" b="0" i="0" u="none" strike="noStrike" dirty="0">
                <a:solidFill>
                  <a:srgbClr val="4A4C4C"/>
                </a:solidFill>
                <a:effectLst/>
                <a:latin typeface="Roboto Condensed" panose="02000000000000000000" pitchFamily="2" charset="0"/>
              </a:rPr>
              <a:t>我岂没有吩咐你吗？</a:t>
            </a:r>
            <a:r>
              <a:rPr lang="zh-CN" altLang="en-US" sz="2400" b="1" i="0" u="none" strike="noStrike" dirty="0">
                <a:solidFill>
                  <a:srgbClr val="FF0000"/>
                </a:solidFill>
                <a:effectLst/>
                <a:latin typeface="Roboto Condensed" panose="02000000000000000000" pitchFamily="2" charset="0"/>
              </a:rPr>
              <a:t>你当刚强壮胆。不要惧怕，也不要惊惶。因为你无论往哪里去，耶和华你的神必与你同在。</a:t>
            </a:r>
          </a:p>
        </p:txBody>
      </p:sp>
    </p:spTree>
    <p:extLst>
      <p:ext uri="{BB962C8B-B14F-4D97-AF65-F5344CB8AC3E}">
        <p14:creationId xmlns:p14="http://schemas.microsoft.com/office/powerpoint/2010/main" val="3696478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C90BA4-9371-DFD0-14B3-628060890853}"/>
              </a:ext>
            </a:extLst>
          </p:cNvPr>
          <p:cNvSpPr txBox="1"/>
          <p:nvPr/>
        </p:nvSpPr>
        <p:spPr>
          <a:xfrm>
            <a:off x="150865" y="244574"/>
            <a:ext cx="1172550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/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课堂提问与分享 </a:t>
            </a:r>
            <a:r>
              <a:rPr lang="en-US" altLang="zh-CN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Q&amp;A</a:t>
            </a:r>
          </a:p>
          <a:p>
            <a:pPr algn="ctr" defTabSz="914400"/>
            <a:endParaRPr lang="en-US" altLang="zh-CN" sz="2600" b="1" dirty="0">
              <a:solidFill>
                <a:prstClr val="black"/>
              </a:solidFill>
            </a:endParaRPr>
          </a:p>
          <a:p>
            <a:pPr defTabSz="914400"/>
            <a:endParaRPr lang="en-US" altLang="zh-CN" sz="1200" b="1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6561" y="1326449"/>
            <a:ext cx="1189543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Q1: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以色列人為什麽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与巴珊王征战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Q2: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流便人和迦得人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為什麽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留在约旦河东边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Q3: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為什麽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不能进入迦南？对我们当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今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基督徒的启示是什么？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zh-TW" altLang="en-US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en-US" altLang="zh-CN" sz="2800" dirty="0">
              <a:solidFill>
                <a:prstClr val="black"/>
              </a:solidFill>
              <a:latin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64232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470" y="198555"/>
            <a:ext cx="12002529" cy="4142786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2024 </a:t>
            </a:r>
            <a: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春季主日学</a:t>
            </a:r>
            <a:b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申命記</a:t>
            </a:r>
            <a:br>
              <a:rPr lang="en-US" altLang="zh-TW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第五課：重申西奈山之约（第五，六章）</a:t>
            </a:r>
            <a:br>
              <a:rPr lang="en-US" altLang="zh-CN" sz="6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  <a:t>2/11/2024</a:t>
            </a:r>
            <a:endParaRPr lang="en-US" sz="40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16277" y="4504167"/>
            <a:ext cx="3474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土桑華人基督教會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75" y="5354822"/>
            <a:ext cx="1091513" cy="116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9425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751E3-AD36-FCC1-6E73-714C17997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5231"/>
            <a:ext cx="10515600" cy="5551732"/>
          </a:xfrm>
        </p:spPr>
        <p:txBody>
          <a:bodyPr>
            <a:normAutofit/>
          </a:bodyPr>
          <a:lstStyle/>
          <a:p>
            <a:pPr algn="l"/>
            <a:r>
              <a:rPr lang="zh-TW" altLang="en-US" b="0" i="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申 命 記 </a:t>
            </a:r>
            <a:r>
              <a:rPr lang="en-US" altLang="zh-TW" b="0" i="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5</a:t>
            </a:r>
          </a:p>
          <a:p>
            <a:pPr algn="l"/>
            <a:r>
              <a:rPr lang="en-US" altLang="zh-TW" sz="1600" b="1" spc="-100" baseline="30000" dirty="0">
                <a:solidFill>
                  <a:srgbClr val="0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</a:t>
            </a:r>
            <a:r>
              <a:rPr lang="en-US" altLang="zh-TW" sz="1600" b="1" i="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 </a:t>
            </a:r>
            <a:r>
              <a:rPr lang="zh-TW" altLang="en-US" sz="1600" b="0" i="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摩 西 將 以 色 列 眾 人 召 了 來 ， 對 他 們 說 ： 以 色 列 人 哪 ， 我 今 日 曉 諭 你 們 的 律 例 典 章 ， 你 們 要 </a:t>
            </a:r>
            <a:r>
              <a:rPr lang="zh-TW" altLang="en-US" sz="1600" b="1" i="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聽</a:t>
            </a:r>
            <a:r>
              <a:rPr lang="zh-TW" altLang="en-US" sz="1600" b="0" i="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 ， 可 以 </a:t>
            </a:r>
            <a:r>
              <a:rPr lang="zh-TW" altLang="en-US" sz="1600" b="1" i="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學 習 </a:t>
            </a:r>
            <a:r>
              <a:rPr lang="zh-TW" altLang="en-US" sz="1600" b="0" i="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， 謹 守 </a:t>
            </a:r>
            <a:r>
              <a:rPr lang="zh-TW" altLang="en-US" sz="1600" b="1" i="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遵 行 </a:t>
            </a:r>
            <a:r>
              <a:rPr lang="zh-TW" altLang="en-US" sz="1600" b="0" i="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pPr algn="l"/>
            <a:r>
              <a:rPr lang="en-US" altLang="zh-TW" sz="1600" b="1" i="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2 </a:t>
            </a:r>
            <a:r>
              <a:rPr lang="zh-TW" altLang="en-US" sz="1600" b="0" i="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耶 和 華 ─ 我 們 的 神 在 何 烈 山 與 我 們 立 約 。</a:t>
            </a:r>
          </a:p>
          <a:p>
            <a:pPr algn="l"/>
            <a:r>
              <a:rPr lang="en-US" altLang="zh-TW" sz="1600" b="1" i="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3 </a:t>
            </a:r>
            <a:r>
              <a:rPr lang="zh-TW" altLang="en-US" sz="1600" b="0" i="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這 約 不 是 與 我 們 列 祖 立 的 ， 乃 是 與 我 們 今 日 在 這 裡 存 活 之 人 立 的 。</a:t>
            </a:r>
          </a:p>
          <a:p>
            <a:pPr algn="l"/>
            <a:r>
              <a:rPr lang="en-US" altLang="zh-TW" sz="1600" b="1" i="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4 </a:t>
            </a:r>
            <a:r>
              <a:rPr lang="zh-TW" altLang="en-US" sz="1600" b="0" i="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耶 和 華 在 山 上 ， 從 火 中 ， 面 對 面 與 你 們 說 話 </a:t>
            </a:r>
          </a:p>
          <a:p>
            <a:pPr algn="l"/>
            <a:r>
              <a:rPr lang="en-US" altLang="zh-TW" sz="1600" b="1" i="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5 </a:t>
            </a:r>
            <a:r>
              <a:rPr lang="zh-TW" altLang="en-US" sz="1600" b="0" i="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那 時 我 站 在 耶 和 華 和 你 們 中 間 ， 要 將 耶 和 華 的 話 傳 給 你 們 ； 因 為 你 們 懼 怕 那 火 ， 沒 有 上 山 ─ 說 ：</a:t>
            </a:r>
          </a:p>
          <a:p>
            <a:pPr algn="l"/>
            <a:r>
              <a:rPr lang="en-US" altLang="zh-TW" sz="1600" b="1" i="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6 </a:t>
            </a:r>
            <a:r>
              <a:rPr lang="zh-TW" altLang="en-US" sz="1600" b="0" i="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我 是 耶 和 華 ─ 你 的 神 ， 曾 將 你 從 埃 及 地 為 奴 之 家 領 出 來 。</a:t>
            </a:r>
            <a:endParaRPr lang="en-US" altLang="zh-TW" sz="1600" b="0" i="0" spc="-1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l"/>
            <a:endParaRPr lang="en-US" altLang="zh-TW" sz="1600" spc="-100" dirty="0">
              <a:solidFill>
                <a:srgbClr val="0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l"/>
            <a:r>
              <a:rPr lang="en-US" altLang="zh-CN" sz="1600" b="0" i="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Covenant</a:t>
            </a:r>
            <a:r>
              <a:rPr lang="zh-CN" altLang="en-US" sz="1600" b="0" i="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：盟约，</a:t>
            </a:r>
            <a:endParaRPr lang="en-US" altLang="zh-CN" sz="1600" b="0" i="0" spc="-1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l"/>
            <a:r>
              <a:rPr lang="en-US" altLang="zh-TW" sz="1600" b="0" i="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Christian also have entered into a covenant with God through Jesus Christ and should be sensitive to what God expects. </a:t>
            </a:r>
          </a:p>
          <a:p>
            <a:pPr algn="l"/>
            <a:r>
              <a:rPr lang="zh-CN" altLang="en-US" sz="1600" b="0" i="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听</a:t>
            </a:r>
            <a:endParaRPr lang="en-US" altLang="zh-CN" sz="1600" b="0" i="0" spc="-1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l"/>
            <a:r>
              <a:rPr lang="zh-CN" altLang="en-US" sz="1600" spc="-100" dirty="0">
                <a:solidFill>
                  <a:srgbClr val="0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学习</a:t>
            </a:r>
            <a:endParaRPr lang="en-US" altLang="zh-CN" sz="1600" spc="-100" dirty="0">
              <a:solidFill>
                <a:srgbClr val="0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l"/>
            <a:r>
              <a:rPr lang="zh-CN" altLang="en-US" sz="1600" b="0" i="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遵行</a:t>
            </a:r>
            <a:endParaRPr lang="zh-TW" altLang="en-US" sz="1600" b="0" i="0" spc="-1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6573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751E3-AD36-FCC1-6E73-714C17997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79918"/>
            <a:ext cx="10731759" cy="6270172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endParaRPr lang="en-US" altLang="zh-TW" b="1" i="0" spc="-100" baseline="300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5100" b="1" i="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十戒</a:t>
            </a:r>
            <a:endParaRPr lang="en-US" altLang="zh-TW" sz="5100" b="1" i="0" spc="-100" baseline="300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zh-CN" altLang="en-US" b="1" i="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一  </a:t>
            </a:r>
            <a:r>
              <a:rPr lang="en-US" altLang="zh-CN" b="1" i="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en-US" altLang="zh-TW" b="1" i="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7</a:t>
            </a: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 </a:t>
            </a:r>
            <a:r>
              <a:rPr lang="zh-TW" altLang="en-US" b="1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除 了 我 以 外 ， 你 不 可 有 別 的 神 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zh-CN" altLang="en-US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二  </a:t>
            </a:r>
            <a:r>
              <a:rPr lang="en-US" altLang="zh-CN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8 </a:t>
            </a:r>
            <a:r>
              <a:rPr lang="zh-TW" altLang="en-US" b="1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不 可 為 自 己 雕 刻 偶 像 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， 也 不 可 做 甚 麼 形 像 ， 彷 彿 上 天 、 下 地 和 地 底 下 、 水 中 的 百 </a:t>
            </a:r>
            <a:r>
              <a:rPr lang="en-US" altLang="zh-TW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物 。</a:t>
            </a:r>
            <a:r>
              <a:rPr lang="en-US" altLang="zh-TW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9 </a:t>
            </a:r>
            <a:r>
              <a:rPr lang="zh-TW" altLang="en-US" b="1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不 可 跪 拜 那 些 像 ， 也 不 可 事 奉 他 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， 因 為 我 耶 和 華 ─ 你 的 神 是 忌 邪 的 神 。 </a:t>
            </a:r>
            <a:r>
              <a:rPr lang="en-US" altLang="zh-TW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恨 我 的 ， 我 必 追 討 他 的 罪 ， 自 父 及 子 ， 直 到 三 、 四 代 ；</a:t>
            </a: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10 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愛 我 、 守 我 誡 命 的 ， 我 必 </a:t>
            </a:r>
            <a:r>
              <a:rPr lang="en-US" altLang="zh-TW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向 他 們 發 慈 愛 ， 直 到 千 代 。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zh-CN" altLang="en-US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三</a:t>
            </a:r>
            <a:r>
              <a:rPr lang="en-US" altLang="zh-CN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11 </a:t>
            </a:r>
            <a:r>
              <a:rPr lang="zh-TW" altLang="en-US" b="1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不 可 妄 稱 耶 和 華 ─ 你 神 的 名 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； 因 為 妄 稱 耶 和 華 名 的 ， 耶 和 華 必 不 以 他 為 無 罪 。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zh-CN" altLang="en-US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四</a:t>
            </a:r>
            <a:r>
              <a:rPr lang="en-US" altLang="zh-CN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12 </a:t>
            </a:r>
            <a:r>
              <a:rPr lang="zh-TW" altLang="en-US" b="1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當 照 耶 和 華 ─ 你 神 所 吩 咐 的 守 安 息 日 為 聖 日 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13 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六 日 要 勞 碌 做 你 一 切 的 工 ，</a:t>
            </a: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14 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但 </a:t>
            </a:r>
            <a:r>
              <a:rPr lang="en-US" altLang="zh-TW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第 七 日 是 向 耶 和 華 ─ 你 神 當 守 的 安 息 日 。 這 一 日 ， 你 和 你 的 兒 女 、 僕 婢 、 牛 、 驢 、 </a:t>
            </a:r>
            <a:r>
              <a:rPr lang="en-US" altLang="zh-TW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牲 畜 ， 並 在 你 城 裡 寄 居 的 客 旅 ， 無 論 何 工 都 不 可 做 ， 使 你 的 僕 婢 可 以 和 你 一 樣 安 </a:t>
            </a:r>
            <a:r>
              <a:rPr lang="en-US" altLang="zh-TW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息 。</a:t>
            </a: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15 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你 也 要 記 念 你 在 埃 及 地 作 過 奴 僕 ； 耶 和 華 ─ 你 神 用 大 能 的 手 和 伸 出 來 的 膀 臂 </a:t>
            </a:r>
            <a:r>
              <a:rPr lang="en-US" altLang="zh-TW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將 你 從 那 裡 領 出 來 。 因 此 ， 耶 和 華 ─ 你 的 神 吩 咐 你 守 安 息 日 。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zh-CN" altLang="en-US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五</a:t>
            </a:r>
            <a:r>
              <a:rPr lang="en-US" altLang="zh-CN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16 </a:t>
            </a:r>
            <a:r>
              <a:rPr lang="zh-TW" altLang="en-US" b="1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當 照 耶 和 華 ─ 你 神 所 吩 咐 的 孝 敬 父 母 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， 使 你 得 福 ， 並 使 你 的 日 子 在 耶 和 華 ─ 你 </a:t>
            </a:r>
            <a:r>
              <a:rPr lang="en-US" altLang="zh-TW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神 所 賜 你 的 地 上 得 以 長 久 。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zh-CN" altLang="en-US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六</a:t>
            </a:r>
            <a:r>
              <a:rPr lang="en-US" altLang="zh-CN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17 </a:t>
            </a:r>
            <a:r>
              <a:rPr lang="zh-TW" altLang="en-US" b="1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不 可 殺 人 。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zh-CN" altLang="en-US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七</a:t>
            </a:r>
            <a:r>
              <a:rPr lang="en-US" altLang="zh-CN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18 </a:t>
            </a:r>
            <a:r>
              <a:rPr lang="zh-TW" altLang="en-US" b="1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不 可 姦 淫 。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zh-CN" altLang="en-US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八</a:t>
            </a:r>
            <a:r>
              <a:rPr lang="en-US" altLang="zh-CN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19 </a:t>
            </a:r>
            <a:r>
              <a:rPr lang="zh-TW" altLang="en-US" b="1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不 可 偷 盜 。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zh-CN" altLang="en-US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九</a:t>
            </a:r>
            <a:r>
              <a:rPr lang="en-US" altLang="zh-CN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20 </a:t>
            </a:r>
            <a:r>
              <a:rPr lang="zh-TW" altLang="en-US" b="1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不 可 作 假 見 證 陷 害 人 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zh-CN" altLang="en-US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十</a:t>
            </a:r>
            <a:r>
              <a:rPr lang="en-US" altLang="zh-CN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21 </a:t>
            </a:r>
            <a:r>
              <a:rPr lang="zh-TW" altLang="en-US" b="1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不 可 貪 戀 人 的 妻 子 ； 也 不 可 貪 圖 人 的 房 屋 、 田 地 、 僕 婢 、 牛 、 驢 ， 並 他 一 切 所 有 </a:t>
            </a:r>
            <a:r>
              <a:rPr lang="en-US" altLang="zh-TW" b="1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	</a:t>
            </a:r>
            <a:r>
              <a:rPr lang="zh-TW" altLang="en-US" b="1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的 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pPr algn="l"/>
            <a:endParaRPr lang="zh-TW" altLang="en-US" b="0" i="0" kern="6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2573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751E3-AD36-FCC1-6E73-714C17997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7930"/>
            <a:ext cx="10515600" cy="5839033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endParaRPr lang="en-US" altLang="zh-TW" b="1" i="0" spc="-100" baseline="300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b="1" i="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7</a:t>
            </a: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 </a:t>
            </a:r>
            <a:r>
              <a:rPr lang="zh-TW" altLang="en-US" b="1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除 了 我 以 外 ， 你 不 可 有 別 的 神 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TW" b="0" i="0" kern="600" spc="-1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TW" altLang="en-US" sz="2500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zh-CN" altLang="en-US" sz="2500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唯一性</a:t>
            </a:r>
            <a:endParaRPr lang="en-US" altLang="zh-CN" sz="2500" b="0" i="0" kern="600" spc="-1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CN" altLang="en-US" sz="2500" kern="600" spc="-100" dirty="0">
                <a:solidFill>
                  <a:srgbClr val="0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其他的神指的什么？</a:t>
            </a:r>
            <a:endParaRPr lang="en-US" altLang="zh-CN" sz="2500" kern="600" spc="-100" dirty="0">
              <a:solidFill>
                <a:srgbClr val="000000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CN" altLang="en-US" sz="2500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神居首</a:t>
            </a:r>
            <a:endParaRPr lang="en-US" altLang="zh-CN" sz="2500" b="0" i="0" kern="600" spc="-1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CN" altLang="en-US" sz="2500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每天自省，好让神居首位</a:t>
            </a:r>
            <a:endParaRPr lang="en-US" altLang="zh-CN" sz="2500" b="0" i="0" dirty="0">
              <a:solidFill>
                <a:srgbClr val="000000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zh-CN" sz="2600" b="0" i="0" kern="600" spc="-100" dirty="0">
                <a:solidFill>
                  <a:srgbClr val="000000"/>
                </a:solidFill>
                <a:effectLst/>
                <a:ea typeface="DengXian" panose="02010600030101010101" pitchFamily="2" charset="-122"/>
              </a:rPr>
              <a:t>Recognize what is taking his place in your life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zh-TW" sz="2600" kern="600" spc="-100" dirty="0">
                <a:solidFill>
                  <a:srgbClr val="000000"/>
                </a:solidFill>
                <a:ea typeface="DengXian" panose="02010600030101010101" pitchFamily="2" charset="-122"/>
              </a:rPr>
              <a:t>Renounce this substitute god as unworthy of your devotion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zh-TW" sz="2600" b="0" i="0" kern="600" spc="-100" dirty="0">
                <a:solidFill>
                  <a:srgbClr val="000000"/>
                </a:solidFill>
                <a:effectLst/>
                <a:ea typeface="DengXian" panose="02010600030101010101" pitchFamily="2" charset="-122"/>
              </a:rPr>
              <a:t>Ask God for forgiveness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zh-TW" sz="2600" b="0" i="0" kern="600" spc="-100" dirty="0">
                <a:solidFill>
                  <a:srgbClr val="000000"/>
                </a:solidFill>
                <a:effectLst/>
                <a:ea typeface="DengXian" panose="02010600030101010101" pitchFamily="2" charset="-122"/>
              </a:rPr>
              <a:t>Restructure your priorities so that love for God is the motive for everything you do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zh-TW" sz="2600" kern="600" spc="-100" dirty="0">
                <a:solidFill>
                  <a:srgbClr val="000000"/>
                </a:solidFill>
                <a:ea typeface="DengXian" panose="02010600030101010101" pitchFamily="2" charset="-122"/>
              </a:rPr>
              <a:t>Examine yourself daily to be sure you are giving God first place</a:t>
            </a:r>
            <a:endParaRPr lang="en-US" altLang="zh-TW" sz="2600" b="0" i="0" kern="600" spc="-100" dirty="0">
              <a:solidFill>
                <a:srgbClr val="000000"/>
              </a:solidFill>
              <a:effectLst/>
              <a:ea typeface="DengXian" panose="02010600030101010101" pitchFamily="2" charset="-122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8 </a:t>
            </a:r>
            <a:r>
              <a:rPr lang="zh-TW" altLang="en-US" b="1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不 可 為 自 己 雕 刻 偶 像 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， 也 不 可 做 甚 麼 形 像 ， 彷 彿 上 天 、 下 地 和 地 底 下 、 水 中 的 百 物 。</a:t>
            </a: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9 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不 可 跪 拜 那 些 像 ， 也 不 可 事 奉 他 ， 因 為 我 耶 和 華 ─ 你 的 神 是 忌 邪 的 神 。 恨 我 的 ， 我 必 追 討 他 的 罪 ， 自 父 及 子 ， 直 到 三 、 四 代 ；</a:t>
            </a: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10 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愛 我 、 守 我 誡 命 的 ， 我 必 向 他 們 發 慈 愛 ， 直 到 千 代 。</a:t>
            </a:r>
            <a:endParaRPr lang="en-US" altLang="zh-TW" b="0" i="0" kern="600" spc="-1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CN" altLang="en-US" sz="2500" kern="600" spc="-100" dirty="0">
                <a:solidFill>
                  <a:srgbClr val="000000"/>
                </a:solidFill>
                <a:latin typeface="+mn-ea"/>
              </a:rPr>
              <a:t>神是灵 </a:t>
            </a:r>
            <a:r>
              <a:rPr lang="en-US" altLang="zh-CN" sz="2500" i="0" dirty="0">
                <a:solidFill>
                  <a:srgbClr val="000000"/>
                </a:solidFill>
                <a:effectLst/>
                <a:latin typeface="+mn-ea"/>
              </a:rPr>
              <a:t>【</a:t>
            </a:r>
            <a:r>
              <a:rPr lang="zh-CN" altLang="en-US" sz="2500" i="0" dirty="0">
                <a:solidFill>
                  <a:srgbClr val="000000"/>
                </a:solidFill>
                <a:effectLst/>
                <a:latin typeface="+mn-ea"/>
              </a:rPr>
              <a:t>约四</a:t>
            </a:r>
            <a:r>
              <a:rPr lang="en-US" altLang="zh-CN" sz="2500" i="0" dirty="0">
                <a:solidFill>
                  <a:srgbClr val="000000"/>
                </a:solidFill>
                <a:effectLst/>
                <a:latin typeface="+mn-ea"/>
              </a:rPr>
              <a:t>24】</a:t>
            </a:r>
            <a:r>
              <a:rPr lang="zh-CN" altLang="en-US" sz="2500" i="0" dirty="0">
                <a:solidFill>
                  <a:srgbClr val="000000"/>
                </a:solidFill>
                <a:effectLst/>
                <a:latin typeface="+mn-ea"/>
              </a:rPr>
              <a:t>「神是个灵（或无个字），所以拜祂的必须用心灵和诚实拜祂。」</a:t>
            </a:r>
            <a:endParaRPr lang="en-US" altLang="zh-CN" sz="2500" kern="600" spc="-100" dirty="0">
              <a:solidFill>
                <a:srgbClr val="000000"/>
              </a:solidFill>
              <a:latin typeface="+mn-ea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CN" altLang="en-US" sz="2500" b="0" i="0" dirty="0">
                <a:solidFill>
                  <a:srgbClr val="000000"/>
                </a:solidFill>
                <a:effectLst/>
                <a:latin typeface="+mn-ea"/>
              </a:rPr>
              <a:t>神的「忌邪」与祂的圣洁极有关系</a:t>
            </a:r>
            <a:endParaRPr lang="en-US" altLang="zh-CN" sz="2500" b="0" i="0" dirty="0">
              <a:solidFill>
                <a:srgbClr val="000000"/>
              </a:solidFill>
              <a:effectLst/>
              <a:latin typeface="+mn-ea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CN" altLang="en-US" sz="2500" b="0" i="0" dirty="0">
                <a:solidFill>
                  <a:srgbClr val="000000"/>
                </a:solidFill>
                <a:effectLst/>
                <a:latin typeface="+mn-ea"/>
              </a:rPr>
              <a:t>形式</a:t>
            </a:r>
            <a:endParaRPr lang="en-US" altLang="zh-CN" sz="2500" b="0" i="0" dirty="0">
              <a:solidFill>
                <a:srgbClr val="000000"/>
              </a:solidFill>
              <a:effectLst/>
              <a:latin typeface="+mn-ea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CN" altLang="en-US" sz="2500" b="0" i="0" dirty="0">
                <a:solidFill>
                  <a:srgbClr val="000000"/>
                </a:solidFill>
                <a:effectLst/>
                <a:latin typeface="+mn-ea"/>
              </a:rPr>
              <a:t>爱神的心就是在守祂诫命上能显明出来</a:t>
            </a:r>
            <a:endParaRPr lang="en-US" altLang="zh-CN" sz="2500" b="0" i="0" dirty="0">
              <a:solidFill>
                <a:srgbClr val="000000"/>
              </a:solidFill>
              <a:effectLst/>
              <a:latin typeface="+mn-ea"/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zh-CN" sz="2500" b="0" i="0" dirty="0">
                <a:solidFill>
                  <a:srgbClr val="000000"/>
                </a:solidFill>
                <a:effectLst/>
                <a:latin typeface="+mn-ea"/>
              </a:rPr>
              <a:t>约十四</a:t>
            </a:r>
            <a:r>
              <a:rPr lang="en-US" sz="2500" b="0" i="0" dirty="0">
                <a:solidFill>
                  <a:srgbClr val="000000"/>
                </a:solidFill>
                <a:effectLst/>
                <a:latin typeface="+mn-ea"/>
              </a:rPr>
              <a:t>15</a:t>
            </a:r>
            <a:r>
              <a:rPr lang="zh-CN" altLang="en-US" sz="2500" b="0" i="0" dirty="0">
                <a:solidFill>
                  <a:srgbClr val="000000"/>
                </a:solidFill>
                <a:effectLst/>
                <a:latin typeface="+mn-ea"/>
              </a:rPr>
              <a:t>： </a:t>
            </a:r>
            <a:r>
              <a:rPr lang="zh-TW" altLang="en-US" sz="2500" b="0" i="0" dirty="0">
                <a:solidFill>
                  <a:srgbClr val="000000"/>
                </a:solidFill>
                <a:effectLst/>
                <a:latin typeface="+mn-ea"/>
              </a:rPr>
              <a:t>你 們 若 愛 我 ， 就 必 遵 守 我 的 命 令 。</a:t>
            </a:r>
            <a:endParaRPr lang="en-US" altLang="zh-TW" sz="2500" b="0" i="0" dirty="0">
              <a:solidFill>
                <a:srgbClr val="000000"/>
              </a:solidFill>
              <a:effectLst/>
              <a:latin typeface="+mn-ea"/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zh-CN" sz="2500" i="0" dirty="0">
                <a:solidFill>
                  <a:srgbClr val="000000"/>
                </a:solidFill>
                <a:effectLst/>
                <a:latin typeface="+mn-ea"/>
              </a:rPr>
              <a:t>【</a:t>
            </a:r>
            <a:r>
              <a:rPr lang="zh-CN" altLang="en-US" sz="2500" i="0" dirty="0">
                <a:solidFill>
                  <a:srgbClr val="000000"/>
                </a:solidFill>
                <a:effectLst/>
                <a:latin typeface="+mn-ea"/>
              </a:rPr>
              <a:t>罗十三</a:t>
            </a:r>
            <a:r>
              <a:rPr lang="en-US" altLang="zh-CN" sz="2500" i="0" dirty="0">
                <a:solidFill>
                  <a:srgbClr val="000000"/>
                </a:solidFill>
                <a:effectLst/>
                <a:latin typeface="+mn-ea"/>
              </a:rPr>
              <a:t>10】</a:t>
            </a:r>
            <a:r>
              <a:rPr lang="zh-CN" altLang="en-US" sz="2500" i="0" dirty="0">
                <a:solidFill>
                  <a:srgbClr val="000000"/>
                </a:solidFill>
                <a:effectLst/>
                <a:latin typeface="+mn-ea"/>
              </a:rPr>
              <a:t>「爱是不加害与人的，所以爱就完全了律法。</a:t>
            </a:r>
            <a:endParaRPr lang="en-US" altLang="zh-CN" sz="2500" i="0" dirty="0">
              <a:solidFill>
                <a:srgbClr val="000000"/>
              </a:solidFill>
              <a:effectLst/>
              <a:latin typeface="+mn-ea"/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zh-CN" sz="2500" i="0" dirty="0">
                <a:solidFill>
                  <a:srgbClr val="000000"/>
                </a:solidFill>
                <a:effectLst/>
                <a:latin typeface="+mn-ea"/>
              </a:rPr>
              <a:t>【</a:t>
            </a:r>
            <a:r>
              <a:rPr lang="zh-CN" altLang="en-US" sz="2500" i="0" dirty="0">
                <a:solidFill>
                  <a:srgbClr val="000000"/>
                </a:solidFill>
                <a:effectLst/>
                <a:latin typeface="+mn-ea"/>
              </a:rPr>
              <a:t>约壹二</a:t>
            </a:r>
            <a:r>
              <a:rPr lang="en-US" altLang="zh-CN" sz="2500" i="0" dirty="0">
                <a:solidFill>
                  <a:srgbClr val="000000"/>
                </a:solidFill>
                <a:effectLst/>
                <a:latin typeface="+mn-ea"/>
              </a:rPr>
              <a:t>5】</a:t>
            </a:r>
            <a:r>
              <a:rPr lang="zh-CN" altLang="en-US" sz="2500" i="0" dirty="0">
                <a:solidFill>
                  <a:srgbClr val="000000"/>
                </a:solidFill>
                <a:effectLst/>
                <a:latin typeface="+mn-ea"/>
              </a:rPr>
              <a:t>「凡遵守主道的，爱神的心在他里面实在是完全的。从此，我们知道我们是在主里面。」</a:t>
            </a:r>
            <a:endParaRPr lang="en-US" altLang="zh-CN" sz="2500" i="0" dirty="0">
              <a:solidFill>
                <a:srgbClr val="000000"/>
              </a:solidFill>
              <a:effectLst/>
              <a:latin typeface="+mn-ea"/>
            </a:endParaRP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altLang="zh-CN" sz="2500" i="0" dirty="0">
                <a:solidFill>
                  <a:srgbClr val="000000"/>
                </a:solidFill>
                <a:effectLst/>
                <a:latin typeface="+mn-ea"/>
              </a:rPr>
              <a:t>【</a:t>
            </a:r>
            <a:r>
              <a:rPr lang="zh-CN" altLang="en-US" sz="2500" i="0" dirty="0">
                <a:solidFill>
                  <a:srgbClr val="000000"/>
                </a:solidFill>
                <a:effectLst/>
                <a:latin typeface="+mn-ea"/>
              </a:rPr>
              <a:t>约贰</a:t>
            </a:r>
            <a:r>
              <a:rPr lang="en-US" altLang="zh-CN" sz="2500" i="0" dirty="0">
                <a:solidFill>
                  <a:srgbClr val="000000"/>
                </a:solidFill>
                <a:effectLst/>
                <a:latin typeface="+mn-ea"/>
              </a:rPr>
              <a:t>6】</a:t>
            </a:r>
            <a:r>
              <a:rPr lang="zh-CN" altLang="en-US" sz="2500" i="0" dirty="0">
                <a:solidFill>
                  <a:srgbClr val="000000"/>
                </a:solidFill>
                <a:effectLst/>
                <a:latin typeface="+mn-ea"/>
              </a:rPr>
              <a:t>「我们若照祂的命令行，这就是爱。你们从起初所听见当行的，就是这命令。」</a:t>
            </a:r>
            <a:endParaRPr lang="zh-TW" altLang="en-US" sz="2500" i="0" kern="600" spc="-100" dirty="0">
              <a:solidFill>
                <a:srgbClr val="000000"/>
              </a:solidFill>
              <a:effectLst/>
              <a:latin typeface="+mn-e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560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751E3-AD36-FCC1-6E73-714C17997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7930"/>
            <a:ext cx="10515600" cy="5839033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11 </a:t>
            </a:r>
            <a:r>
              <a:rPr lang="zh-TW" altLang="en-US" b="1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不 可 妄 稱 耶 和 華 ─ 你 神 的 名 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； 因 為 妄 稱 耶 和 華 名 的 ， 耶 和 華 必 不 以 他 為 無 罪 。</a:t>
            </a:r>
            <a:endParaRPr lang="en-US" altLang="zh-TW" b="0" i="0" kern="600" spc="-1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CN" altLang="en-US" sz="2500" b="0" i="0" kern="600" spc="-100" dirty="0">
                <a:solidFill>
                  <a:srgbClr val="000000"/>
                </a:solidFill>
                <a:effectLst/>
                <a:latin typeface="+mn-ea"/>
              </a:rPr>
              <a:t>不可随意</a:t>
            </a:r>
            <a:endParaRPr lang="en-US" altLang="zh-CN" sz="2500" b="0" i="0" kern="600" spc="-100" dirty="0">
              <a:solidFill>
                <a:srgbClr val="000000"/>
              </a:solidFill>
              <a:effectLst/>
              <a:latin typeface="+mn-ea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CN" altLang="en-US" sz="2500" b="0" i="0" dirty="0">
                <a:solidFill>
                  <a:srgbClr val="000000"/>
                </a:solidFill>
                <a:effectLst/>
                <a:latin typeface="+mn-ea"/>
              </a:rPr>
              <a:t>不可随意用来起誓、咒诅人</a:t>
            </a:r>
            <a:endParaRPr lang="en-US" altLang="zh-CN" sz="2500" b="0" i="0" dirty="0">
              <a:solidFill>
                <a:srgbClr val="000000"/>
              </a:solidFill>
              <a:effectLst/>
              <a:latin typeface="+mn-ea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CN" altLang="en-US" sz="2500" b="0" i="0" dirty="0">
                <a:solidFill>
                  <a:srgbClr val="000000"/>
                </a:solidFill>
                <a:effectLst/>
                <a:latin typeface="+mn-ea"/>
              </a:rPr>
              <a:t>人不可用空洞或轻薄的方式，妄称神的名。</a:t>
            </a:r>
            <a:endParaRPr lang="zh-TW" altLang="en-US" sz="2500" b="0" i="0" kern="600" spc="-100" dirty="0">
              <a:solidFill>
                <a:srgbClr val="000000"/>
              </a:solidFill>
              <a:effectLst/>
              <a:latin typeface="+mn-ea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12 </a:t>
            </a:r>
            <a:r>
              <a:rPr lang="zh-TW" altLang="en-US" b="1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當 照 耶 和 華 ─ 你 神 所 吩 咐 的 守 安 息 日 為 聖 日 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13 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六 日 要 勞 碌 做 你 一 切 的 工 ，</a:t>
            </a: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14 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但 第 七 日 是 向 耶 和 華 ─ 你 神 當 守 的 安 息 日 。 這 一 日 ， 你 和 你 的 兒 女 、 僕 婢 、 牛 、 驢 、 牲 畜 ， 並 在 你 城 裡 寄 居 的 客 旅 ， 無 論 何 工 都 不 可 做 ， 使 你 的 僕 婢 可 以 和 你 一 樣 安 息 。</a:t>
            </a: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15 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你 也 要 記 念 你 在 埃 及 地 作 過 奴 僕 ； 耶 和 華 ─ 你 神 用 大 能 的 手 和 伸 出 來 的 膀 臂 將 你 從 那 裡 領 出 來 。 因 此 ， 耶 和 華 ─ 你 的 神 吩 咐 你 守 安 息 日 。</a:t>
            </a:r>
            <a:endParaRPr lang="en-US" altLang="zh-TW" b="0" i="0" kern="600" spc="-1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CN" altLang="en-US" sz="2500" b="0" i="0" dirty="0">
                <a:solidFill>
                  <a:srgbClr val="000000"/>
                </a:solidFill>
                <a:effectLst/>
                <a:latin typeface="+mn-ea"/>
              </a:rPr>
              <a:t>要紧的是享受里面灵的实际，而不是守外面的仪文 （</a:t>
            </a:r>
            <a:r>
              <a:rPr lang="zh-CN" sz="2500" b="0" i="0" dirty="0">
                <a:solidFill>
                  <a:srgbClr val="000000"/>
                </a:solidFill>
                <a:effectLst/>
                <a:latin typeface="+mn-ea"/>
              </a:rPr>
              <a:t>罗二</a:t>
            </a:r>
            <a:r>
              <a:rPr lang="en-US" altLang="zh-CN" sz="2500" b="0" i="0" dirty="0">
                <a:solidFill>
                  <a:srgbClr val="000000"/>
                </a:solidFill>
                <a:effectLst/>
                <a:latin typeface="+mn-ea"/>
              </a:rPr>
              <a:t>28-</a:t>
            </a:r>
            <a:r>
              <a:rPr lang="en-US" sz="2500" b="0" i="0" dirty="0">
                <a:solidFill>
                  <a:srgbClr val="000000"/>
                </a:solidFill>
                <a:effectLst/>
                <a:latin typeface="+mn-ea"/>
              </a:rPr>
              <a:t>29</a:t>
            </a:r>
            <a:r>
              <a:rPr lang="zh-CN" altLang="en-US" sz="2500" b="0" i="0" dirty="0">
                <a:solidFill>
                  <a:srgbClr val="000000"/>
                </a:solidFill>
                <a:effectLst/>
                <a:latin typeface="+mn-ea"/>
              </a:rPr>
              <a:t>）</a:t>
            </a:r>
            <a:endParaRPr lang="en-US" altLang="zh-CN" sz="2500" b="0" i="0" dirty="0">
              <a:solidFill>
                <a:srgbClr val="000000"/>
              </a:solidFill>
              <a:effectLst/>
              <a:latin typeface="+mn-ea"/>
            </a:endParaRPr>
          </a:p>
          <a:p>
            <a:pPr lvl="2"/>
            <a:r>
              <a:rPr lang="en-US" altLang="zh-TW" sz="2500" b="1" i="0" kern="100" spc="-100" baseline="30000" dirty="0">
                <a:solidFill>
                  <a:srgbClr val="000000"/>
                </a:solidFill>
                <a:effectLst/>
                <a:latin typeface="+mn-ea"/>
              </a:rPr>
              <a:t>28 </a:t>
            </a:r>
            <a:r>
              <a:rPr lang="zh-TW" altLang="en-US" sz="2500" b="0" i="0" kern="100" spc="-100" dirty="0">
                <a:solidFill>
                  <a:srgbClr val="000000"/>
                </a:solidFill>
                <a:effectLst/>
                <a:latin typeface="+mn-ea"/>
              </a:rPr>
              <a:t>因 為 外 面 作 猶 太 人 的 ， 不 是 真 猶 太 人 ； 外 面 肉 身 的 割 禮 ， 也 不 是 真 割 禮 。</a:t>
            </a:r>
          </a:p>
          <a:p>
            <a:pPr lvl="2"/>
            <a:r>
              <a:rPr lang="en-US" altLang="zh-TW" sz="2500" b="1" i="0" kern="100" spc="-100" baseline="30000" dirty="0">
                <a:solidFill>
                  <a:srgbClr val="000000"/>
                </a:solidFill>
                <a:effectLst/>
                <a:latin typeface="+mn-ea"/>
              </a:rPr>
              <a:t>29 </a:t>
            </a:r>
            <a:r>
              <a:rPr lang="zh-TW" altLang="en-US" sz="2500" b="0" i="0" kern="100" spc="-100" dirty="0">
                <a:solidFill>
                  <a:srgbClr val="000000"/>
                </a:solidFill>
                <a:effectLst/>
                <a:latin typeface="+mn-ea"/>
              </a:rPr>
              <a:t>惟 有 裡 面 作 的 ， 才 是 真 猶 太 人 ； 真 割 禮 也 是 心 裡 的 ， 在 乎 靈 ， 不 在 乎 儀 文 。 這 人 的 稱 讚 不 是 從 人 來 的 ， 乃 是 從 神 來 的 。</a:t>
            </a:r>
            <a:endParaRPr lang="en-US" altLang="zh-TW" sz="2500" b="0" i="0" kern="100" spc="-100" dirty="0">
              <a:solidFill>
                <a:srgbClr val="000000"/>
              </a:solidFill>
              <a:effectLst/>
              <a:latin typeface="+mn-ea"/>
            </a:endParaRPr>
          </a:p>
          <a:p>
            <a:pPr lvl="1"/>
            <a:r>
              <a:rPr lang="zh-CN" sz="2500" b="0" i="0" dirty="0">
                <a:solidFill>
                  <a:srgbClr val="000000"/>
                </a:solidFill>
                <a:effectLst/>
                <a:latin typeface="+mn-ea"/>
              </a:rPr>
              <a:t>新约的信徒守主日而不守安息日，并不是改变或破坏神的律法</a:t>
            </a:r>
            <a:r>
              <a:rPr lang="en-US" sz="2500" b="0" i="0" dirty="0">
                <a:solidFill>
                  <a:srgbClr val="000000"/>
                </a:solidFill>
                <a:effectLst/>
                <a:latin typeface="+mn-ea"/>
              </a:rPr>
              <a:t>(</a:t>
            </a:r>
            <a:r>
              <a:rPr lang="zh-CN" sz="2500" b="0" i="0" dirty="0">
                <a:solidFill>
                  <a:srgbClr val="000000"/>
                </a:solidFill>
                <a:effectLst/>
                <a:latin typeface="+mn-ea"/>
              </a:rPr>
              <a:t>参但七</a:t>
            </a:r>
            <a:r>
              <a:rPr lang="en-US" sz="2500" b="0" i="0" dirty="0">
                <a:solidFill>
                  <a:srgbClr val="000000"/>
                </a:solidFill>
                <a:effectLst/>
                <a:latin typeface="+mn-ea"/>
              </a:rPr>
              <a:t>25)</a:t>
            </a:r>
            <a:r>
              <a:rPr lang="zh-CN" sz="2500" b="0" i="0" dirty="0">
                <a:solidFill>
                  <a:srgbClr val="000000"/>
                </a:solidFill>
                <a:effectLst/>
                <a:latin typeface="+mn-ea"/>
              </a:rPr>
              <a:t>，因为我们已经不在律法之下，乃在恩典之下</a:t>
            </a:r>
            <a:endParaRPr lang="en-US" altLang="zh-CN" sz="2500" b="0" i="0" dirty="0">
              <a:solidFill>
                <a:srgbClr val="000000"/>
              </a:solidFill>
              <a:effectLst/>
              <a:latin typeface="+mn-ea"/>
            </a:endParaRPr>
          </a:p>
          <a:p>
            <a:pPr lvl="1"/>
            <a:r>
              <a:rPr lang="zh-CN" altLang="en-US" sz="2500" b="0" i="0" dirty="0">
                <a:solidFill>
                  <a:srgbClr val="000000"/>
                </a:solidFill>
                <a:effectLst/>
                <a:latin typeface="+mn-ea"/>
              </a:rPr>
              <a:t>守安息日或守主日，其精神在新、旧约都是一致的。即把一日分别出来献给神，象征所有的生活是属于神的，这是一种谦卑的信仰行为。</a:t>
            </a:r>
            <a:endParaRPr lang="zh-TW" altLang="en-US" sz="2500" b="0" i="0" kern="100" spc="-100" dirty="0">
              <a:solidFill>
                <a:srgbClr val="000000"/>
              </a:solidFill>
              <a:effectLst/>
              <a:latin typeface="+mn-ea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zh-TW" altLang="en-US" b="0" i="0" kern="600" spc="-1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l"/>
            <a:endParaRPr lang="zh-TW" altLang="en-US" b="0" i="0" kern="6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1198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751E3-AD36-FCC1-6E73-714C17997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5231"/>
            <a:ext cx="10515600" cy="5551732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16 </a:t>
            </a:r>
            <a:r>
              <a:rPr lang="zh-TW" altLang="en-US" b="1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當 照 耶 和 華 ─ 你 神 所 吩 咐 的 孝 敬 父 母 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， 使 你 得 福 ， 並 使 你 的 日 子 在 耶 和 華 ─ 你 神 所 賜 你 的 地 上 得 以 長 久 。</a:t>
            </a:r>
            <a:endParaRPr lang="en-US" altLang="zh-TW" b="0" i="0" kern="600" spc="-1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CN" altLang="en-US" sz="2100" b="0" i="0" dirty="0">
                <a:solidFill>
                  <a:srgbClr val="000000"/>
                </a:solidFill>
                <a:effectLst/>
                <a:latin typeface="+mn-ea"/>
              </a:rPr>
              <a:t>父母是生命的源头，我们不忘生命的源头，我们应孝敬父母，同时，孝敬父母是一条带应许的诫命</a:t>
            </a:r>
            <a:endParaRPr lang="en-US" altLang="zh-CN" sz="2100" b="0" i="0" dirty="0">
              <a:solidFill>
                <a:srgbClr val="000000"/>
              </a:solidFill>
              <a:effectLst/>
              <a:latin typeface="+mn-ea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CN" sz="2100" b="0" i="0" dirty="0">
                <a:solidFill>
                  <a:srgbClr val="000000"/>
                </a:solidFill>
                <a:effectLst/>
                <a:latin typeface="+mn-ea"/>
              </a:rPr>
              <a:t>弗六</a:t>
            </a:r>
            <a:r>
              <a:rPr lang="en-US" sz="2100" b="0" i="0" dirty="0">
                <a:solidFill>
                  <a:srgbClr val="000000"/>
                </a:solidFill>
                <a:effectLst/>
                <a:latin typeface="+mn-ea"/>
              </a:rPr>
              <a:t>3:</a:t>
            </a:r>
            <a:r>
              <a:rPr lang="en-US" altLang="zh-CN" sz="2100" b="1" i="0" baseline="30000" dirty="0">
                <a:solidFill>
                  <a:srgbClr val="000000"/>
                </a:solidFill>
                <a:effectLst/>
                <a:latin typeface="+mn-ea"/>
              </a:rPr>
              <a:t>2 </a:t>
            </a:r>
            <a:r>
              <a:rPr lang="zh-CN" altLang="en-US" sz="2100" b="0" i="0" dirty="0">
                <a:solidFill>
                  <a:srgbClr val="000000"/>
                </a:solidFill>
                <a:effectLst/>
                <a:latin typeface="+mn-ea"/>
              </a:rPr>
              <a:t>要 孝 敬 父 母 ， 使 你 得 福 ， 在 世 长 寿 。 这 是 第 一 条 带 应 许 的 诫 命 </a:t>
            </a:r>
            <a:endParaRPr lang="en-US" altLang="zh-CN" sz="2100" b="0" i="0" dirty="0">
              <a:solidFill>
                <a:srgbClr val="000000"/>
              </a:solidFill>
              <a:effectLst/>
              <a:latin typeface="+mn-ea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CN" altLang="en-US" sz="2100" b="0" i="0" dirty="0">
                <a:solidFill>
                  <a:srgbClr val="000000"/>
                </a:solidFill>
                <a:effectLst/>
                <a:latin typeface="+mn-ea"/>
              </a:rPr>
              <a:t>孝敬父母的方式，包括是在他们有经济需要，或是患病、不能照顾自己的时候供养他们。不过，孝敬父母的最好方法，也许是将他们敬虔的典范，传给下一代。孝敬的方法，包括了儿女所有的生活表现──言行，理想、道德等等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+mn-ea"/>
              </a:rPr>
              <a:t>。</a:t>
            </a:r>
            <a:endParaRPr lang="zh-TW" altLang="en-US" b="0" i="0" kern="600" spc="-100" dirty="0">
              <a:solidFill>
                <a:srgbClr val="000000"/>
              </a:solidFill>
              <a:effectLst/>
              <a:latin typeface="+mn-ea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17 </a:t>
            </a:r>
            <a:r>
              <a:rPr lang="zh-TW" altLang="en-US" b="1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不 可 殺 人 。</a:t>
            </a:r>
            <a:endParaRPr lang="en-US" altLang="zh-TW" b="1" i="0" kern="600" spc="-1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CN" sz="2200" b="0" i="0" dirty="0">
                <a:solidFill>
                  <a:srgbClr val="000000"/>
                </a:solidFill>
                <a:effectLst/>
                <a:latin typeface="+mn-ea"/>
              </a:rPr>
              <a:t>凡心里恨人，对人存有烈怒的，就是违背这条诫命</a:t>
            </a:r>
            <a:r>
              <a:rPr lang="en-US" sz="2200" b="0" i="0" dirty="0">
                <a:solidFill>
                  <a:srgbClr val="000000"/>
                </a:solidFill>
                <a:effectLst/>
                <a:latin typeface="+mn-ea"/>
              </a:rPr>
              <a:t>(</a:t>
            </a:r>
            <a:r>
              <a:rPr lang="zh-CN" sz="2200" b="0" i="0" dirty="0">
                <a:solidFill>
                  <a:srgbClr val="000000"/>
                </a:solidFill>
                <a:effectLst/>
                <a:latin typeface="+mn-ea"/>
              </a:rPr>
              <a:t>参太五</a:t>
            </a:r>
            <a:r>
              <a:rPr lang="en-US" sz="2200" b="0" i="0" dirty="0">
                <a:solidFill>
                  <a:srgbClr val="000000"/>
                </a:solidFill>
                <a:effectLst/>
                <a:latin typeface="+mn-ea"/>
              </a:rPr>
              <a:t>21~22)</a:t>
            </a:r>
          </a:p>
          <a:p>
            <a:pPr lvl="2">
              <a:lnSpc>
                <a:spcPct val="120000"/>
              </a:lnSpc>
            </a:pPr>
            <a:r>
              <a:rPr lang="en-US" altLang="zh-TW" sz="2200" b="1" i="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21 </a:t>
            </a:r>
            <a:r>
              <a:rPr lang="zh-TW" altLang="en-US" sz="2200" b="0" i="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你 們 聽 見 有 吩 咐 古 人 的 話 ， 說 ： 不 可 殺 人 ； 又 說 ： 凡 殺 人 的 難 免 受 審 判 。</a:t>
            </a:r>
          </a:p>
          <a:p>
            <a:pPr lvl="2">
              <a:lnSpc>
                <a:spcPct val="120000"/>
              </a:lnSpc>
            </a:pPr>
            <a:r>
              <a:rPr lang="en-US" altLang="zh-TW" sz="2200" b="1" i="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22 </a:t>
            </a:r>
            <a:r>
              <a:rPr lang="zh-TW" altLang="en-US" sz="2200" b="0" i="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只 是 我 告 訴 你 們 ： 凡 （ 有 古 卷 在 凡 字 下 加 ： 無 緣 無 故 地 ） 向 弟 兄 動 怒 的 ， 難 免 受 審 斷 ； 凡 罵 弟 兄 是 拉 加 的 ， 難 免 公 會 的 審 斷 ； 凡 罵 弟 兄 是 魔 利 的 ， 難 免 地 獄 的 火 。</a:t>
            </a:r>
          </a:p>
        </p:txBody>
      </p:sp>
    </p:spTree>
    <p:extLst>
      <p:ext uri="{BB962C8B-B14F-4D97-AF65-F5344CB8AC3E}">
        <p14:creationId xmlns:p14="http://schemas.microsoft.com/office/powerpoint/2010/main" val="1647659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593124" y="276921"/>
            <a:ext cx="11236411" cy="544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lnSpc>
                <a:spcPts val="3000"/>
              </a:lnSpc>
              <a:defRPr/>
            </a:pPr>
            <a:endParaRPr lang="en-US" altLang="zh-CN" sz="24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寫作背景和目的</a:t>
            </a:r>
            <a:r>
              <a:rPr lang="zh-CN" altLang="en-US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：去埃及到如今已經</a:t>
            </a:r>
            <a:r>
              <a:rPr lang="en-US" altLang="zh-CN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40</a:t>
            </a:r>
            <a:r>
              <a:rPr lang="zh-CN" altLang="en-US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年，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當以色列人舊的一代已經過去，而新的一代是在曠野長大，當他們進入迦南地前，必要曉得神已經說的話語與誡命，因此申命記不是一套新的律法與誡命，乃是重申舊命，使新的一代能得知，他們是信實的神所愛的立約子民，好在進入應許之地後，因著遵行神的話語，要成為蒙福的子民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。反之，如違約，將受禍且被分散在各國。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中心信息</a:t>
            </a:r>
            <a:r>
              <a:rPr lang="zh-CN" altLang="en-US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：神的信實與人的抉擇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申命记‬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11:26 “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看哪，我今日将祝福与咒诅的话都陈明在你们面前。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27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</a:t>
            </a:r>
            <a:r>
              <a:rPr lang="zh-CN" altLang="en-US" sz="24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若听从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耶和华你们神的诫命，就是我今日所吩咐你们的，</a:t>
            </a:r>
            <a:r>
              <a:rPr lang="zh-CN" altLang="en-US" sz="24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就必蒙福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</a:t>
            </a:r>
            <a:r>
              <a:rPr lang="zh-CN" altLang="en-US" sz="24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若不听从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耶和华你们神的诫命，偏离我今日所吩咐你们的道，去侍奉你们素来所不认识的别神，</a:t>
            </a:r>
            <a:r>
              <a:rPr lang="zh-CN" altLang="en-US" sz="24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就必受祸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‪提摩太后书‬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2:13 </a:t>
            </a:r>
            <a:r>
              <a:rPr lang="zh-CN" altLang="en-US" sz="24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我们纵然失信，他仍是可信的，因为他不能背乎自己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865762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751E3-AD36-FCC1-6E73-714C17997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5231"/>
            <a:ext cx="10515600" cy="5551732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18 </a:t>
            </a:r>
            <a:r>
              <a:rPr lang="zh-TW" altLang="en-US" b="1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不 可 姦 淫 。</a:t>
            </a:r>
            <a:endParaRPr lang="en-US" altLang="zh-TW" b="1" i="0" kern="600" spc="-1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+mn-ea"/>
              </a:rPr>
              <a:t>神给人类生育的本能是圣洁的，</a:t>
            </a:r>
            <a:endParaRPr lang="en-US" altLang="zh-CN" b="0" i="0" dirty="0">
              <a:solidFill>
                <a:srgbClr val="000000"/>
              </a:solidFill>
              <a:effectLst/>
              <a:latin typeface="+mn-ea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CN" b="0" i="0" dirty="0">
                <a:solidFill>
                  <a:srgbClr val="000000"/>
                </a:solidFill>
                <a:effectLst/>
                <a:latin typeface="+mn-ea"/>
              </a:rPr>
              <a:t>来十三</a:t>
            </a:r>
            <a:r>
              <a:rPr lang="en-US" b="0" i="0" dirty="0">
                <a:solidFill>
                  <a:srgbClr val="000000"/>
                </a:solidFill>
                <a:effectLst/>
                <a:latin typeface="+mn-ea"/>
              </a:rPr>
              <a:t>4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+mn-ea"/>
              </a:rPr>
              <a:t>「婚姻人人都当尊重，床也不可污秽，因为苟合行淫的人，神必要审判</a:t>
            </a:r>
            <a:endParaRPr lang="zh-TW" altLang="en-US" b="1" i="0" kern="600" spc="-100" dirty="0">
              <a:solidFill>
                <a:srgbClr val="000000"/>
              </a:solidFill>
              <a:effectLst/>
              <a:latin typeface="+mn-ea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19 </a:t>
            </a:r>
            <a:r>
              <a:rPr lang="zh-TW" altLang="en-US" b="1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不 可 偷 盜 。</a:t>
            </a:r>
            <a:endParaRPr lang="en-US" altLang="zh-TW" b="1" i="0" kern="600" spc="-1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CN" b="0" i="0" dirty="0">
                <a:solidFill>
                  <a:srgbClr val="000000"/>
                </a:solidFill>
                <a:effectLst/>
                <a:ea typeface="SimSun" panose="02010600030101010101" pitchFamily="2" charset="-122"/>
              </a:rPr>
              <a:t>参玛三</a:t>
            </a:r>
            <a:r>
              <a:rPr lang="en-US" b="0" i="0" dirty="0">
                <a:solidFill>
                  <a:srgbClr val="000000"/>
                </a:solidFill>
                <a:effectLst/>
                <a:latin typeface="新細明體" panose="02020500000000000000" pitchFamily="18" charset="-120"/>
              </a:rPr>
              <a:t>8: 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8 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“人岂可夺取神之物呢？你们竟夺取我的供物。你们却说：‘我们在何事上夺取你的供物呢？’就是你们在当纳的十分之一和当献的供物上。</a:t>
            </a:r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CN" b="0" i="0" dirty="0">
                <a:solidFill>
                  <a:srgbClr val="000000"/>
                </a:solidFill>
                <a:effectLst/>
                <a:ea typeface="SimSun" panose="02010600030101010101" pitchFamily="2" charset="-122"/>
              </a:rPr>
              <a:t>提前五</a:t>
            </a:r>
            <a:r>
              <a:rPr lang="en-US" b="0" i="0" dirty="0">
                <a:solidFill>
                  <a:srgbClr val="000000"/>
                </a:solidFill>
                <a:effectLst/>
                <a:latin typeface="新細明體" panose="02020500000000000000" pitchFamily="18" charset="-120"/>
              </a:rPr>
              <a:t>8: </a:t>
            </a:r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8 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人 若 不 看 顧 親 屬 ， 就 是 背 了 真 道 ， 比 不 信 的 人 還 不 好 ， 不 看 顧 自 己 家 裡 的 人 ， 更 是 如 此 。</a:t>
            </a:r>
            <a:endParaRPr lang="en-US" altLang="zh-TW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20 </a:t>
            </a:r>
            <a:r>
              <a:rPr lang="zh-TW" altLang="en-US" b="1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不 可 作 假 見 證 陷 害 人 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TW" b="0" i="0" kern="600" spc="-1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zh-CN" b="0" i="0" dirty="0">
                <a:solidFill>
                  <a:srgbClr val="000000"/>
                </a:solidFill>
                <a:effectLst/>
                <a:ea typeface="SimSun" panose="02010600030101010101" pitchFamily="2" charset="-122"/>
              </a:rPr>
              <a:t>太五</a:t>
            </a:r>
            <a:r>
              <a:rPr lang="en-US" b="0" i="0" dirty="0">
                <a:solidFill>
                  <a:srgbClr val="000000"/>
                </a:solidFill>
                <a:effectLst/>
                <a:latin typeface="新細明體" panose="02020500000000000000" pitchFamily="18" charset="-120"/>
              </a:rPr>
              <a:t>37: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37 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你们的话，是就说是，不是就说不是；若再多说，就是出于那恶者</a:t>
            </a:r>
            <a:r>
              <a:rPr lang="en-US" altLang="zh-CN" b="0" i="0" baseline="30000" dirty="0">
                <a:solidFill>
                  <a:srgbClr val="000000"/>
                </a:solidFill>
                <a:effectLst/>
                <a:latin typeface="system-ui"/>
              </a:rPr>
              <a:t>[</a:t>
            </a:r>
            <a:r>
              <a:rPr lang="en-US" altLang="zh-CN" b="0" i="0" baseline="30000" dirty="0">
                <a:solidFill>
                  <a:srgbClr val="4A4A4A"/>
                </a:solidFill>
                <a:effectLst/>
                <a:latin typeface="system-ui"/>
                <a:hlinkClick r:id="rId2" tooltip="See footnote a"/>
              </a:rPr>
              <a:t>a</a:t>
            </a:r>
            <a:r>
              <a:rPr lang="en-US" altLang="zh-CN" b="0" i="0" baseline="30000" dirty="0">
                <a:solidFill>
                  <a:srgbClr val="000000"/>
                </a:solidFill>
                <a:effectLst/>
                <a:latin typeface="system-ui"/>
              </a:rPr>
              <a:t>]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。</a:t>
            </a:r>
            <a:endParaRPr lang="zh-TW" altLang="en-US" b="0" i="0" kern="600" spc="-1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b="1" i="0" kern="6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21 </a:t>
            </a:r>
            <a:r>
              <a:rPr lang="zh-TW" altLang="en-US" b="1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不 可 貪 戀 人 的 妻 子 ； 也 不 可 貪 圖 人 的 房 屋 、 田 地 、 僕 婢 、 牛 、 驢 ， 並 他 一 切 所 有 的 </a:t>
            </a:r>
            <a:r>
              <a:rPr lang="zh-TW" altLang="en-US" b="0" i="0" kern="6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</a:p>
          <a:p>
            <a:pPr lvl="1"/>
            <a:r>
              <a:rPr lang="zh-CN" altLang="en-US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贪心」是一切犯罪的开端。</a:t>
            </a:r>
            <a:endParaRPr lang="en-US" altLang="zh-CN" b="0" i="0" dirty="0">
              <a:solidFill>
                <a:srgbClr val="000000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zh-CN" b="0" i="0" dirty="0">
                <a:solidFill>
                  <a:srgbClr val="000000"/>
                </a:solidFill>
                <a:effectLst/>
                <a:ea typeface="SimSun" panose="02010600030101010101" pitchFamily="2" charset="-122"/>
              </a:rPr>
              <a:t>提前六</a:t>
            </a:r>
            <a:r>
              <a:rPr lang="en-US" b="0" i="0" dirty="0">
                <a:solidFill>
                  <a:srgbClr val="000000"/>
                </a:solidFill>
                <a:effectLst/>
                <a:latin typeface="新細明體" panose="02020500000000000000" pitchFamily="18" charset="-120"/>
              </a:rPr>
              <a:t>10:</a:t>
            </a:r>
            <a:r>
              <a:rPr lang="zh-CN" altLang="en-US" b="1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贪财是万恶之根。有人贪恋钱财，就被引诱离了真道，用许多愁苦把自己刺透了。」</a:t>
            </a:r>
            <a:endParaRPr lang="zh-TW" altLang="en-US" b="0" i="0" kern="6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/>
            <a:r>
              <a:rPr lang="zh-CN" altLang="en-US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世上有各式各样的「贪」，有的贪口腹，有的贪财，有的贪名，有的贪色，有的贪世界</a:t>
            </a:r>
            <a:endParaRPr lang="en-US" altLang="zh-CN" b="0" i="0" dirty="0">
              <a:solidFill>
                <a:srgbClr val="000000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zh-CN" b="0" i="0" dirty="0">
                <a:solidFill>
                  <a:srgbClr val="000000"/>
                </a:solidFill>
                <a:effectLst/>
                <a:ea typeface="SimSun" panose="02010600030101010101" pitchFamily="2" charset="-122"/>
              </a:rPr>
              <a:t>路十二</a:t>
            </a:r>
            <a:r>
              <a:rPr lang="en-US" b="0" i="0" dirty="0">
                <a:solidFill>
                  <a:srgbClr val="000000"/>
                </a:solidFill>
                <a:effectLst/>
                <a:latin typeface="新細明體" panose="02020500000000000000" pitchFamily="18" charset="-120"/>
              </a:rPr>
              <a:t>15:</a:t>
            </a:r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15 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於 是 對 眾 人 說 ： 你 們 要 謹 慎 自 守 ， 免 去 一 切 的 貪 心 ， 因 為 人 的 生 命 不 在 乎 家 道 豐 富 。</a:t>
            </a:r>
            <a:endParaRPr lang="en-US" altLang="zh-CN" b="0" i="0" dirty="0">
              <a:solidFill>
                <a:srgbClr val="000000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zh-CN" b="0" i="0" dirty="0">
                <a:solidFill>
                  <a:srgbClr val="000000"/>
                </a:solidFill>
                <a:effectLst/>
                <a:ea typeface="SimSun" panose="02010600030101010101" pitchFamily="2" charset="-122"/>
              </a:rPr>
              <a:t>腓四</a:t>
            </a:r>
            <a:r>
              <a:rPr lang="en-US" b="0" i="0" dirty="0">
                <a:solidFill>
                  <a:srgbClr val="000000"/>
                </a:solidFill>
                <a:effectLst/>
                <a:latin typeface="新細明體" panose="02020500000000000000" pitchFamily="18" charset="-120"/>
              </a:rPr>
              <a:t>11:</a:t>
            </a:r>
            <a:r>
              <a:rPr lang="zh-TW" altLang="en-US" b="0" i="0" dirty="0">
                <a:solidFill>
                  <a:srgbClr val="001320"/>
                </a:solidFill>
                <a:effectLst/>
                <a:latin typeface="Trebuchet"/>
              </a:rPr>
              <a:t>我這樣說，並不是因為我缺少什麼；事實上，我已經學會了在任何情況下都知足。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8500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751E3-AD36-FCC1-6E73-714C17997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5231"/>
            <a:ext cx="10515600" cy="5551732"/>
          </a:xfrm>
        </p:spPr>
        <p:txBody>
          <a:bodyPr>
            <a:normAutofit fontScale="55000" lnSpcReduction="20000"/>
          </a:bodyPr>
          <a:lstStyle/>
          <a:p>
            <a:pPr algn="l">
              <a:lnSpc>
                <a:spcPct val="120000"/>
              </a:lnSpc>
            </a:pPr>
            <a:r>
              <a:rPr lang="en-US" altLang="zh-TW" sz="2600" b="1" i="0" kern="100" spc="-8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22 </a:t>
            </a:r>
            <a:r>
              <a:rPr lang="zh-TW" altLang="en-US" sz="2600" b="0" i="0" kern="100" spc="-8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這 些 話 是 耶 和 華 在 山 上 ， 從 火 中 、 雲 中 、 幽 暗 中 ， 大 聲 曉 諭 你 們 全 會 眾 的 ； </a:t>
            </a:r>
            <a:r>
              <a:rPr lang="zh-TW" altLang="en-US" sz="2600" b="1" i="0" kern="100" spc="-8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此 外 並 沒 有 添 別 的 話 </a:t>
            </a:r>
            <a:r>
              <a:rPr lang="zh-TW" altLang="en-US" sz="2600" b="0" i="0" kern="100" spc="-8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。 他 就 把 這 話 寫 在 兩 塊 石 版 上 ， 交 給 我 了 。</a:t>
            </a:r>
          </a:p>
          <a:p>
            <a:pPr algn="l">
              <a:lnSpc>
                <a:spcPct val="120000"/>
              </a:lnSpc>
            </a:pPr>
            <a:r>
              <a:rPr lang="en-US" altLang="zh-TW" sz="2600" b="1" i="0" kern="100" spc="-8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23 </a:t>
            </a:r>
            <a:r>
              <a:rPr lang="zh-TW" altLang="en-US" sz="2600" b="0" i="0" kern="100" spc="-8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那 時 ， 火 焰 燒 山 ， 你 們 聽 見 從 黑 暗 中 出 來 的 聲 音 ； 你 們 支 派 中 所 有 的 首 領 和 長 老 都 來 就 近 我 ，</a:t>
            </a:r>
          </a:p>
          <a:p>
            <a:pPr algn="l">
              <a:lnSpc>
                <a:spcPct val="120000"/>
              </a:lnSpc>
            </a:pPr>
            <a:r>
              <a:rPr lang="en-US" altLang="zh-TW" sz="2600" b="1" i="0" kern="100" spc="-8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24 </a:t>
            </a:r>
            <a:r>
              <a:rPr lang="zh-TW" altLang="en-US" sz="2600" b="0" i="0" kern="100" spc="-8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說 ： 看 哪 ， 耶 和 華 ─ 我 們 神 將 他 的 榮 光 和 他 的 大 能 顯 給 我 們 看 ， 我 們 又 聽 見 他 的 聲 音 從 火 中 出 來 。 今 日 我 們 得 見 神 與 人 說 話 ， 人 還 存 活 。</a:t>
            </a:r>
          </a:p>
          <a:p>
            <a:pPr algn="l">
              <a:lnSpc>
                <a:spcPct val="120000"/>
              </a:lnSpc>
            </a:pPr>
            <a:r>
              <a:rPr lang="en-US" altLang="zh-TW" sz="2600" b="1" i="0" kern="100" spc="-8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25 </a:t>
            </a:r>
            <a:r>
              <a:rPr lang="zh-TW" altLang="en-US" sz="2600" b="0" i="0" kern="100" spc="-8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現 在 這 大 火 將 要 燒 滅 我 們 ， 我 們 何 必 冒 死 呢 ？ 若 再 聽 見 耶 和 華 ─ 我 們 神 的 聲 音 就 必 死 亡 。</a:t>
            </a:r>
          </a:p>
          <a:p>
            <a:pPr algn="l">
              <a:lnSpc>
                <a:spcPct val="120000"/>
              </a:lnSpc>
            </a:pPr>
            <a:r>
              <a:rPr lang="en-US" altLang="zh-TW" sz="2600" b="1" i="0" kern="100" spc="-8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26 </a:t>
            </a:r>
            <a:r>
              <a:rPr lang="zh-TW" altLang="en-US" sz="2600" b="0" i="0" kern="100" spc="-8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凡 屬 血 氣 的 ， 曾 有 何 人 聽 見 永 生 神 的 聲 音 從 火 中 出 來 ， 像 我 們 聽 見 還 能 存 活 呢 ？</a:t>
            </a:r>
          </a:p>
          <a:p>
            <a:pPr algn="l">
              <a:lnSpc>
                <a:spcPct val="120000"/>
              </a:lnSpc>
            </a:pPr>
            <a:r>
              <a:rPr lang="en-US" altLang="zh-TW" sz="2600" b="1" i="0" kern="100" spc="-8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27 </a:t>
            </a:r>
            <a:r>
              <a:rPr lang="zh-TW" altLang="en-US" sz="2600" b="0" i="0" kern="100" spc="-8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求 你 近 前 去 ， 聽 耶 和 華 ─ 我 們 神 所 要 說 的 一 切 話 ， 將 他 對 你 說 的 話 都 傳 給 我 們 ， 我 們 就 聽 從 遵 行 。</a:t>
            </a:r>
          </a:p>
          <a:p>
            <a:pPr algn="l">
              <a:lnSpc>
                <a:spcPct val="120000"/>
              </a:lnSpc>
            </a:pPr>
            <a:r>
              <a:rPr lang="en-US" altLang="zh-TW" sz="2600" b="1" i="0" kern="100" spc="-8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28 </a:t>
            </a:r>
            <a:r>
              <a:rPr lang="zh-TW" altLang="en-US" sz="2600" b="0" i="0" kern="100" spc="-8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你 們 對 我 說 的 話 ， 耶 和 華 都 聽 見 了 。 耶 和 華 對 我 說 ： 這 百 姓 的 話 ， 我 聽 見 了 ； 他 們 所 說 的 都 是 。</a:t>
            </a:r>
          </a:p>
          <a:p>
            <a:pPr algn="l">
              <a:lnSpc>
                <a:spcPct val="120000"/>
              </a:lnSpc>
            </a:pPr>
            <a:r>
              <a:rPr lang="en-US" altLang="zh-TW" sz="2600" b="1" i="0" kern="100" spc="-8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29 </a:t>
            </a:r>
            <a:r>
              <a:rPr lang="zh-TW" altLang="en-US" sz="2600" b="1" i="0" kern="100" spc="-8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惟 願 他 們 存 這 樣 的 心 敬 畏 我 ， 常 遵 守 我 的 一 切 誡 命 ， 使 他 們 和 他 們 的 子 孫 永 遠 得 福 。</a:t>
            </a:r>
            <a:endParaRPr lang="en-US" altLang="zh-TW" sz="2600" b="1" i="0" kern="100" spc="-8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20000"/>
              </a:lnSpc>
            </a:pPr>
            <a:r>
              <a:rPr lang="zh-CN" altLang="en-US" sz="2200" b="0" i="0" dirty="0">
                <a:solidFill>
                  <a:srgbClr val="000000"/>
                </a:solidFill>
                <a:effectLst/>
                <a:latin typeface="+mn-ea"/>
              </a:rPr>
              <a:t>但是我们的顺服与奉献不彻底，因为怕受损失与痛苦。有些事物必须除去，痛苦与损失是难免的，但是这样才可体会神的作为。</a:t>
            </a:r>
            <a:endParaRPr lang="zh-TW" altLang="en-US" sz="2200" b="1" i="0" kern="100" spc="-80" dirty="0">
              <a:solidFill>
                <a:srgbClr val="000000"/>
              </a:solidFill>
              <a:effectLst/>
              <a:latin typeface="+mn-ea"/>
            </a:endParaRPr>
          </a:p>
          <a:p>
            <a:pPr algn="l">
              <a:lnSpc>
                <a:spcPct val="120000"/>
              </a:lnSpc>
            </a:pPr>
            <a:r>
              <a:rPr lang="en-US" altLang="zh-TW" sz="2600" b="1" i="0" kern="100" spc="-8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30 </a:t>
            </a:r>
            <a:r>
              <a:rPr lang="zh-TW" altLang="en-US" sz="2600" b="0" i="0" kern="100" spc="-8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你 去 對 他 們 說 ： 你 們 回 帳 棚 去 罷 ！</a:t>
            </a:r>
          </a:p>
          <a:p>
            <a:pPr algn="l">
              <a:lnSpc>
                <a:spcPct val="120000"/>
              </a:lnSpc>
            </a:pPr>
            <a:r>
              <a:rPr lang="en-US" altLang="zh-TW" sz="2600" b="1" i="0" kern="100" spc="-8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31 </a:t>
            </a:r>
            <a:r>
              <a:rPr lang="zh-TW" altLang="en-US" sz="2600" b="0" i="0" kern="100" spc="-8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至 於 你 ， 可 以 站 在 我 這 裡 ， 我 要 將 一 切 誡 命 、 律 例 、 典 章 傳 給 你 ； </a:t>
            </a:r>
            <a:r>
              <a:rPr lang="zh-TW" altLang="en-US" sz="2600" b="1" i="0" kern="100" spc="-8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你 要 教 訓 他 們 ， 使 他 們 在 我 賜 他 們 為 業 的 地 上 遵 行 。</a:t>
            </a:r>
          </a:p>
          <a:p>
            <a:pPr algn="l">
              <a:lnSpc>
                <a:spcPct val="120000"/>
              </a:lnSpc>
            </a:pPr>
            <a:r>
              <a:rPr lang="en-US" altLang="zh-TW" sz="2600" b="1" i="0" kern="100" spc="-8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32 </a:t>
            </a:r>
            <a:r>
              <a:rPr lang="zh-TW" altLang="en-US" sz="2600" b="0" i="0" kern="100" spc="-8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所 以 ， 你 們 要 照 耶 和 華 ─ 你 們 神 所 吩 咐 的 謹 守 遵 行 ， 不 可 偏 離 左 右 。</a:t>
            </a:r>
          </a:p>
          <a:p>
            <a:pPr algn="l">
              <a:lnSpc>
                <a:spcPct val="120000"/>
              </a:lnSpc>
            </a:pPr>
            <a:r>
              <a:rPr lang="en-US" altLang="zh-TW" sz="2600" b="1" i="0" kern="100" spc="-8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33 </a:t>
            </a:r>
            <a:r>
              <a:rPr lang="zh-TW" altLang="en-US" sz="2600" b="0" i="0" kern="100" spc="-8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耶 和 華 ─ 你 們 神 所 吩 咐 你 們 行 的 ， 你 們 都 要 去 行 ， 使 你 們 可 以 存 活 得 福 ， 並 使 你 們 的 日 子 在 所 要 承 受 的 地 上 得 以 長 久 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0003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751E3-AD36-FCC1-6E73-714C17997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6571"/>
            <a:ext cx="10515600" cy="5850392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zh-CN" altLang="en-US" sz="6400" b="1" dirty="0">
                <a:solidFill>
                  <a:srgbClr val="0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申命记</a:t>
            </a:r>
            <a:r>
              <a:rPr lang="en-US" altLang="zh-TW" sz="6400" b="1" i="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6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en-US" altLang="zh-TW" sz="4800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</a:t>
            </a:r>
            <a:r>
              <a:rPr lang="en-US" altLang="zh-TW" sz="4800" b="1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 </a:t>
            </a:r>
            <a:r>
              <a:rPr lang="zh-TW" altLang="en-US" sz="4800" b="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這 是 耶 和 華 ─ 你 們 神 所 吩 咐 教 訓 你 們 的 誡 命 、 律 例 、 典 章 ， 使 你 們 在 所 要 過 去 得 為 業 的 地 上 遵 行 ，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en-US" altLang="zh-TW" sz="4800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2 </a:t>
            </a:r>
            <a:r>
              <a:rPr lang="zh-TW" altLang="en-US" sz="4800" b="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好 叫 你 和 你 子 子 孫 孫 一 生 敬 畏 耶 和 華 ─ 你 的 神 ， 謹 守 他 的 一 切 律 例 誡 命 ， 就 是 我 所 吩 咐 你 的 ， 使 你 的 日 子 得 以 長 久 。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en-US" altLang="zh-TW" sz="4800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3 </a:t>
            </a:r>
            <a:r>
              <a:rPr lang="zh-TW" altLang="en-US" sz="4800" b="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以 色 列 阿 ， 你 要 聽 ， 要 謹 守 遵 行 ， 使 你 可 以 在 那 流 奶 與 蜜 之 地 得 以 享 福 ， 人 數 極 其 增 多 ， 正 如 耶 和 華 ─ 你 列 祖 的 神 所 應 許 你 的 。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en-US" altLang="zh-TW" sz="4800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4 </a:t>
            </a:r>
            <a:r>
              <a:rPr lang="zh-TW" altLang="en-US" sz="4800" b="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以 色 列 阿 ， 你 要 聽 ！ 耶 和 華 ─ 我 們 神 是 獨 一 的 主 。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en-US" altLang="zh-TW" sz="4800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5 </a:t>
            </a:r>
            <a:r>
              <a:rPr lang="zh-TW" altLang="en-US" sz="4800" b="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你 要 盡 心 、 盡 性 、 盡 力 愛 耶 和 華 ─ 你 的 神 。</a:t>
            </a:r>
            <a:endParaRPr lang="en-US" altLang="zh-TW" sz="4800" b="0" i="0" kern="100" spc="-1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20000"/>
              </a:lnSpc>
            </a:pPr>
            <a:r>
              <a:rPr lang="zh-CN" altLang="en-US" sz="3400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一、除去一切的恼恨、忿怒、恶毒及谗言，不使圣灵担忧</a:t>
            </a:r>
            <a:endParaRPr lang="en-US" altLang="zh-CN" sz="3400" b="0" i="0" dirty="0">
              <a:solidFill>
                <a:srgbClr val="000000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lnSpc>
                <a:spcPct val="120000"/>
              </a:lnSpc>
            </a:pPr>
            <a:r>
              <a:rPr lang="zh-CN" altLang="en-US" sz="3400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二、随从圣灵，圣灵的果子就是仁爱。让主的爱浇灌在你心中</a:t>
            </a:r>
            <a:endParaRPr lang="en-US" altLang="zh-CN" sz="3400" b="0" i="0" dirty="0">
              <a:solidFill>
                <a:srgbClr val="000000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lnSpc>
                <a:spcPct val="120000"/>
              </a:lnSpc>
            </a:pPr>
            <a:r>
              <a:rPr lang="zh-CN" altLang="en-US" sz="3400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三、思想主为你的罪而受死。祂的爱涂抹你的过犯，享受那出人意外的平安</a:t>
            </a:r>
            <a:endParaRPr lang="en-US" altLang="zh-CN" sz="3400" b="0" i="0" dirty="0">
              <a:solidFill>
                <a:srgbClr val="000000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lnSpc>
                <a:spcPct val="120000"/>
              </a:lnSpc>
            </a:pPr>
            <a:r>
              <a:rPr lang="zh-CN" altLang="en-US" sz="3400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四、相信你已接受圣灵的爱，让这爱在你身上发动，遍及周围的人</a:t>
            </a:r>
            <a:endParaRPr lang="en-US" altLang="zh-CN" sz="3400" b="0" i="0" dirty="0">
              <a:solidFill>
                <a:srgbClr val="000000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lnSpc>
                <a:spcPct val="120000"/>
              </a:lnSpc>
            </a:pPr>
            <a:r>
              <a:rPr lang="zh-CN" altLang="en-US" sz="3400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五、对付内心的自私，你若不愿爱某些人，到我面前，我必使你的心受感，能作出我所喜悦的事</a:t>
            </a:r>
            <a:endParaRPr lang="en-US" altLang="zh-CN" sz="3400" b="0" i="0" dirty="0">
              <a:solidFill>
                <a:srgbClr val="000000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>
              <a:lnSpc>
                <a:spcPct val="120000"/>
              </a:lnSpc>
            </a:pPr>
            <a:r>
              <a:rPr lang="zh-CN" altLang="en-US" sz="3400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迈尔</a:t>
            </a:r>
            <a:r>
              <a:rPr lang="en-US" altLang="zh-CN" sz="3400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《</a:t>
            </a:r>
            <a:r>
              <a:rPr lang="zh-CN" altLang="en-US" sz="3400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珍贵的片刻，</a:t>
            </a:r>
            <a:r>
              <a:rPr lang="en-US" sz="3400" b="0" i="0" dirty="0" err="1">
                <a:solidFill>
                  <a:srgbClr val="800080"/>
                </a:solidFill>
                <a:effectLst/>
                <a:latin typeface="Times New Roman" panose="02020603050405020304" pitchFamily="18" charset="0"/>
              </a:rPr>
              <a:t>F.B.Meyer</a:t>
            </a:r>
            <a:r>
              <a:rPr lang="zh-TW" altLang="en-US" sz="3400" b="1" i="0" dirty="0">
                <a:solidFill>
                  <a:srgbClr val="800080"/>
                </a:solidFill>
                <a:effectLst/>
                <a:latin typeface="Times New Roman" panose="02020603050405020304" pitchFamily="18" charset="0"/>
                <a:ea typeface="MingLiU" panose="020B0604030504040204" pitchFamily="49" charset="-120"/>
              </a:rPr>
              <a:t>）</a:t>
            </a:r>
            <a:r>
              <a:rPr lang="zh-TW" altLang="en-US" sz="3400" b="0" i="0" dirty="0">
                <a:solidFill>
                  <a:srgbClr val="800080"/>
                </a:solidFill>
                <a:effectLst/>
                <a:ea typeface="MingLiU" panose="020B0604030504040204" pitchFamily="49" charset="-120"/>
              </a:rPr>
              <a:t>的著作：</a:t>
            </a:r>
            <a:r>
              <a:rPr lang="en-US" sz="3400" b="0" i="0" dirty="0">
                <a:solidFill>
                  <a:srgbClr val="800080"/>
                </a:solidFill>
                <a:effectLst/>
                <a:latin typeface="Times New Roman" panose="02020603050405020304" pitchFamily="18" charset="0"/>
              </a:rPr>
              <a:t>Our Daily Homily</a:t>
            </a:r>
            <a:endParaRPr lang="zh-TW" altLang="en-US" sz="3400" b="0" i="0" kern="100" spc="-1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3478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751E3-AD36-FCC1-6E73-714C17997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6571"/>
            <a:ext cx="10515600" cy="5850392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zh-CN" altLang="en-US" sz="6400" b="1" dirty="0">
                <a:solidFill>
                  <a:srgbClr val="0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申命记</a:t>
            </a:r>
            <a:r>
              <a:rPr lang="en-US" altLang="zh-TW" sz="6400" b="1" i="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6</a:t>
            </a:r>
          </a:p>
          <a:p>
            <a:pPr algn="l">
              <a:lnSpc>
                <a:spcPct val="120000"/>
              </a:lnSpc>
            </a:pPr>
            <a:r>
              <a:rPr lang="en-US" altLang="zh-TW" sz="4800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6 </a:t>
            </a:r>
            <a:r>
              <a:rPr lang="zh-TW" altLang="en-US" sz="4800" b="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我 今 日 所 吩 咐 你 的 話 都 要 記 在 心 上 ，</a:t>
            </a:r>
          </a:p>
          <a:p>
            <a:pPr algn="l">
              <a:lnSpc>
                <a:spcPct val="120000"/>
              </a:lnSpc>
            </a:pPr>
            <a:r>
              <a:rPr lang="en-US" altLang="zh-TW" sz="4800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7 </a:t>
            </a:r>
            <a:r>
              <a:rPr lang="zh-TW" altLang="en-US" sz="4800" b="1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也 要 殷 勤 教 訓 你 的 兒 女 。 無 論 你 坐 在 家 裡 ， 行 在 路 上 ， 躺 下 ， 起 來 ， 都 要 談 論 。</a:t>
            </a:r>
            <a:endParaRPr lang="en-US" altLang="zh-TW" sz="4800" b="1" i="0" kern="100" spc="-1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20000"/>
              </a:lnSpc>
            </a:pPr>
            <a:r>
              <a:rPr lang="zh-CN" altLang="en-US" sz="4800" b="0" i="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教会乃是由摇篮以至于入土的场所</a:t>
            </a:r>
            <a:endParaRPr lang="en-US" altLang="zh-CN" sz="4800" b="0" i="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20000"/>
              </a:lnSpc>
            </a:pPr>
            <a:r>
              <a:rPr lang="zh-CN" altLang="en-US" sz="4800" b="0" i="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圣经与属灵的书籍就是良好家庭教育的基础</a:t>
            </a:r>
            <a:endParaRPr lang="zh-TW" altLang="en-US" sz="4800" b="1" i="0" kern="100" spc="-1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zh-TW" sz="4800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8 </a:t>
            </a:r>
            <a:r>
              <a:rPr lang="zh-TW" altLang="en-US" sz="4800" b="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也 要 繫 在 手 上 為 記 號 ， 戴 在 額 上 為 經 文 ；</a:t>
            </a:r>
          </a:p>
          <a:p>
            <a:pPr algn="l">
              <a:lnSpc>
                <a:spcPct val="120000"/>
              </a:lnSpc>
            </a:pPr>
            <a:r>
              <a:rPr lang="en-US" altLang="zh-TW" sz="4800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9 </a:t>
            </a:r>
            <a:r>
              <a:rPr lang="zh-TW" altLang="en-US" sz="4800" b="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又 要 寫 在 你 房 屋 的 門 框 上 ， 並 你 的 城 門 上 。</a:t>
            </a:r>
          </a:p>
          <a:p>
            <a:pPr algn="l">
              <a:lnSpc>
                <a:spcPct val="120000"/>
              </a:lnSpc>
            </a:pPr>
            <a:r>
              <a:rPr lang="en-US" altLang="zh-TW" sz="4800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10 </a:t>
            </a:r>
            <a:r>
              <a:rPr lang="zh-TW" altLang="en-US" sz="4800" b="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耶 和 華 ─ 你 的 神 領 你 進 他 向 你 列 祖 亞 伯 拉 罕 、 以 撒 、 雅 各 起 誓 應 許 給 你 的 地 。 那 裡 有 城 邑 ， 又 大 又 美 ， 非 你 所 建 造 的 ；</a:t>
            </a:r>
          </a:p>
          <a:p>
            <a:pPr algn="l">
              <a:lnSpc>
                <a:spcPct val="120000"/>
              </a:lnSpc>
            </a:pPr>
            <a:r>
              <a:rPr lang="en-US" altLang="zh-TW" sz="4800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11 </a:t>
            </a:r>
            <a:r>
              <a:rPr lang="zh-TW" altLang="en-US" sz="4800" b="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有 房 屋 ， 裝 滿 各 樣 美 物 ， 非 你 所 裝 滿 的 ； 有 鑿 成 的 水 井 ， 非 你 所 鑿 成 的 ； 還 有 葡 萄 園 、 橄 欖 園 ， 非 你 所 栽 種 的 ； 你 吃 了 而 且 飽 足 。</a:t>
            </a:r>
          </a:p>
          <a:p>
            <a:pPr algn="l">
              <a:lnSpc>
                <a:spcPct val="120000"/>
              </a:lnSpc>
            </a:pPr>
            <a:r>
              <a:rPr lang="en-US" altLang="zh-TW" sz="4800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12 </a:t>
            </a:r>
            <a:r>
              <a:rPr lang="zh-TW" altLang="en-US" sz="4800" b="1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那 時 你 要 謹 慎 ， 免 得 你 忘 記 將 你 從 埃 及 地 、 為 奴 之 家 領 出 來 的 耶 和 華 。</a:t>
            </a:r>
            <a:endParaRPr lang="en-US" altLang="zh-TW" sz="4800" b="1" i="0" kern="100" spc="-1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lvl="1">
              <a:lnSpc>
                <a:spcPct val="120000"/>
              </a:lnSpc>
            </a:pPr>
            <a:r>
              <a:rPr lang="en-US" altLang="zh-TW" sz="440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Danger</a:t>
            </a:r>
            <a:r>
              <a:rPr lang="zh-CN" altLang="en-US" sz="440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en-US" altLang="zh-CN" sz="440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in</a:t>
            </a:r>
            <a:r>
              <a:rPr lang="zh-CN" altLang="en-US" sz="440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en-US" altLang="zh-CN" sz="440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plenty</a:t>
            </a:r>
          </a:p>
          <a:p>
            <a:pPr lvl="1">
              <a:lnSpc>
                <a:spcPct val="120000"/>
              </a:lnSpc>
            </a:pPr>
            <a:r>
              <a:rPr lang="en-US" altLang="zh-TW" sz="4400" kern="100" spc="-100" dirty="0">
                <a:solidFill>
                  <a:srgbClr val="0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Adam, Noah, Nation of Israel, David</a:t>
            </a:r>
            <a:r>
              <a:rPr lang="en-US" altLang="zh-TW" sz="4400" kern="100" spc="-100">
                <a:solidFill>
                  <a:srgbClr val="0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, Solomon</a:t>
            </a:r>
            <a:r>
              <a:rPr lang="en-US" altLang="zh-CN" sz="4400" kern="100" spc="-100">
                <a:solidFill>
                  <a:srgbClr val="000000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·</a:t>
            </a:r>
            <a:endParaRPr lang="zh-TW" altLang="en-US" sz="4400" i="0" kern="100" spc="-100" dirty="0">
              <a:solidFill>
                <a:srgbClr val="000000"/>
              </a:solidFill>
              <a:effectLst/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8613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751E3-AD36-FCC1-6E73-714C17997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25231"/>
            <a:ext cx="10515600" cy="5551732"/>
          </a:xfrm>
        </p:spPr>
        <p:txBody>
          <a:bodyPr>
            <a:normAutofit fontScale="55000" lnSpcReduction="20000"/>
          </a:bodyPr>
          <a:lstStyle/>
          <a:p>
            <a:pPr algn="l">
              <a:lnSpc>
                <a:spcPct val="120000"/>
              </a:lnSpc>
            </a:pPr>
            <a:r>
              <a:rPr lang="en-US" altLang="zh-TW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13 </a:t>
            </a:r>
            <a:r>
              <a:rPr lang="zh-TW" altLang="en-US" b="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你 要 敬 畏 耶 和 華 ─ 你 的 神 ， 事 奉 他 ， 指 著 他 的 名 起 誓 。</a:t>
            </a:r>
          </a:p>
          <a:p>
            <a:pPr algn="l">
              <a:lnSpc>
                <a:spcPct val="120000"/>
              </a:lnSpc>
            </a:pPr>
            <a:r>
              <a:rPr lang="en-US" altLang="zh-TW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14 </a:t>
            </a:r>
            <a:r>
              <a:rPr lang="zh-TW" altLang="en-US" b="1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不 可 隨 從 別 神 ， 就 是 你 們 四 圍 國 民 的 神 ；</a:t>
            </a:r>
          </a:p>
          <a:p>
            <a:pPr algn="l">
              <a:lnSpc>
                <a:spcPct val="120000"/>
              </a:lnSpc>
            </a:pPr>
            <a:r>
              <a:rPr lang="en-US" altLang="zh-TW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15 </a:t>
            </a:r>
            <a:r>
              <a:rPr lang="zh-TW" altLang="en-US" b="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因 為 在 你 們 中 間 的 耶 和 華 ─ </a:t>
            </a:r>
            <a:r>
              <a:rPr lang="zh-TW" altLang="en-US" b="1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你 神 是 忌 邪 的 神 </a:t>
            </a:r>
            <a:r>
              <a:rPr lang="zh-TW" altLang="en-US" b="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， 惟 恐 耶 和 華 ─ 你 神 的 怒 氣 向 你 發 作 ， 就 把 你 從 地 上 除 滅 。</a:t>
            </a:r>
          </a:p>
          <a:p>
            <a:pPr algn="l">
              <a:lnSpc>
                <a:spcPct val="120000"/>
              </a:lnSpc>
            </a:pPr>
            <a:r>
              <a:rPr lang="en-US" altLang="zh-TW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16 </a:t>
            </a:r>
            <a:r>
              <a:rPr lang="zh-TW" altLang="en-US" b="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你 們 不 可 試 探 耶 和 華 ─ 你 們 的 神 ， 像 你 們 在 瑪 撒 那 樣 試 探 他 。</a:t>
            </a:r>
          </a:p>
          <a:p>
            <a:pPr algn="l">
              <a:lnSpc>
                <a:spcPct val="120000"/>
              </a:lnSpc>
            </a:pPr>
            <a:r>
              <a:rPr lang="en-US" altLang="zh-TW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17 </a:t>
            </a:r>
            <a:r>
              <a:rPr lang="zh-TW" altLang="en-US" b="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要 留 意 遵 守 耶 和 華 ─ 你 們 神 所 吩 咐 的 誡 命 、 法 度 、 律 例 。</a:t>
            </a:r>
          </a:p>
          <a:p>
            <a:pPr algn="l">
              <a:lnSpc>
                <a:spcPct val="120000"/>
              </a:lnSpc>
            </a:pPr>
            <a:r>
              <a:rPr lang="en-US" altLang="zh-TW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18 </a:t>
            </a:r>
            <a:r>
              <a:rPr lang="zh-TW" altLang="en-US" b="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耶 和 華 眼 中 看 為 正 、 看 為 善 的 ， 你 都 要 遵 行 ， 使 你 可 以 享 福 ， 並 可 以 進 去 得 耶 和 華 向 你 列 祖 起 誓 應 許 的 那 美 地 ，</a:t>
            </a:r>
          </a:p>
          <a:p>
            <a:pPr algn="l">
              <a:lnSpc>
                <a:spcPct val="120000"/>
              </a:lnSpc>
            </a:pPr>
            <a:r>
              <a:rPr lang="en-US" altLang="zh-TW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19 </a:t>
            </a:r>
            <a:r>
              <a:rPr lang="zh-TW" altLang="en-US" b="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照 耶 和 華 所 說 的 ， 從 你 面 前 攆 出 你 的 一 切 仇 敵 。</a:t>
            </a:r>
          </a:p>
          <a:p>
            <a:pPr algn="l">
              <a:lnSpc>
                <a:spcPct val="120000"/>
              </a:lnSpc>
            </a:pPr>
            <a:r>
              <a:rPr lang="en-US" altLang="zh-TW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20 </a:t>
            </a:r>
            <a:r>
              <a:rPr lang="zh-TW" altLang="en-US" b="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日 後 ， 你 的 兒 子 問 你 說 ： 耶 和 華 ─ 我 們 神 吩 咐 你 們 的 這 些 法 度 、 律 例 、 典 章 是 甚 麼 意 思 呢 ？</a:t>
            </a:r>
          </a:p>
          <a:p>
            <a:pPr algn="l">
              <a:lnSpc>
                <a:spcPct val="120000"/>
              </a:lnSpc>
            </a:pPr>
            <a:r>
              <a:rPr lang="en-US" altLang="zh-TW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21 </a:t>
            </a:r>
            <a:r>
              <a:rPr lang="zh-TW" altLang="en-US" b="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你 就 告 訴 你 的 兒 子 說 ： 我 們 在 埃 及 作 過 法 老 的 奴 僕 ； 耶 和 華 用 大 能 的 手 將 我 們 從 埃 及 領 出 來 ，</a:t>
            </a:r>
          </a:p>
          <a:p>
            <a:pPr algn="l">
              <a:lnSpc>
                <a:spcPct val="120000"/>
              </a:lnSpc>
            </a:pPr>
            <a:r>
              <a:rPr lang="en-US" altLang="zh-TW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22 </a:t>
            </a:r>
            <a:r>
              <a:rPr lang="zh-TW" altLang="en-US" b="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在 我 們 眼 前 ， 將 重 大 可 怕 的 神 蹟 奇 事 施 行 在 埃 及 地 和 法 老 並 他 全 家 的 身 上 ，</a:t>
            </a:r>
          </a:p>
          <a:p>
            <a:pPr algn="l">
              <a:lnSpc>
                <a:spcPct val="120000"/>
              </a:lnSpc>
            </a:pPr>
            <a:r>
              <a:rPr lang="en-US" altLang="zh-TW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23 </a:t>
            </a:r>
            <a:r>
              <a:rPr lang="zh-TW" altLang="en-US" b="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將 我 們 從 那 裡 領 出 來 ， 要 領 我 們 進 入 他 向 我 們 列 祖 起 誓 應 許 之 地 ， 把 這 地 賜 給 我 們 。</a:t>
            </a:r>
          </a:p>
          <a:p>
            <a:pPr algn="l">
              <a:lnSpc>
                <a:spcPct val="120000"/>
              </a:lnSpc>
            </a:pPr>
            <a:r>
              <a:rPr lang="en-US" altLang="zh-TW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24 </a:t>
            </a:r>
            <a:r>
              <a:rPr lang="zh-TW" altLang="en-US" b="0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耶 和 華 又 吩 咐 我 們 遵 行 這 一 切 律 例 ， 要 敬 畏 耶 和 華 ─ 我 們 的 神 ， 使 我 們 常 得 好 處 ， 蒙 他 保 全 我 們 的 生 命 ， 像 今 日 一 樣 。</a:t>
            </a:r>
          </a:p>
          <a:p>
            <a:pPr algn="l">
              <a:lnSpc>
                <a:spcPct val="120000"/>
              </a:lnSpc>
            </a:pPr>
            <a:r>
              <a:rPr lang="en-US" altLang="zh-TW" b="1" i="0" kern="100" spc="-100" baseline="300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25 </a:t>
            </a:r>
            <a:r>
              <a:rPr lang="zh-TW" altLang="en-US" b="1" i="0" kern="100" spc="-100" dirty="0">
                <a:solidFill>
                  <a:srgbClr val="000000"/>
                </a:solidFill>
                <a:effectLst/>
                <a:latin typeface="DengXian" panose="02010600030101010101" pitchFamily="2" charset="-122"/>
                <a:ea typeface="DengXian" panose="02010600030101010101" pitchFamily="2" charset="-122"/>
              </a:rPr>
              <a:t>我 們 若 照 耶 和 華 ─ 我 們 神 所 吩 咐 的 一 切 誡 命 謹 守 遵 行 ， 這 就 是 我 們 的 義 了 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234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473E72D-33D1-75CC-D71B-4511D9FD69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552575" y="250917"/>
            <a:ext cx="9658922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zh-CN" altLang="en-US" sz="1800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第一和第二诫确立对神敬拜的原则，建立人神的关爱；</a:t>
            </a:r>
            <a:endParaRPr lang="en-US" altLang="zh-CN" sz="1800" b="0" i="0" dirty="0">
              <a:solidFill>
                <a:srgbClr val="000000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just">
              <a:lnSpc>
                <a:spcPct val="100000"/>
              </a:lnSpc>
            </a:pPr>
            <a:r>
              <a:rPr lang="zh-CN" altLang="en-US" sz="1800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第三和第四诫为对拜偶像的禁止；</a:t>
            </a:r>
            <a:endParaRPr lang="en-US" altLang="zh-CN" sz="1800" b="0" i="0" dirty="0">
              <a:solidFill>
                <a:srgbClr val="000000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just">
              <a:lnSpc>
                <a:spcPct val="100000"/>
              </a:lnSpc>
            </a:pPr>
            <a:r>
              <a:rPr lang="zh-CN" altLang="en-US" sz="1800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第五和第七诫关乎家庭的保障；</a:t>
            </a:r>
            <a:endParaRPr lang="en-US" altLang="zh-CN" sz="1800" b="0" i="0" dirty="0">
              <a:solidFill>
                <a:srgbClr val="000000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just">
              <a:lnSpc>
                <a:spcPct val="100000"/>
              </a:lnSpc>
            </a:pPr>
            <a:r>
              <a:rPr lang="zh-CN" altLang="en-US" sz="1800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第六和第八诫乃对个人的保护；</a:t>
            </a:r>
            <a:endParaRPr lang="en-US" altLang="zh-CN" sz="1800" b="0" i="0" dirty="0">
              <a:solidFill>
                <a:srgbClr val="000000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just">
              <a:lnSpc>
                <a:spcPct val="100000"/>
              </a:lnSpc>
            </a:pPr>
            <a:r>
              <a:rPr lang="zh-CN" altLang="en-US" sz="1800" b="0" i="0" dirty="0"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</a:rPr>
              <a:t>第九和第十诫为人与人间关系的守则</a:t>
            </a:r>
            <a:endParaRPr lang="en-US" altLang="zh-CN" sz="1800" b="0" i="0" dirty="0">
              <a:solidFill>
                <a:srgbClr val="000000"/>
              </a:solidFill>
              <a:effectLst/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1800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谨守遵行诫命的方法：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         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1.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要听：「以色列啊，你要听！耶和华我们神是独一的主」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(4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节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)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：留心的听。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         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2.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要爱：「你要尽心、尽性、尽力爱耶和华你的神」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(5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节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)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：全人爱神。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         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3.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要记：「我今日所吩咐你的话都要记在心上」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(6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节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)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：记在心上。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         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4.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要教：「也要殷勤教训你的儿女。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…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日后，你的儿子问你说：‘耶和华我们神吩咐你们的这些法度、律例、典章是什么意思呢？你就告诉你的儿子说」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(7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20~21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节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)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：殷勤教训。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         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5.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要谈：「无论你坐在家里，行在路上，躺下，起来，都要谈论」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(7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节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)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：随时谈论。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         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6.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要戴：「也要</a:t>
            </a:r>
            <a:r>
              <a:rPr kumimoji="0" lang="zh-CN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系</a:t>
            </a:r>
            <a:r>
              <a:rPr kumimoji="0" lang="zh-CN" alt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在手上为记号，戴在额上为经文」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(8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节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)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kumimoji="0" lang="zh-CN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系</a:t>
            </a:r>
            <a:r>
              <a:rPr kumimoji="0" lang="zh-CN" alt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戴经文。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         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7.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要写：「又要写在你房屋的门框上，并你的城门上」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(9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节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)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：写在门上。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         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8.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要想：「那时你要谨慎，免得你忘记将你从埃及地、为奴之家领出来的耶和华」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(12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节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)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：免得忘记。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         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9.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要怕：「你要敬畏耶和华你的神」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(13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节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)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：敬畏真神。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         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10.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要作：「事奉祂」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(13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节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)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：事奉真神。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         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11.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要誓：「指着祂的名起誓」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(13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节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)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：向神起誓。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         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12.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要戒：「不可随从别神，就是你们四围国民的神；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…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你们不可试探耶和华你们的神」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(14~16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节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)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imSun" panose="02010600030101010101" pitchFamily="2" charset="-122"/>
                <a:ea typeface="SimSun" panose="02010600030101010101" pitchFamily="2" charset="-122"/>
                <a:cs typeface="Times New Roman" panose="02020603050405020304" pitchFamily="18" charset="0"/>
              </a:rPr>
              <a:t>：不可试探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2933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C90BA4-9371-DFD0-14B3-628060890853}"/>
              </a:ext>
            </a:extLst>
          </p:cNvPr>
          <p:cNvSpPr txBox="1"/>
          <p:nvPr/>
        </p:nvSpPr>
        <p:spPr>
          <a:xfrm>
            <a:off x="150865" y="244574"/>
            <a:ext cx="1172550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/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课堂提问与分享 </a:t>
            </a:r>
            <a:r>
              <a:rPr lang="en-US" altLang="zh-CN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Q&amp;A</a:t>
            </a:r>
          </a:p>
          <a:p>
            <a:pPr algn="ctr" defTabSz="914400"/>
            <a:endParaRPr lang="en-US" altLang="zh-CN" sz="2600" b="1" dirty="0">
              <a:solidFill>
                <a:prstClr val="black"/>
              </a:solidFill>
            </a:endParaRPr>
          </a:p>
          <a:p>
            <a:pPr defTabSz="914400"/>
            <a:endParaRPr lang="en-US" altLang="zh-CN" sz="1200" b="1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6561" y="1326449"/>
            <a:ext cx="1189543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Q1: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十诫在今天对我们的意义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Q2: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律法与恩典的关系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zh-TW" altLang="en-US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en-US" altLang="zh-CN" sz="2800" dirty="0">
              <a:solidFill>
                <a:prstClr val="black"/>
              </a:solidFill>
              <a:latin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81953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2513294" y="179249"/>
            <a:ext cx="9258764" cy="6678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一、回顧已往歷史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一至四章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曠野飄流引言並從西乃山至加低斯巴尼亞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2.</a:t>
            </a:r>
            <a:r>
              <a:rPr lang="zh-TW" altLang="en-US" sz="2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從加低斯巴尼亞飄流三十八年後來到希實本</a:t>
            </a:r>
            <a:r>
              <a:rPr lang="en-US" altLang="zh-TW" sz="2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二章</a:t>
            </a:r>
            <a:r>
              <a:rPr lang="en-US" altLang="zh-TW" sz="2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3.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從希實本來到約旦河東岸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4.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摩西勸勉百姓遵守律法典章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四章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二、重申神的命令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五至二十六章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1.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重申西乃山之約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五至六章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2.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進迦南地後須守住神選民的身份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七至九章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3.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重申神的基本誡命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十至十一章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4.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重申敬拜真神不可拜別神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十二至十三章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5.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重申敬虔生活的條例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十四至十八章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6.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重申社會生活的條例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十九至二十六章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三、展望未來前景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二十七至三十四章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立石誓願守約蒙福，違者受咒詛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二十七至二十八章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2.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摩西與以色列人立約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二十九至三十章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3.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選立約書亞並在眾民前做最後的囑咐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三十一章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4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摩西的歌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三十二章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5.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摩西對十二支派祝福的話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三十三章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6.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約書亞追記摩西之死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三十四章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AD900B-5E47-F48F-1941-787BC37BF297}"/>
              </a:ext>
            </a:extLst>
          </p:cNvPr>
          <p:cNvSpPr txBox="1"/>
          <p:nvPr/>
        </p:nvSpPr>
        <p:spPr>
          <a:xfrm>
            <a:off x="211688" y="276922"/>
            <a:ext cx="17268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分段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6FA280-E288-DAE9-A2F6-DA8F079E546C}"/>
              </a:ext>
            </a:extLst>
          </p:cNvPr>
          <p:cNvSpPr txBox="1"/>
          <p:nvPr/>
        </p:nvSpPr>
        <p:spPr>
          <a:xfrm>
            <a:off x="43108" y="6142981"/>
            <a:ext cx="31337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CN" altLang="en-US" sz="1800" dirty="0">
                <a:latin typeface="KaiTi" panose="02010609060101010101" pitchFamily="49" charset="-122"/>
                <a:ea typeface="KaiTi" panose="02010609060101010101" pitchFamily="49" charset="-122"/>
              </a:rPr>
              <a:t>摘自</a:t>
            </a:r>
            <a:r>
              <a:rPr lang="zh-TW" altLang="en-US" sz="1800" dirty="0">
                <a:latin typeface="KaiTi" panose="02010609060101010101" pitchFamily="49" charset="-122"/>
                <a:ea typeface="KaiTi" panose="02010609060101010101" pitchFamily="49" charset="-122"/>
              </a:rPr>
              <a:t>黃迦勒</a:t>
            </a:r>
            <a:r>
              <a:rPr lang="en-US" altLang="zh-TW" sz="1800" dirty="0">
                <a:latin typeface="KaiTi" panose="02010609060101010101" pitchFamily="49" charset="-122"/>
                <a:ea typeface="KaiTi" panose="02010609060101010101" pitchFamily="49" charset="-122"/>
              </a:rPr>
              <a:t>《</a:t>
            </a:r>
            <a:r>
              <a:rPr lang="zh-TW" altLang="en-US" sz="1800" dirty="0">
                <a:latin typeface="KaiTi" panose="02010609060101010101" pitchFamily="49" charset="-122"/>
                <a:ea typeface="KaiTi" panose="02010609060101010101" pitchFamily="49" charset="-122"/>
              </a:rPr>
              <a:t>基督徒文摘解經系列──申命記書註解</a:t>
            </a:r>
            <a:r>
              <a:rPr lang="en-US" altLang="zh-TW" sz="1800" dirty="0"/>
              <a:t>》</a:t>
            </a:r>
            <a:endParaRPr lang="en-US" altLang="zh-TW" sz="1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89805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486032" y="194542"/>
            <a:ext cx="11236411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申命記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：神的百姓重要轉折點 </a:t>
            </a:r>
            <a:endParaRPr lang="en-US" altLang="zh-CN" sz="28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defRPr/>
            </a:pPr>
            <a:endParaRPr lang="en-US" altLang="zh-CN" sz="28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新的一代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新的土地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新的生活方式 </a:t>
            </a: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帳棚到房子，嗎哪到土產）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新的啟示 （神的大能可畏到神的愛）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新的託付 （入迦南，建國度）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新的領袖 （摩西到約書亞）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新的挑戰</a:t>
            </a:r>
          </a:p>
        </p:txBody>
      </p:sp>
    </p:spTree>
    <p:extLst>
      <p:ext uri="{BB962C8B-B14F-4D97-AF65-F5344CB8AC3E}">
        <p14:creationId xmlns:p14="http://schemas.microsoft.com/office/powerpoint/2010/main" val="446672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840259" y="0"/>
            <a:ext cx="4720281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lnSpc>
                <a:spcPts val="3000"/>
              </a:lnSpc>
              <a:defRPr/>
            </a:pPr>
            <a:endParaRPr lang="en-US" altLang="zh-CN" sz="32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地點：</a:t>
            </a:r>
            <a:endParaRPr lang="en-US" altLang="zh-CN" sz="32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約但河東的摩押平原</a:t>
            </a:r>
            <a:endParaRPr lang="en-US" altLang="zh-CN" sz="32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0419" y="0"/>
            <a:ext cx="364540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410932" y="6365101"/>
            <a:ext cx="3877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地圖摘自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聖光神學院聖經地理資訊網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139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5EEE40-CABD-1F99-524E-DACC3585033F}"/>
              </a:ext>
            </a:extLst>
          </p:cNvPr>
          <p:cNvSpPr txBox="1"/>
          <p:nvPr/>
        </p:nvSpPr>
        <p:spPr>
          <a:xfrm>
            <a:off x="131933" y="267307"/>
            <a:ext cx="11760491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申命记第</a:t>
            </a:r>
            <a:r>
              <a:rPr lang="zh-CN" altLang="en-US" sz="2400" dirty="0">
                <a:solidFill>
                  <a:srgbClr val="2A2A2A"/>
                </a:solidFill>
                <a:latin typeface="Roboto Condensed" panose="02000000000000000000" pitchFamily="2" charset="0"/>
              </a:rPr>
              <a:t>一</a:t>
            </a:r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章</a:t>
            </a:r>
            <a:endParaRPr lang="en-US" altLang="zh-CN" sz="2400" b="0" i="0" dirty="0">
              <a:solidFill>
                <a:srgbClr val="2A2A2A"/>
              </a:solidFill>
              <a:effectLst/>
              <a:latin typeface="Roboto Condensed" panose="02000000000000000000" pitchFamily="2" charset="0"/>
            </a:endParaRPr>
          </a:p>
          <a:p>
            <a:endParaRPr lang="en-US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r>
              <a:rPr lang="en-US" altLang="zh-CN" sz="2200" dirty="0"/>
              <a:t>1</a:t>
            </a:r>
            <a:r>
              <a:rPr lang="zh-CN" altLang="en-US" sz="2200" dirty="0"/>
              <a:t>此后，</a:t>
            </a:r>
            <a:r>
              <a:rPr lang="zh-CN" altLang="en-US" sz="2200" b="1" dirty="0"/>
              <a:t>我们转回，从红海的路往旷野去，是照耶和华所吩咐我的</a:t>
            </a:r>
            <a:r>
              <a:rPr lang="zh-CN" altLang="en-US" sz="2200" dirty="0"/>
              <a:t>。我们在西珥山绕行了许多日子。</a:t>
            </a:r>
            <a:r>
              <a:rPr lang="en-US" altLang="zh-CN" sz="2200" dirty="0"/>
              <a:t>2</a:t>
            </a:r>
            <a:r>
              <a:rPr lang="zh-CN" altLang="en-US" sz="2200" b="1" dirty="0"/>
              <a:t>耶和华对我说，</a:t>
            </a:r>
            <a:r>
              <a:rPr lang="en-US" altLang="zh-CN" sz="2200" b="1" dirty="0"/>
              <a:t>3</a:t>
            </a:r>
            <a:r>
              <a:rPr lang="zh-CN" altLang="en-US" sz="2200" b="1" dirty="0"/>
              <a:t>你们绕行这山的日子够了，要转向北去</a:t>
            </a:r>
            <a:r>
              <a:rPr lang="zh-CN" altLang="en-US" sz="2200" dirty="0"/>
              <a:t>。</a:t>
            </a:r>
            <a:endParaRPr lang="en-US" altLang="zh-CN" sz="2200" dirty="0"/>
          </a:p>
          <a:p>
            <a:endParaRPr lang="zh-CN" altLang="en-US" sz="1200" dirty="0"/>
          </a:p>
          <a:p>
            <a:r>
              <a:rPr lang="en-US" altLang="zh-CN" sz="2200" dirty="0"/>
              <a:t>4</a:t>
            </a:r>
            <a:r>
              <a:rPr lang="zh-CN" altLang="en-US" sz="2200" b="1" dirty="0"/>
              <a:t>你吩咐百姓说，你们弟兄以扫的子孙住在西珥</a:t>
            </a:r>
            <a:r>
              <a:rPr lang="zh-CN" altLang="en-US" sz="2200" dirty="0"/>
              <a:t>，你们要经过他们的境界。他们必惧怕你们，所以你们要分外谨慎。</a:t>
            </a:r>
            <a:r>
              <a:rPr lang="en-US" altLang="zh-CN" sz="2200" dirty="0"/>
              <a:t>5</a:t>
            </a:r>
            <a:r>
              <a:rPr lang="zh-CN" altLang="en-US" sz="2200" b="1" dirty="0"/>
              <a:t>不可与他们争战</a:t>
            </a:r>
            <a:r>
              <a:rPr lang="zh-CN" altLang="en-US" sz="2200" dirty="0"/>
              <a:t>。他们的地，连脚掌可踏之处，我都不给你们，因我已将西珥山赐给以扫为业。</a:t>
            </a:r>
            <a:r>
              <a:rPr lang="en-US" altLang="zh-CN" sz="2200" dirty="0"/>
              <a:t>6</a:t>
            </a:r>
            <a:r>
              <a:rPr lang="zh-CN" altLang="en-US" sz="2200" dirty="0"/>
              <a:t>你们要用钱向他们买粮吃，也要用钱向他们买水喝。</a:t>
            </a:r>
            <a:r>
              <a:rPr lang="en-US" altLang="zh-CN" sz="2200" dirty="0"/>
              <a:t>7</a:t>
            </a:r>
            <a:r>
              <a:rPr lang="zh-CN" altLang="en-US" sz="2200" b="1" dirty="0"/>
              <a:t>因为耶和华你的神在你手里所办的一切事上已赐福与你</a:t>
            </a:r>
            <a:r>
              <a:rPr lang="zh-CN" altLang="en-US" sz="2200" dirty="0"/>
              <a:t>。你走这大旷野，他都知道了。</a:t>
            </a:r>
            <a:r>
              <a:rPr lang="zh-CN" altLang="en-US" sz="2200" b="1" dirty="0"/>
              <a:t>这四十年，耶和华你的神常与你同在，故此你一无所缺</a:t>
            </a:r>
            <a:r>
              <a:rPr lang="zh-CN" altLang="en-US" sz="2200" dirty="0"/>
              <a:t>。</a:t>
            </a:r>
            <a:endParaRPr lang="en-US" altLang="zh-CN" sz="2200" dirty="0"/>
          </a:p>
          <a:p>
            <a:endParaRPr lang="zh-CN" altLang="en-US" sz="1200" dirty="0"/>
          </a:p>
          <a:p>
            <a:r>
              <a:rPr lang="en-US" altLang="zh-CN" sz="2200" dirty="0"/>
              <a:t>8</a:t>
            </a:r>
            <a:r>
              <a:rPr lang="zh-CN" altLang="en-US" sz="2200" dirty="0"/>
              <a:t>于是，我们离了我们弟兄以扫子孙所住的西珥，从亚拉巴的路，经过以拉他，以旬迦别，转向摩押旷野的路去。</a:t>
            </a:r>
            <a:r>
              <a:rPr lang="en-US" altLang="zh-CN" sz="2200" dirty="0"/>
              <a:t>9</a:t>
            </a:r>
            <a:r>
              <a:rPr lang="zh-CN" altLang="en-US" sz="2200" b="1" dirty="0"/>
              <a:t>耶和华吩咐我说，不可扰害摩押人，也不可与他们争战</a:t>
            </a:r>
            <a:r>
              <a:rPr lang="zh-CN" altLang="en-US" sz="2200" dirty="0"/>
              <a:t>。他们的地，我不赐给你为业，</a:t>
            </a:r>
            <a:r>
              <a:rPr lang="zh-CN" altLang="en-US" sz="2200" b="1" dirty="0"/>
              <a:t>因我已将亚珥赐给罗得的子孙为业</a:t>
            </a:r>
            <a:r>
              <a:rPr lang="zh-CN" altLang="en-US" sz="2200" dirty="0"/>
              <a:t>。</a:t>
            </a:r>
            <a:r>
              <a:rPr lang="en-US" altLang="zh-CN" sz="2200" dirty="0"/>
              <a:t>10</a:t>
            </a:r>
            <a:r>
              <a:rPr lang="zh-CN" altLang="en-US" sz="2200" dirty="0"/>
              <a:t>（先前，有以米人住在那里，民数众多，身体高大，像亚衲人一样。</a:t>
            </a:r>
            <a:r>
              <a:rPr lang="en-US" altLang="zh-CN" sz="2200" dirty="0"/>
              <a:t>11</a:t>
            </a:r>
            <a:r>
              <a:rPr lang="zh-CN" altLang="en-US" sz="2200" dirty="0"/>
              <a:t>这以米人像亚衲人。也算为利乏音人。摩押人称他们为以米人。</a:t>
            </a:r>
            <a:r>
              <a:rPr lang="en-US" altLang="zh-CN" sz="2200" dirty="0"/>
              <a:t>12</a:t>
            </a:r>
            <a:r>
              <a:rPr lang="zh-CN" altLang="en-US" sz="2200" dirty="0"/>
              <a:t>先前，何利人也住在西珥，但以扫的子孙将他们除灭，得了他们的地，接着居住，就如以色列在耶和华赐给他为业之地所行的一样。）</a:t>
            </a:r>
            <a:r>
              <a:rPr lang="en-US" altLang="zh-CN" sz="2200" dirty="0"/>
              <a:t>13</a:t>
            </a:r>
            <a:r>
              <a:rPr lang="zh-CN" altLang="en-US" sz="2200" dirty="0"/>
              <a:t>现在，起来过撒烈溪。于是我们过了撒烈溪。</a:t>
            </a:r>
            <a:endParaRPr lang="en-US" altLang="zh-CN" sz="2200" dirty="0"/>
          </a:p>
          <a:p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4074224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5EEE40-CABD-1F99-524E-DACC3585033F}"/>
              </a:ext>
            </a:extLst>
          </p:cNvPr>
          <p:cNvSpPr txBox="1"/>
          <p:nvPr/>
        </p:nvSpPr>
        <p:spPr>
          <a:xfrm>
            <a:off x="79681" y="105327"/>
            <a:ext cx="11760491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申命记第二章</a:t>
            </a:r>
            <a:endParaRPr lang="en-US" altLang="zh-CN" sz="2400" b="0" i="0" dirty="0">
              <a:solidFill>
                <a:srgbClr val="2A2A2A"/>
              </a:solidFill>
              <a:effectLst/>
              <a:latin typeface="Roboto Condensed" panose="02000000000000000000" pitchFamily="2" charset="0"/>
            </a:endParaRPr>
          </a:p>
          <a:p>
            <a:endParaRPr lang="en-US" altLang="zh-CN" sz="2400" b="0" i="0" dirty="0">
              <a:solidFill>
                <a:srgbClr val="2A2A2A"/>
              </a:solidFill>
              <a:effectLst/>
              <a:latin typeface="Roboto Condensed" panose="02000000000000000000" pitchFamily="2" charset="0"/>
            </a:endParaRPr>
          </a:p>
          <a:p>
            <a:r>
              <a:rPr lang="en-US" altLang="zh-CN" sz="2200" dirty="0"/>
              <a:t>14</a:t>
            </a:r>
            <a:r>
              <a:rPr lang="zh-CN" altLang="en-US" sz="2200" dirty="0"/>
              <a:t>自从离开加低斯巴尼亚，到过了撒烈溪的时候，</a:t>
            </a:r>
            <a:r>
              <a:rPr lang="zh-CN" altLang="en-US" sz="2200" b="1" dirty="0"/>
              <a:t>共有三十八年</a:t>
            </a:r>
            <a:r>
              <a:rPr lang="zh-CN" altLang="en-US" sz="2200" dirty="0"/>
              <a:t>，</a:t>
            </a:r>
            <a:r>
              <a:rPr lang="zh-CN" altLang="en-US" sz="2200" b="1" dirty="0"/>
              <a:t>等那世代的兵丁都从营中灭尽，正如耶和华向他们所起的誓</a:t>
            </a:r>
            <a:r>
              <a:rPr lang="zh-CN" altLang="en-US" sz="2200" dirty="0"/>
              <a:t>。</a:t>
            </a:r>
            <a:r>
              <a:rPr lang="en-US" altLang="zh-CN" sz="2200" dirty="0"/>
              <a:t>15</a:t>
            </a:r>
            <a:r>
              <a:rPr lang="zh-CN" altLang="en-US" sz="2200" dirty="0"/>
              <a:t>耶和华的手也攻击他们，将他们从营中除灭，直到灭尽。</a:t>
            </a:r>
            <a:endParaRPr lang="en-US" sz="2200" dirty="0"/>
          </a:p>
          <a:p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16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兵丁从民中都灭尽死亡以后，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17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耶和华吩咐我说，</a:t>
            </a:r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18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你今天要从摩押的境界亚珥经过，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19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走近亚扪人之地，不可扰害他们，也不可与他们争战。亚扪人的地，我不赐给你们为业，因我已将那地赐给罗得的子孙为业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20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（那地也算为利乏音人之地，先前利乏音人住在那里，亚扪人称他们为散送冥。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21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那民众多，身体高大，像亚衲人一样，但耶和华从亚扪人面前除灭他们，亚扪人就得了他们的地，接着居住。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22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正如耶和华从前为住西珥的以扫子孙将何利人从他们面前除灭，他们得了何利人的地，接着居住一样，直到今日。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23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从迦斐托出来的迦斐托人将先前住在乡村直到迦萨的亚卫人除灭，接着居住。）</a:t>
            </a:r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484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5EEE40-CABD-1F99-524E-DACC3585033F}"/>
              </a:ext>
            </a:extLst>
          </p:cNvPr>
          <p:cNvSpPr txBox="1"/>
          <p:nvPr/>
        </p:nvSpPr>
        <p:spPr>
          <a:xfrm>
            <a:off x="126707" y="262082"/>
            <a:ext cx="11760491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申命记第二章</a:t>
            </a:r>
            <a:endParaRPr lang="en-US" altLang="zh-CN" sz="2400" b="0" i="0" dirty="0">
              <a:solidFill>
                <a:srgbClr val="2A2A2A"/>
              </a:solidFill>
              <a:effectLst/>
              <a:latin typeface="Roboto Condensed" panose="02000000000000000000" pitchFamily="2" charset="0"/>
            </a:endParaRPr>
          </a:p>
          <a:p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24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你们起来前往，过亚嫩谷。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我已将亚摩利人希实本王西宏和他的地交在你手中，你要与他争战，得他的地为业。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25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从今日起，我要使天下万民听见你的名声都惊恐惧怕，且因你发颤伤恸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。</a:t>
            </a:r>
          </a:p>
          <a:p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26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我从基底莫的旷野差遣使者去见希实本王西宏，用和睦的话说，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27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求你容我从你的地经过，只走大道，不偏左右。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28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你可以卖粮给我吃，也可以卖水给我喝，只要容我步行过去，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29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就如住西珥的以扫子孙和住亚珥的摩押人待我一样，等我过了约旦河，好进入耶和华我们神所赐给我们的地。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30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但希实本王西宏不容我们从他那里经过。因为耶和华你的神使他心中刚硬，性情顽梗，为要将他交在你手中，像今日一样。</a:t>
            </a:r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31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耶和华对我说，从此起首，我要将西宏和他的地交给你。你要得他的地为业。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32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那时，西宏和他的众民出来攻击我们，在雅杂与我们交战。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33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耶和华我们的神将他交给我们，我们就把他和他的儿子，并他的众民，都击杀了。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34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我们夺了他的一切城邑，将有人烟的各城，连女人带孩子，尽都毁灭，没有留下一个。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35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惟有牲畜和所夺的各城，并其中的财物，都取为自己的掠物。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36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从亚嫩谷边的亚罗珥和谷中的城，直到基列，耶和华我们的神都交给我们了，没有一座城高得使我们不能攻取的。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37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惟有亚扪人之地，凡靠近雅博河的地，并山地的城邑，与耶和华我们神所禁止我们去的地方，都没有挨近。</a:t>
            </a:r>
            <a:endParaRPr lang="en-US" sz="2200" b="1" dirty="0">
              <a:solidFill>
                <a:srgbClr val="2A2A2A"/>
              </a:solidFill>
              <a:latin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12356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6307</TotalTime>
  <Words>11049</Words>
  <Application>Microsoft Office PowerPoint</Application>
  <PresentationFormat>Widescreen</PresentationFormat>
  <Paragraphs>302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36</vt:i4>
      </vt:variant>
    </vt:vector>
  </HeadingPairs>
  <TitlesOfParts>
    <vt:vector size="57" baseType="lpstr">
      <vt:lpstr>DengXian</vt:lpstr>
      <vt:lpstr>DengXian</vt:lpstr>
      <vt:lpstr>楷体</vt:lpstr>
      <vt:lpstr>楷体</vt:lpstr>
      <vt:lpstr>PMingLiU</vt:lpstr>
      <vt:lpstr>PMingLiU</vt:lpstr>
      <vt:lpstr>SimSun</vt:lpstr>
      <vt:lpstr>system-ui</vt:lpstr>
      <vt:lpstr>Trebuchet</vt:lpstr>
      <vt:lpstr>Arial</vt:lpstr>
      <vt:lpstr>Calibri</vt:lpstr>
      <vt:lpstr>Calibri Light</vt:lpstr>
      <vt:lpstr>Century Gothic</vt:lpstr>
      <vt:lpstr>Montserrat</vt:lpstr>
      <vt:lpstr>Roboto Condensed</vt:lpstr>
      <vt:lpstr>Times New Roman</vt:lpstr>
      <vt:lpstr>Wingdings</vt:lpstr>
      <vt:lpstr>Wingdings 3</vt:lpstr>
      <vt:lpstr>Wisp</vt:lpstr>
      <vt:lpstr>Office Theme</vt:lpstr>
      <vt:lpstr>1_Office Theme</vt:lpstr>
      <vt:lpstr>2024 春季主日学 申命記 第三課：旷野的“和平与战争”（第二章）  1/21/2024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2024 春季主日学 申命記  第四課：进入迦南之前战败巴珊王 （第三章）  1/28/2024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2024 春季主日学 申命記  第四課：进入迦南之前战败巴珊王 （第三章）  1/28/2024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2024 春季主日学 申命記 第五課：重申西奈山之约（第五，六章）  2/11/2024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舊約班介紹</dc:title>
  <dc:creator>jason xiang</dc:creator>
  <cp:lastModifiedBy>sam yu</cp:lastModifiedBy>
  <cp:revision>42</cp:revision>
  <dcterms:created xsi:type="dcterms:W3CDTF">2024-01-05T05:38:34Z</dcterms:created>
  <dcterms:modified xsi:type="dcterms:W3CDTF">2024-02-10T18:47:09Z</dcterms:modified>
</cp:coreProperties>
</file>