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438" r:id="rId2"/>
    <p:sldId id="445" r:id="rId3"/>
    <p:sldId id="436" r:id="rId4"/>
    <p:sldId id="446" r:id="rId5"/>
    <p:sldId id="452" r:id="rId6"/>
    <p:sldId id="453" r:id="rId7"/>
    <p:sldId id="448" r:id="rId8"/>
    <p:sldId id="451" r:id="rId9"/>
    <p:sldId id="444" r:id="rId10"/>
    <p:sldId id="455" r:id="rId11"/>
    <p:sldId id="456" r:id="rId12"/>
    <p:sldId id="45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7E59"/>
    <a:srgbClr val="5B9BD5"/>
    <a:srgbClr val="A78A5C"/>
    <a:srgbClr val="150575"/>
    <a:srgbClr val="0046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83199" autoAdjust="0"/>
  </p:normalViewPr>
  <p:slideViewPr>
    <p:cSldViewPr snapToGrid="0">
      <p:cViewPr varScale="1">
        <p:scale>
          <a:sx n="84" d="100"/>
          <a:sy n="84" d="100"/>
        </p:scale>
        <p:origin x="114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78313E-FCE2-486D-A39A-E9541DB2EF78}" type="datetimeFigureOut">
              <a:rPr lang="en-US" smtClean="0"/>
              <a:t>4/30/2022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64D0D1-7059-478C-9010-264CD7315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864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E3066EAC-CDBA-408E-883C-DFC1CFECD3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1E1D55-05AA-4119-8282-51DDD0599AF3}" type="slidenum">
              <a:rPr lang="zh-TW" altLang="en-US"/>
              <a:pPr/>
              <a:t>1</a:t>
            </a:fld>
            <a:endParaRPr lang="en-US" altLang="zh-TW"/>
          </a:p>
        </p:txBody>
      </p:sp>
      <p:sp>
        <p:nvSpPr>
          <p:cNvPr id="237570" name="Rectangle 2">
            <a:extLst>
              <a:ext uri="{FF2B5EF4-FFF2-40B4-BE49-F238E27FC236}">
                <a16:creationId xmlns:a16="http://schemas.microsoft.com/office/drawing/2014/main" xmlns="" id="{1DD8F822-1213-4266-A7AE-4FE57C5968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>
            <a:extLst>
              <a:ext uri="{FF2B5EF4-FFF2-40B4-BE49-F238E27FC236}">
                <a16:creationId xmlns:a16="http://schemas.microsoft.com/office/drawing/2014/main" xmlns="" id="{F89F543C-1FFC-4417-A203-91AE3B60B0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0865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E3066EAC-CDBA-408E-883C-DFC1CFECD3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1E1D55-05AA-4119-8282-51DDD0599AF3}" type="slidenum">
              <a:rPr lang="zh-TW" altLang="en-US">
                <a:solidFill>
                  <a:prstClr val="black"/>
                </a:solidFill>
              </a:rPr>
              <a:pPr/>
              <a:t>11</a:t>
            </a:fld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237570" name="Rectangle 2">
            <a:extLst>
              <a:ext uri="{FF2B5EF4-FFF2-40B4-BE49-F238E27FC236}">
                <a16:creationId xmlns:a16="http://schemas.microsoft.com/office/drawing/2014/main" xmlns="" id="{1DD8F822-1213-4266-A7AE-4FE57C5968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>
            <a:extLst>
              <a:ext uri="{FF2B5EF4-FFF2-40B4-BE49-F238E27FC236}">
                <a16:creationId xmlns:a16="http://schemas.microsoft.com/office/drawing/2014/main" xmlns="" id="{F89F543C-1FFC-4417-A203-91AE3B60B0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《</a:t>
            </a:r>
            <a:r>
              <a:rPr lang="zh-TW" altLang="en-US" sz="1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但以理書</a:t>
            </a:r>
            <a:r>
              <a:rPr lang="en-US" altLang="zh-TW" sz="1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》</a:t>
            </a:r>
            <a:r>
              <a:rPr lang="zh-TW" altLang="en-US" sz="1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中，「異象」一詞出現三十多次</a:t>
            </a:r>
            <a:r>
              <a:rPr lang="zh-CN" altLang="en-US" sz="1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，</a:t>
            </a:r>
            <a:r>
              <a:rPr lang="zh-TW" altLang="en-US" sz="1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「沒有異象，民就放肆；惟遵守律法的，便為有福。」（箴</a:t>
            </a:r>
            <a:r>
              <a:rPr lang="en-US" altLang="zh-TW" sz="1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29</a:t>
            </a:r>
            <a:r>
              <a:rPr lang="zh-TW" altLang="en-US" sz="1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en-US" altLang="zh-TW" sz="1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18</a:t>
            </a:r>
            <a:r>
              <a:rPr lang="zh-TW" altLang="en-US" sz="1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）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281982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E3066EAC-CDBA-408E-883C-DFC1CFECD3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1E1D55-05AA-4119-8282-51DDD0599AF3}" type="slidenum">
              <a:rPr lang="zh-TW" altLang="en-US"/>
              <a:pPr/>
              <a:t>12</a:t>
            </a:fld>
            <a:endParaRPr lang="en-US" altLang="zh-TW"/>
          </a:p>
        </p:txBody>
      </p:sp>
      <p:sp>
        <p:nvSpPr>
          <p:cNvPr id="237570" name="Rectangle 2">
            <a:extLst>
              <a:ext uri="{FF2B5EF4-FFF2-40B4-BE49-F238E27FC236}">
                <a16:creationId xmlns:a16="http://schemas.microsoft.com/office/drawing/2014/main" xmlns="" id="{1DD8F822-1213-4266-A7AE-4FE57C5968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>
            <a:extLst>
              <a:ext uri="{FF2B5EF4-FFF2-40B4-BE49-F238E27FC236}">
                <a16:creationId xmlns:a16="http://schemas.microsoft.com/office/drawing/2014/main" xmlns="" id="{F89F543C-1FFC-4417-A203-91AE3B60B0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7543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E3066EAC-CDBA-408E-883C-DFC1CFECD3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1E1D55-05AA-4119-8282-51DDD0599AF3}" type="slidenum">
              <a:rPr lang="zh-TW" altLang="en-US"/>
              <a:pPr/>
              <a:t>2</a:t>
            </a:fld>
            <a:endParaRPr lang="en-US" altLang="zh-TW"/>
          </a:p>
        </p:txBody>
      </p:sp>
      <p:sp>
        <p:nvSpPr>
          <p:cNvPr id="237570" name="Rectangle 2">
            <a:extLst>
              <a:ext uri="{FF2B5EF4-FFF2-40B4-BE49-F238E27FC236}">
                <a16:creationId xmlns:a16="http://schemas.microsoft.com/office/drawing/2014/main" xmlns="" id="{1DD8F822-1213-4266-A7AE-4FE57C5968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>
            <a:extLst>
              <a:ext uri="{FF2B5EF4-FFF2-40B4-BE49-F238E27FC236}">
                <a16:creationId xmlns:a16="http://schemas.microsoft.com/office/drawing/2014/main" xmlns="" id="{F89F543C-1FFC-4417-A203-91AE3B60B0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7647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E3066EAC-CDBA-408E-883C-DFC1CFECD3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1E1D55-05AA-4119-8282-51DDD0599AF3}" type="slidenum">
              <a:rPr lang="zh-TW" altLang="en-US"/>
              <a:pPr/>
              <a:t>3</a:t>
            </a:fld>
            <a:endParaRPr lang="en-US" altLang="zh-TW"/>
          </a:p>
        </p:txBody>
      </p:sp>
      <p:sp>
        <p:nvSpPr>
          <p:cNvPr id="237570" name="Rectangle 2">
            <a:extLst>
              <a:ext uri="{FF2B5EF4-FFF2-40B4-BE49-F238E27FC236}">
                <a16:creationId xmlns:a16="http://schemas.microsoft.com/office/drawing/2014/main" xmlns="" id="{1DD8F822-1213-4266-A7AE-4FE57C5968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>
            <a:extLst>
              <a:ext uri="{FF2B5EF4-FFF2-40B4-BE49-F238E27FC236}">
                <a16:creationId xmlns:a16="http://schemas.microsoft.com/office/drawing/2014/main" xmlns="" id="{F89F543C-1FFC-4417-A203-91AE3B60B0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6791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E3066EAC-CDBA-408E-883C-DFC1CFECD3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1E1D55-05AA-4119-8282-51DDD0599AF3}" type="slidenum">
              <a:rPr lang="zh-TW" altLang="en-US"/>
              <a:pPr/>
              <a:t>4</a:t>
            </a:fld>
            <a:endParaRPr lang="en-US" altLang="zh-TW"/>
          </a:p>
        </p:txBody>
      </p:sp>
      <p:sp>
        <p:nvSpPr>
          <p:cNvPr id="237570" name="Rectangle 2">
            <a:extLst>
              <a:ext uri="{FF2B5EF4-FFF2-40B4-BE49-F238E27FC236}">
                <a16:creationId xmlns:a16="http://schemas.microsoft.com/office/drawing/2014/main" xmlns="" id="{1DD8F822-1213-4266-A7AE-4FE57C5968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>
            <a:extLst>
              <a:ext uri="{FF2B5EF4-FFF2-40B4-BE49-F238E27FC236}">
                <a16:creationId xmlns:a16="http://schemas.microsoft.com/office/drawing/2014/main" xmlns="" id="{F89F543C-1FFC-4417-A203-91AE3B60B0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5119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E3066EAC-CDBA-408E-883C-DFC1CFECD3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1E1D55-05AA-4119-8282-51DDD0599AF3}" type="slidenum">
              <a:rPr lang="zh-TW" altLang="en-US"/>
              <a:pPr/>
              <a:t>6</a:t>
            </a:fld>
            <a:endParaRPr lang="en-US" altLang="zh-TW"/>
          </a:p>
        </p:txBody>
      </p:sp>
      <p:sp>
        <p:nvSpPr>
          <p:cNvPr id="237570" name="Rectangle 2">
            <a:extLst>
              <a:ext uri="{FF2B5EF4-FFF2-40B4-BE49-F238E27FC236}">
                <a16:creationId xmlns:a16="http://schemas.microsoft.com/office/drawing/2014/main" xmlns="" id="{1DD8F822-1213-4266-A7AE-4FE57C5968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>
            <a:extLst>
              <a:ext uri="{FF2B5EF4-FFF2-40B4-BE49-F238E27FC236}">
                <a16:creationId xmlns:a16="http://schemas.microsoft.com/office/drawing/2014/main" xmlns="" id="{F89F543C-1FFC-4417-A203-91AE3B60B0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0802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E3066EAC-CDBA-408E-883C-DFC1CFECD3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1E1D55-05AA-4119-8282-51DDD0599AF3}" type="slidenum">
              <a:rPr lang="zh-TW" altLang="en-US"/>
              <a:pPr/>
              <a:t>7</a:t>
            </a:fld>
            <a:endParaRPr lang="en-US" altLang="zh-TW"/>
          </a:p>
        </p:txBody>
      </p:sp>
      <p:sp>
        <p:nvSpPr>
          <p:cNvPr id="237570" name="Rectangle 2">
            <a:extLst>
              <a:ext uri="{FF2B5EF4-FFF2-40B4-BE49-F238E27FC236}">
                <a16:creationId xmlns:a16="http://schemas.microsoft.com/office/drawing/2014/main" xmlns="" id="{1DD8F822-1213-4266-A7AE-4FE57C5968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>
            <a:extLst>
              <a:ext uri="{FF2B5EF4-FFF2-40B4-BE49-F238E27FC236}">
                <a16:creationId xmlns:a16="http://schemas.microsoft.com/office/drawing/2014/main" xmlns="" id="{F89F543C-1FFC-4417-A203-91AE3B60B0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「至高者在人的國中掌權，要將國賜與誰，就賜與誰」。這句話並非出自別人的口， 乃是尼布甲尼撒這位世界霸主的見證</a:t>
            </a:r>
            <a:r>
              <a:rPr lang="en-US" altLang="zh-TW" dirty="0" smtClean="0"/>
              <a:t>(</a:t>
            </a:r>
            <a:r>
              <a:rPr lang="zh-TW" altLang="en-US" dirty="0" smtClean="0"/>
              <a:t>四 </a:t>
            </a:r>
            <a:r>
              <a:rPr lang="en-US" altLang="zh-TW" dirty="0" smtClean="0"/>
              <a:t>17</a:t>
            </a:r>
            <a:r>
              <a:rPr lang="zh-TW" altLang="en-US" dirty="0" smtClean="0"/>
              <a:t>，</a:t>
            </a:r>
            <a:r>
              <a:rPr lang="en-US" altLang="zh-TW" dirty="0" smtClean="0"/>
              <a:t>25</a:t>
            </a:r>
            <a:r>
              <a:rPr lang="zh-TW" altLang="en-US" dirty="0" smtClean="0"/>
              <a:t>，</a:t>
            </a:r>
            <a:r>
              <a:rPr lang="en-US" altLang="zh-TW" dirty="0" smtClean="0"/>
              <a:t>32)</a:t>
            </a:r>
            <a:r>
              <a:rPr lang="zh-TW" altLang="en-US" dirty="0" smtClean="0"/>
              <a:t>。神是世界的真正主宰，是祂統治全地，掌握「外 邦人的日期」中各國的興衰、起落。祂是「萬神之神」</a:t>
            </a:r>
            <a:r>
              <a:rPr lang="en-US" altLang="zh-TW" dirty="0" smtClean="0"/>
              <a:t>(</a:t>
            </a:r>
            <a:r>
              <a:rPr lang="zh-TW" altLang="en-US" dirty="0" smtClean="0"/>
              <a:t>二 </a:t>
            </a:r>
            <a:r>
              <a:rPr lang="en-US" altLang="zh-TW" dirty="0" smtClean="0"/>
              <a:t>47</a:t>
            </a:r>
            <a:r>
              <a:rPr lang="zh-TW" altLang="en-US" dirty="0" smtClean="0"/>
              <a:t>，十一 </a:t>
            </a:r>
            <a:r>
              <a:rPr lang="en-US" altLang="zh-TW" dirty="0" smtClean="0"/>
              <a:t>36)</a:t>
            </a:r>
            <a:r>
              <a:rPr lang="zh-TW" altLang="en-US" dirty="0" smtClean="0"/>
              <a:t>、萬王之王</a:t>
            </a:r>
            <a:r>
              <a:rPr lang="en-US" altLang="zh-TW" dirty="0" smtClean="0"/>
              <a:t>(</a:t>
            </a:r>
            <a:r>
              <a:rPr lang="zh-TW" altLang="en-US" dirty="0" smtClean="0"/>
              <a:t>二 </a:t>
            </a:r>
            <a:r>
              <a:rPr lang="en-US" altLang="zh-TW" dirty="0" smtClean="0"/>
              <a:t>47)</a:t>
            </a:r>
            <a:r>
              <a:rPr lang="zh-TW" altLang="en-US" dirty="0" smtClean="0"/>
              <a:t>，「祂是永遠 長存的活神，祂的國永不敗壞，祂的權柄永存無極」</a:t>
            </a:r>
            <a:r>
              <a:rPr lang="en-US" altLang="zh-TW" dirty="0" smtClean="0"/>
              <a:t>(</a:t>
            </a:r>
            <a:r>
              <a:rPr lang="zh-TW" altLang="en-US" dirty="0" smtClean="0"/>
              <a:t>六 </a:t>
            </a:r>
            <a:r>
              <a:rPr lang="en-US" altLang="zh-TW" dirty="0" smtClean="0"/>
              <a:t>26)</a:t>
            </a:r>
            <a:r>
              <a:rPr lang="zh-TW" altLang="en-US" dirty="0" smtClean="0"/>
              <a:t>，「</a:t>
            </a:r>
            <a:r>
              <a:rPr lang="en-US" altLang="zh-TW" dirty="0" smtClean="0"/>
              <a:t>…</a:t>
            </a:r>
            <a:r>
              <a:rPr lang="zh-TW" altLang="en-US" dirty="0" smtClean="0"/>
              <a:t>所定的事必然成就」</a:t>
            </a:r>
            <a:r>
              <a:rPr lang="en-US" altLang="zh-TW" dirty="0" smtClean="0"/>
              <a:t>(</a:t>
            </a:r>
            <a:r>
              <a:rPr lang="zh-TW" altLang="en-US" dirty="0" smtClean="0"/>
              <a:t>十一 </a:t>
            </a:r>
            <a:r>
              <a:rPr lang="en-US" altLang="zh-TW" dirty="0" smtClean="0"/>
              <a:t>36)</a:t>
            </a:r>
            <a:r>
              <a:rPr lang="zh-TW" altLang="en-US" dirty="0" smtClean="0"/>
              <a:t>，沒有 任何神明可與他相比</a:t>
            </a:r>
            <a:r>
              <a:rPr lang="en-US" altLang="zh-TW" dirty="0" smtClean="0"/>
              <a:t>(</a:t>
            </a:r>
            <a:r>
              <a:rPr lang="zh-TW" altLang="en-US" dirty="0" smtClean="0"/>
              <a:t>三 </a:t>
            </a:r>
            <a:r>
              <a:rPr lang="en-US" altLang="zh-TW" dirty="0" smtClean="0"/>
              <a:t>29)</a:t>
            </a:r>
            <a:r>
              <a:rPr lang="zh-TW" altLang="en-US" dirty="0" smtClean="0"/>
              <a:t>；祂他掌管一切，歷史的進程在他監管下發生，他必全然得勝，建立永遠的 國度</a:t>
            </a:r>
            <a:r>
              <a:rPr lang="en-US" altLang="zh-TW" dirty="0" smtClean="0"/>
              <a:t>(</a:t>
            </a:r>
            <a:r>
              <a:rPr lang="zh-TW" altLang="en-US" dirty="0" smtClean="0"/>
              <a:t>六 </a:t>
            </a:r>
            <a:r>
              <a:rPr lang="en-US" altLang="zh-TW" dirty="0" smtClean="0"/>
              <a:t>26)</a:t>
            </a:r>
            <a:r>
              <a:rPr lang="zh-TW" altLang="en-US" dirty="0" smtClean="0"/>
              <a:t>。再者，這位至高的神也是審判者，正與但以理這名字的含義相符。是祂審判猶大的背粄， 是祂審判尼布甲尼撒的驕傲，是祂審判伯沙撒的褻瀆，是祂在將來要審判萬國萬民以及撒但和牠的差 役，祂實在是公平的法官。故此我們應從心裡承認神掌管萬有，在祂面前切勿狂妄自大。認識祂是萬物 的創造者，我們不過是受造之物。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611147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E3066EAC-CDBA-408E-883C-DFC1CFECD3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1E1D55-05AA-4119-8282-51DDD0599AF3}" type="slidenum">
              <a:rPr lang="zh-TW" altLang="en-US"/>
              <a:pPr/>
              <a:t>8</a:t>
            </a:fld>
            <a:endParaRPr lang="en-US" altLang="zh-TW"/>
          </a:p>
        </p:txBody>
      </p:sp>
      <p:sp>
        <p:nvSpPr>
          <p:cNvPr id="237570" name="Rectangle 2">
            <a:extLst>
              <a:ext uri="{FF2B5EF4-FFF2-40B4-BE49-F238E27FC236}">
                <a16:creationId xmlns:a16="http://schemas.microsoft.com/office/drawing/2014/main" xmlns="" id="{1DD8F822-1213-4266-A7AE-4FE57C5968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>
            <a:extLst>
              <a:ext uri="{FF2B5EF4-FFF2-40B4-BE49-F238E27FC236}">
                <a16:creationId xmlns:a16="http://schemas.microsoft.com/office/drawing/2014/main" xmlns="" id="{F89F543C-1FFC-4417-A203-91AE3B60B0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88621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E3066EAC-CDBA-408E-883C-DFC1CFECD3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1E1D55-05AA-4119-8282-51DDD0599AF3}" type="slidenum">
              <a:rPr lang="zh-TW" altLang="en-US"/>
              <a:pPr/>
              <a:t>9</a:t>
            </a:fld>
            <a:endParaRPr lang="en-US" altLang="zh-TW"/>
          </a:p>
        </p:txBody>
      </p:sp>
      <p:sp>
        <p:nvSpPr>
          <p:cNvPr id="237570" name="Rectangle 2">
            <a:extLst>
              <a:ext uri="{FF2B5EF4-FFF2-40B4-BE49-F238E27FC236}">
                <a16:creationId xmlns:a16="http://schemas.microsoft.com/office/drawing/2014/main" xmlns="" id="{1DD8F822-1213-4266-A7AE-4FE57C5968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>
            <a:extLst>
              <a:ext uri="{FF2B5EF4-FFF2-40B4-BE49-F238E27FC236}">
                <a16:creationId xmlns:a16="http://schemas.microsoft.com/office/drawing/2014/main" xmlns="" id="{F89F543C-1FFC-4417-A203-91AE3B60B0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但以理和三個朋友一樣，我們應對祂堅貞，恆久地順服和遵行祂 的旨意。不論在外邦世界中，甚至在迫害中也要向祂忠誠，因為我們所信的神是永遠活著，掌管一切， 祂是公義的，即使沒有拯救我們脫離苦境和逼迫，以致為信仰殉道，神必會叫我們復活，享受永遠的生 命，得著永遠的國度。際此末時，主必快臨，求主使我們真認識祂、敬畏祂、活在祂面前，在寄居的日 子為他祂作美好的見證，打那美好的仗。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但以理書上的預言，說到世上的君王和國度，如同金銀銅鐵泥合成的巨像，如同相繼而來的四獸，正是歷史遞遷變易的情形。這叫我們想到聖經說：“資財不能永有，冠冕豈能存到萬代？”（箴二七：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）但以理敬虔度日，每天祈禱，也關心聖經應許，為國人認罪禱告。最後安歇，等候結局，到了時候，復起享受福分（一二：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）。你有這復活的盼望嗎？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752268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E3066EAC-CDBA-408E-883C-DFC1CFECD3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1E1D55-05AA-4119-8282-51DDD0599AF3}" type="slidenum">
              <a:rPr lang="zh-TW" altLang="en-US"/>
              <a:pPr/>
              <a:t>10</a:t>
            </a:fld>
            <a:endParaRPr lang="en-US" altLang="zh-TW"/>
          </a:p>
        </p:txBody>
      </p:sp>
      <p:sp>
        <p:nvSpPr>
          <p:cNvPr id="237570" name="Rectangle 2">
            <a:extLst>
              <a:ext uri="{FF2B5EF4-FFF2-40B4-BE49-F238E27FC236}">
                <a16:creationId xmlns:a16="http://schemas.microsoft.com/office/drawing/2014/main" xmlns="" id="{1DD8F822-1213-4266-A7AE-4FE57C5968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>
            <a:extLst>
              <a:ext uri="{FF2B5EF4-FFF2-40B4-BE49-F238E27FC236}">
                <a16:creationId xmlns:a16="http://schemas.microsoft.com/office/drawing/2014/main" xmlns="" id="{F89F543C-1FFC-4417-A203-91AE3B60B0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但以理和三個朋友一樣，我們應對祂堅貞，恆久地順服和遵行祂 的旨意。不論在外邦世界中，甚至在迫害中也要向祂忠誠，因為我們所信的神是永遠活著，掌管一切， 祂是公義的，即使沒有拯救我們脫離苦境和逼迫，以致為信仰殉道，神必會叫我們復活，享受永遠的生 命，得著永遠的國度。際此末時，主必快臨，求主使我們真認識祂、敬畏祂、活在祂面前，在寄居的日 子為他祂作美好的見證，打那美好的仗。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43294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FD320-BA8F-45F1-978F-228D58686EAB}" type="datetimeFigureOut">
              <a:rPr lang="en-US" smtClean="0"/>
              <a:t>4/30/2022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E5B61-800B-40A3-B7B5-C8FDFAC58B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189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FD320-BA8F-45F1-978F-228D58686EAB}" type="datetimeFigureOut">
              <a:rPr lang="en-US" smtClean="0"/>
              <a:t>4/30/2022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E5B61-800B-40A3-B7B5-C8FDFAC58B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642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FD320-BA8F-45F1-978F-228D58686EAB}" type="datetimeFigureOut">
              <a:rPr lang="en-US" smtClean="0"/>
              <a:t>4/30/2022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E5B61-800B-40A3-B7B5-C8FDFAC58B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586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FD320-BA8F-45F1-978F-228D58686EAB}" type="datetimeFigureOut">
              <a:rPr lang="en-US" smtClean="0"/>
              <a:t>4/30/2022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E5B61-800B-40A3-B7B5-C8FDFAC58B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444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FD320-BA8F-45F1-978F-228D58686EAB}" type="datetimeFigureOut">
              <a:rPr lang="en-US" smtClean="0"/>
              <a:t>4/30/2022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E5B61-800B-40A3-B7B5-C8FDFAC58B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143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FD320-BA8F-45F1-978F-228D58686EAB}" type="datetimeFigureOut">
              <a:rPr lang="en-US" smtClean="0"/>
              <a:t>4/30/2022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E5B61-800B-40A3-B7B5-C8FDFAC58B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646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FD320-BA8F-45F1-978F-228D58686EAB}" type="datetimeFigureOut">
              <a:rPr lang="en-US" smtClean="0"/>
              <a:t>4/30/2022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E5B61-800B-40A3-B7B5-C8FDFAC58B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833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FD320-BA8F-45F1-978F-228D58686EAB}" type="datetimeFigureOut">
              <a:rPr lang="en-US" smtClean="0"/>
              <a:t>4/30/2022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E5B61-800B-40A3-B7B5-C8FDFAC58B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605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FD320-BA8F-45F1-978F-228D58686EAB}" type="datetimeFigureOut">
              <a:rPr lang="en-US" smtClean="0"/>
              <a:t>4/30/2022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E5B61-800B-40A3-B7B5-C8FDFAC58B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037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FD320-BA8F-45F1-978F-228D58686EAB}" type="datetimeFigureOut">
              <a:rPr lang="en-US" smtClean="0"/>
              <a:t>4/30/2022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E5B61-800B-40A3-B7B5-C8FDFAC58B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594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FD320-BA8F-45F1-978F-228D58686EAB}" type="datetimeFigureOut">
              <a:rPr lang="en-US" smtClean="0"/>
              <a:t>4/30/2022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E5B61-800B-40A3-B7B5-C8FDFAC58B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27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FFD320-BA8F-45F1-978F-228D58686EAB}" type="datetimeFigureOut">
              <a:rPr lang="en-US" smtClean="0"/>
              <a:t>4/30/2022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E5B61-800B-40A3-B7B5-C8FDFAC58B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482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QK3gpxmJkCc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9B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70" name="Text Box 6">
            <a:extLst>
              <a:ext uri="{FF2B5EF4-FFF2-40B4-BE49-F238E27FC236}">
                <a16:creationId xmlns:a16="http://schemas.microsoft.com/office/drawing/2014/main" xmlns="" id="{93950789-5877-4E7A-AF4D-844A30EE6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925" y="2654301"/>
            <a:ext cx="323215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4800" dirty="0">
                <a:ea typeface="SimHei" panose="02010609060101010101" pitchFamily="49" charset="-122"/>
              </a:rPr>
              <a:t>撒母耳記上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3829"/>
          <a:stretch/>
        </p:blipFill>
        <p:spPr>
          <a:xfrm>
            <a:off x="8021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49214"/>
            <a:ext cx="12192000" cy="6858000"/>
          </a:xfrm>
          <a:prstGeom prst="rect">
            <a:avLst/>
          </a:prstGeom>
          <a:solidFill>
            <a:srgbClr val="977E59">
              <a:alpha val="94000"/>
            </a:srgbClr>
          </a:solidFill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-8021" y="1542763"/>
            <a:ext cx="1218397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但</a:t>
            </a:r>
            <a:r>
              <a:rPr lang="zh-CN" altLang="en-US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以</a:t>
            </a:r>
            <a:r>
              <a:rPr lang="zh-CN" alt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理</a:t>
            </a:r>
            <a:r>
              <a:rPr lang="zh-CN" alt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書</a:t>
            </a:r>
            <a:endParaRPr lang="en-US" altLang="zh-CN" sz="9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lang="zh-CN" alt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主日學總結</a:t>
            </a: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1270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9B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70" name="Text Box 6">
            <a:extLst>
              <a:ext uri="{FF2B5EF4-FFF2-40B4-BE49-F238E27FC236}">
                <a16:creationId xmlns:a16="http://schemas.microsoft.com/office/drawing/2014/main" xmlns="" id="{93950789-5877-4E7A-AF4D-844A30EE6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925" y="2654301"/>
            <a:ext cx="323215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4800" dirty="0">
                <a:ea typeface="SimHei" panose="02010609060101010101" pitchFamily="49" charset="-122"/>
              </a:rPr>
              <a:t>撒母耳記上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3829"/>
          <a:stretch/>
        </p:blipFill>
        <p:spPr>
          <a:xfrm>
            <a:off x="8021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80010" y="0"/>
            <a:ext cx="12192000" cy="6858000"/>
          </a:xfrm>
          <a:prstGeom prst="rect">
            <a:avLst/>
          </a:prstGeom>
          <a:solidFill>
            <a:srgbClr val="977E59">
              <a:alpha val="94000"/>
            </a:srgbClr>
          </a:solidFill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4958" y="1315473"/>
            <a:ext cx="11843084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‪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启示录‬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17:14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他们与羔羊争战，羔羊必胜过他们，因为羔羊是万主之主、万王之王。同着羔羊的，就是蒙召、被选、有忠心的，也必得胜。”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lang="zh-TW" alt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盼望裡忠貞</a:t>
            </a: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3373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9B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70" name="Text Box 6">
            <a:extLst>
              <a:ext uri="{FF2B5EF4-FFF2-40B4-BE49-F238E27FC236}">
                <a16:creationId xmlns:a16="http://schemas.microsoft.com/office/drawing/2014/main" xmlns="" id="{93950789-5877-4E7A-AF4D-844A30EE6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925" y="2654301"/>
            <a:ext cx="323215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4800" dirty="0">
                <a:solidFill>
                  <a:prstClr val="black"/>
                </a:solidFill>
                <a:ea typeface="SimHei" panose="02010609060101010101" pitchFamily="49" charset="-122"/>
              </a:rPr>
              <a:t>撒母耳記上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3829"/>
          <a:stretch/>
        </p:blipFill>
        <p:spPr>
          <a:xfrm>
            <a:off x="8021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77E59">
              <a:alpha val="94000"/>
            </a:srgbClr>
          </a:solidFill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5662" y="689940"/>
            <a:ext cx="109848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討論分</a:t>
            </a:r>
            <a:r>
              <a:rPr lang="zh-CN" altLang="en-US" sz="7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享</a:t>
            </a:r>
            <a:endParaRPr lang="en-US" altLang="zh-CN" sz="72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zh-CN" altLang="en-US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什麼是異象？您</a:t>
            </a:r>
            <a:r>
              <a:rPr lang="zh-CN" alt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如何理</a:t>
            </a:r>
            <a:r>
              <a:rPr lang="zh-CN" altLang="en-US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解和解釋</a:t>
            </a:r>
            <a:r>
              <a:rPr lang="zh-CN" alt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異</a:t>
            </a:r>
            <a:r>
              <a:rPr lang="zh-CN" altLang="en-US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象？</a:t>
            </a:r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378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9B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70" name="Text Box 6">
            <a:extLst>
              <a:ext uri="{FF2B5EF4-FFF2-40B4-BE49-F238E27FC236}">
                <a16:creationId xmlns:a16="http://schemas.microsoft.com/office/drawing/2014/main" xmlns="" id="{93950789-5877-4E7A-AF4D-844A30EE6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925" y="2654301"/>
            <a:ext cx="323215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4800" dirty="0">
                <a:ea typeface="SimHei" panose="02010609060101010101" pitchFamily="49" charset="-122"/>
              </a:rPr>
              <a:t>撒母耳記上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3829"/>
          <a:stretch/>
        </p:blipFill>
        <p:spPr>
          <a:xfrm>
            <a:off x="8021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77E59">
              <a:alpha val="94000"/>
            </a:srgbClr>
          </a:solidFill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2479" y="174931"/>
            <a:ext cx="1184308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‪</a:t>
            </a:r>
            <a:r>
              <a:rPr lang="zh-TW" altLang="en-US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hlinkClick r:id="rId4"/>
              </a:rPr>
              <a:t>你是我異象</a:t>
            </a:r>
            <a:endParaRPr lang="zh-TW" alt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一  </a:t>
            </a:r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我的心愛主，你是我異象，惟你是我一切，他皆虛幻；</a:t>
            </a:r>
          </a:p>
          <a:p>
            <a:pPr algn="ctr"/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  白</a:t>
            </a:r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晝或黑夜，我最甜思想，行走或安息，你是我光亮。</a:t>
            </a:r>
          </a:p>
          <a:p>
            <a:pPr algn="ctr"/>
            <a:endParaRPr lang="zh-TW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二  </a:t>
            </a:r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你是我活道，你是我智慧，主，我永屬於你，你永屬我；</a:t>
            </a:r>
          </a:p>
          <a:p>
            <a:pPr algn="ctr"/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  你</a:t>
            </a:r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是我慈父，我是你真子，你居我衷裏，我與你合一。</a:t>
            </a:r>
          </a:p>
          <a:p>
            <a:pPr algn="ctr"/>
            <a:endParaRPr lang="zh-TW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三  財富與稱讚，非我所傾意，惟你是我基業，直到永遠。</a:t>
            </a:r>
          </a:p>
          <a:p>
            <a:pPr algn="ctr"/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主</a:t>
            </a:r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，你，惟獨你，居我心首位，諸天之君尊，你是我寶庫。</a:t>
            </a:r>
          </a:p>
          <a:p>
            <a:pPr algn="ctr"/>
            <a:endParaRPr lang="zh-TW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四  </a:t>
            </a:r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諸天之君尊，你為我奏凱，使我充滿天樂，充滿我心；</a:t>
            </a:r>
          </a:p>
          <a:p>
            <a:pPr algn="ctr"/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    你</a:t>
            </a:r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是我心愛，無論何遭遇，有你在掌權，仍是我異象。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2921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9B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70" name="Text Box 6">
            <a:extLst>
              <a:ext uri="{FF2B5EF4-FFF2-40B4-BE49-F238E27FC236}">
                <a16:creationId xmlns:a16="http://schemas.microsoft.com/office/drawing/2014/main" xmlns="" id="{93950789-5877-4E7A-AF4D-844A30EE6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925" y="2654301"/>
            <a:ext cx="323215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4800" dirty="0">
                <a:ea typeface="SimHei" panose="02010609060101010101" pitchFamily="49" charset="-122"/>
              </a:rPr>
              <a:t>撒母耳記上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3829"/>
          <a:stretch/>
        </p:blipFill>
        <p:spPr>
          <a:xfrm>
            <a:off x="8021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77E59">
              <a:alpha val="94000"/>
            </a:srgbClr>
          </a:solidFill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48916" y="1340187"/>
            <a:ext cx="1184308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彼得后书‬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3:18 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你</a:t>
            </a:r>
            <a:r>
              <a:rPr lang="zh-CN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们却要在我们主救主耶稣基督的恩典和知识上有长进。愿荣耀归给他，从今直到永远。阿们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！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US" altLang="zh-TW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恩典中長進 </a:t>
            </a: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4236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9B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70" name="Text Box 6">
            <a:extLst>
              <a:ext uri="{FF2B5EF4-FFF2-40B4-BE49-F238E27FC236}">
                <a16:creationId xmlns:a16="http://schemas.microsoft.com/office/drawing/2014/main" xmlns="" id="{93950789-5877-4E7A-AF4D-844A30EE6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925" y="2654301"/>
            <a:ext cx="323215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4800" dirty="0">
                <a:ea typeface="SimHei" panose="02010609060101010101" pitchFamily="49" charset="-122"/>
              </a:rPr>
              <a:t>撒母耳記上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3829"/>
          <a:stretch/>
        </p:blipFill>
        <p:spPr>
          <a:xfrm>
            <a:off x="8021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77E59">
              <a:alpha val="94000"/>
            </a:srgbClr>
          </a:solidFill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0085" y="305068"/>
            <a:ext cx="1157101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概況</a:t>
            </a:r>
            <a:endParaRPr lang="en-US" altLang="zh-CN" sz="4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希伯來文舊約正</a:t>
            </a:r>
            <a:r>
              <a:rPr lang="zh-TW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典</a:t>
            </a:r>
            <a:r>
              <a:rPr lang="en-US" altLang="zh-TW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(</a:t>
            </a:r>
            <a:r>
              <a:rPr lang="en-US" altLang="zh-C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1,8-12</a:t>
            </a:r>
            <a:r>
              <a:rPr lang="zh-CN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希伯來文，</a:t>
            </a:r>
            <a:r>
              <a:rPr lang="en-US" altLang="zh-C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2:4-7:28</a:t>
            </a:r>
            <a:r>
              <a:rPr lang="zh-CN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亞蘭文</a:t>
            </a:r>
            <a:r>
              <a:rPr lang="en-US" altLang="zh-C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)</a:t>
            </a:r>
            <a:endParaRPr lang="zh-TW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地點與時</a:t>
            </a:r>
            <a:r>
              <a:rPr lang="zh-TW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間</a:t>
            </a:r>
            <a:r>
              <a:rPr lang="en-US" altLang="zh-TW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:</a:t>
            </a:r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巴比</a:t>
            </a:r>
            <a:r>
              <a:rPr lang="zh-CN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倫 </a:t>
            </a:r>
            <a:r>
              <a:rPr lang="en-US" altLang="zh-C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,</a:t>
            </a:r>
            <a:r>
              <a:rPr lang="zh-CN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大約公元前</a:t>
            </a:r>
            <a:r>
              <a:rPr lang="en-US" altLang="zh-C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605-536 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目的和主題：</a:t>
            </a:r>
            <a:endParaRPr lang="en-US" altLang="zh-CN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1371600" lvl="2" indent="-457200">
              <a:buFont typeface="Wingdings" panose="05000000000000000000" pitchFamily="2" charset="2"/>
              <a:buChar char="q"/>
            </a:pP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为盼望未來神国的被掳者帶來希</a:t>
            </a:r>
            <a:r>
              <a:rPr lang="zh-CN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望</a:t>
            </a:r>
            <a:endParaRPr lang="en-US" altLang="zh-CN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1371600" lvl="2" indent="-457200">
              <a:buFont typeface="Wingdings" panose="05000000000000000000" pitchFamily="2" charset="2"/>
              <a:buChar char="q"/>
            </a:pPr>
            <a:r>
              <a:rPr lang="zh-CN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神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要張显他的能力以证实他才是犹大和所有列国包括巴比伦独一真神</a:t>
            </a:r>
            <a:r>
              <a:rPr lang="zh-CN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US" altLang="zh-CN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1371600" lvl="2" indent="-457200">
              <a:buFont typeface="Wingdings" panose="05000000000000000000" pitchFamily="2" charset="2"/>
              <a:buChar char="q"/>
            </a:pPr>
            <a:r>
              <a:rPr lang="zh-CN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神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统管所有国家，并且他未来的国度将在地上被建立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结</a:t>
            </a:r>
            <a:r>
              <a:rPr lang="zh-CN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构</a:t>
            </a:r>
            <a:endParaRPr lang="en-US" altLang="zh-CN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1257300" lvl="2" indent="-342900">
              <a:buFont typeface="Wingdings" panose="05000000000000000000" pitchFamily="2" charset="2"/>
              <a:buChar char="q"/>
            </a:pP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文</a:t>
            </a: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学结</a:t>
            </a: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构</a:t>
            </a:r>
            <a:r>
              <a:rPr lang="en-US" altLang="zh-CN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1-6</a:t>
            </a: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章   但以理和他的三个朋友在巴比伦和波斯的经历 </a:t>
            </a:r>
            <a:endParaRPr lang="en-US" altLang="zh-CN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1257300" lvl="2" indent="-342900">
              <a:buFont typeface="Wingdings" panose="05000000000000000000" pitchFamily="2" charset="2"/>
              <a:buChar char="q"/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文学结</a:t>
            </a: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构</a:t>
            </a:r>
            <a:r>
              <a:rPr lang="en-US" altLang="zh-CN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7-12</a:t>
            </a: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章  但以理领受到的梦兆和异象 </a:t>
            </a:r>
          </a:p>
          <a:p>
            <a:pPr marL="1257300" lvl="2" indent="-342900">
              <a:buFont typeface="Wingdings" panose="05000000000000000000" pitchFamily="2" charset="2"/>
              <a:buChar char="q"/>
            </a:pP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主</a:t>
            </a: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題式结</a:t>
            </a: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构</a:t>
            </a:r>
            <a:r>
              <a:rPr lang="en-US" altLang="zh-CN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1-6</a:t>
            </a: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章   神</a:t>
            </a: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在巴比伦启示他的能</a:t>
            </a: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力</a:t>
            </a:r>
            <a:endParaRPr lang="en-US" altLang="zh-CN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1257300" lvl="2" indent="-342900">
              <a:buFont typeface="Wingdings" panose="05000000000000000000" pitchFamily="2" charset="2"/>
              <a:buChar char="q"/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主題式结</a:t>
            </a: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构</a:t>
            </a:r>
            <a:r>
              <a:rPr lang="en-US" altLang="zh-CN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7-12</a:t>
            </a: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章  神启示他将来的计划 </a:t>
            </a:r>
            <a:endParaRPr lang="en-US" altLang="zh-CN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6026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9B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70" name="Text Box 6">
            <a:extLst>
              <a:ext uri="{FF2B5EF4-FFF2-40B4-BE49-F238E27FC236}">
                <a16:creationId xmlns:a16="http://schemas.microsoft.com/office/drawing/2014/main" xmlns="" id="{93950789-5877-4E7A-AF4D-844A30EE6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925" y="2654301"/>
            <a:ext cx="323215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4800" dirty="0">
                <a:ea typeface="SimHei" panose="02010609060101010101" pitchFamily="49" charset="-122"/>
              </a:rPr>
              <a:t>撒母耳記上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3829"/>
          <a:stretch/>
        </p:blipFill>
        <p:spPr>
          <a:xfrm>
            <a:off x="8021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77E59">
              <a:alpha val="94000"/>
            </a:srgbClr>
          </a:solidFill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0085" y="305068"/>
            <a:ext cx="11571019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但以理和他三個朋友的故事 </a:t>
            </a:r>
            <a:r>
              <a:rPr lang="en-US" altLang="zh-CN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</a:t>
            </a:r>
            <a:r>
              <a:rPr lang="zh-CN" alt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，</a:t>
            </a:r>
            <a:r>
              <a:rPr lang="en-US" altLang="zh-CN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3</a:t>
            </a:r>
            <a:r>
              <a:rPr lang="zh-CN" alt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，</a:t>
            </a:r>
            <a:r>
              <a:rPr lang="en-US" altLang="zh-CN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6</a:t>
            </a:r>
            <a:endParaRPr lang="en-US" altLang="zh-CN" sz="4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但以理和他三個朋</a:t>
            </a:r>
            <a:r>
              <a:rPr lang="zh-TW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友</a:t>
            </a:r>
            <a:r>
              <a:rPr lang="en-US" altLang="zh-C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-</a:t>
            </a:r>
            <a:r>
              <a:rPr lang="zh-TW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拒</a:t>
            </a:r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用王</a:t>
            </a:r>
            <a:r>
              <a:rPr lang="zh-TW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膳</a:t>
            </a:r>
            <a:r>
              <a:rPr lang="en-US" altLang="zh-C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-</a:t>
            </a:r>
            <a:r>
              <a:rPr lang="zh-CN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神的恩典</a:t>
            </a:r>
            <a:endParaRPr lang="en-US" altLang="zh-CN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CN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鑰節‬</a:t>
            </a:r>
            <a:r>
              <a:rPr lang="en-US" altLang="zh-CN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1:8 </a:t>
            </a:r>
            <a:r>
              <a:rPr lang="zh-CN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但</a:t>
            </a:r>
            <a:r>
              <a:rPr lang="zh-CN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以理却立志不以王的膳和王所饮的酒玷污自己，所以求太监长容他不玷污自己。</a:t>
            </a:r>
            <a:endParaRPr lang="en-US" altLang="zh-TW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zh-TW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他</a:t>
            </a:r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三個朋</a:t>
            </a:r>
            <a:r>
              <a:rPr lang="zh-TW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友</a:t>
            </a:r>
            <a:r>
              <a:rPr lang="en-US" altLang="zh-C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-</a:t>
            </a:r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火窑神迹 </a:t>
            </a: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- </a:t>
            </a:r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神的主</a:t>
            </a:r>
            <a:r>
              <a:rPr lang="zh-CN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权</a:t>
            </a:r>
            <a:endParaRPr lang="en-US" altLang="zh-CN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CN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鑰</a:t>
            </a:r>
            <a:r>
              <a:rPr lang="zh-CN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節</a:t>
            </a:r>
            <a:r>
              <a:rPr lang="en-US" altLang="zh-TW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3:16-18  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沙得拉、米煞、亞伯尼歌對王說：尼布甲尼撒啊，這件事我們不必回答你</a:t>
            </a:r>
            <a:r>
              <a:rPr lang="zh-TW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；即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便如此，我們所事奉的神能將我們從烈火的窰中救出來。王啊，他也必救我們脫離你的手；即或不然，王啊，你當知道我們決不事奉你的神，也不敬拜你所立的金像。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zh-CN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但</a:t>
            </a:r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以</a:t>
            </a:r>
            <a:r>
              <a:rPr lang="zh-CN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理</a:t>
            </a:r>
            <a:r>
              <a:rPr lang="en-US" altLang="zh-C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-</a:t>
            </a:r>
            <a:r>
              <a:rPr lang="zh-CN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狮</a:t>
            </a:r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坑神迹 </a:t>
            </a: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- </a:t>
            </a:r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神的信实</a:t>
            </a:r>
          </a:p>
          <a:p>
            <a:r>
              <a:rPr lang="zh-CN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鑰節</a:t>
            </a:r>
            <a:r>
              <a:rPr lang="zh-CN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‬</a:t>
            </a:r>
            <a:r>
              <a:rPr lang="en-US" altLang="zh-CN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6:10 </a:t>
            </a:r>
            <a:r>
              <a:rPr lang="en-US" altLang="zh-CN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CN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但以理知道这禁令盖了玉玺，就到自己家里（他楼上的窗户开向耶路撒冷），一日三次，双膝跪在他　神面前，祷告感谢，与素</a:t>
            </a:r>
            <a:r>
              <a:rPr lang="zh-CN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常一样。</a:t>
            </a:r>
            <a:endParaRPr lang="en-US" altLang="zh-CN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119" y="4690640"/>
            <a:ext cx="3721593" cy="20840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2456" y="4690640"/>
            <a:ext cx="3212623" cy="20379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1824" y="4690640"/>
            <a:ext cx="4742784" cy="20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36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 descr="Blue tissue paper"/>
          <p:cNvSpPr>
            <a:spLocks noChangeArrowheads="1"/>
          </p:cNvSpPr>
          <p:nvPr/>
        </p:nvSpPr>
        <p:spPr bwMode="auto">
          <a:xfrm>
            <a:off x="2209800" y="2743200"/>
            <a:ext cx="1295400" cy="1143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prstClr val="black"/>
                </a:solidFill>
                <a:ea typeface="SimHei" panose="02010609060101010101" pitchFamily="49" charset="-122"/>
              </a:rPr>
              <a:t>哈拿尼雅</a:t>
            </a:r>
          </a:p>
        </p:txBody>
      </p:sp>
      <p:sp>
        <p:nvSpPr>
          <p:cNvPr id="3077" name="Rectangle 5" descr="Blue tissue paper"/>
          <p:cNvSpPr>
            <a:spLocks noChangeArrowheads="1"/>
          </p:cNvSpPr>
          <p:nvPr/>
        </p:nvSpPr>
        <p:spPr bwMode="auto">
          <a:xfrm>
            <a:off x="2209800" y="3962400"/>
            <a:ext cx="1295400" cy="1143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prstClr val="black"/>
                </a:solidFill>
                <a:ea typeface="SimHei" panose="02010609060101010101" pitchFamily="49" charset="-122"/>
              </a:rPr>
              <a:t>米沙利</a:t>
            </a:r>
          </a:p>
        </p:txBody>
      </p:sp>
      <p:sp>
        <p:nvSpPr>
          <p:cNvPr id="3078" name="Rectangle 6" descr="Blue tissue paper"/>
          <p:cNvSpPr>
            <a:spLocks noChangeArrowheads="1"/>
          </p:cNvSpPr>
          <p:nvPr/>
        </p:nvSpPr>
        <p:spPr bwMode="auto">
          <a:xfrm>
            <a:off x="2209800" y="5181600"/>
            <a:ext cx="1295400" cy="1143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prstClr val="black"/>
                </a:solidFill>
                <a:ea typeface="SimHei" panose="02010609060101010101" pitchFamily="49" charset="-122"/>
              </a:rPr>
              <a:t>亞撒利雅</a:t>
            </a:r>
          </a:p>
        </p:txBody>
      </p:sp>
      <p:sp>
        <p:nvSpPr>
          <p:cNvPr id="3079" name="Rectangle 7" descr="Newsprint"/>
          <p:cNvSpPr>
            <a:spLocks noChangeArrowheads="1"/>
          </p:cNvSpPr>
          <p:nvPr/>
        </p:nvSpPr>
        <p:spPr bwMode="auto">
          <a:xfrm>
            <a:off x="2209800" y="762000"/>
            <a:ext cx="1295400" cy="6858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>
                <a:solidFill>
                  <a:prstClr val="black"/>
                </a:solidFill>
                <a:ea typeface="SimHei" panose="02010609060101010101" pitchFamily="49" charset="-122"/>
              </a:rPr>
              <a:t>希伯來名</a:t>
            </a:r>
          </a:p>
        </p:txBody>
      </p:sp>
      <p:sp>
        <p:nvSpPr>
          <p:cNvPr id="3080" name="Rectangle 8" descr="Parchment"/>
          <p:cNvSpPr>
            <a:spLocks noChangeArrowheads="1"/>
          </p:cNvSpPr>
          <p:nvPr/>
        </p:nvSpPr>
        <p:spPr bwMode="auto">
          <a:xfrm>
            <a:off x="3581400" y="2743200"/>
            <a:ext cx="2286000" cy="11430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prstClr val="black"/>
                </a:solidFill>
                <a:ea typeface="SimHei" panose="02010609060101010101" pitchFamily="49" charset="-122"/>
              </a:rPr>
              <a:t>耶和華滿有恩惠</a:t>
            </a:r>
          </a:p>
        </p:txBody>
      </p:sp>
      <p:sp>
        <p:nvSpPr>
          <p:cNvPr id="3081" name="Rectangle 9" descr="Parchment"/>
          <p:cNvSpPr>
            <a:spLocks noChangeArrowheads="1"/>
          </p:cNvSpPr>
          <p:nvPr/>
        </p:nvSpPr>
        <p:spPr bwMode="auto">
          <a:xfrm>
            <a:off x="3581400" y="3962400"/>
            <a:ext cx="2286000" cy="11430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prstClr val="black"/>
                </a:solidFill>
                <a:ea typeface="SimHei" panose="02010609060101010101" pitchFamily="49" charset="-122"/>
              </a:rPr>
              <a:t>有誰能像神一樣</a:t>
            </a:r>
          </a:p>
        </p:txBody>
      </p:sp>
      <p:sp>
        <p:nvSpPr>
          <p:cNvPr id="3082" name="Rectangle 10" descr="Parchment"/>
          <p:cNvSpPr>
            <a:spLocks noChangeArrowheads="1"/>
          </p:cNvSpPr>
          <p:nvPr/>
        </p:nvSpPr>
        <p:spPr bwMode="auto">
          <a:xfrm>
            <a:off x="3581400" y="5181600"/>
            <a:ext cx="2286000" cy="11430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prstClr val="black"/>
                </a:solidFill>
                <a:ea typeface="SimHei" panose="02010609060101010101" pitchFamily="49" charset="-122"/>
              </a:rPr>
              <a:t>耶和華是我的幫助</a:t>
            </a:r>
          </a:p>
        </p:txBody>
      </p:sp>
      <p:sp>
        <p:nvSpPr>
          <p:cNvPr id="3083" name="Rectangle 11" descr="Newsprint"/>
          <p:cNvSpPr>
            <a:spLocks noChangeArrowheads="1"/>
          </p:cNvSpPr>
          <p:nvPr/>
        </p:nvSpPr>
        <p:spPr bwMode="auto">
          <a:xfrm>
            <a:off x="3581400" y="762000"/>
            <a:ext cx="2286000" cy="6858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>
                <a:solidFill>
                  <a:prstClr val="black"/>
                </a:solidFill>
                <a:ea typeface="SimHei" panose="02010609060101010101" pitchFamily="49" charset="-122"/>
              </a:rPr>
              <a:t>意義</a:t>
            </a:r>
          </a:p>
        </p:txBody>
      </p:sp>
      <p:sp>
        <p:nvSpPr>
          <p:cNvPr id="3084" name="Rectangle 12" descr="Blue tissue paper"/>
          <p:cNvSpPr>
            <a:spLocks noChangeArrowheads="1"/>
          </p:cNvSpPr>
          <p:nvPr/>
        </p:nvSpPr>
        <p:spPr bwMode="auto">
          <a:xfrm>
            <a:off x="2209800" y="1524000"/>
            <a:ext cx="1295400" cy="1143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prstClr val="black"/>
                </a:solidFill>
                <a:ea typeface="SimHei" panose="02010609060101010101" pitchFamily="49" charset="-122"/>
              </a:rPr>
              <a:t>但以理</a:t>
            </a:r>
          </a:p>
        </p:txBody>
      </p:sp>
      <p:sp>
        <p:nvSpPr>
          <p:cNvPr id="3085" name="Rectangle 13" descr="Parchment"/>
          <p:cNvSpPr>
            <a:spLocks noChangeArrowheads="1"/>
          </p:cNvSpPr>
          <p:nvPr/>
        </p:nvSpPr>
        <p:spPr bwMode="auto">
          <a:xfrm>
            <a:off x="3581400" y="1524000"/>
            <a:ext cx="2286000" cy="11430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>
                <a:solidFill>
                  <a:prstClr val="black"/>
                </a:solidFill>
                <a:ea typeface="SimHei" panose="02010609060101010101" pitchFamily="49" charset="-122"/>
              </a:rPr>
              <a:t>神是我的審判者</a:t>
            </a:r>
          </a:p>
        </p:txBody>
      </p:sp>
      <p:sp>
        <p:nvSpPr>
          <p:cNvPr id="3096" name="Rectangle 24" descr="Stationery"/>
          <p:cNvSpPr>
            <a:spLocks noChangeArrowheads="1"/>
          </p:cNvSpPr>
          <p:nvPr/>
        </p:nvSpPr>
        <p:spPr bwMode="auto">
          <a:xfrm>
            <a:off x="6096001" y="2743200"/>
            <a:ext cx="1298575" cy="11430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prstClr val="black"/>
                </a:solidFill>
                <a:ea typeface="SimHei" panose="02010609060101010101" pitchFamily="49" charset="-122"/>
              </a:rPr>
              <a:t>沙得拉</a:t>
            </a:r>
          </a:p>
        </p:txBody>
      </p:sp>
      <p:sp>
        <p:nvSpPr>
          <p:cNvPr id="3097" name="Rectangle 25" descr="Stationery"/>
          <p:cNvSpPr>
            <a:spLocks noChangeArrowheads="1"/>
          </p:cNvSpPr>
          <p:nvPr/>
        </p:nvSpPr>
        <p:spPr bwMode="auto">
          <a:xfrm>
            <a:off x="6096001" y="3962400"/>
            <a:ext cx="1298575" cy="11430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prstClr val="black"/>
                </a:solidFill>
                <a:ea typeface="SimHei" panose="02010609060101010101" pitchFamily="49" charset="-122"/>
              </a:rPr>
              <a:t>米煞</a:t>
            </a:r>
          </a:p>
        </p:txBody>
      </p:sp>
      <p:sp>
        <p:nvSpPr>
          <p:cNvPr id="3098" name="Rectangle 26" descr="Stationery"/>
          <p:cNvSpPr>
            <a:spLocks noChangeArrowheads="1"/>
          </p:cNvSpPr>
          <p:nvPr/>
        </p:nvSpPr>
        <p:spPr bwMode="auto">
          <a:xfrm>
            <a:off x="6096001" y="5181600"/>
            <a:ext cx="1298575" cy="11430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prstClr val="black"/>
                </a:solidFill>
                <a:ea typeface="SimHei" panose="02010609060101010101" pitchFamily="49" charset="-122"/>
              </a:rPr>
              <a:t>亞伯尼歌</a:t>
            </a:r>
          </a:p>
        </p:txBody>
      </p:sp>
      <p:sp>
        <p:nvSpPr>
          <p:cNvPr id="3099" name="Rectangle 27" descr="Pink tissue paper"/>
          <p:cNvSpPr>
            <a:spLocks noChangeArrowheads="1"/>
          </p:cNvSpPr>
          <p:nvPr/>
        </p:nvSpPr>
        <p:spPr bwMode="auto">
          <a:xfrm>
            <a:off x="6096001" y="762000"/>
            <a:ext cx="1298575" cy="6858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>
                <a:solidFill>
                  <a:prstClr val="black"/>
                </a:solidFill>
                <a:ea typeface="SimHei" panose="02010609060101010101" pitchFamily="49" charset="-122"/>
              </a:rPr>
              <a:t>巴比倫名</a:t>
            </a:r>
          </a:p>
        </p:txBody>
      </p:sp>
      <p:sp>
        <p:nvSpPr>
          <p:cNvPr id="3100" name="Rectangle 28" descr="Recycled paper"/>
          <p:cNvSpPr>
            <a:spLocks noChangeArrowheads="1"/>
          </p:cNvSpPr>
          <p:nvPr/>
        </p:nvSpPr>
        <p:spPr bwMode="auto">
          <a:xfrm>
            <a:off x="7467600" y="2743200"/>
            <a:ext cx="2667000" cy="114300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Aft>
                <a:spcPct val="50000"/>
              </a:spcAft>
            </a:pPr>
            <a:r>
              <a:rPr lang="en-US" altLang="en-US">
                <a:solidFill>
                  <a:prstClr val="black"/>
                </a:solidFill>
                <a:ea typeface="SimHei" panose="02010609060101010101" pitchFamily="49" charset="-122"/>
              </a:rPr>
              <a:t>甚懼怕我神</a:t>
            </a:r>
            <a:endParaRPr lang="en-US" altLang="zh-TW">
              <a:solidFill>
                <a:prstClr val="black"/>
              </a:solidFill>
              <a:ea typeface="SimHei" panose="02010609060101010101" pitchFamily="49" charset="-122"/>
            </a:endParaRPr>
          </a:p>
          <a:p>
            <a:pPr algn="ctr">
              <a:spcAft>
                <a:spcPct val="50000"/>
              </a:spcAft>
            </a:pPr>
            <a:r>
              <a:rPr lang="en-US" altLang="zh-TW">
                <a:solidFill>
                  <a:prstClr val="black"/>
                </a:solidFill>
                <a:ea typeface="SimHei" panose="02010609060101010101" pitchFamily="49" charset="-122"/>
              </a:rPr>
              <a:t>(or </a:t>
            </a:r>
            <a:r>
              <a:rPr lang="zh-TW" altLang="en-US">
                <a:solidFill>
                  <a:prstClr val="black"/>
                </a:solidFill>
                <a:ea typeface="SimHei" panose="02010609060101010101" pitchFamily="49" charset="-122"/>
              </a:rPr>
              <a:t>偉大的文士</a:t>
            </a:r>
            <a:r>
              <a:rPr lang="en-US" altLang="zh-TW">
                <a:solidFill>
                  <a:prstClr val="black"/>
                </a:solidFill>
                <a:ea typeface="SimHei" panose="02010609060101010101" pitchFamily="49" charset="-122"/>
              </a:rPr>
              <a:t>)</a:t>
            </a:r>
          </a:p>
        </p:txBody>
      </p:sp>
      <p:sp>
        <p:nvSpPr>
          <p:cNvPr id="3101" name="Rectangle 29" descr="Recycled paper"/>
          <p:cNvSpPr>
            <a:spLocks noChangeArrowheads="1"/>
          </p:cNvSpPr>
          <p:nvPr/>
        </p:nvSpPr>
        <p:spPr bwMode="auto">
          <a:xfrm>
            <a:off x="7467600" y="3962400"/>
            <a:ext cx="2667000" cy="114300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Aft>
                <a:spcPct val="50000"/>
              </a:spcAft>
            </a:pPr>
            <a:r>
              <a:rPr lang="en-US" altLang="en-US">
                <a:solidFill>
                  <a:prstClr val="black"/>
                </a:solidFill>
                <a:ea typeface="SimHei" panose="02010609060101010101" pitchFamily="49" charset="-122"/>
              </a:rPr>
              <a:t>在王面前我實微不足道</a:t>
            </a:r>
            <a:endParaRPr lang="en-US" altLang="zh-TW">
              <a:solidFill>
                <a:prstClr val="black"/>
              </a:solidFill>
              <a:ea typeface="SimHei" panose="02010609060101010101" pitchFamily="49" charset="-122"/>
            </a:endParaRPr>
          </a:p>
          <a:p>
            <a:pPr algn="ctr">
              <a:spcAft>
                <a:spcPct val="50000"/>
              </a:spcAft>
            </a:pPr>
            <a:r>
              <a:rPr lang="en-US" altLang="zh-TW">
                <a:solidFill>
                  <a:prstClr val="black"/>
                </a:solidFill>
                <a:ea typeface="SimHei" panose="02010609060101010101" pitchFamily="49" charset="-122"/>
              </a:rPr>
              <a:t>(or </a:t>
            </a:r>
            <a:r>
              <a:rPr lang="zh-TW" altLang="en-US">
                <a:solidFill>
                  <a:prstClr val="black"/>
                </a:solidFill>
                <a:ea typeface="SimHei" panose="02010609060101010101" pitchFamily="49" charset="-122"/>
              </a:rPr>
              <a:t>王的賓客</a:t>
            </a:r>
            <a:r>
              <a:rPr lang="en-US" altLang="zh-TW">
                <a:solidFill>
                  <a:prstClr val="black"/>
                </a:solidFill>
                <a:ea typeface="SimHei" panose="02010609060101010101" pitchFamily="49" charset="-122"/>
              </a:rPr>
              <a:t>)</a:t>
            </a:r>
          </a:p>
        </p:txBody>
      </p:sp>
      <p:sp>
        <p:nvSpPr>
          <p:cNvPr id="3102" name="Rectangle 30" descr="Recycled paper"/>
          <p:cNvSpPr>
            <a:spLocks noChangeArrowheads="1"/>
          </p:cNvSpPr>
          <p:nvPr/>
        </p:nvSpPr>
        <p:spPr bwMode="auto">
          <a:xfrm>
            <a:off x="7467600" y="5181600"/>
            <a:ext cx="2667000" cy="114300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Aft>
                <a:spcPct val="50000"/>
              </a:spcAft>
            </a:pPr>
            <a:r>
              <a:rPr lang="zh-TW" altLang="en-US">
                <a:solidFill>
                  <a:prstClr val="black"/>
                </a:solidFill>
                <a:ea typeface="SimHei" panose="02010609060101010101" pitchFamily="49" charset="-122"/>
              </a:rPr>
              <a:t>尼波之僕</a:t>
            </a:r>
          </a:p>
        </p:txBody>
      </p:sp>
      <p:sp>
        <p:nvSpPr>
          <p:cNvPr id="3103" name="Rectangle 31" descr="Pink tissue paper"/>
          <p:cNvSpPr>
            <a:spLocks noChangeArrowheads="1"/>
          </p:cNvSpPr>
          <p:nvPr/>
        </p:nvSpPr>
        <p:spPr bwMode="auto">
          <a:xfrm>
            <a:off x="7467600" y="762000"/>
            <a:ext cx="2667000" cy="6858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Aft>
                <a:spcPct val="50000"/>
              </a:spcAft>
            </a:pPr>
            <a:r>
              <a:rPr lang="zh-TW" altLang="en-US">
                <a:solidFill>
                  <a:prstClr val="black"/>
                </a:solidFill>
                <a:ea typeface="SimHei" panose="02010609060101010101" pitchFamily="49" charset="-122"/>
              </a:rPr>
              <a:t>意義</a:t>
            </a:r>
          </a:p>
        </p:txBody>
      </p:sp>
      <p:sp>
        <p:nvSpPr>
          <p:cNvPr id="3104" name="Rectangle 32" descr="Stationery"/>
          <p:cNvSpPr>
            <a:spLocks noChangeArrowheads="1"/>
          </p:cNvSpPr>
          <p:nvPr/>
        </p:nvSpPr>
        <p:spPr bwMode="auto">
          <a:xfrm>
            <a:off x="6096001" y="1524000"/>
            <a:ext cx="1298575" cy="11430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prstClr val="black"/>
                </a:solidFill>
                <a:ea typeface="SimHei" panose="02010609060101010101" pitchFamily="49" charset="-122"/>
              </a:rPr>
              <a:t>伯提沙撒</a:t>
            </a:r>
          </a:p>
        </p:txBody>
      </p:sp>
      <p:sp>
        <p:nvSpPr>
          <p:cNvPr id="3105" name="Rectangle 33" descr="Recycled paper"/>
          <p:cNvSpPr>
            <a:spLocks noChangeArrowheads="1"/>
          </p:cNvSpPr>
          <p:nvPr/>
        </p:nvSpPr>
        <p:spPr bwMode="auto">
          <a:xfrm>
            <a:off x="7467600" y="1524000"/>
            <a:ext cx="2667000" cy="114300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Aft>
                <a:spcPct val="50000"/>
              </a:spcAft>
            </a:pPr>
            <a:r>
              <a:rPr lang="en-US" altLang="en-US">
                <a:solidFill>
                  <a:prstClr val="black"/>
                </a:solidFill>
                <a:ea typeface="SimHei" panose="02010609060101010101" pitchFamily="49" charset="-122"/>
              </a:rPr>
              <a:t>願此神</a:t>
            </a:r>
            <a:r>
              <a:rPr lang="zh-TW" altLang="en-US">
                <a:solidFill>
                  <a:prstClr val="black"/>
                </a:solidFill>
                <a:ea typeface="SimHei" panose="02010609060101010101" pitchFamily="49" charset="-122"/>
              </a:rPr>
              <a:t>佑我王</a:t>
            </a:r>
          </a:p>
          <a:p>
            <a:pPr algn="ctr">
              <a:spcAft>
                <a:spcPct val="50000"/>
              </a:spcAft>
            </a:pPr>
            <a:r>
              <a:rPr lang="en-US" altLang="zh-TW">
                <a:solidFill>
                  <a:prstClr val="black"/>
                </a:solidFill>
                <a:ea typeface="SimHei" panose="02010609060101010101" pitchFamily="49" charset="-122"/>
              </a:rPr>
              <a:t>(or </a:t>
            </a:r>
            <a:r>
              <a:rPr lang="zh-TW" altLang="en-US">
                <a:solidFill>
                  <a:prstClr val="black"/>
                </a:solidFill>
                <a:ea typeface="SimHei" panose="02010609060101010101" pitchFamily="49" charset="-122"/>
              </a:rPr>
              <a:t>窘迫者的寶藏之主</a:t>
            </a:r>
            <a:r>
              <a:rPr lang="en-US" altLang="zh-TW">
                <a:solidFill>
                  <a:prstClr val="black"/>
                </a:solidFill>
                <a:ea typeface="SimHei" panose="02010609060101010101" pitchFamily="49" charset="-12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9371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animBg="1"/>
      <p:bldP spid="3077" grpId="0" animBg="1"/>
      <p:bldP spid="3078" grpId="0" animBg="1"/>
      <p:bldP spid="3079" grpId="0" animBg="1"/>
      <p:bldP spid="3080" grpId="0" animBg="1"/>
      <p:bldP spid="3081" grpId="0" animBg="1"/>
      <p:bldP spid="3082" grpId="0" animBg="1"/>
      <p:bldP spid="3083" grpId="0" animBg="1"/>
      <p:bldP spid="3084" grpId="0" animBg="1"/>
      <p:bldP spid="3085" grpId="0" animBg="1"/>
      <p:bldP spid="3096" grpId="0" animBg="1"/>
      <p:bldP spid="3097" grpId="0" animBg="1"/>
      <p:bldP spid="3098" grpId="0" animBg="1"/>
      <p:bldP spid="3099" grpId="0" animBg="1"/>
      <p:bldP spid="3100" grpId="0" animBg="1"/>
      <p:bldP spid="3101" grpId="0" animBg="1"/>
      <p:bldP spid="3102" grpId="0" animBg="1"/>
      <p:bldP spid="3103" grpId="0" animBg="1"/>
      <p:bldP spid="3104" grpId="0" animBg="1"/>
      <p:bldP spid="310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70" name="Text Box 6">
            <a:extLst>
              <a:ext uri="{FF2B5EF4-FFF2-40B4-BE49-F238E27FC236}">
                <a16:creationId xmlns:a16="http://schemas.microsoft.com/office/drawing/2014/main" xmlns="" id="{93950789-5877-4E7A-AF4D-844A30EE6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925" y="2654301"/>
            <a:ext cx="323215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4800" dirty="0">
                <a:ea typeface="SimHei" panose="02010609060101010101" pitchFamily="49" charset="-122"/>
              </a:rPr>
              <a:t>撒母耳記上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3829"/>
          <a:stretch/>
        </p:blipFill>
        <p:spPr>
          <a:xfrm>
            <a:off x="8021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77E59">
              <a:alpha val="94000"/>
            </a:srgbClr>
          </a:solidFill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10490" y="1092945"/>
            <a:ext cx="11571019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zh-TW" alt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面</a:t>
            </a:r>
            <a:r>
              <a:rPr lang="zh-CN" alt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對</a:t>
            </a:r>
            <a:r>
              <a:rPr lang="zh-TW" alt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世</a:t>
            </a: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界的誘惑和壓</a:t>
            </a:r>
            <a:r>
              <a:rPr lang="zh-TW" alt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力</a:t>
            </a:r>
            <a:r>
              <a:rPr lang="zh-CN" alt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，</a:t>
            </a:r>
            <a:r>
              <a:rPr lang="zh-TW" alt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說「</a:t>
            </a: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不</a:t>
            </a:r>
            <a:r>
              <a:rPr lang="zh-TW" alt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」</a:t>
            </a:r>
            <a:endParaRPr lang="zh-TW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zh-TW" alt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面</a:t>
            </a: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對危機時候</a:t>
            </a:r>
            <a:r>
              <a:rPr lang="zh-TW" alt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，同</a:t>
            </a: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心禱</a:t>
            </a:r>
            <a:r>
              <a:rPr lang="zh-TW" alt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告</a:t>
            </a:r>
            <a:endParaRPr lang="zh-TW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zh-TW" alt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面</a:t>
            </a: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對死亡威脅的時候</a:t>
            </a:r>
            <a:r>
              <a:rPr lang="zh-TW" alt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，毫</a:t>
            </a: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不妥</a:t>
            </a:r>
            <a:r>
              <a:rPr lang="zh-TW" alt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協</a:t>
            </a:r>
            <a:endParaRPr lang="en-US" altLang="zh-TW" sz="4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endParaRPr lang="en-US" altLang="zh-CN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TW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但以理和他三個朋友的美好的見證，給黑暗的世界帶來盼</a:t>
            </a:r>
            <a:r>
              <a:rPr lang="zh-TW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望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，</a:t>
            </a:r>
            <a:r>
              <a:rPr lang="zh-TW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鼓勵</a:t>
            </a:r>
            <a:r>
              <a:rPr lang="zh-TW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我們</a:t>
            </a:r>
            <a:r>
              <a:rPr lang="zh-TW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過得勝的生活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endParaRPr lang="en-US" altLang="zh-CN" sz="24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0018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9B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70" name="Text Box 6">
            <a:extLst>
              <a:ext uri="{FF2B5EF4-FFF2-40B4-BE49-F238E27FC236}">
                <a16:creationId xmlns:a16="http://schemas.microsoft.com/office/drawing/2014/main" xmlns="" id="{93950789-5877-4E7A-AF4D-844A30EE6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925" y="2654301"/>
            <a:ext cx="323215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4800" dirty="0">
                <a:ea typeface="SimHei" panose="02010609060101010101" pitchFamily="49" charset="-122"/>
              </a:rPr>
              <a:t>撒母耳記上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3829"/>
          <a:stretch/>
        </p:blipFill>
        <p:spPr>
          <a:xfrm>
            <a:off x="8021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77E59">
              <a:alpha val="94000"/>
            </a:srgbClr>
          </a:solidFill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1427" y="-34332"/>
            <a:ext cx="1157101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王的夢和異像 </a:t>
            </a:r>
            <a:r>
              <a:rPr lang="en-US" altLang="zh-CN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2</a:t>
            </a:r>
            <a:r>
              <a:rPr lang="zh-CN" alt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，</a:t>
            </a:r>
            <a:r>
              <a:rPr lang="en-US" altLang="zh-CN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4</a:t>
            </a:r>
            <a:r>
              <a:rPr lang="zh-CN" alt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，</a:t>
            </a:r>
            <a:r>
              <a:rPr lang="en-US" altLang="zh-CN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5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zh-TW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尼</a:t>
            </a:r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布甲尼撒</a:t>
            </a:r>
            <a:r>
              <a:rPr lang="zh-TW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的</a:t>
            </a:r>
            <a:r>
              <a:rPr lang="zh-CN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第一個</a:t>
            </a:r>
            <a:r>
              <a:rPr lang="zh-TW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夢</a:t>
            </a:r>
            <a:r>
              <a:rPr lang="en-US" altLang="zh-C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-</a:t>
            </a:r>
            <a:r>
              <a:rPr lang="zh-CN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打倒大像</a:t>
            </a:r>
            <a:endParaRPr lang="en-US" altLang="zh-TW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鑰</a:t>
            </a:r>
            <a:r>
              <a: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節</a:t>
            </a:r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‬‪‬‬</a:t>
            </a:r>
            <a:r>
              <a:rPr lang="en-US" altLang="zh-CN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2:21-22 </a:t>
            </a:r>
            <a:r>
              <a: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他改变时候、日期，废王，立王，将智慧赐与智慧人，将知识赐与聪明人。 </a:t>
            </a:r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他</a:t>
            </a:r>
            <a:r>
              <a: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显明深奥隐秘的事，知道暗中所有的，光明也与他同居</a:t>
            </a:r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US" altLang="zh-CN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zh-TW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尼布甲尼撒的第</a:t>
            </a:r>
            <a:r>
              <a:rPr lang="zh-CN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二</a:t>
            </a:r>
            <a:r>
              <a:rPr lang="zh-TW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個夢</a:t>
            </a:r>
            <a:r>
              <a:rPr lang="en-US" altLang="zh-C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-</a:t>
            </a:r>
            <a:r>
              <a:rPr lang="zh-CN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伐倒大樹</a:t>
            </a:r>
            <a:endParaRPr lang="zh-TW" altLang="en-US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CN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鑰節‬‪‬</a:t>
            </a:r>
            <a:r>
              <a:rPr lang="en-US" altLang="zh-CN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4:17 </a:t>
            </a:r>
            <a:r>
              <a:rPr lang="zh-CN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这是守望者所发的命，圣者所出的令，好叫世人知道至高者在人的国中掌权，要将国赐与谁就赐与谁，或立极卑微的人执掌国权</a:t>
            </a:r>
            <a:r>
              <a:rPr lang="zh-CN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。’</a:t>
            </a:r>
            <a:endParaRPr lang="zh-CN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zh-CN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伯</a:t>
            </a:r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沙撒王的宴</a:t>
            </a:r>
            <a:r>
              <a:rPr lang="zh-CN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会</a:t>
            </a:r>
            <a:r>
              <a:rPr lang="en-US" altLang="zh-C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-</a:t>
            </a:r>
            <a:r>
              <a:rPr lang="zh-CN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粉墙写字</a:t>
            </a:r>
            <a:endParaRPr lang="en-US" altLang="zh-CN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CN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鑰</a:t>
            </a:r>
            <a:r>
              <a:rPr lang="zh-CN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節</a:t>
            </a:r>
            <a:r>
              <a:rPr lang="zh-CN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‬‪‬</a:t>
            </a:r>
            <a:r>
              <a:rPr lang="en-US" altLang="zh-CN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5:22-23 </a:t>
            </a:r>
            <a:r>
              <a:rPr lang="zh-CN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伯</a:t>
            </a:r>
            <a:r>
              <a:rPr lang="zh-CN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沙撒啊，你是他的儿子（或作“孙子”），你虽知道这一切，你心仍不自卑， </a:t>
            </a:r>
            <a:r>
              <a:rPr lang="en-US" altLang="zh-CN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23 </a:t>
            </a:r>
            <a:r>
              <a:rPr lang="zh-CN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竟向天上的主自高，使人将他殿中的器皿拿到你面前，你和大臣、皇后、妃嫔用这器皿饮酒。你又赞美那不能看、不能听、无知无识、金、银、铜、铁、木、石所造的神，却没有将荣耀归与那手中有你气息，管理你一切行动</a:t>
            </a:r>
            <a:r>
              <a:rPr lang="zh-CN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的神</a:t>
            </a:r>
            <a:r>
              <a:rPr lang="zh-CN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US" altLang="zh-CN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715" y="4770026"/>
            <a:ext cx="1651820" cy="20879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9370" y="4487907"/>
            <a:ext cx="3110579" cy="23433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0774" y="4541485"/>
            <a:ext cx="3443196" cy="228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66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9B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70" name="Text Box 6">
            <a:extLst>
              <a:ext uri="{FF2B5EF4-FFF2-40B4-BE49-F238E27FC236}">
                <a16:creationId xmlns:a16="http://schemas.microsoft.com/office/drawing/2014/main" xmlns="" id="{93950789-5877-4E7A-AF4D-844A30EE6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925" y="2654301"/>
            <a:ext cx="323215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4800" dirty="0">
                <a:ea typeface="SimHei" panose="02010609060101010101" pitchFamily="49" charset="-122"/>
              </a:rPr>
              <a:t>撒母耳記上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3829"/>
          <a:stretch/>
        </p:blipFill>
        <p:spPr>
          <a:xfrm>
            <a:off x="8021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77E59">
              <a:alpha val="94000"/>
            </a:srgbClr>
          </a:solidFill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021" y="-52054"/>
            <a:ext cx="1179302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但以理的</a:t>
            </a:r>
            <a:r>
              <a:rPr lang="zh-CN" alt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夢</a:t>
            </a:r>
            <a:r>
              <a:rPr lang="en-US" altLang="zh-CN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/</a:t>
            </a:r>
            <a:r>
              <a:rPr lang="zh-CN" alt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異</a:t>
            </a:r>
            <a:r>
              <a:rPr lang="zh-CN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像和祈</a:t>
            </a:r>
            <a:r>
              <a:rPr lang="zh-CN" alt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禱</a:t>
            </a:r>
            <a:r>
              <a:rPr lang="en-US" altLang="zh-CN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7-12</a:t>
            </a:r>
            <a:endParaRPr lang="zh-CN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zh-CN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四獸</a:t>
            </a:r>
            <a:r>
              <a:rPr lang="zh-CN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鑰節‬‬</a:t>
            </a:r>
            <a:r>
              <a:rPr lang="en-US" altLang="zh-CN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7:13-14</a:t>
            </a:r>
            <a:r>
              <a:rPr lang="zh-CN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我</a:t>
            </a:r>
            <a:r>
              <a:rPr lang="zh-CN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在夜间的异象中观看</a:t>
            </a:r>
            <a:r>
              <a:rPr lang="zh-CN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，见</a:t>
            </a:r>
            <a:r>
              <a:rPr lang="zh-CN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有一位像人子的，驾着天云而来，被领到亘古常在者面前</a:t>
            </a:r>
            <a:r>
              <a:rPr lang="zh-CN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，</a:t>
            </a:r>
            <a:r>
              <a:rPr lang="en-US" altLang="zh-CN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CN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得了权柄、荣耀、国度</a:t>
            </a:r>
            <a:r>
              <a:rPr lang="zh-CN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，使</a:t>
            </a:r>
            <a:r>
              <a:rPr lang="zh-CN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各方、各国、各族的人都侍奉他。他的权柄是永远的，不能废去；他的国必不败坏。</a:t>
            </a:r>
            <a:endParaRPr lang="en-US" altLang="zh-TW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zh-CN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公綿羊，公山羊</a:t>
            </a:r>
            <a:r>
              <a:rPr lang="zh-CN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鑰節‬</a:t>
            </a:r>
            <a:r>
              <a:rPr lang="en-US" altLang="zh-CN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8:26 </a:t>
            </a:r>
            <a:r>
              <a:rPr lang="zh-CN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所</a:t>
            </a:r>
            <a:r>
              <a:rPr lang="zh-CN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说二千三百日的异象是真的，但你要将这异象封住，因为关乎后来许多的日子。”</a:t>
            </a:r>
            <a:endParaRPr lang="zh-TW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zh-CN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祈禱 </a:t>
            </a:r>
            <a:r>
              <a:rPr lang="zh-CN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鑰</a:t>
            </a:r>
            <a:r>
              <a:rPr lang="zh-CN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節</a:t>
            </a:r>
            <a:r>
              <a:rPr lang="zh-CN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‬‬</a:t>
            </a:r>
            <a:r>
              <a:rPr lang="en-US" altLang="zh-CN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9:23 </a:t>
            </a:r>
            <a:r>
              <a:rPr lang="zh-CN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你</a:t>
            </a:r>
            <a:r>
              <a:rPr lang="zh-CN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初恳求的时候，就发出命令，我来告诉你，因你大蒙眷爱；所以你要思想明白这以下的事和异象</a:t>
            </a:r>
            <a:r>
              <a:rPr lang="zh-CN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US" altLang="zh-CN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人子异</a:t>
            </a: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象</a:t>
            </a:r>
            <a:r>
              <a:rPr lang="zh-CN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鑰</a:t>
            </a:r>
            <a:r>
              <a:rPr lang="zh-CN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節</a:t>
            </a:r>
            <a:r>
              <a:rPr lang="zh-CN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‬‬</a:t>
            </a:r>
            <a:r>
              <a:rPr lang="en-US" altLang="zh-CN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12:9-10  </a:t>
            </a:r>
            <a:r>
              <a:rPr lang="zh-CN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他说：“但以理啊，你只管去；因为这话已经隐藏封闭，直到末时。 </a:t>
            </a:r>
            <a:r>
              <a:rPr lang="zh-CN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必</a:t>
            </a:r>
            <a:r>
              <a:rPr lang="zh-CN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有许多人使自己清净洁白，且被熬炼；但恶人仍必行恶，一切恶人都不明白，惟独智慧人能明白。</a:t>
            </a:r>
            <a:endParaRPr lang="en-US" altLang="zh-CN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endParaRPr lang="en-US" altLang="zh-CN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5108" y="4984112"/>
            <a:ext cx="2452375" cy="18240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5155" y="4624687"/>
            <a:ext cx="2951037" cy="21834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0542" y="4624687"/>
            <a:ext cx="2996149" cy="218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49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9B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70" name="Text Box 6">
            <a:extLst>
              <a:ext uri="{FF2B5EF4-FFF2-40B4-BE49-F238E27FC236}">
                <a16:creationId xmlns:a16="http://schemas.microsoft.com/office/drawing/2014/main" xmlns="" id="{93950789-5877-4E7A-AF4D-844A30EE6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925" y="2654301"/>
            <a:ext cx="323215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4800" dirty="0">
                <a:ea typeface="SimHei" panose="02010609060101010101" pitchFamily="49" charset="-122"/>
              </a:rPr>
              <a:t>撒母耳記上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3829"/>
          <a:stretch/>
        </p:blipFill>
        <p:spPr>
          <a:xfrm>
            <a:off x="8021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77E59">
              <a:alpha val="94000"/>
            </a:srgbClr>
          </a:solidFill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92545" y="1423629"/>
            <a:ext cx="106766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‪</a:t>
            </a:r>
            <a:r>
              <a:rPr lang="zh-CN" alt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地上的帝國</a:t>
            </a:r>
            <a:r>
              <a:rPr lang="en-US" altLang="zh-CN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-----》</a:t>
            </a:r>
            <a:r>
              <a:rPr lang="zh-CN" alt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天上的國度</a:t>
            </a:r>
            <a:endParaRPr lang="en-US" altLang="zh-CN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     </a:t>
            </a:r>
            <a:r>
              <a:rPr lang="zh-CN" alt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短暫</a:t>
            </a:r>
            <a:r>
              <a:rPr lang="en-US" altLang="zh-CN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-----》</a:t>
            </a:r>
            <a:r>
              <a:rPr lang="zh-CN" alt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永恆</a:t>
            </a:r>
            <a:endParaRPr lang="en-US" altLang="zh-CN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        </a:t>
            </a:r>
            <a:r>
              <a:rPr lang="zh-CN" alt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驚醒等候  </a:t>
            </a:r>
            <a:endParaRPr 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2769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15021</TotalTime>
  <Words>2578</Words>
  <Application>Microsoft Office PowerPoint</Application>
  <PresentationFormat>Widescreen</PresentationFormat>
  <Paragraphs>111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KaiTi</vt:lpstr>
      <vt:lpstr>新細明體</vt:lpstr>
      <vt:lpstr>SimHei</vt:lpstr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M3 Engineering &amp; Technology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Lu</dc:creator>
  <cp:lastModifiedBy>jason xiang</cp:lastModifiedBy>
  <cp:revision>228</cp:revision>
  <dcterms:created xsi:type="dcterms:W3CDTF">2014-12-30T18:22:34Z</dcterms:created>
  <dcterms:modified xsi:type="dcterms:W3CDTF">2022-05-01T09:48:59Z</dcterms:modified>
</cp:coreProperties>
</file>