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CDE7"/>
    <a:srgbClr val="F4D7CC"/>
    <a:srgbClr val="FFDA71"/>
    <a:srgbClr val="FFFF99"/>
    <a:srgbClr val="FFBE05"/>
    <a:srgbClr val="D0FCFE"/>
    <a:srgbClr val="000066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42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8C26C-B542-4A98-B70B-EFB3B7AF9D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BD278F-7D8F-4C74-9D37-7AC0E5F9EB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352EA4-9182-4F3A-BD1A-91E71B201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911C-4F4D-4646-8F8E-51C462EAC2D1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13CBAC-2BF8-4CB7-9C6D-9EBB7F14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72C48-BE4A-4C7E-B6FB-61BE525CC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19E1-D996-4F8D-A6A9-74BFEE3D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421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9B8C0-2A60-4CA8-B0A9-237332736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E846E8-4157-4699-B658-C8C17074D2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5D8FB0-53BB-4F9A-A613-2624B7669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911C-4F4D-4646-8F8E-51C462EAC2D1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57798-04F6-44D9-8B0A-682F05330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8EF978-7D21-4CB0-AE15-3ACBFBAA2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19E1-D996-4F8D-A6A9-74BFEE3D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819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A496A0-E345-4B4F-9235-10BAD7F93A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236139-EB9F-40E6-97AF-B2ADA19DEA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B73BF-248C-47AE-99DD-FB2D3130F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911C-4F4D-4646-8F8E-51C462EAC2D1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512445-CEF1-44AC-BC15-1C824D6C9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A7CE76-D7C4-4530-94BA-E8FD3CBAA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19E1-D996-4F8D-A6A9-74BFEE3D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26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D3AB3-E9D4-4C87-9D96-E49FACF52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BB8B3-C856-45D2-805C-DFF7A4C4E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822227-D136-48DA-82BE-ADE8327B9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911C-4F4D-4646-8F8E-51C462EAC2D1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A770A3-0C8B-4494-9E09-E22E17C53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3A062-989F-4BEC-AC4E-5A88C5C7F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19E1-D996-4F8D-A6A9-74BFEE3D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378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D1702-7CDF-4571-8881-A35F92CED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41B3F-467E-49ED-A5A8-733F3E25F3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A0BCD-72FB-4AE6-8CD7-098913134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911C-4F4D-4646-8F8E-51C462EAC2D1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A8CCF-A41A-4F38-A323-C6440FD67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C09319-2DC1-41D5-A2EB-03AC51759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19E1-D996-4F8D-A6A9-74BFEE3D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456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39A4B-5B45-411E-B575-03D8227C6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9A36C-D3C5-42D1-AADB-1EE6246A31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E90FD2-817B-45CA-A235-58D06D2552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5C31FC-D124-4835-A383-63779000C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911C-4F4D-4646-8F8E-51C462EAC2D1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11A3A0-7FCE-4848-B54A-208443E2E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1E7EBE-069A-41E9-8C31-5824F800F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19E1-D996-4F8D-A6A9-74BFEE3D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430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F27A0-835A-4B8F-BFF1-CEB4BE0D0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06438A-D29E-4348-87A3-EA5E9EE3AF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F37CEB-6522-47BE-A9B7-9EA58345E2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FF39DB-32F8-4282-BF3D-F1FE8CAB9A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91C3AD-5DFE-4E56-9274-6BF1D17C2E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A120B2-D6AC-4B73-8F5A-FBD560207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911C-4F4D-4646-8F8E-51C462EAC2D1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93939D-042F-4011-B7E1-8F05A5710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B7B5B4-8CF5-4755-8A84-6198EDEB9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19E1-D996-4F8D-A6A9-74BFEE3D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01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AE883-8D2E-4E31-8A10-F36BB7A91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834946-5D54-49C5-AEE0-44E0EADCC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911C-4F4D-4646-8F8E-51C462EAC2D1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C9D4FE-5976-4444-BBFE-9CFF0C903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50D6CE-D498-4060-9B96-BBFB5558B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19E1-D996-4F8D-A6A9-74BFEE3D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81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6ABFD1-00D0-4AD7-9B30-0B18BB0A2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911C-4F4D-4646-8F8E-51C462EAC2D1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D044D6-ABB7-48EB-97B9-F0A4048BD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21AD0F-45DF-4324-ACF0-565A68900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19E1-D996-4F8D-A6A9-74BFEE3D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79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D2A08-EEC5-4CE3-B9F2-DA06CD493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E001A-2EAC-4577-B7E5-01EF2DA05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B4C03A-748D-4E31-9474-EBF3860344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119B5-E442-4B56-85E1-E858F9CF8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911C-4F4D-4646-8F8E-51C462EAC2D1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F7F533-389C-4E67-AB6B-A6F12BFEB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746F11-21E6-416A-A39F-32784755F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19E1-D996-4F8D-A6A9-74BFEE3D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708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8F0BB-74EE-4E56-88FC-D67FABFBD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937D83-D014-464E-848C-2257D71D4C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0C62EB-0A2D-4333-93B3-307B2825A8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E1B5A8-59E9-48C9-96BB-39A0B8598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911C-4F4D-4646-8F8E-51C462EAC2D1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CBA126-EA75-4ADA-AA43-76C4A235A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29F374-3EEE-46E0-9332-B34F455DC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19E1-D996-4F8D-A6A9-74BFEE3D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208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23887D-13D0-4FE7-B576-4C3F13284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1FF875-BF11-4296-82B6-B8A2FF203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F237F4-B686-4F8C-A215-3F4C920863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0911C-4F4D-4646-8F8E-51C462EAC2D1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3D06B-9E39-4C11-9C09-BBCC1A8E33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86286-B448-4147-8F21-6C4A9805C5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E19E1-D996-4F8D-A6A9-74BFEE3D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F2E4E51-AC35-4900-88A9-EE5E2469E048}"/>
              </a:ext>
            </a:extLst>
          </p:cNvPr>
          <p:cNvSpPr txBox="1"/>
          <p:nvPr/>
        </p:nvSpPr>
        <p:spPr>
          <a:xfrm>
            <a:off x="4209974" y="3053067"/>
            <a:ext cx="43921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/>
              <a:t>   </a:t>
            </a:r>
            <a:r>
              <a:rPr lang="zh-CN" altLang="en-US" sz="4400" dirty="0">
                <a:highlight>
                  <a:srgbClr val="D0FCFE"/>
                </a:highlight>
              </a:rPr>
              <a:t>         </a:t>
            </a:r>
            <a:r>
              <a:rPr lang="zh-CN" altLang="en-US" sz="3200" dirty="0">
                <a:highlight>
                  <a:srgbClr val="D0FCFE"/>
                </a:highlight>
              </a:rPr>
              <a:t>教会时期</a:t>
            </a:r>
            <a:r>
              <a:rPr lang="en-US" altLang="zh-CN" sz="3200" dirty="0">
                <a:highlight>
                  <a:srgbClr val="D0FCFE"/>
                </a:highlight>
              </a:rPr>
              <a:t>……….</a:t>
            </a:r>
            <a:r>
              <a:rPr lang="zh-CN" altLang="en-US" sz="3200" dirty="0">
                <a:highlight>
                  <a:srgbClr val="D0FCFE"/>
                </a:highlight>
              </a:rPr>
              <a:t>          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AD856F-C82C-4911-A31A-041C5A403961}"/>
              </a:ext>
            </a:extLst>
          </p:cNvPr>
          <p:cNvSpPr txBox="1"/>
          <p:nvPr/>
        </p:nvSpPr>
        <p:spPr>
          <a:xfrm>
            <a:off x="4123377" y="687185"/>
            <a:ext cx="3485803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但以理书</a:t>
            </a:r>
            <a:r>
              <a:rPr lang="en-US" altLang="zh-CN" sz="4000" b="1" dirty="0">
                <a:ea typeface="KaiTi" panose="02010609060101010101" pitchFamily="49" charset="-122"/>
              </a:rPr>
              <a:t>9 : 24</a:t>
            </a:r>
            <a:endParaRPr lang="en-US" sz="4000" b="1" dirty="0">
              <a:ea typeface="KaiTi" panose="02010609060101010101" pitchFamily="49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D618FF-A7BE-4461-82C6-985F6DEBAE92}"/>
              </a:ext>
            </a:extLst>
          </p:cNvPr>
          <p:cNvSpPr txBox="1"/>
          <p:nvPr/>
        </p:nvSpPr>
        <p:spPr>
          <a:xfrm>
            <a:off x="690173" y="2232229"/>
            <a:ext cx="233783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00" b="1" dirty="0">
                <a:highlight>
                  <a:srgbClr val="D0FCFE"/>
                </a:highlight>
              </a:rPr>
              <a:t>70</a:t>
            </a:r>
            <a:r>
              <a:rPr lang="zh-CN" altLang="en-US" sz="2600" b="1" dirty="0">
                <a:highlight>
                  <a:srgbClr val="D0FCFE"/>
                </a:highlight>
              </a:rPr>
              <a:t>个七年开始</a:t>
            </a:r>
            <a:endParaRPr lang="en-US" sz="2600" b="1" dirty="0">
              <a:highlight>
                <a:srgbClr val="D0FCFE"/>
              </a:highligh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1318A0-AEC1-4683-A628-2A1FE6BC40F4}"/>
              </a:ext>
            </a:extLst>
          </p:cNvPr>
          <p:cNvSpPr txBox="1"/>
          <p:nvPr/>
        </p:nvSpPr>
        <p:spPr>
          <a:xfrm>
            <a:off x="3818638" y="1843494"/>
            <a:ext cx="1988820" cy="4924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600" b="1" dirty="0"/>
              <a:t>69</a:t>
            </a:r>
            <a:r>
              <a:rPr lang="zh-CN" altLang="en-US" sz="2600" b="1" dirty="0"/>
              <a:t>个七年后</a:t>
            </a:r>
            <a:endParaRPr lang="en-US" sz="26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067D66-D457-4D6A-A0E0-4682BDE18E40}"/>
              </a:ext>
            </a:extLst>
          </p:cNvPr>
          <p:cNvSpPr txBox="1"/>
          <p:nvPr/>
        </p:nvSpPr>
        <p:spPr>
          <a:xfrm>
            <a:off x="8401987" y="1662344"/>
            <a:ext cx="227772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00" b="1" dirty="0">
                <a:highlight>
                  <a:srgbClr val="00FF00"/>
                </a:highlight>
                <a:latin typeface="+mn-ea"/>
              </a:rPr>
              <a:t>70</a:t>
            </a:r>
            <a:r>
              <a:rPr lang="zh-CN" altLang="en-US" sz="2600" b="1" dirty="0">
                <a:highlight>
                  <a:srgbClr val="00FF00"/>
                </a:highlight>
                <a:latin typeface="+mn-ea"/>
              </a:rPr>
              <a:t>个七年结束</a:t>
            </a:r>
            <a:endParaRPr lang="en-US" sz="2600" b="1" dirty="0">
              <a:highlight>
                <a:srgbClr val="00FF00"/>
              </a:highlight>
              <a:latin typeface="+mn-e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5C3F1D-1F14-4C61-8091-0AFB55BFF66D}"/>
              </a:ext>
            </a:extLst>
          </p:cNvPr>
          <p:cNvSpPr txBox="1"/>
          <p:nvPr/>
        </p:nvSpPr>
        <p:spPr>
          <a:xfrm>
            <a:off x="7982295" y="2098633"/>
            <a:ext cx="2798618" cy="8925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2600" b="1" dirty="0"/>
              <a:t>一千年</a:t>
            </a:r>
            <a:endParaRPr lang="en-US" altLang="zh-CN" sz="2600" b="1" dirty="0"/>
          </a:p>
          <a:p>
            <a:pPr algn="ctr"/>
            <a:r>
              <a:rPr lang="zh-CN" altLang="en-US" sz="2600" b="1" dirty="0"/>
              <a:t>弥赛亚国度开始</a:t>
            </a:r>
            <a:endParaRPr lang="en-US" sz="26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400AEB-0120-4F22-9B06-72BD887C1A58}"/>
              </a:ext>
            </a:extLst>
          </p:cNvPr>
          <p:cNvSpPr txBox="1"/>
          <p:nvPr/>
        </p:nvSpPr>
        <p:spPr>
          <a:xfrm>
            <a:off x="3900190" y="3992002"/>
            <a:ext cx="1540625" cy="129266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600" b="1" dirty="0">
                <a:solidFill>
                  <a:srgbClr val="FF0000"/>
                </a:solidFill>
                <a:latin typeface="+mn-ea"/>
              </a:rPr>
              <a:t>止住罪过</a:t>
            </a:r>
            <a:endParaRPr lang="en-US" altLang="zh-CN" sz="2600" b="1" dirty="0">
              <a:solidFill>
                <a:srgbClr val="FF0000"/>
              </a:solidFill>
              <a:latin typeface="+mn-ea"/>
            </a:endParaRPr>
          </a:p>
          <a:p>
            <a:r>
              <a:rPr lang="zh-CN" altLang="en-US" sz="2600" b="1" dirty="0">
                <a:solidFill>
                  <a:srgbClr val="FF0000"/>
                </a:solidFill>
                <a:latin typeface="+mn-ea"/>
              </a:rPr>
              <a:t>除净罪恶</a:t>
            </a:r>
            <a:endParaRPr lang="en-US" altLang="zh-CN" sz="2600" b="1" dirty="0">
              <a:solidFill>
                <a:srgbClr val="FF0000"/>
              </a:solidFill>
              <a:latin typeface="+mn-ea"/>
            </a:endParaRPr>
          </a:p>
          <a:p>
            <a:r>
              <a:rPr lang="zh-CN" altLang="en-US" sz="2600" b="1" dirty="0">
                <a:solidFill>
                  <a:srgbClr val="FF0000"/>
                </a:solidFill>
                <a:latin typeface="+mn-ea"/>
              </a:rPr>
              <a:t>赎尽罪孽</a:t>
            </a:r>
            <a:endParaRPr lang="en-US" sz="26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A443DC3-7DAD-4175-A6D1-63B28DEF0E35}"/>
              </a:ext>
            </a:extLst>
          </p:cNvPr>
          <p:cNvSpPr txBox="1"/>
          <p:nvPr/>
        </p:nvSpPr>
        <p:spPr>
          <a:xfrm>
            <a:off x="3308702" y="2331180"/>
            <a:ext cx="255299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b="1" dirty="0">
                <a:highlight>
                  <a:srgbClr val="F4D7CC"/>
                </a:highlight>
              </a:rPr>
              <a:t>（受膏者被剪除）</a:t>
            </a:r>
            <a:endParaRPr lang="en-US" sz="2600" b="1" dirty="0">
              <a:highlight>
                <a:srgbClr val="F4D7CC"/>
              </a:highlight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23843A6-F78E-4BF1-A737-0CB76027A627}"/>
              </a:ext>
            </a:extLst>
          </p:cNvPr>
          <p:cNvCxnSpPr>
            <a:cxnSpLocks/>
          </p:cNvCxnSpPr>
          <p:nvPr/>
        </p:nvCxnSpPr>
        <p:spPr>
          <a:xfrm>
            <a:off x="1296006" y="3419044"/>
            <a:ext cx="3425519" cy="0"/>
          </a:xfrm>
          <a:prstGeom prst="line">
            <a:avLst/>
          </a:prstGeom>
          <a:ln w="508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966B9AB-8078-456C-9011-230AABF8B1CF}"/>
              </a:ext>
            </a:extLst>
          </p:cNvPr>
          <p:cNvCxnSpPr>
            <a:cxnSpLocks/>
            <a:stCxn id="3" idx="3"/>
          </p:cNvCxnSpPr>
          <p:nvPr/>
        </p:nvCxnSpPr>
        <p:spPr>
          <a:xfrm flipV="1">
            <a:off x="8602163" y="3397313"/>
            <a:ext cx="2024930" cy="40475"/>
          </a:xfrm>
          <a:prstGeom prst="straightConnector1">
            <a:avLst/>
          </a:prstGeom>
          <a:ln w="508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8DAC1F31-40D4-475E-A5A1-28FAC04DAD03}"/>
              </a:ext>
            </a:extLst>
          </p:cNvPr>
          <p:cNvSpPr txBox="1"/>
          <p:nvPr/>
        </p:nvSpPr>
        <p:spPr>
          <a:xfrm>
            <a:off x="7982028" y="4051962"/>
            <a:ext cx="2607468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2600" b="1" dirty="0">
                <a:solidFill>
                  <a:srgbClr val="000066"/>
                </a:solidFill>
                <a:latin typeface="+mn-ea"/>
              </a:rPr>
              <a:t>引进永义</a:t>
            </a:r>
            <a:endParaRPr lang="en-US" altLang="zh-CN" sz="2600" b="1" dirty="0">
              <a:solidFill>
                <a:srgbClr val="000066"/>
              </a:solidFill>
              <a:latin typeface="+mn-ea"/>
            </a:endParaRPr>
          </a:p>
          <a:p>
            <a:pPr algn="ctr"/>
            <a:r>
              <a:rPr lang="zh-CN" altLang="en-US" sz="2600" b="1" dirty="0">
                <a:solidFill>
                  <a:srgbClr val="000066"/>
                </a:solidFill>
                <a:latin typeface="+mn-ea"/>
              </a:rPr>
              <a:t>封住异象和预言</a:t>
            </a:r>
            <a:endParaRPr lang="en-US" altLang="zh-CN" sz="2600" b="1" dirty="0">
              <a:solidFill>
                <a:srgbClr val="000066"/>
              </a:solidFill>
              <a:latin typeface="+mn-ea"/>
            </a:endParaRPr>
          </a:p>
          <a:p>
            <a:pPr algn="ctr"/>
            <a:r>
              <a:rPr lang="zh-CN" altLang="en-US" sz="2600" b="1" dirty="0">
                <a:solidFill>
                  <a:srgbClr val="000066"/>
                </a:solidFill>
                <a:latin typeface="+mn-ea"/>
              </a:rPr>
              <a:t>并膏至圣者</a:t>
            </a:r>
            <a:endParaRPr lang="en-US" sz="2600" b="1" dirty="0">
              <a:solidFill>
                <a:srgbClr val="000066"/>
              </a:solidFill>
              <a:latin typeface="+mn-ea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46806AA-5DA9-43AC-8638-42D2F71B2B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0669" y="2760298"/>
            <a:ext cx="830997" cy="1258586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13E26770-A5F6-4D49-AFF3-E63342342F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1005" y="2654205"/>
            <a:ext cx="830997" cy="131420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4CD37C6C-25E1-484B-8E1F-3B6E8733D4E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9205" y="2563318"/>
            <a:ext cx="830997" cy="142874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76F4538-44DC-4880-A4BA-0EEF2A2017BB}"/>
              </a:ext>
            </a:extLst>
          </p:cNvPr>
          <p:cNvSpPr txBox="1"/>
          <p:nvPr/>
        </p:nvSpPr>
        <p:spPr>
          <a:xfrm rot="16200000">
            <a:off x="5039347" y="2974092"/>
            <a:ext cx="6126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effectLst/>
                <a:latin typeface="Vivaldi" panose="03020602050506090804" pitchFamily="66" charset="0"/>
                <a:ea typeface="DengXian" panose="02010600030101010101" pitchFamily="2" charset="-122"/>
                <a:cs typeface="Times New Roman" panose="02020603050405020304" pitchFamily="18" charset="0"/>
                <a:sym typeface="Wingdings 3" panose="05040102010807070707" pitchFamily="18" charset="2"/>
              </a:rPr>
              <a:t></a:t>
            </a:r>
            <a:endParaRPr lang="en-US" sz="4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F1041F-DD69-4F79-BFA0-7E02F1978993}"/>
              </a:ext>
            </a:extLst>
          </p:cNvPr>
          <p:cNvSpPr txBox="1"/>
          <p:nvPr/>
        </p:nvSpPr>
        <p:spPr>
          <a:xfrm>
            <a:off x="7532805" y="2194194"/>
            <a:ext cx="3559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dirty="0">
                <a:latin typeface="+mn-ea"/>
              </a:rPr>
              <a:t>（</a:t>
            </a:r>
            <a:r>
              <a:rPr lang="zh-CN" altLang="en-US" sz="4400" dirty="0"/>
              <a:t>                   </a:t>
            </a:r>
            <a:r>
              <a:rPr lang="zh-CN" altLang="en-US" sz="4800" dirty="0">
                <a:latin typeface="+mn-ea"/>
              </a:rPr>
              <a:t>）</a:t>
            </a:r>
            <a:r>
              <a:rPr lang="zh-CN" altLang="en-US" sz="4400" dirty="0">
                <a:latin typeface="+mn-ea"/>
              </a:rPr>
              <a:t> </a:t>
            </a:r>
            <a:endParaRPr lang="en-US" sz="4400" dirty="0">
              <a:latin typeface="+mn-ea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6B5A2B2-2948-484A-8A50-420C49A8CAE6}"/>
              </a:ext>
            </a:extLst>
          </p:cNvPr>
          <p:cNvCxnSpPr/>
          <p:nvPr/>
        </p:nvCxnSpPr>
        <p:spPr>
          <a:xfrm>
            <a:off x="5797377" y="4804348"/>
            <a:ext cx="2184651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rrow: Left-Up 39">
            <a:extLst>
              <a:ext uri="{FF2B5EF4-FFF2-40B4-BE49-F238E27FC236}">
                <a16:creationId xmlns:a16="http://schemas.microsoft.com/office/drawing/2014/main" id="{28CBFA7E-61DA-4069-9F43-0DDEB4A092E4}"/>
              </a:ext>
            </a:extLst>
          </p:cNvPr>
          <p:cNvSpPr/>
          <p:nvPr/>
        </p:nvSpPr>
        <p:spPr>
          <a:xfrm>
            <a:off x="8303486" y="3245425"/>
            <a:ext cx="298677" cy="433357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021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1AD856F-C82C-4911-A31A-041C5A403961}"/>
              </a:ext>
            </a:extLst>
          </p:cNvPr>
          <p:cNvSpPr txBox="1"/>
          <p:nvPr/>
        </p:nvSpPr>
        <p:spPr>
          <a:xfrm>
            <a:off x="4123377" y="687185"/>
            <a:ext cx="3485803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但以理书</a:t>
            </a:r>
            <a:r>
              <a:rPr lang="en-US" altLang="zh-CN" sz="4000" b="1" dirty="0">
                <a:ea typeface="KaiTi" panose="02010609060101010101" pitchFamily="49" charset="-122"/>
              </a:rPr>
              <a:t>9 : 25</a:t>
            </a:r>
            <a:endParaRPr lang="en-US" sz="4000" b="1" dirty="0">
              <a:ea typeface="KaiTi" panose="02010609060101010101" pitchFamily="49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D618FF-A7BE-4461-82C6-985F6DEBAE92}"/>
              </a:ext>
            </a:extLst>
          </p:cNvPr>
          <p:cNvSpPr txBox="1"/>
          <p:nvPr/>
        </p:nvSpPr>
        <p:spPr>
          <a:xfrm>
            <a:off x="918577" y="1481216"/>
            <a:ext cx="2367547" cy="4924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600" b="1" dirty="0">
                <a:latin typeface="+mn-ea"/>
              </a:rPr>
              <a:t>70</a:t>
            </a:r>
            <a:r>
              <a:rPr lang="zh-CN" altLang="en-US" sz="2600" b="1" dirty="0">
                <a:latin typeface="+mn-ea"/>
              </a:rPr>
              <a:t>个七年开始</a:t>
            </a:r>
            <a:endParaRPr lang="en-US" sz="2600" b="1" dirty="0">
              <a:latin typeface="+mn-ea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067D66-D457-4D6A-A0E0-4682BDE18E40}"/>
              </a:ext>
            </a:extLst>
          </p:cNvPr>
          <p:cNvSpPr txBox="1"/>
          <p:nvPr/>
        </p:nvSpPr>
        <p:spPr>
          <a:xfrm>
            <a:off x="8073679" y="1635771"/>
            <a:ext cx="2311688" cy="492443"/>
          </a:xfrm>
          <a:prstGeom prst="rect">
            <a:avLst/>
          </a:prstGeom>
          <a:solidFill>
            <a:srgbClr val="F4D7CC"/>
          </a:solidFill>
        </p:spPr>
        <p:txBody>
          <a:bodyPr wrap="square" rtlCol="0">
            <a:spAutoFit/>
          </a:bodyPr>
          <a:lstStyle/>
          <a:p>
            <a:r>
              <a:rPr lang="en-US" altLang="zh-CN" sz="2600" b="1" dirty="0"/>
              <a:t>69</a:t>
            </a:r>
            <a:r>
              <a:rPr lang="zh-CN" altLang="en-US" sz="2600" b="1" dirty="0"/>
              <a:t>个七年结束</a:t>
            </a:r>
            <a:endParaRPr lang="en-US" sz="26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400AEB-0120-4F22-9B06-72BD887C1A58}"/>
              </a:ext>
            </a:extLst>
          </p:cNvPr>
          <p:cNvSpPr txBox="1"/>
          <p:nvPr/>
        </p:nvSpPr>
        <p:spPr>
          <a:xfrm>
            <a:off x="827477" y="4050174"/>
            <a:ext cx="2545194" cy="129266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>
                <a:solidFill>
                  <a:srgbClr val="FF0000"/>
                </a:solidFill>
              </a:rPr>
              <a:t>445 BC</a:t>
            </a:r>
          </a:p>
          <a:p>
            <a:pPr algn="ctr"/>
            <a:r>
              <a:rPr lang="en-US" altLang="zh-CN" sz="2600" b="1" dirty="0">
                <a:solidFill>
                  <a:srgbClr val="FF0000"/>
                </a:solidFill>
              </a:rPr>
              <a:t>3</a:t>
            </a:r>
            <a:r>
              <a:rPr lang="zh-CN" altLang="en-US" sz="2600" b="1" dirty="0">
                <a:solidFill>
                  <a:srgbClr val="FF0000"/>
                </a:solidFill>
              </a:rPr>
              <a:t>月</a:t>
            </a:r>
            <a:r>
              <a:rPr lang="en-US" altLang="zh-CN" sz="2600" b="1" dirty="0">
                <a:solidFill>
                  <a:srgbClr val="FF0000"/>
                </a:solidFill>
              </a:rPr>
              <a:t>14</a:t>
            </a:r>
            <a:r>
              <a:rPr lang="zh-CN" altLang="en-US" sz="2600" b="1" dirty="0">
                <a:solidFill>
                  <a:srgbClr val="FF0000"/>
                </a:solidFill>
              </a:rPr>
              <a:t>日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 algn="ctr"/>
            <a:r>
              <a:rPr lang="zh-CN" altLang="en-US" sz="2600" b="1" dirty="0">
                <a:solidFill>
                  <a:srgbClr val="FF0000"/>
                </a:solidFill>
              </a:rPr>
              <a:t>（尼希米记</a:t>
            </a:r>
            <a:r>
              <a:rPr lang="en-US" altLang="zh-CN" sz="2600" b="1" dirty="0">
                <a:solidFill>
                  <a:srgbClr val="FF0000"/>
                </a:solidFill>
              </a:rPr>
              <a:t>2:1-8</a:t>
            </a:r>
            <a:r>
              <a:rPr lang="zh-CN" altLang="en-US" sz="2600" b="1" dirty="0">
                <a:solidFill>
                  <a:srgbClr val="FF0000"/>
                </a:solidFill>
              </a:rPr>
              <a:t>）</a:t>
            </a:r>
            <a:endParaRPr lang="en-US" sz="2600" b="1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A443DC3-7DAD-4175-A6D1-63B28DEF0E35}"/>
              </a:ext>
            </a:extLst>
          </p:cNvPr>
          <p:cNvSpPr txBox="1"/>
          <p:nvPr/>
        </p:nvSpPr>
        <p:spPr>
          <a:xfrm>
            <a:off x="7609180" y="2130930"/>
            <a:ext cx="3208721" cy="492443"/>
          </a:xfrm>
          <a:prstGeom prst="rect">
            <a:avLst/>
          </a:prstGeom>
          <a:solidFill>
            <a:srgbClr val="D0FCFE"/>
          </a:solidFill>
        </p:spPr>
        <p:txBody>
          <a:bodyPr wrap="square" rtlCol="0">
            <a:spAutoFit/>
          </a:bodyPr>
          <a:lstStyle/>
          <a:p>
            <a:r>
              <a:rPr lang="zh-CN" altLang="en-US" sz="2600" b="1" dirty="0"/>
              <a:t>直到有受膏君的时候</a:t>
            </a:r>
            <a:endParaRPr lang="en-US" sz="2600" b="1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966B9AB-8078-456C-9011-230AABF8B1CF}"/>
              </a:ext>
            </a:extLst>
          </p:cNvPr>
          <p:cNvCxnSpPr>
            <a:cxnSpLocks/>
          </p:cNvCxnSpPr>
          <p:nvPr/>
        </p:nvCxnSpPr>
        <p:spPr>
          <a:xfrm flipV="1">
            <a:off x="1957669" y="3201013"/>
            <a:ext cx="8507925" cy="69103"/>
          </a:xfrm>
          <a:prstGeom prst="straightConnector1">
            <a:avLst/>
          </a:prstGeom>
          <a:ln w="508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8DAC1F31-40D4-475E-A5A1-28FAC04DAD03}"/>
              </a:ext>
            </a:extLst>
          </p:cNvPr>
          <p:cNvSpPr txBox="1"/>
          <p:nvPr/>
        </p:nvSpPr>
        <p:spPr>
          <a:xfrm>
            <a:off x="7397975" y="3595289"/>
            <a:ext cx="3347046" cy="16927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>
                <a:solidFill>
                  <a:srgbClr val="000066"/>
                </a:solidFill>
                <a:latin typeface="+mn-ea"/>
              </a:rPr>
              <a:t>32AD</a:t>
            </a:r>
          </a:p>
          <a:p>
            <a:pPr algn="ctr"/>
            <a:r>
              <a:rPr lang="en-US" altLang="zh-CN" sz="2600" b="1" dirty="0">
                <a:solidFill>
                  <a:srgbClr val="000066"/>
                </a:solidFill>
                <a:latin typeface="+mn-ea"/>
              </a:rPr>
              <a:t>4</a:t>
            </a:r>
            <a:r>
              <a:rPr lang="zh-CN" altLang="en-US" sz="2600" b="1" dirty="0">
                <a:solidFill>
                  <a:srgbClr val="000066"/>
                </a:solidFill>
                <a:latin typeface="+mn-ea"/>
              </a:rPr>
              <a:t>月</a:t>
            </a:r>
            <a:r>
              <a:rPr lang="en-US" altLang="zh-CN" sz="2600" b="1" dirty="0">
                <a:solidFill>
                  <a:srgbClr val="000066"/>
                </a:solidFill>
                <a:latin typeface="+mn-ea"/>
              </a:rPr>
              <a:t>6</a:t>
            </a:r>
            <a:r>
              <a:rPr lang="zh-CN" altLang="en-US" sz="2600" b="1" dirty="0">
                <a:solidFill>
                  <a:srgbClr val="000066"/>
                </a:solidFill>
                <a:latin typeface="+mn-ea"/>
              </a:rPr>
              <a:t>日</a:t>
            </a:r>
            <a:endParaRPr lang="en-US" altLang="zh-CN" sz="2600" b="1" dirty="0">
              <a:solidFill>
                <a:srgbClr val="000066"/>
              </a:solidFill>
              <a:latin typeface="+mn-ea"/>
            </a:endParaRPr>
          </a:p>
          <a:p>
            <a:pPr algn="ctr"/>
            <a:r>
              <a:rPr lang="zh-CN" altLang="en-US" sz="2600" b="1" dirty="0">
                <a:solidFill>
                  <a:srgbClr val="000066"/>
                </a:solidFill>
                <a:latin typeface="+mn-ea"/>
              </a:rPr>
              <a:t>耶稣骑驴进城</a:t>
            </a:r>
            <a:endParaRPr lang="en-US" altLang="zh-CN" sz="2600" b="1" dirty="0">
              <a:solidFill>
                <a:srgbClr val="000066"/>
              </a:solidFill>
              <a:latin typeface="+mn-ea"/>
            </a:endParaRPr>
          </a:p>
          <a:p>
            <a:pPr algn="ctr"/>
            <a:r>
              <a:rPr lang="zh-CN" altLang="en-US" sz="2600" b="1" dirty="0">
                <a:solidFill>
                  <a:srgbClr val="000066"/>
                </a:solidFill>
                <a:latin typeface="+mn-ea"/>
              </a:rPr>
              <a:t>公开宣告弥赛亚身份</a:t>
            </a:r>
            <a:endParaRPr lang="en-US" sz="2600" b="1" dirty="0">
              <a:solidFill>
                <a:srgbClr val="000066"/>
              </a:solidFill>
              <a:latin typeface="+mn-ea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46806AA-5DA9-43AC-8638-42D2F71B2B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3063" y="2497084"/>
            <a:ext cx="700083" cy="106031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4CD37C6C-25E1-484B-8E1F-3B6E8733D4E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07627" y="2749282"/>
            <a:ext cx="700083" cy="13757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DF1041F-DD69-4F79-BFA0-7E02F1978993}"/>
              </a:ext>
            </a:extLst>
          </p:cNvPr>
          <p:cNvSpPr txBox="1"/>
          <p:nvPr/>
        </p:nvSpPr>
        <p:spPr>
          <a:xfrm>
            <a:off x="7840173" y="5293743"/>
            <a:ext cx="2545194" cy="4924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600" b="1" dirty="0">
                <a:solidFill>
                  <a:srgbClr val="C00000"/>
                </a:solidFill>
                <a:latin typeface="+mn-ea"/>
              </a:rPr>
              <a:t>（路 </a:t>
            </a:r>
            <a:r>
              <a:rPr lang="en-US" altLang="zh-CN" sz="2600" b="1" dirty="0">
                <a:solidFill>
                  <a:srgbClr val="C00000"/>
                </a:solidFill>
                <a:latin typeface="+mn-ea"/>
              </a:rPr>
              <a:t>19: 37-44)</a:t>
            </a:r>
            <a:r>
              <a:rPr lang="zh-CN" altLang="en-US" sz="2600" b="1" dirty="0">
                <a:solidFill>
                  <a:srgbClr val="C00000"/>
                </a:solidFill>
                <a:latin typeface="+mn-ea"/>
              </a:rPr>
              <a:t>  </a:t>
            </a:r>
            <a:r>
              <a:rPr lang="zh-CN" altLang="en-US" sz="2600" b="1" dirty="0">
                <a:latin typeface="+mn-ea"/>
              </a:rPr>
              <a:t>       </a:t>
            </a:r>
            <a:endParaRPr lang="en-US" sz="2600" b="1" dirty="0">
              <a:latin typeface="+mn-ea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32E122-6430-4789-8781-99B71D981BEC}"/>
              </a:ext>
            </a:extLst>
          </p:cNvPr>
          <p:cNvSpPr txBox="1"/>
          <p:nvPr/>
        </p:nvSpPr>
        <p:spPr>
          <a:xfrm>
            <a:off x="681679" y="2018995"/>
            <a:ext cx="2656911" cy="8925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2600" b="1" dirty="0">
                <a:latin typeface="+mn-ea"/>
              </a:rPr>
              <a:t>从出令重新建造</a:t>
            </a:r>
            <a:endParaRPr lang="en-US" altLang="zh-CN" sz="2600" b="1" dirty="0">
              <a:latin typeface="+mn-ea"/>
            </a:endParaRPr>
          </a:p>
          <a:p>
            <a:pPr algn="ctr"/>
            <a:r>
              <a:rPr lang="zh-CN" altLang="en-US" sz="2600" b="1" dirty="0">
                <a:latin typeface="+mn-ea"/>
              </a:rPr>
              <a:t>耶路撒冷城</a:t>
            </a:r>
            <a:endParaRPr lang="en-US" sz="2600" b="1" dirty="0">
              <a:latin typeface="+mn-ea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3DECCF7-2E95-4779-8C64-03C2D9BF5A9A}"/>
              </a:ext>
            </a:extLst>
          </p:cNvPr>
          <p:cNvSpPr txBox="1"/>
          <p:nvPr/>
        </p:nvSpPr>
        <p:spPr>
          <a:xfrm>
            <a:off x="7277493" y="5741928"/>
            <a:ext cx="384613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b="1" dirty="0">
                <a:highlight>
                  <a:srgbClr val="FFFF00"/>
                </a:highlight>
                <a:latin typeface="+mn-ea"/>
              </a:rPr>
              <a:t>同时应验了撒加利亚</a:t>
            </a:r>
            <a:r>
              <a:rPr lang="en-US" altLang="zh-CN" sz="2600" b="1" dirty="0">
                <a:highlight>
                  <a:srgbClr val="FFFF00"/>
                </a:highlight>
                <a:latin typeface="+mn-ea"/>
              </a:rPr>
              <a:t>9:9</a:t>
            </a:r>
            <a:endParaRPr lang="en-US" sz="2600" b="1" dirty="0">
              <a:highlight>
                <a:srgbClr val="FFFF00"/>
              </a:highlight>
              <a:latin typeface="+mn-ea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DF8BA0-995C-408D-9462-90FCE6CD0E98}"/>
              </a:ext>
            </a:extLst>
          </p:cNvPr>
          <p:cNvSpPr txBox="1"/>
          <p:nvPr/>
        </p:nvSpPr>
        <p:spPr>
          <a:xfrm>
            <a:off x="4153356" y="2674332"/>
            <a:ext cx="289892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00" b="1" dirty="0">
                <a:highlight>
                  <a:srgbClr val="00FF00"/>
                </a:highlight>
                <a:latin typeface="+mn-ea"/>
              </a:rPr>
              <a:t>7 </a:t>
            </a:r>
            <a:r>
              <a:rPr lang="zh-CN" altLang="en-US" sz="2600" b="1" dirty="0">
                <a:highlight>
                  <a:srgbClr val="00FF00"/>
                </a:highlight>
                <a:latin typeface="+mn-ea"/>
              </a:rPr>
              <a:t>个 </a:t>
            </a:r>
            <a:r>
              <a:rPr lang="en-US" altLang="zh-CN" sz="2600" b="1" dirty="0">
                <a:highlight>
                  <a:srgbClr val="00FF00"/>
                </a:highlight>
                <a:latin typeface="+mn-ea"/>
              </a:rPr>
              <a:t>7 + 62 </a:t>
            </a:r>
            <a:r>
              <a:rPr lang="zh-CN" altLang="en-US" sz="2600" b="1" dirty="0">
                <a:highlight>
                  <a:srgbClr val="00FF00"/>
                </a:highlight>
                <a:latin typeface="+mn-ea"/>
              </a:rPr>
              <a:t>个 </a:t>
            </a:r>
            <a:r>
              <a:rPr lang="en-US" altLang="zh-CN" sz="2600" b="1" dirty="0">
                <a:highlight>
                  <a:srgbClr val="00FF00"/>
                </a:highlight>
                <a:latin typeface="+mn-ea"/>
              </a:rPr>
              <a:t>7</a:t>
            </a:r>
            <a:endParaRPr lang="en-US" sz="2600" b="1" dirty="0">
              <a:highlight>
                <a:srgbClr val="00FF00"/>
              </a:highlight>
              <a:latin typeface="+mn-ea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FB2844A-C58E-4D32-B603-BDE2BC2C67D4}"/>
              </a:ext>
            </a:extLst>
          </p:cNvPr>
          <p:cNvSpPr txBox="1"/>
          <p:nvPr/>
        </p:nvSpPr>
        <p:spPr>
          <a:xfrm>
            <a:off x="3769043" y="3270116"/>
            <a:ext cx="360759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00" b="1" dirty="0">
                <a:highlight>
                  <a:srgbClr val="00FF00"/>
                </a:highlight>
                <a:latin typeface="+mn-ea"/>
              </a:rPr>
              <a:t>483 </a:t>
            </a:r>
            <a:r>
              <a:rPr lang="zh-CN" altLang="en-US" sz="2600" b="1" dirty="0">
                <a:highlight>
                  <a:srgbClr val="00FF00"/>
                </a:highlight>
                <a:latin typeface="+mn-ea"/>
              </a:rPr>
              <a:t>年（</a:t>
            </a:r>
            <a:r>
              <a:rPr lang="en-US" altLang="zh-CN" sz="2600" b="1" dirty="0">
                <a:highlight>
                  <a:srgbClr val="00FF00"/>
                </a:highlight>
                <a:latin typeface="+mn-ea"/>
              </a:rPr>
              <a:t>173,880</a:t>
            </a:r>
            <a:r>
              <a:rPr lang="zh-CN" altLang="en-US" sz="2600" b="1" dirty="0">
                <a:highlight>
                  <a:srgbClr val="00FF00"/>
                </a:highlight>
                <a:latin typeface="+mn-ea"/>
              </a:rPr>
              <a:t> 天）</a:t>
            </a:r>
            <a:endParaRPr lang="en-US" sz="2600" b="1" dirty="0">
              <a:highlight>
                <a:srgbClr val="00FF00"/>
              </a:highlight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13904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>
            <a:extLst>
              <a:ext uri="{FF2B5EF4-FFF2-40B4-BE49-F238E27FC236}">
                <a16:creationId xmlns:a16="http://schemas.microsoft.com/office/drawing/2014/main" id="{4CD37C6C-25E1-484B-8E1F-3B6E8733D4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3779" y="2514127"/>
            <a:ext cx="700083" cy="361684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1AD856F-C82C-4911-A31A-041C5A403961}"/>
              </a:ext>
            </a:extLst>
          </p:cNvPr>
          <p:cNvSpPr txBox="1"/>
          <p:nvPr/>
        </p:nvSpPr>
        <p:spPr>
          <a:xfrm>
            <a:off x="4368273" y="652647"/>
            <a:ext cx="3485803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但以理书</a:t>
            </a:r>
            <a:r>
              <a:rPr lang="en-US" altLang="zh-CN" sz="4000" b="1" dirty="0">
                <a:ea typeface="KaiTi" panose="02010609060101010101" pitchFamily="49" charset="-122"/>
              </a:rPr>
              <a:t>9 : 26</a:t>
            </a:r>
            <a:endParaRPr lang="en-US" sz="4000" b="1" dirty="0">
              <a:ea typeface="KaiTi" panose="02010609060101010101" pitchFamily="49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D618FF-A7BE-4461-82C6-985F6DEBAE92}"/>
              </a:ext>
            </a:extLst>
          </p:cNvPr>
          <p:cNvSpPr txBox="1"/>
          <p:nvPr/>
        </p:nvSpPr>
        <p:spPr>
          <a:xfrm>
            <a:off x="892229" y="1938061"/>
            <a:ext cx="2856427" cy="4924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600" b="1" dirty="0"/>
              <a:t>那受膏者必被剪除</a:t>
            </a:r>
            <a:endParaRPr lang="en-US" sz="26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400AEB-0120-4F22-9B06-72BD887C1A58}"/>
              </a:ext>
            </a:extLst>
          </p:cNvPr>
          <p:cNvSpPr txBox="1"/>
          <p:nvPr/>
        </p:nvSpPr>
        <p:spPr>
          <a:xfrm>
            <a:off x="1310274" y="4426713"/>
            <a:ext cx="1293018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solidFill>
                  <a:srgbClr val="FF0000"/>
                </a:solidFill>
              </a:rPr>
              <a:t>32 AD</a:t>
            </a: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966B9AB-8078-456C-9011-230AABF8B1CF}"/>
              </a:ext>
            </a:extLst>
          </p:cNvPr>
          <p:cNvCxnSpPr>
            <a:cxnSpLocks/>
          </p:cNvCxnSpPr>
          <p:nvPr/>
        </p:nvCxnSpPr>
        <p:spPr>
          <a:xfrm>
            <a:off x="1956783" y="3893383"/>
            <a:ext cx="8486734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>
            <a:extLst>
              <a:ext uri="{FF2B5EF4-FFF2-40B4-BE49-F238E27FC236}">
                <a16:creationId xmlns:a16="http://schemas.microsoft.com/office/drawing/2014/main" id="{E46806AA-5DA9-43AC-8638-42D2F71B2B6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404750" y="3092915"/>
            <a:ext cx="700083" cy="185035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B32E122-6430-4789-8781-99B71D981BEC}"/>
              </a:ext>
            </a:extLst>
          </p:cNvPr>
          <p:cNvSpPr txBox="1"/>
          <p:nvPr/>
        </p:nvSpPr>
        <p:spPr>
          <a:xfrm>
            <a:off x="592604" y="2448303"/>
            <a:ext cx="3216792" cy="492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2600" b="1" dirty="0">
                <a:latin typeface="+mn-ea"/>
              </a:rPr>
              <a:t>指弥赛亚被钉十字架</a:t>
            </a:r>
            <a:endParaRPr lang="en-US" sz="2600" b="1" dirty="0">
              <a:latin typeface="+mn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D08CB3-F579-474D-97BA-38D1C0F97EA9}"/>
              </a:ext>
            </a:extLst>
          </p:cNvPr>
          <p:cNvSpPr txBox="1"/>
          <p:nvPr/>
        </p:nvSpPr>
        <p:spPr>
          <a:xfrm>
            <a:off x="653344" y="1230588"/>
            <a:ext cx="3095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+mn-ea"/>
              </a:rPr>
              <a:t>过了</a:t>
            </a:r>
            <a:r>
              <a:rPr lang="en-US" altLang="zh-CN" sz="2800" b="1" dirty="0">
                <a:latin typeface="+mn-ea"/>
              </a:rPr>
              <a:t>69</a:t>
            </a:r>
            <a:r>
              <a:rPr lang="zh-CN" altLang="en-US" sz="2800" b="1" dirty="0">
                <a:latin typeface="+mn-ea"/>
              </a:rPr>
              <a:t>个七</a:t>
            </a:r>
            <a:r>
              <a:rPr lang="en-US" altLang="zh-CN" sz="2800" b="1" dirty="0">
                <a:latin typeface="+mn-ea"/>
              </a:rPr>
              <a:t>……</a:t>
            </a:r>
            <a:endParaRPr lang="en-US" sz="2800" b="1" dirty="0">
              <a:latin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998032-18E8-45BB-9590-8023D525C045}"/>
              </a:ext>
            </a:extLst>
          </p:cNvPr>
          <p:cNvSpPr txBox="1"/>
          <p:nvPr/>
        </p:nvSpPr>
        <p:spPr>
          <a:xfrm>
            <a:off x="4414603" y="2448303"/>
            <a:ext cx="503419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b="1" dirty="0">
                <a:highlight>
                  <a:srgbClr val="D0FCFE"/>
                </a:highlight>
                <a:latin typeface="+mn-ea"/>
              </a:rPr>
              <a:t>必有一王的民来毁坏这城和圣所</a:t>
            </a:r>
            <a:endParaRPr lang="en-US" sz="2600" b="1" dirty="0">
              <a:highlight>
                <a:srgbClr val="D0FCFE"/>
              </a:highlight>
              <a:latin typeface="+mn-ea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36F2DC-8C71-40CB-86C4-0B5D533B457B}"/>
              </a:ext>
            </a:extLst>
          </p:cNvPr>
          <p:cNvSpPr txBox="1"/>
          <p:nvPr/>
        </p:nvSpPr>
        <p:spPr>
          <a:xfrm>
            <a:off x="4123376" y="2880512"/>
            <a:ext cx="634221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b="1" dirty="0">
                <a:highlight>
                  <a:srgbClr val="00FF00"/>
                </a:highlight>
                <a:latin typeface="+mn-ea"/>
              </a:rPr>
              <a:t>（指罗马帝国提多将军</a:t>
            </a:r>
            <a:r>
              <a:rPr lang="en-US" altLang="zh-CN" sz="2600" b="1" dirty="0">
                <a:highlight>
                  <a:srgbClr val="00FF00"/>
                </a:highlight>
                <a:latin typeface="+mn-ea"/>
              </a:rPr>
              <a:t>【</a:t>
            </a:r>
            <a:r>
              <a:rPr lang="zh-CN" altLang="en-US" sz="2600" b="1" dirty="0">
                <a:highlight>
                  <a:srgbClr val="00FF00"/>
                </a:highlight>
                <a:latin typeface="+mn-ea"/>
              </a:rPr>
              <a:t>路</a:t>
            </a:r>
            <a:r>
              <a:rPr lang="en-US" altLang="zh-CN" sz="2600" b="1" dirty="0">
                <a:highlight>
                  <a:srgbClr val="00FF00"/>
                </a:highlight>
                <a:latin typeface="+mn-ea"/>
              </a:rPr>
              <a:t>19:43; 21:24】</a:t>
            </a:r>
            <a:r>
              <a:rPr lang="zh-CN" altLang="en-US" sz="2600" b="1" dirty="0">
                <a:highlight>
                  <a:srgbClr val="00FF00"/>
                </a:highlight>
                <a:latin typeface="+mn-ea"/>
              </a:rPr>
              <a:t>）</a:t>
            </a:r>
            <a:endParaRPr lang="en-US" sz="2600" b="1" dirty="0">
              <a:highlight>
                <a:srgbClr val="00FF00"/>
              </a:highlight>
              <a:latin typeface="+mn-ea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EE1BFA4-EDEE-4BA7-A414-7AF6D9D948F7}"/>
              </a:ext>
            </a:extLst>
          </p:cNvPr>
          <p:cNvCxnSpPr>
            <a:cxnSpLocks/>
          </p:cNvCxnSpPr>
          <p:nvPr/>
        </p:nvCxnSpPr>
        <p:spPr>
          <a:xfrm>
            <a:off x="4822525" y="4719100"/>
            <a:ext cx="5552758" cy="11435"/>
          </a:xfrm>
          <a:prstGeom prst="straightConnector1">
            <a:avLst/>
          </a:prstGeom>
          <a:ln w="762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DD60418D-71C2-4F80-8DFB-C85420BC5903}"/>
              </a:ext>
            </a:extLst>
          </p:cNvPr>
          <p:cNvSpPr txBox="1"/>
          <p:nvPr/>
        </p:nvSpPr>
        <p:spPr>
          <a:xfrm>
            <a:off x="4991732" y="4166347"/>
            <a:ext cx="494674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b="1" dirty="0">
                <a:solidFill>
                  <a:schemeClr val="bg1"/>
                </a:solidFill>
                <a:highlight>
                  <a:srgbClr val="000000"/>
                </a:highlight>
                <a:latin typeface="+mn-ea"/>
              </a:rPr>
              <a:t>犹太人和耶路撒冷城荒凉的日子</a:t>
            </a:r>
            <a:endParaRPr lang="en-US" sz="2600" b="1" dirty="0">
              <a:solidFill>
                <a:schemeClr val="bg1"/>
              </a:solidFill>
              <a:highlight>
                <a:srgbClr val="000000"/>
              </a:highlight>
              <a:latin typeface="+mn-ea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54449BA-7460-4840-BD8A-C023B2F8B7D2}"/>
              </a:ext>
            </a:extLst>
          </p:cNvPr>
          <p:cNvSpPr txBox="1"/>
          <p:nvPr/>
        </p:nvSpPr>
        <p:spPr>
          <a:xfrm>
            <a:off x="4108387" y="4897265"/>
            <a:ext cx="1293018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solidFill>
                  <a:srgbClr val="FF0000"/>
                </a:solidFill>
              </a:rPr>
              <a:t>70 AD</a:t>
            </a: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520E712-A862-41D7-B961-5180F3CF2284}"/>
              </a:ext>
            </a:extLst>
          </p:cNvPr>
          <p:cNvCxnSpPr>
            <a:cxnSpLocks/>
          </p:cNvCxnSpPr>
          <p:nvPr/>
        </p:nvCxnSpPr>
        <p:spPr>
          <a:xfrm flipV="1">
            <a:off x="1956783" y="5815704"/>
            <a:ext cx="8545915" cy="47725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CB1EE1DC-3953-4ABA-8548-F26DCD38FC8F}"/>
              </a:ext>
            </a:extLst>
          </p:cNvPr>
          <p:cNvSpPr txBox="1"/>
          <p:nvPr/>
        </p:nvSpPr>
        <p:spPr>
          <a:xfrm>
            <a:off x="5943600" y="5252939"/>
            <a:ext cx="2368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highlight>
                  <a:srgbClr val="F4D7CC"/>
                </a:highlight>
                <a:latin typeface="+mn-ea"/>
              </a:rPr>
              <a:t>教会时期</a:t>
            </a:r>
            <a:endParaRPr lang="en-US" sz="3200" b="1" dirty="0">
              <a:highlight>
                <a:srgbClr val="F4D7CC"/>
              </a:highlight>
              <a:latin typeface="+mn-ea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427D7E6-4520-415B-BE46-4D76070B2ADA}"/>
              </a:ext>
            </a:extLst>
          </p:cNvPr>
          <p:cNvSpPr txBox="1"/>
          <p:nvPr/>
        </p:nvSpPr>
        <p:spPr>
          <a:xfrm>
            <a:off x="5621312" y="5913017"/>
            <a:ext cx="2390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C00000"/>
                </a:solidFill>
                <a:highlight>
                  <a:srgbClr val="F4D7CC"/>
                </a:highlight>
                <a:latin typeface="+mn-ea"/>
              </a:rPr>
              <a:t>（恩典时代）</a:t>
            </a:r>
            <a:endParaRPr lang="en-US" sz="3200" b="1" dirty="0">
              <a:solidFill>
                <a:srgbClr val="C00000"/>
              </a:solidFill>
              <a:highlight>
                <a:srgbClr val="F4D7CC"/>
              </a:highlight>
              <a:latin typeface="+mn-ea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EEF71FC-4646-4C30-998F-184CDC76C0AA}"/>
              </a:ext>
            </a:extLst>
          </p:cNvPr>
          <p:cNvSpPr txBox="1"/>
          <p:nvPr/>
        </p:nvSpPr>
        <p:spPr>
          <a:xfrm>
            <a:off x="10493484" y="5523316"/>
            <a:ext cx="700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Engravers MT" panose="02090707080505020304" pitchFamily="18" charset="0"/>
              </a:rPr>
              <a:t>?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F997BA1-10AF-420C-BCFB-DDE331422616}"/>
              </a:ext>
            </a:extLst>
          </p:cNvPr>
          <p:cNvSpPr txBox="1"/>
          <p:nvPr/>
        </p:nvSpPr>
        <p:spPr>
          <a:xfrm>
            <a:off x="10525460" y="4426713"/>
            <a:ext cx="700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Engravers MT" panose="02090707080505020304" pitchFamily="18" charset="0"/>
              </a:rPr>
              <a:t>?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8CB060C-2B47-43E1-98C4-66C7B1AB1023}"/>
              </a:ext>
            </a:extLst>
          </p:cNvPr>
          <p:cNvSpPr txBox="1"/>
          <p:nvPr/>
        </p:nvSpPr>
        <p:spPr>
          <a:xfrm>
            <a:off x="10525460" y="3568185"/>
            <a:ext cx="700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Engravers MT" panose="020907070805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04529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1AD856F-C82C-4911-A31A-041C5A403961}"/>
              </a:ext>
            </a:extLst>
          </p:cNvPr>
          <p:cNvSpPr txBox="1"/>
          <p:nvPr/>
        </p:nvSpPr>
        <p:spPr>
          <a:xfrm>
            <a:off x="4117835" y="443345"/>
            <a:ext cx="3485803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但以理书</a:t>
            </a:r>
            <a:r>
              <a:rPr lang="en-US" altLang="zh-CN" sz="4000" b="1" dirty="0">
                <a:ea typeface="KaiTi" panose="02010609060101010101" pitchFamily="49" charset="-122"/>
              </a:rPr>
              <a:t>9 : 27</a:t>
            </a:r>
            <a:endParaRPr lang="en-US" sz="4000" b="1" dirty="0">
              <a:ea typeface="KaiTi" panose="02010609060101010101" pitchFamily="49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D618FF-A7BE-4461-82C6-985F6DEBAE92}"/>
              </a:ext>
            </a:extLst>
          </p:cNvPr>
          <p:cNvSpPr txBox="1"/>
          <p:nvPr/>
        </p:nvSpPr>
        <p:spPr>
          <a:xfrm>
            <a:off x="509847" y="2232229"/>
            <a:ext cx="251816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b="1" dirty="0">
                <a:highlight>
                  <a:srgbClr val="D0FCFE"/>
                </a:highlight>
              </a:rPr>
              <a:t>第</a:t>
            </a:r>
            <a:r>
              <a:rPr lang="en-US" altLang="zh-CN" sz="2600" b="1" dirty="0">
                <a:highlight>
                  <a:srgbClr val="D0FCFE"/>
                </a:highlight>
              </a:rPr>
              <a:t>70</a:t>
            </a:r>
            <a:r>
              <a:rPr lang="zh-CN" altLang="en-US" sz="2600" b="1" dirty="0">
                <a:highlight>
                  <a:srgbClr val="D0FCFE"/>
                </a:highlight>
              </a:rPr>
              <a:t>个七年开始</a:t>
            </a:r>
            <a:endParaRPr lang="en-US" sz="2600" b="1" dirty="0">
              <a:highlight>
                <a:srgbClr val="D0FCFE"/>
              </a:highligh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067D66-D457-4D6A-A0E0-4682BDE18E40}"/>
              </a:ext>
            </a:extLst>
          </p:cNvPr>
          <p:cNvSpPr txBox="1"/>
          <p:nvPr/>
        </p:nvSpPr>
        <p:spPr>
          <a:xfrm>
            <a:off x="8831667" y="2173841"/>
            <a:ext cx="229115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00" b="1" dirty="0">
                <a:highlight>
                  <a:srgbClr val="00FF00"/>
                </a:highlight>
                <a:latin typeface="+mn-ea"/>
              </a:rPr>
              <a:t>70</a:t>
            </a:r>
            <a:r>
              <a:rPr lang="zh-CN" altLang="en-US" sz="2600" b="1" dirty="0">
                <a:highlight>
                  <a:srgbClr val="00FF00"/>
                </a:highlight>
                <a:latin typeface="+mn-ea"/>
              </a:rPr>
              <a:t>个七年结束</a:t>
            </a:r>
            <a:endParaRPr lang="en-US" sz="2600" b="1" dirty="0">
              <a:highlight>
                <a:srgbClr val="00FF00"/>
              </a:highlight>
              <a:latin typeface="+mn-ea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400AEB-0120-4F22-9B06-72BD887C1A58}"/>
              </a:ext>
            </a:extLst>
          </p:cNvPr>
          <p:cNvSpPr txBox="1"/>
          <p:nvPr/>
        </p:nvSpPr>
        <p:spPr>
          <a:xfrm>
            <a:off x="4899480" y="4803098"/>
            <a:ext cx="1862087" cy="129266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2600" b="1" dirty="0">
                <a:latin typeface="+mn-ea"/>
              </a:rPr>
              <a:t>他必使</a:t>
            </a:r>
            <a:endParaRPr lang="en-US" altLang="zh-CN" sz="2600" b="1" dirty="0">
              <a:latin typeface="+mn-ea"/>
            </a:endParaRPr>
          </a:p>
          <a:p>
            <a:pPr algn="ctr"/>
            <a:r>
              <a:rPr lang="zh-CN" altLang="en-US" sz="2600" b="1" dirty="0">
                <a:latin typeface="+mn-ea"/>
              </a:rPr>
              <a:t>祭祀与供献止息</a:t>
            </a:r>
            <a:endParaRPr lang="en-US" sz="2600" b="1" dirty="0">
              <a:latin typeface="+mn-ea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23843A6-F78E-4BF1-A737-0CB76027A627}"/>
              </a:ext>
            </a:extLst>
          </p:cNvPr>
          <p:cNvCxnSpPr>
            <a:cxnSpLocks/>
          </p:cNvCxnSpPr>
          <p:nvPr/>
        </p:nvCxnSpPr>
        <p:spPr>
          <a:xfrm flipV="1">
            <a:off x="1465328" y="3555180"/>
            <a:ext cx="4219467" cy="33731"/>
          </a:xfrm>
          <a:prstGeom prst="line">
            <a:avLst/>
          </a:prstGeom>
          <a:ln w="508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966B9AB-8078-456C-9011-230AABF8B1CF}"/>
              </a:ext>
            </a:extLst>
          </p:cNvPr>
          <p:cNvCxnSpPr>
            <a:cxnSpLocks/>
          </p:cNvCxnSpPr>
          <p:nvPr/>
        </p:nvCxnSpPr>
        <p:spPr>
          <a:xfrm flipV="1">
            <a:off x="5633939" y="3521785"/>
            <a:ext cx="5067663" cy="40478"/>
          </a:xfrm>
          <a:prstGeom prst="straightConnector1">
            <a:avLst/>
          </a:prstGeom>
          <a:ln w="508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8DAC1F31-40D4-475E-A5A1-28FAC04DAD03}"/>
              </a:ext>
            </a:extLst>
          </p:cNvPr>
          <p:cNvSpPr txBox="1"/>
          <p:nvPr/>
        </p:nvSpPr>
        <p:spPr>
          <a:xfrm>
            <a:off x="8627114" y="4251362"/>
            <a:ext cx="2607468" cy="8925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2600" b="1" dirty="0">
                <a:solidFill>
                  <a:srgbClr val="000066"/>
                </a:solidFill>
                <a:latin typeface="+mn-ea"/>
              </a:rPr>
              <a:t>有忿怒倾在那行毁坏的身上</a:t>
            </a:r>
            <a:endParaRPr lang="en-US" sz="2600" b="1" dirty="0">
              <a:solidFill>
                <a:srgbClr val="000066"/>
              </a:solidFill>
              <a:latin typeface="+mn-ea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46806AA-5DA9-43AC-8638-42D2F71B2B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5295" y="2436019"/>
            <a:ext cx="830997" cy="1798697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13E26770-A5F6-4D49-AFF3-E63342342F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4417" y="3117322"/>
            <a:ext cx="830997" cy="1197363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4CD37C6C-25E1-484B-8E1F-3B6E8733D4E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127803" y="2584750"/>
            <a:ext cx="830997" cy="156181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CFCF1D9-9DDD-466E-98A2-F4507BF7C51B}"/>
              </a:ext>
            </a:extLst>
          </p:cNvPr>
          <p:cNvSpPr txBox="1"/>
          <p:nvPr/>
        </p:nvSpPr>
        <p:spPr>
          <a:xfrm>
            <a:off x="3480262" y="1313411"/>
            <a:ext cx="4826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chemeClr val="bg1"/>
                </a:solidFill>
                <a:highlight>
                  <a:srgbClr val="000000"/>
                </a:highlight>
              </a:rPr>
              <a:t>这七年也称为雅各遭难的日子</a:t>
            </a:r>
            <a:endParaRPr lang="en-US" sz="2800" b="1" dirty="0">
              <a:solidFill>
                <a:schemeClr val="bg1"/>
              </a:solidFill>
              <a:highlight>
                <a:srgbClr val="000000"/>
              </a:highlight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116C1B-58AE-4DB5-BFAD-7C2C926DA582}"/>
              </a:ext>
            </a:extLst>
          </p:cNvPr>
          <p:cNvSpPr txBox="1"/>
          <p:nvPr/>
        </p:nvSpPr>
        <p:spPr>
          <a:xfrm>
            <a:off x="4852597" y="1790289"/>
            <a:ext cx="2105891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/>
              <a:t>(</a:t>
            </a:r>
            <a:r>
              <a:rPr lang="zh-CN" altLang="en-US" sz="2800" b="1" dirty="0"/>
              <a:t>耶利米</a:t>
            </a:r>
            <a:r>
              <a:rPr lang="en-US" altLang="zh-CN" sz="2800" b="1" dirty="0"/>
              <a:t>30:7)</a:t>
            </a:r>
            <a:endParaRPr lang="en-US" sz="28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82AB53D-2164-4D27-A952-48E1D5DA5F6D}"/>
              </a:ext>
            </a:extLst>
          </p:cNvPr>
          <p:cNvSpPr txBox="1"/>
          <p:nvPr/>
        </p:nvSpPr>
        <p:spPr>
          <a:xfrm>
            <a:off x="4135326" y="2750953"/>
            <a:ext cx="3507971" cy="4924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600" b="1" dirty="0"/>
              <a:t>【</a:t>
            </a:r>
            <a:r>
              <a:rPr lang="zh-CN" altLang="en-US" sz="2600" b="1" dirty="0"/>
              <a:t>马太</a:t>
            </a:r>
            <a:r>
              <a:rPr lang="en-US" altLang="zh-CN" sz="2600" b="1" dirty="0"/>
              <a:t>24: 15; </a:t>
            </a:r>
            <a:r>
              <a:rPr lang="zh-CN" altLang="en-US" sz="2600" b="1" dirty="0"/>
              <a:t>帖后</a:t>
            </a:r>
            <a:r>
              <a:rPr lang="en-US" altLang="zh-CN" sz="2600" b="1" dirty="0"/>
              <a:t>2: 4】</a:t>
            </a:r>
            <a:endParaRPr lang="en-US" sz="26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F9F853-C72E-4EB8-BDAF-40C3E1E28FC0}"/>
              </a:ext>
            </a:extLst>
          </p:cNvPr>
          <p:cNvSpPr txBox="1"/>
          <p:nvPr/>
        </p:nvSpPr>
        <p:spPr>
          <a:xfrm>
            <a:off x="5024492" y="4314686"/>
            <a:ext cx="1540625" cy="492443"/>
          </a:xfrm>
          <a:prstGeom prst="rect">
            <a:avLst/>
          </a:prstGeom>
          <a:solidFill>
            <a:srgbClr val="FFBE05"/>
          </a:solidFill>
        </p:spPr>
        <p:txBody>
          <a:bodyPr wrap="square" rtlCol="0">
            <a:spAutoFit/>
          </a:bodyPr>
          <a:lstStyle/>
          <a:p>
            <a:r>
              <a:rPr lang="zh-CN" altLang="en-US" sz="2600" b="1" dirty="0">
                <a:latin typeface="+mn-ea"/>
              </a:rPr>
              <a:t>一七之半</a:t>
            </a:r>
            <a:endParaRPr lang="en-US" sz="2600" b="1" dirty="0">
              <a:latin typeface="+mn-ea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AE58D24-A799-40E0-858F-D4CF00CF5392}"/>
              </a:ext>
            </a:extLst>
          </p:cNvPr>
          <p:cNvSpPr txBox="1"/>
          <p:nvPr/>
        </p:nvSpPr>
        <p:spPr>
          <a:xfrm>
            <a:off x="2414063" y="3620175"/>
            <a:ext cx="2570342" cy="4924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600" b="1" dirty="0">
                <a:latin typeface="+mn-ea"/>
              </a:rPr>
              <a:t>1260</a:t>
            </a:r>
            <a:r>
              <a:rPr lang="zh-CN" altLang="en-US" sz="2600" b="1" dirty="0">
                <a:latin typeface="+mn-ea"/>
              </a:rPr>
              <a:t>天（</a:t>
            </a:r>
            <a:r>
              <a:rPr lang="en-US" altLang="zh-CN" sz="2600" b="1" dirty="0">
                <a:latin typeface="+mn-ea"/>
              </a:rPr>
              <a:t>3</a:t>
            </a:r>
            <a:r>
              <a:rPr lang="zh-CN" altLang="en-US" sz="2600" b="1" dirty="0">
                <a:latin typeface="+mn-ea"/>
              </a:rPr>
              <a:t>年半）</a:t>
            </a:r>
            <a:endParaRPr lang="en-US" sz="2600" b="1" dirty="0">
              <a:latin typeface="+mn-ea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112E68D-F893-4533-BA62-EFB5C33386A8}"/>
              </a:ext>
            </a:extLst>
          </p:cNvPr>
          <p:cNvSpPr txBox="1"/>
          <p:nvPr/>
        </p:nvSpPr>
        <p:spPr>
          <a:xfrm>
            <a:off x="6582516" y="3603156"/>
            <a:ext cx="2570342" cy="49244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600" b="1" dirty="0">
                <a:latin typeface="+mn-ea"/>
              </a:rPr>
              <a:t>1260</a:t>
            </a:r>
            <a:r>
              <a:rPr lang="zh-CN" altLang="en-US" sz="2600" b="1" dirty="0">
                <a:latin typeface="+mn-ea"/>
              </a:rPr>
              <a:t>天（</a:t>
            </a:r>
            <a:r>
              <a:rPr lang="en-US" altLang="zh-CN" sz="2600" b="1" dirty="0">
                <a:latin typeface="+mn-ea"/>
              </a:rPr>
              <a:t>3</a:t>
            </a:r>
            <a:r>
              <a:rPr lang="zh-CN" altLang="en-US" sz="2600" b="1" dirty="0">
                <a:latin typeface="+mn-ea"/>
              </a:rPr>
              <a:t>年半）</a:t>
            </a:r>
            <a:endParaRPr lang="en-US" sz="2600" b="1" dirty="0">
              <a:latin typeface="+mn-ea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50D60A9-A427-4EB8-B2EE-44FE7771C5E5}"/>
              </a:ext>
            </a:extLst>
          </p:cNvPr>
          <p:cNvSpPr txBox="1"/>
          <p:nvPr/>
        </p:nvSpPr>
        <p:spPr>
          <a:xfrm>
            <a:off x="3951727" y="2272169"/>
            <a:ext cx="3950494" cy="49244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600" b="1" dirty="0">
                <a:latin typeface="+mn-ea"/>
              </a:rPr>
              <a:t>那行毁坏可增的如飞而来</a:t>
            </a:r>
            <a:endParaRPr lang="en-US" sz="2600" b="1" dirty="0">
              <a:latin typeface="+mn-ea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B1F4820-813A-453B-AE5A-709E8DDCE5D1}"/>
              </a:ext>
            </a:extLst>
          </p:cNvPr>
          <p:cNvSpPr txBox="1"/>
          <p:nvPr/>
        </p:nvSpPr>
        <p:spPr>
          <a:xfrm>
            <a:off x="8058150" y="5172194"/>
            <a:ext cx="3836194" cy="89255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2600" b="1" dirty="0">
                <a:solidFill>
                  <a:schemeClr val="bg1"/>
                </a:solidFill>
                <a:latin typeface="+mn-ea"/>
              </a:rPr>
              <a:t>敌基督和假先知活活的被扔在烧着硫磺的火湖里</a:t>
            </a:r>
            <a:endParaRPr lang="en-US" sz="2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B110A41-E748-4D11-9DF2-C2DB7EA01B7F}"/>
              </a:ext>
            </a:extLst>
          </p:cNvPr>
          <p:cNvSpPr txBox="1"/>
          <p:nvPr/>
        </p:nvSpPr>
        <p:spPr>
          <a:xfrm>
            <a:off x="8988549" y="6071890"/>
            <a:ext cx="1928912" cy="492443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altLang="zh-CN" sz="2600" b="1" dirty="0">
                <a:latin typeface="+mn-ea"/>
              </a:rPr>
              <a:t>【</a:t>
            </a:r>
            <a:r>
              <a:rPr lang="zh-CN" altLang="en-US" sz="2600" b="1" dirty="0">
                <a:latin typeface="+mn-ea"/>
              </a:rPr>
              <a:t>启</a:t>
            </a:r>
            <a:r>
              <a:rPr lang="en-US" altLang="zh-CN" sz="2600" b="1" dirty="0">
                <a:latin typeface="+mn-ea"/>
              </a:rPr>
              <a:t>19:20】</a:t>
            </a:r>
            <a:endParaRPr lang="en-US" sz="2600" b="1" dirty="0">
              <a:latin typeface="+mn-ea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88968AB-EDDD-4BB4-A639-6B57570C0F24}"/>
              </a:ext>
            </a:extLst>
          </p:cNvPr>
          <p:cNvSpPr txBox="1"/>
          <p:nvPr/>
        </p:nvSpPr>
        <p:spPr>
          <a:xfrm>
            <a:off x="792956" y="4168001"/>
            <a:ext cx="1540625" cy="49244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600" b="1" dirty="0">
                <a:latin typeface="+mn-ea"/>
              </a:rPr>
              <a:t>一七之内</a:t>
            </a:r>
            <a:endParaRPr lang="en-US" sz="2600" b="1" dirty="0">
              <a:latin typeface="+mn-ea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4AB8964-517F-4AE8-AB20-E8177F268821}"/>
              </a:ext>
            </a:extLst>
          </p:cNvPr>
          <p:cNvSpPr txBox="1"/>
          <p:nvPr/>
        </p:nvSpPr>
        <p:spPr>
          <a:xfrm>
            <a:off x="621505" y="4693442"/>
            <a:ext cx="2064545" cy="8925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2600" b="1" dirty="0">
                <a:latin typeface="+mn-ea"/>
              </a:rPr>
              <a:t>他必与许多人坚定盟约</a:t>
            </a:r>
            <a:endParaRPr lang="en-US" sz="2600" b="1" dirty="0">
              <a:latin typeface="+mn-ea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1D17AA0-EB97-4AE3-9775-656F2AE0D9A1}"/>
              </a:ext>
            </a:extLst>
          </p:cNvPr>
          <p:cNvSpPr txBox="1"/>
          <p:nvPr/>
        </p:nvSpPr>
        <p:spPr>
          <a:xfrm>
            <a:off x="371475" y="5571769"/>
            <a:ext cx="3613032" cy="89255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600" b="1" dirty="0">
                <a:latin typeface="+mn-ea"/>
              </a:rPr>
              <a:t>敌基督与以色列坚定盟约关于重建第三个圣殿</a:t>
            </a:r>
            <a:endParaRPr lang="en-US" sz="26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85622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435</Words>
  <Application>Microsoft Office PowerPoint</Application>
  <PresentationFormat>Widescreen</PresentationFormat>
  <Paragraphs>65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Ng</dc:creator>
  <cp:lastModifiedBy>suzanne Ng</cp:lastModifiedBy>
  <cp:revision>27</cp:revision>
  <dcterms:created xsi:type="dcterms:W3CDTF">2020-08-27T02:41:05Z</dcterms:created>
  <dcterms:modified xsi:type="dcterms:W3CDTF">2022-12-11T18:34:20Z</dcterms:modified>
</cp:coreProperties>
</file>