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72" r:id="rId5"/>
    <p:sldId id="267" r:id="rId6"/>
    <p:sldId id="273" r:id="rId7"/>
    <p:sldId id="269" r:id="rId8"/>
    <p:sldId id="274" r:id="rId9"/>
    <p:sldId id="271" r:id="rId10"/>
    <p:sldId id="270" r:id="rId11"/>
    <p:sldId id="275" r:id="rId12"/>
    <p:sldId id="276" r:id="rId13"/>
    <p:sldId id="277" r:id="rId14"/>
    <p:sldId id="278" r:id="rId15"/>
    <p:sldId id="280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5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3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0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9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3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9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2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5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6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3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2ECF-4DB6-45B9-8EFE-92889F9C1B41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A976-91C6-437B-8679-E4A2C980A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6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A7CF69-09BB-45A0-F908-AC2547C7F6F7}"/>
              </a:ext>
            </a:extLst>
          </p:cNvPr>
          <p:cNvSpPr txBox="1"/>
          <p:nvPr/>
        </p:nvSpPr>
        <p:spPr>
          <a:xfrm>
            <a:off x="2124055" y="1126065"/>
            <a:ext cx="794389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2023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秋季主日学</a:t>
            </a:r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《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创世纪</a:t>
            </a:r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》</a:t>
            </a:r>
          </a:p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1-2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章：神的创造</a:t>
            </a:r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亚当之约</a:t>
            </a:r>
          </a:p>
          <a:p>
            <a:pPr algn="ctr"/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en-US" sz="4800" b="1" dirty="0">
              <a:solidFill>
                <a:srgbClr val="0D210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en-US" sz="3200" dirty="0">
                <a:solidFill>
                  <a:srgbClr val="0D2100"/>
                </a:solidFill>
                <a:latin typeface="Source Sans Pro" panose="020B0503030403020204" pitchFamily="34" charset="0"/>
              </a:rPr>
              <a:t>9/3/2023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127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1308B4-36E3-1DE3-B4C1-6DA56FFC2E40}"/>
              </a:ext>
            </a:extLst>
          </p:cNvPr>
          <p:cNvSpPr txBox="1"/>
          <p:nvPr/>
        </p:nvSpPr>
        <p:spPr>
          <a:xfrm>
            <a:off x="150541" y="892105"/>
            <a:ext cx="11775689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问题与分享 </a:t>
            </a:r>
            <a:r>
              <a:rPr lang="en-US" altLang="zh-CN" sz="3200" b="1" dirty="0"/>
              <a:t>Q&amp;A</a:t>
            </a:r>
          </a:p>
          <a:p>
            <a:pPr algn="ctr"/>
            <a:endParaRPr lang="en-US" altLang="zh-CN" sz="32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/>
              <a:t>Q1: </a:t>
            </a:r>
            <a:r>
              <a:rPr lang="zh-CN" altLang="en-US" sz="2400" dirty="0"/>
              <a:t>“有晚上，有早晨，是第</a:t>
            </a:r>
            <a:r>
              <a:rPr lang="en-US" altLang="zh-CN" sz="2400" dirty="0"/>
              <a:t>X</a:t>
            </a:r>
            <a:r>
              <a:rPr lang="zh-CN" altLang="en-US" sz="2400" dirty="0"/>
              <a:t>日”：为什么先提晚上再提早晨？</a:t>
            </a:r>
            <a:endParaRPr lang="en-US" altLang="zh-CN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altLang="zh-CN" sz="2400" dirty="0"/>
              <a:t>Q2: </a:t>
            </a:r>
            <a:r>
              <a:rPr lang="zh-CN" altLang="en-US" sz="2400" dirty="0"/>
              <a:t>创世纪中很多神的奥秘我们不明白，比如：头一日已经把光暗分开了，为什么第四日“神说，天上要有光体，可以分昼夜”？</a:t>
            </a:r>
            <a:endParaRPr lang="en-US" altLang="zh-CN" sz="24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altLang="zh-CN" sz="24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altLang="zh-CN" sz="2400" dirty="0"/>
              <a:t>Q3: </a:t>
            </a:r>
            <a:r>
              <a:rPr lang="zh-CN" altLang="en-US" sz="2400" dirty="0"/>
              <a:t>创世纪一章一节是否神自己就宣告他是创造者</a:t>
            </a:r>
            <a:r>
              <a:rPr lang="en-US" altLang="zh-CN" sz="2400" dirty="0"/>
              <a:t>? </a:t>
            </a:r>
            <a:r>
              <a:rPr lang="zh-CN" altLang="en-US" sz="2400" dirty="0"/>
              <a:t>跟别的宗教不同，其他的都是被人造的，而这位 神，是真实存在的。现今的科学也发现，整个宇宙是有规律的运转。而不是无目的安排的，是被 神精心设计的。</a:t>
            </a:r>
            <a:endParaRPr lang="en-US" altLang="zh-CN" sz="24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altLang="zh-CN" sz="2400" dirty="0"/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altLang="zh-CN" sz="2400" dirty="0"/>
              <a:t>Comment</a:t>
            </a:r>
            <a:r>
              <a:rPr lang="zh-CN" altLang="en-US" sz="2400" dirty="0"/>
              <a:t>：科学与基督信仰不矛盾，科学是去发现神创造的世界的规律。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6250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A7CF69-09BB-45A0-F908-AC2547C7F6F7}"/>
              </a:ext>
            </a:extLst>
          </p:cNvPr>
          <p:cNvSpPr txBox="1"/>
          <p:nvPr/>
        </p:nvSpPr>
        <p:spPr>
          <a:xfrm>
            <a:off x="2124055" y="1126065"/>
            <a:ext cx="794389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2023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秋季主日学</a:t>
            </a:r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en-US" altLang="zh-CN" sz="4800" b="1" i="0" dirty="0">
              <a:solidFill>
                <a:srgbClr val="0D2100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《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创世纪</a:t>
            </a:r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》</a:t>
            </a:r>
          </a:p>
          <a:p>
            <a:pPr algn="ctr"/>
            <a:r>
              <a:rPr lang="en-US" altLang="zh-CN" sz="4800" b="1" i="0" dirty="0">
                <a:solidFill>
                  <a:schemeClr val="bg1">
                    <a:lumMod val="75000"/>
                  </a:schemeClr>
                </a:solidFill>
                <a:effectLst/>
                <a:latin typeface="Source Sans Pro" panose="020B0503030403020204" pitchFamily="34" charset="0"/>
              </a:rPr>
              <a:t>1-2</a:t>
            </a:r>
            <a:r>
              <a:rPr lang="zh-CN" altLang="en-US" sz="4800" b="1" i="0" dirty="0">
                <a:solidFill>
                  <a:schemeClr val="bg1">
                    <a:lumMod val="75000"/>
                  </a:schemeClr>
                </a:solidFill>
                <a:effectLst/>
                <a:latin typeface="Source Sans Pro" panose="020B0503030403020204" pitchFamily="34" charset="0"/>
              </a:rPr>
              <a:t>章：神的创造</a:t>
            </a:r>
            <a:r>
              <a:rPr lang="en-US" altLang="zh-CN" sz="4800" b="1" i="0" dirty="0">
                <a:solidFill>
                  <a:schemeClr val="bg1">
                    <a:lumMod val="75000"/>
                  </a:schemeClr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zh-CN" altLang="en-US" sz="4800" b="1" i="0" dirty="0">
                <a:solidFill>
                  <a:schemeClr val="bg1">
                    <a:lumMod val="75000"/>
                  </a:schemeClr>
                </a:solidFill>
                <a:effectLst/>
                <a:latin typeface="Source Sans Pro" panose="020B0503030403020204" pitchFamily="34" charset="0"/>
              </a:rPr>
              <a:t>亚当之约</a:t>
            </a:r>
            <a:endParaRPr lang="en-US" altLang="zh-CN" sz="4800" b="1" i="0" dirty="0">
              <a:solidFill>
                <a:schemeClr val="bg1">
                  <a:lumMod val="75000"/>
                </a:schemeClr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en-US" altLang="zh-CN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zh-CN" altLang="en-US" sz="4800" b="1" i="0" dirty="0">
                <a:solidFill>
                  <a:srgbClr val="0D2100"/>
                </a:solidFill>
                <a:effectLst/>
                <a:latin typeface="Source Sans Pro" panose="020B0503030403020204" pitchFamily="34" charset="0"/>
              </a:rPr>
              <a:t>章：人的堕落</a:t>
            </a:r>
          </a:p>
          <a:p>
            <a:pPr algn="ctr"/>
            <a:endParaRPr lang="en-US" sz="4800" b="1" dirty="0">
              <a:solidFill>
                <a:srgbClr val="0D210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en-US" sz="3200" dirty="0">
                <a:solidFill>
                  <a:srgbClr val="0D2100"/>
                </a:solidFill>
                <a:latin typeface="Source Sans Pro" panose="020B0503030403020204" pitchFamily="34" charset="0"/>
              </a:rPr>
              <a:t>9/10/2023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114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0E7DF1-00C3-1E69-3BA4-1F1F3FA5442E}"/>
              </a:ext>
            </a:extLst>
          </p:cNvPr>
          <p:cNvSpPr txBox="1"/>
          <p:nvPr/>
        </p:nvSpPr>
        <p:spPr>
          <a:xfrm>
            <a:off x="500877" y="72011"/>
            <a:ext cx="11223702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亚当之约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sz="2400" dirty="0"/>
              <a:t>1:28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赐福</a:t>
            </a:r>
            <a:r>
              <a:rPr lang="zh-CN" altLang="en-US" sz="2400" dirty="0"/>
              <a:t>给他们，又对他们说，要</a:t>
            </a:r>
            <a:r>
              <a:rPr lang="zh-CN" altLang="en-US" sz="2400" b="1" dirty="0">
                <a:solidFill>
                  <a:srgbClr val="0000FF"/>
                </a:solidFill>
              </a:rPr>
              <a:t>生养众多</a:t>
            </a:r>
            <a:r>
              <a:rPr lang="zh-CN" altLang="en-US" sz="2400" dirty="0"/>
              <a:t>，遍满地面，</a:t>
            </a:r>
            <a:r>
              <a:rPr lang="zh-CN" altLang="en-US" sz="2400" b="1" dirty="0">
                <a:solidFill>
                  <a:srgbClr val="0000FF"/>
                </a:solidFill>
              </a:rPr>
              <a:t>治理</a:t>
            </a:r>
            <a:r>
              <a:rPr lang="zh-CN" altLang="en-US" sz="2400" dirty="0"/>
              <a:t>这地。也要</a:t>
            </a:r>
            <a:r>
              <a:rPr lang="zh-CN" altLang="en-US" sz="2400" b="1" dirty="0">
                <a:solidFill>
                  <a:srgbClr val="0000FF"/>
                </a:solidFill>
              </a:rPr>
              <a:t>管理</a:t>
            </a:r>
            <a:r>
              <a:rPr lang="zh-CN" altLang="en-US" sz="2400" dirty="0"/>
              <a:t>海里的鱼，空中的鸟，和地上各样行动的活物。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2:15</a:t>
            </a:r>
            <a:r>
              <a:rPr lang="zh-CN" altLang="en-US" sz="2400" dirty="0"/>
              <a:t>耶和华神将那人安置在伊甸园，使他</a:t>
            </a:r>
            <a:r>
              <a:rPr lang="zh-CN" altLang="en-US" sz="2400" b="1" dirty="0">
                <a:solidFill>
                  <a:srgbClr val="0000FF"/>
                </a:solidFill>
              </a:rPr>
              <a:t>修理看守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2:16 </a:t>
            </a:r>
            <a:r>
              <a:rPr lang="zh-CN" altLang="en-US" sz="2400" dirty="0"/>
              <a:t>耶和华神吩咐他说，园中各样树上的果子，你可以随意吃。 </a:t>
            </a:r>
            <a:r>
              <a:rPr lang="en-US" altLang="zh-CN" sz="2400" dirty="0"/>
              <a:t>17 </a:t>
            </a:r>
            <a:r>
              <a:rPr lang="zh-CN" altLang="en-US" sz="2400" b="1" dirty="0">
                <a:solidFill>
                  <a:srgbClr val="FF0000"/>
                </a:solidFill>
              </a:rPr>
              <a:t>只是分别善恶树上的果子，你不可吃，因为你吃的日子必定死 。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endParaRPr lang="en-US" altLang="zh-CN" sz="24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800" b="1" dirty="0"/>
              <a:t>原则</a:t>
            </a:r>
            <a:r>
              <a:rPr lang="en-US" altLang="zh-CN" sz="2800" b="1" dirty="0"/>
              <a:t>:</a:t>
            </a:r>
            <a:r>
              <a:rPr lang="zh-CN" altLang="en-US" sz="2800" b="1" dirty="0"/>
              <a:t>神人同工 </a:t>
            </a:r>
          </a:p>
          <a:p>
            <a:pPr algn="ctr"/>
            <a:endParaRPr lang="zh-CN" alt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神创造</a:t>
            </a:r>
            <a:r>
              <a:rPr lang="en-US" altLang="zh-CN" sz="2800" b="1" dirty="0">
                <a:solidFill>
                  <a:srgbClr val="FF0000"/>
                </a:solidFill>
              </a:rPr>
              <a:t>: </a:t>
            </a:r>
            <a:r>
              <a:rPr lang="zh-CN" altLang="en-US" sz="2800" b="1" dirty="0">
                <a:solidFill>
                  <a:srgbClr val="FF0000"/>
                </a:solidFill>
              </a:rPr>
              <a:t>賜福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人的责任</a:t>
            </a:r>
            <a:r>
              <a:rPr lang="en-US" altLang="zh-CN" sz="2800" b="1" dirty="0">
                <a:solidFill>
                  <a:srgbClr val="0000FF"/>
                </a:solidFill>
              </a:rPr>
              <a:t>: </a:t>
            </a:r>
            <a:r>
              <a:rPr lang="zh-CN" altLang="en-US" sz="2800" b="1" dirty="0">
                <a:solidFill>
                  <a:srgbClr val="0000FF"/>
                </a:solidFill>
              </a:rPr>
              <a:t>管理，治理</a:t>
            </a:r>
            <a:endParaRPr lang="en-US" altLang="zh-CN" sz="2800" b="1" dirty="0">
              <a:solidFill>
                <a:srgbClr val="0000FF"/>
              </a:solidFill>
            </a:endParaRPr>
          </a:p>
          <a:p>
            <a:pPr algn="ctr"/>
            <a:r>
              <a:rPr lang="en-US" altLang="zh-CN" sz="2800" b="1" dirty="0">
                <a:solidFill>
                  <a:srgbClr val="0000FF"/>
                </a:solidFill>
              </a:rPr>
              <a:t>	          </a:t>
            </a:r>
            <a:r>
              <a:rPr lang="zh-CN" altLang="en-US" sz="2800" b="1" dirty="0">
                <a:solidFill>
                  <a:srgbClr val="0000FF"/>
                </a:solidFill>
              </a:rPr>
              <a:t>顺服，遵令</a:t>
            </a: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                    延福 </a:t>
            </a:r>
            <a:r>
              <a:rPr lang="en-US" altLang="zh-CN" sz="2800" b="1" dirty="0">
                <a:solidFill>
                  <a:srgbClr val="0000FF"/>
                </a:solidFill>
              </a:rPr>
              <a:t>- </a:t>
            </a:r>
            <a:r>
              <a:rPr lang="zh-CN" altLang="en-US" sz="2800" b="1" dirty="0">
                <a:solidFill>
                  <a:srgbClr val="0000FF"/>
                </a:solidFill>
              </a:rPr>
              <a:t>遍滿全地</a:t>
            </a:r>
          </a:p>
        </p:txBody>
      </p:sp>
    </p:spTree>
    <p:extLst>
      <p:ext uri="{BB962C8B-B14F-4D97-AF65-F5344CB8AC3E}">
        <p14:creationId xmlns:p14="http://schemas.microsoft.com/office/powerpoint/2010/main" val="263823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29172-C150-5CBA-B4A8-C486F539F6ED}"/>
              </a:ext>
            </a:extLst>
          </p:cNvPr>
          <p:cNvSpPr txBox="1"/>
          <p:nvPr/>
        </p:nvSpPr>
        <p:spPr>
          <a:xfrm>
            <a:off x="210943" y="326677"/>
            <a:ext cx="1188162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1</a:t>
            </a:r>
            <a:r>
              <a:rPr lang="zh-CN" altLang="en-US" sz="2400" dirty="0"/>
              <a:t>耶和华神所造的，惟有</a:t>
            </a:r>
            <a:r>
              <a:rPr lang="zh-CN" altLang="en-US" sz="2400" b="1" dirty="0">
                <a:solidFill>
                  <a:srgbClr val="0000FF"/>
                </a:solidFill>
              </a:rPr>
              <a:t>蛇比田野一切的活物更狡猾</a:t>
            </a:r>
            <a:r>
              <a:rPr lang="zh-CN" altLang="en-US" sz="2400" dirty="0"/>
              <a:t>。蛇对女人说，</a:t>
            </a:r>
            <a:r>
              <a:rPr lang="zh-CN" altLang="en-US" sz="2400" b="1" dirty="0">
                <a:solidFill>
                  <a:srgbClr val="0000FF"/>
                </a:solidFill>
              </a:rPr>
              <a:t>神岂是真说</a:t>
            </a:r>
            <a:r>
              <a:rPr lang="zh-CN" altLang="en-US" sz="2400" dirty="0"/>
              <a:t>，不许你们吃园中所有树上的果子吗？</a:t>
            </a:r>
          </a:p>
          <a:p>
            <a:r>
              <a:rPr lang="en-US" altLang="zh-CN" sz="2400" dirty="0"/>
              <a:t>2</a:t>
            </a:r>
            <a:r>
              <a:rPr lang="zh-CN" altLang="en-US" sz="2400" dirty="0"/>
              <a:t>女人对蛇说，园中树上的果子，我们可以吃，</a:t>
            </a:r>
          </a:p>
          <a:p>
            <a:r>
              <a:rPr lang="en-US" altLang="zh-CN" sz="2400" dirty="0"/>
              <a:t>3</a:t>
            </a:r>
            <a:r>
              <a:rPr lang="zh-CN" altLang="en-US" sz="2400" dirty="0"/>
              <a:t>惟有园当中那棵树上的果子，神曾说，</a:t>
            </a:r>
            <a:r>
              <a:rPr lang="zh-CN" altLang="en-US" sz="2400" b="1" dirty="0"/>
              <a:t>你们不可吃，</a:t>
            </a:r>
            <a:r>
              <a:rPr lang="zh-CN" altLang="en-US" sz="2400" b="1" dirty="0">
                <a:solidFill>
                  <a:srgbClr val="0000FF"/>
                </a:solidFill>
              </a:rPr>
              <a:t>也不可摸</a:t>
            </a:r>
            <a:r>
              <a:rPr lang="zh-CN" altLang="en-US" sz="2400" b="1" dirty="0"/>
              <a:t>，免得你们死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4</a:t>
            </a:r>
            <a:r>
              <a:rPr lang="zh-CN" altLang="en-US" sz="2400" dirty="0"/>
              <a:t>蛇对女人说，</a:t>
            </a:r>
            <a:r>
              <a:rPr lang="zh-CN" altLang="en-US" sz="2400" b="1" dirty="0">
                <a:solidFill>
                  <a:srgbClr val="0000FF"/>
                </a:solidFill>
              </a:rPr>
              <a:t>你们不一定死</a:t>
            </a:r>
            <a:r>
              <a:rPr lang="zh-CN" altLang="en-US" sz="2400" dirty="0"/>
              <a:t>，</a:t>
            </a:r>
          </a:p>
          <a:p>
            <a:r>
              <a:rPr lang="en-US" altLang="zh-CN" sz="2400" dirty="0"/>
              <a:t>5</a:t>
            </a:r>
            <a:r>
              <a:rPr lang="zh-CN" altLang="en-US" sz="2400" dirty="0"/>
              <a:t>因为神知道，你们吃的日子眼睛就明亮了，</a:t>
            </a:r>
            <a:r>
              <a:rPr lang="zh-CN" altLang="en-US" sz="2400" b="1" dirty="0">
                <a:solidFill>
                  <a:srgbClr val="0000FF"/>
                </a:solidFill>
              </a:rPr>
              <a:t>你们便如神能知道善恶。</a:t>
            </a:r>
          </a:p>
          <a:p>
            <a:r>
              <a:rPr lang="en-US" altLang="zh-CN" sz="2400" dirty="0"/>
              <a:t>6</a:t>
            </a:r>
            <a:r>
              <a:rPr lang="zh-CN" altLang="en-US" sz="2400" b="1" dirty="0">
                <a:solidFill>
                  <a:srgbClr val="0000FF"/>
                </a:solidFill>
              </a:rPr>
              <a:t>于是女人</a:t>
            </a:r>
            <a:r>
              <a:rPr lang="zh-CN" altLang="en-US" sz="2400" dirty="0"/>
              <a:t>见那棵树的果子好作食物，也悦人的眼目，且是可喜爱的，能使人有智慧，</a:t>
            </a:r>
            <a:r>
              <a:rPr lang="zh-CN" altLang="en-US" sz="2400" b="1" dirty="0">
                <a:solidFill>
                  <a:srgbClr val="0000FF"/>
                </a:solidFill>
              </a:rPr>
              <a:t>就摘下果子来吃了。又给她丈夫，她丈夫也吃了。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C1B447-2FB6-D2CC-C90F-043567308525}"/>
              </a:ext>
            </a:extLst>
          </p:cNvPr>
          <p:cNvSpPr txBox="1"/>
          <p:nvPr/>
        </p:nvSpPr>
        <p:spPr>
          <a:xfrm>
            <a:off x="1193179" y="3563025"/>
            <a:ext cx="850838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/>
              <a:t>蛇代表着什么？</a:t>
            </a: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/>
              <a:t>质疑神的话</a:t>
            </a: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/>
              <a:t>扭曲神的话</a:t>
            </a: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/>
              <a:t>“</a:t>
            </a:r>
            <a:r>
              <a:rPr lang="zh-CN" altLang="en-US" sz="2400" b="1" dirty="0"/>
              <a:t>能知道善恶</a:t>
            </a:r>
            <a:r>
              <a:rPr lang="en-US" altLang="zh-CN" sz="2400" b="1" dirty="0"/>
              <a:t>” “</a:t>
            </a:r>
            <a:r>
              <a:rPr lang="zh-CN" altLang="en-US" sz="2400" b="1" dirty="0"/>
              <a:t>使人有智慧</a:t>
            </a:r>
            <a:r>
              <a:rPr lang="en-US" altLang="zh-CN" sz="2400" b="1" dirty="0"/>
              <a:t>” </a:t>
            </a:r>
            <a:r>
              <a:rPr lang="zh-CN" altLang="en-US" sz="2400" b="1" dirty="0"/>
              <a:t>有什么不对？</a:t>
            </a:r>
            <a:endParaRPr lang="en-US" altLang="zh-CN" sz="24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5A14C1F-638D-ADFE-78D9-F3EB362FA15D}"/>
              </a:ext>
            </a:extLst>
          </p:cNvPr>
          <p:cNvGrpSpPr/>
          <p:nvPr/>
        </p:nvGrpSpPr>
        <p:grpSpPr>
          <a:xfrm>
            <a:off x="1637830" y="5045241"/>
            <a:ext cx="9290367" cy="646331"/>
            <a:chOff x="1637830" y="5312879"/>
            <a:chExt cx="9290367" cy="64633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B99EA04-3262-9586-B3C3-28771C0D8457}"/>
                </a:ext>
              </a:extLst>
            </p:cNvPr>
            <p:cNvSpPr txBox="1"/>
            <p:nvPr/>
          </p:nvSpPr>
          <p:spPr>
            <a:xfrm>
              <a:off x="1637830" y="5312879"/>
              <a:ext cx="609692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dirty="0"/>
                <a:t>你们便</a:t>
              </a:r>
              <a:r>
                <a:rPr lang="zh-CN" altLang="en-US" sz="3600" b="1" dirty="0">
                  <a:solidFill>
                    <a:srgbClr val="0000FF"/>
                  </a:solidFill>
                </a:rPr>
                <a:t>如神</a:t>
              </a:r>
              <a:r>
                <a:rPr lang="zh-CN" altLang="en-US" sz="2400" b="1" dirty="0"/>
                <a:t>能知道善恶</a:t>
              </a:r>
              <a:endParaRPr lang="en-US" sz="24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72D1F77-83BB-710E-4652-999C3BFC542B}"/>
                </a:ext>
              </a:extLst>
            </p:cNvPr>
            <p:cNvSpPr txBox="1"/>
            <p:nvPr/>
          </p:nvSpPr>
          <p:spPr>
            <a:xfrm>
              <a:off x="5168592" y="5455018"/>
              <a:ext cx="575960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zh-CN" altLang="en-US" sz="2400" b="1" dirty="0"/>
                <a:t> </a:t>
              </a:r>
              <a:r>
                <a:rPr lang="zh-CN" altLang="en-US" sz="2400" b="1" dirty="0">
                  <a:solidFill>
                    <a:srgbClr val="0000FF"/>
                  </a:solidFill>
                </a:rPr>
                <a:t>人要自己作神</a:t>
              </a:r>
              <a:endParaRPr lang="en-US" altLang="zh-CN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74E4B78-BB40-4310-7FC8-F310B69E5748}"/>
              </a:ext>
            </a:extLst>
          </p:cNvPr>
          <p:cNvSpPr txBox="1"/>
          <p:nvPr/>
        </p:nvSpPr>
        <p:spPr>
          <a:xfrm>
            <a:off x="1193178" y="5688074"/>
            <a:ext cx="85083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/>
              <a:t>丈夫在这里的角色是什么？丈夫在这里有哪些缺失？</a:t>
            </a: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/>
              <a:t>吃了那棵树的果子的后果是什么？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152105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29172-C150-5CBA-B4A8-C486F539F6ED}"/>
              </a:ext>
            </a:extLst>
          </p:cNvPr>
          <p:cNvSpPr txBox="1"/>
          <p:nvPr/>
        </p:nvSpPr>
        <p:spPr>
          <a:xfrm>
            <a:off x="133814" y="42317"/>
            <a:ext cx="1188162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7</a:t>
            </a:r>
            <a:r>
              <a:rPr lang="zh-CN" altLang="en-US" sz="2400" b="1" dirty="0">
                <a:solidFill>
                  <a:srgbClr val="0000FF"/>
                </a:solidFill>
              </a:rPr>
              <a:t>他们二人的眼睛就明亮了，</a:t>
            </a:r>
            <a:r>
              <a:rPr lang="zh-CN" altLang="en-US" sz="2400" dirty="0"/>
              <a:t>才</a:t>
            </a:r>
            <a:r>
              <a:rPr lang="zh-CN" altLang="en-US" sz="2400" b="1" dirty="0">
                <a:solidFill>
                  <a:srgbClr val="0000FF"/>
                </a:solidFill>
              </a:rPr>
              <a:t>知道自己是赤身露体</a:t>
            </a:r>
            <a:r>
              <a:rPr lang="zh-CN" altLang="en-US" sz="2400" dirty="0"/>
              <a:t>，便拿无花果树的叶子，</a:t>
            </a:r>
            <a:r>
              <a:rPr lang="zh-CN" altLang="en-US" sz="2400" b="1" dirty="0">
                <a:solidFill>
                  <a:srgbClr val="0000FF"/>
                </a:solidFill>
              </a:rPr>
              <a:t>为自己编作裙子</a:t>
            </a:r>
            <a:r>
              <a:rPr lang="zh-CN" altLang="en-US" sz="2400" dirty="0"/>
              <a:t>。 </a:t>
            </a:r>
            <a:endParaRPr lang="en-US" altLang="zh-CN" sz="2400" dirty="0"/>
          </a:p>
          <a:p>
            <a:r>
              <a:rPr lang="en-US" altLang="zh-CN" sz="2400" dirty="0"/>
              <a:t>8</a:t>
            </a:r>
            <a:r>
              <a:rPr lang="zh-CN" altLang="en-US" sz="2400" dirty="0"/>
              <a:t>天起了凉风，耶和华神在园中行走。那人和他妻子听见神的声音，就藏在园里的树木中，</a:t>
            </a:r>
            <a:r>
              <a:rPr lang="zh-CN" altLang="en-US" sz="2400" b="1" dirty="0">
                <a:solidFill>
                  <a:srgbClr val="0000FF"/>
                </a:solidFill>
              </a:rPr>
              <a:t>躲避耶和华神的面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9</a:t>
            </a:r>
            <a:r>
              <a:rPr lang="zh-CN" altLang="en-US" sz="2400" b="1" dirty="0">
                <a:solidFill>
                  <a:srgbClr val="FF0000"/>
                </a:solidFill>
              </a:rPr>
              <a:t>耶和华神呼唤那人，</a:t>
            </a:r>
            <a:r>
              <a:rPr lang="zh-CN" altLang="en-US" sz="2400" dirty="0"/>
              <a:t>对他说，你在哪里。</a:t>
            </a:r>
          </a:p>
          <a:p>
            <a:r>
              <a:rPr lang="en-US" altLang="zh-CN" sz="2400" dirty="0"/>
              <a:t>10</a:t>
            </a:r>
            <a:r>
              <a:rPr lang="zh-CN" altLang="en-US" sz="2400" dirty="0"/>
              <a:t>他说，我在园中听见你的声音，我就害怕。因为我赤身露体，我便藏了。</a:t>
            </a:r>
          </a:p>
          <a:p>
            <a:r>
              <a:rPr lang="en-US" altLang="zh-CN" sz="2400" dirty="0"/>
              <a:t>11</a:t>
            </a:r>
            <a:r>
              <a:rPr lang="zh-CN" altLang="en-US" sz="2400" dirty="0"/>
              <a:t>耶和华说，谁告诉你赤身露体呢？莫非你吃了我吩咐你不可吃的那树上的果子吗？</a:t>
            </a:r>
          </a:p>
          <a:p>
            <a:r>
              <a:rPr lang="en-US" altLang="zh-CN" sz="2400" dirty="0"/>
              <a:t>12</a:t>
            </a:r>
            <a:r>
              <a:rPr lang="zh-CN" altLang="en-US" sz="2400" b="1" dirty="0">
                <a:solidFill>
                  <a:srgbClr val="0000FF"/>
                </a:solidFill>
              </a:rPr>
              <a:t>那人说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0000FF"/>
                </a:solidFill>
              </a:rPr>
              <a:t>你所赐给我，与我同居的女人，她把那树上的果子给我，我就吃了。</a:t>
            </a:r>
          </a:p>
          <a:p>
            <a:r>
              <a:rPr lang="en-US" altLang="zh-CN" sz="2400" dirty="0"/>
              <a:t>13</a:t>
            </a:r>
            <a:r>
              <a:rPr lang="zh-CN" altLang="en-US" sz="2400" dirty="0"/>
              <a:t>耶和华神对女人说，你作的是什么事呢？</a:t>
            </a:r>
            <a:r>
              <a:rPr lang="zh-CN" altLang="en-US" sz="2400" b="1" dirty="0">
                <a:solidFill>
                  <a:srgbClr val="0000FF"/>
                </a:solidFill>
              </a:rPr>
              <a:t>女人说，那蛇引诱我，我就吃了。</a:t>
            </a:r>
            <a:endParaRPr lang="en-US" altLang="zh-CN" sz="2400" b="1" dirty="0">
              <a:solidFill>
                <a:srgbClr val="0000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577AFF-5EDB-F5F8-9304-46F0EC735457}"/>
              </a:ext>
            </a:extLst>
          </p:cNvPr>
          <p:cNvSpPr txBox="1"/>
          <p:nvPr/>
        </p:nvSpPr>
        <p:spPr>
          <a:xfrm>
            <a:off x="657919" y="3625107"/>
            <a:ext cx="8508381" cy="2251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吃了那棵树的果子的后果是什么？</a:t>
            </a:r>
            <a:endParaRPr lang="en-US" altLang="zh-CN" sz="24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耶和华的反应是什么？</a:t>
            </a:r>
            <a:endParaRPr lang="en-US" altLang="zh-CN" sz="24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男人说为什么吃？</a:t>
            </a:r>
            <a:endParaRPr lang="en-US" altLang="zh-CN" sz="24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女人说为什么吃？</a:t>
            </a:r>
            <a:endParaRPr lang="en-US" altLang="zh-CN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D21B54-0823-DA34-4358-37C229ADA3F2}"/>
              </a:ext>
            </a:extLst>
          </p:cNvPr>
          <p:cNvSpPr txBox="1"/>
          <p:nvPr/>
        </p:nvSpPr>
        <p:spPr>
          <a:xfrm>
            <a:off x="6096000" y="3735361"/>
            <a:ext cx="5438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躲避耶和华神的面：人与神的分隔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882EF1-1593-13D4-F94D-9B330CCCB22A}"/>
              </a:ext>
            </a:extLst>
          </p:cNvPr>
          <p:cNvSpPr txBox="1"/>
          <p:nvPr/>
        </p:nvSpPr>
        <p:spPr>
          <a:xfrm>
            <a:off x="6096000" y="4242917"/>
            <a:ext cx="5233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耶和华神呼唤那人：神不放弃人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CD07E9-D840-2BD4-E7C0-9E6D5B7EAC2F}"/>
              </a:ext>
            </a:extLst>
          </p:cNvPr>
          <p:cNvSpPr txBox="1"/>
          <p:nvPr/>
        </p:nvSpPr>
        <p:spPr>
          <a:xfrm>
            <a:off x="6096000" y="5080940"/>
            <a:ext cx="5438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指责别人，推卸责任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57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29172-C150-5CBA-B4A8-C486F539F6ED}"/>
              </a:ext>
            </a:extLst>
          </p:cNvPr>
          <p:cNvSpPr txBox="1"/>
          <p:nvPr/>
        </p:nvSpPr>
        <p:spPr>
          <a:xfrm>
            <a:off x="133814" y="42317"/>
            <a:ext cx="1188162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14</a:t>
            </a:r>
            <a:r>
              <a:rPr lang="zh-CN" altLang="en-US" sz="2400" b="1" dirty="0">
                <a:solidFill>
                  <a:srgbClr val="FF0000"/>
                </a:solidFill>
              </a:rPr>
              <a:t>耶和华神对蛇说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FF0000"/>
                </a:solidFill>
              </a:rPr>
              <a:t>你既作了这事，就必受咒诅</a:t>
            </a:r>
            <a:r>
              <a:rPr lang="zh-CN" altLang="en-US" sz="2400" dirty="0"/>
              <a:t>，比一切的牲畜野兽更甚。你必用肚子行走，终身吃土。</a:t>
            </a:r>
          </a:p>
          <a:p>
            <a:r>
              <a:rPr lang="en-US" altLang="zh-CN" sz="2400" dirty="0"/>
              <a:t>15</a:t>
            </a:r>
            <a:r>
              <a:rPr lang="zh-CN" altLang="en-US" sz="2400" dirty="0"/>
              <a:t>我又要叫</a:t>
            </a:r>
            <a:r>
              <a:rPr lang="zh-CN" altLang="en-US" sz="2400" b="1" dirty="0">
                <a:solidFill>
                  <a:srgbClr val="FF0000"/>
                </a:solidFill>
              </a:rPr>
              <a:t>你和女人彼此为仇</a:t>
            </a:r>
            <a:r>
              <a:rPr lang="zh-CN" altLang="en-US" sz="2400" dirty="0"/>
              <a:t>。</a:t>
            </a:r>
            <a:r>
              <a:rPr lang="zh-CN" altLang="en-US" sz="2400" b="1" dirty="0">
                <a:solidFill>
                  <a:srgbClr val="FF0000"/>
                </a:solidFill>
              </a:rPr>
              <a:t>你的后裔和女人的后裔也彼此为仇</a:t>
            </a:r>
            <a:r>
              <a:rPr lang="zh-CN" altLang="en-US" sz="2400" dirty="0"/>
              <a:t>。女人的后裔要伤你的头，你要伤他的脚跟。</a:t>
            </a:r>
          </a:p>
          <a:p>
            <a:r>
              <a:rPr lang="en-US" altLang="zh-CN" sz="2400" dirty="0"/>
              <a:t>16</a:t>
            </a:r>
            <a:r>
              <a:rPr lang="zh-CN" altLang="en-US" sz="2400" b="1" dirty="0">
                <a:solidFill>
                  <a:srgbClr val="FF0000"/>
                </a:solidFill>
              </a:rPr>
              <a:t>又对女人说</a:t>
            </a:r>
            <a:r>
              <a:rPr lang="zh-CN" altLang="en-US" sz="2400" dirty="0"/>
              <a:t>，我必</a:t>
            </a:r>
            <a:r>
              <a:rPr lang="zh-CN" altLang="en-US" sz="2400" b="1" dirty="0">
                <a:solidFill>
                  <a:srgbClr val="FF0000"/>
                </a:solidFill>
              </a:rPr>
              <a:t>多多加增你怀胎的苦楚</a:t>
            </a:r>
            <a:r>
              <a:rPr lang="zh-CN" altLang="en-US" sz="2400" dirty="0"/>
              <a:t>，你生产儿女必多受苦楚。</a:t>
            </a:r>
            <a:r>
              <a:rPr lang="zh-CN" altLang="en-US" sz="2400" b="1" dirty="0">
                <a:solidFill>
                  <a:srgbClr val="FF0000"/>
                </a:solidFill>
              </a:rPr>
              <a:t>你必恋慕你丈夫，你丈夫必管辖你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17</a:t>
            </a:r>
            <a:r>
              <a:rPr lang="zh-CN" altLang="en-US" sz="2400" b="1" dirty="0">
                <a:solidFill>
                  <a:srgbClr val="FF0000"/>
                </a:solidFill>
              </a:rPr>
              <a:t>又对亚当说</a:t>
            </a:r>
            <a:r>
              <a:rPr lang="zh-CN" altLang="en-US" sz="2400" dirty="0"/>
              <a:t>，你既听从妻子的话，吃了我所吩咐你不可吃的那树上的果子，</a:t>
            </a:r>
            <a:r>
              <a:rPr lang="zh-CN" altLang="en-US" sz="2400" b="1" dirty="0">
                <a:solidFill>
                  <a:srgbClr val="FF0000"/>
                </a:solidFill>
              </a:rPr>
              <a:t>地必为你的缘故受咒诅。你必终身劳苦，才能从地里得吃的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18</a:t>
            </a:r>
            <a:r>
              <a:rPr lang="zh-CN" altLang="en-US" sz="2400" dirty="0"/>
              <a:t>地必给你长出荆棘和蒺藜来，你也要吃田间的菜蔬。</a:t>
            </a:r>
          </a:p>
          <a:p>
            <a:r>
              <a:rPr lang="en-US" altLang="zh-CN" sz="2400" dirty="0"/>
              <a:t>19</a:t>
            </a:r>
            <a:r>
              <a:rPr lang="zh-CN" altLang="en-US" sz="2400" b="1" dirty="0">
                <a:solidFill>
                  <a:srgbClr val="FF0000"/>
                </a:solidFill>
              </a:rPr>
              <a:t>你必汗流满面才得糊口</a:t>
            </a:r>
            <a:r>
              <a:rPr lang="zh-CN" altLang="en-US" sz="2400" dirty="0"/>
              <a:t>，直到你归了土，因为你是从土而出的。</a:t>
            </a:r>
            <a:r>
              <a:rPr lang="zh-CN" altLang="en-US" sz="2400" b="1" dirty="0">
                <a:solidFill>
                  <a:srgbClr val="FF0000"/>
                </a:solidFill>
              </a:rPr>
              <a:t>你本是尘土，仍要归于尘土</a:t>
            </a:r>
            <a:r>
              <a:rPr lang="zh-CN" altLang="en-US" sz="2400" dirty="0"/>
              <a:t>。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EA32E0-F0D5-0F01-0E22-D9C7B0ADC9AF}"/>
              </a:ext>
            </a:extLst>
          </p:cNvPr>
          <p:cNvSpPr txBox="1"/>
          <p:nvPr/>
        </p:nvSpPr>
        <p:spPr>
          <a:xfrm>
            <a:off x="841915" y="4414750"/>
            <a:ext cx="8508381" cy="1697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耶和华神对蛇说了什么？</a:t>
            </a:r>
            <a:endParaRPr lang="en-US" altLang="zh-CN" sz="24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耶和华神对女人说了什么？</a:t>
            </a:r>
            <a:endParaRPr lang="en-US" altLang="zh-CN" sz="2400" b="1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/>
              <a:t>耶和华神对男人说了什么？</a:t>
            </a:r>
            <a:endParaRPr lang="en-US" altLang="zh-CN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96975C-C3E8-B8B7-119A-B03452AE2310}"/>
              </a:ext>
            </a:extLst>
          </p:cNvPr>
          <p:cNvSpPr txBox="1"/>
          <p:nvPr/>
        </p:nvSpPr>
        <p:spPr>
          <a:xfrm>
            <a:off x="5822795" y="5032835"/>
            <a:ext cx="38285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神的审判，罪的代价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977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29172-C150-5CBA-B4A8-C486F539F6ED}"/>
              </a:ext>
            </a:extLst>
          </p:cNvPr>
          <p:cNvSpPr txBox="1"/>
          <p:nvPr/>
        </p:nvSpPr>
        <p:spPr>
          <a:xfrm>
            <a:off x="375424" y="449336"/>
            <a:ext cx="1168647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/>
              <a:t>20</a:t>
            </a:r>
            <a:r>
              <a:rPr lang="zh-CN" altLang="en-US" sz="2400" dirty="0"/>
              <a:t>亚当给他妻子起名叫</a:t>
            </a:r>
            <a:r>
              <a:rPr lang="zh-CN" altLang="en-US" sz="2400" b="1" dirty="0"/>
              <a:t>夏娃</a:t>
            </a:r>
            <a:r>
              <a:rPr lang="zh-CN" altLang="en-US" sz="2400" dirty="0"/>
              <a:t>，因为她是</a:t>
            </a:r>
            <a:r>
              <a:rPr lang="zh-CN" altLang="en-US" sz="2400" b="1" dirty="0"/>
              <a:t>众生之母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21</a:t>
            </a:r>
            <a:r>
              <a:rPr lang="zh-CN" altLang="en-US" sz="2400" dirty="0"/>
              <a:t>耶和华神为亚当和他妻子用皮子作衣服给他们穿。</a:t>
            </a:r>
          </a:p>
          <a:p>
            <a:r>
              <a:rPr lang="en-US" altLang="zh-CN" sz="2400" dirty="0"/>
              <a:t>22</a:t>
            </a:r>
            <a:r>
              <a:rPr lang="zh-CN" altLang="en-US" sz="2400" dirty="0"/>
              <a:t>耶和华神说，那人已经与我们相似，能知道善恶。现在恐怕他伸手又摘生命树的果子吃，就永远活着。</a:t>
            </a:r>
          </a:p>
          <a:p>
            <a:r>
              <a:rPr lang="en-US" altLang="zh-CN" sz="2400" dirty="0"/>
              <a:t>23</a:t>
            </a:r>
            <a:r>
              <a:rPr lang="zh-CN" altLang="en-US" sz="2400" b="1" dirty="0"/>
              <a:t>耶和华神便打发他出伊甸园去，耕种他所自出之土。</a:t>
            </a:r>
          </a:p>
          <a:p>
            <a:r>
              <a:rPr lang="en-US" altLang="zh-CN" sz="2400" dirty="0"/>
              <a:t>24</a:t>
            </a:r>
            <a:r>
              <a:rPr lang="zh-CN" altLang="en-US" sz="2400" b="1" dirty="0"/>
              <a:t>于是把他赶出去了</a:t>
            </a:r>
            <a:r>
              <a:rPr lang="zh-CN" altLang="en-US" sz="2400" dirty="0"/>
              <a:t>。又在伊甸园的东边安设基路伯和四面转动发火焰的剑，要把守生命树的道路。</a:t>
            </a:r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A356113-DD17-82C7-3C31-ADF6C5792C87}"/>
              </a:ext>
            </a:extLst>
          </p:cNvPr>
          <p:cNvGrpSpPr/>
          <p:nvPr/>
        </p:nvGrpSpPr>
        <p:grpSpPr>
          <a:xfrm>
            <a:off x="988741" y="3428999"/>
            <a:ext cx="9008327" cy="461666"/>
            <a:chOff x="988741" y="3428999"/>
            <a:chExt cx="9008327" cy="46166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4BBB20D-091F-2FC8-1270-54D3B7C7C358}"/>
                </a:ext>
              </a:extLst>
            </p:cNvPr>
            <p:cNvSpPr txBox="1"/>
            <p:nvPr/>
          </p:nvSpPr>
          <p:spPr>
            <a:xfrm>
              <a:off x="988741" y="3429000"/>
              <a:ext cx="623724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</a:rPr>
                <a:t>逐出伊甸园：神的审判，罪的代价</a:t>
              </a:r>
              <a:endParaRPr lang="en-US" sz="24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8FF602B-E57D-E30D-1CC3-E55B7401A252}"/>
                </a:ext>
              </a:extLst>
            </p:cNvPr>
            <p:cNvSpPr txBox="1"/>
            <p:nvPr/>
          </p:nvSpPr>
          <p:spPr>
            <a:xfrm>
              <a:off x="6162907" y="3428999"/>
              <a:ext cx="383416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solidFill>
                    <a:srgbClr val="0000FF"/>
                  </a:solidFill>
                </a:rPr>
                <a:t>人与神的分隔</a:t>
              </a:r>
              <a:endParaRPr lang="en-US" sz="2400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D65BD60-3FFF-E93E-81A8-A616C1A584B2}"/>
              </a:ext>
            </a:extLst>
          </p:cNvPr>
          <p:cNvSpPr txBox="1"/>
          <p:nvPr/>
        </p:nvSpPr>
        <p:spPr>
          <a:xfrm>
            <a:off x="3224562" y="4237276"/>
            <a:ext cx="49660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问题与分享 </a:t>
            </a:r>
            <a:r>
              <a:rPr lang="en-US" altLang="zh-CN" sz="3200" b="1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810664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DCEB7F-75EF-B6F0-B73F-12AB4C5B01BB}"/>
              </a:ext>
            </a:extLst>
          </p:cNvPr>
          <p:cNvSpPr txBox="1"/>
          <p:nvPr/>
        </p:nvSpPr>
        <p:spPr>
          <a:xfrm>
            <a:off x="3206885" y="40623"/>
            <a:ext cx="5778229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n-US" altLang="zh-CN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创世记</a:t>
            </a:r>
            <a:r>
              <a:rPr lang="en-US" altLang="zh-CN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》</a:t>
            </a:r>
            <a:r>
              <a:rPr lang="zh-CN" altLang="en-US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大纲</a:t>
            </a:r>
            <a:br>
              <a:rPr lang="zh-CN" alt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zh-CN" alt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1-2</a:t>
            </a:r>
            <a:r>
              <a:rPr lang="zh-CN" alt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章：神的创造</a:t>
            </a:r>
            <a:r>
              <a:rPr lang="en-US" altLang="zh-CN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亚当之约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章：人的堕落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4-5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章：从亚当到挪亚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该隐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vs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亚伯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6-9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章：大洪水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神与挪亚立约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10–11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章：巴别塔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12-14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章：亚伯兰蒙召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15-17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章：神与亚伯兰立约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18-20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章：所多玛与蛾摩拉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21-23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章：以撒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vs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以实马利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24-26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章：以撒与利百加</a:t>
            </a:r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雅各骗以扫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27-30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章：雅各受祝福及他的妻子们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31-36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章：雅各回归迦南地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37-39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章：约瑟被卖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40-41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章：约瑟在埃及为相</a:t>
            </a:r>
          </a:p>
          <a:p>
            <a:pPr algn="l"/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42-44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章：约瑟与弟兄们重逢</a:t>
            </a:r>
          </a:p>
          <a:p>
            <a:r>
              <a:rPr lang="en-US" altLang="zh-CN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45-50</a:t>
            </a:r>
            <a:r>
              <a:rPr lang="zh-CN" alt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章：约瑟与父兄相认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253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23CD3-52F1-D048-5360-E7FEDF60B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868" y="1183888"/>
            <a:ext cx="7147932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zh-CN" altLang="en-US" sz="3600" b="1" dirty="0"/>
              <a:t>终极问题： 什么是世界观？</a:t>
            </a:r>
            <a:br>
              <a:rPr lang="en-US" altLang="zh-CN" dirty="0"/>
            </a:br>
            <a:endParaRPr lang="en-US" altLang="zh-CN" dirty="0"/>
          </a:p>
          <a:p>
            <a:endParaRPr lang="en-US" altLang="zh-CN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这世界从哪里来</a:t>
            </a:r>
            <a:r>
              <a:rPr lang="en-US" altLang="zh-CN" sz="2800" b="1" dirty="0"/>
              <a:t>?</a:t>
            </a:r>
            <a:br>
              <a:rPr lang="zh-CN" altLang="en-US" sz="2800" b="1" dirty="0"/>
            </a:br>
            <a:endParaRPr lang="en-US" altLang="zh-CN" sz="2800" b="1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人是什么</a:t>
            </a:r>
            <a:r>
              <a:rPr lang="en-US" altLang="zh-CN" sz="2800" b="1" dirty="0"/>
              <a:t>?</a:t>
            </a:r>
            <a:r>
              <a:rPr lang="zh-CN" altLang="en-US" sz="2800" b="1" dirty="0"/>
              <a:t> 人的存在有何意义 </a:t>
            </a:r>
            <a:r>
              <a:rPr lang="en-US" altLang="zh-CN" sz="2800" b="1" dirty="0"/>
              <a:t>? </a:t>
            </a:r>
            <a:r>
              <a:rPr lang="zh-CN" altLang="en-US" sz="2800" b="1" dirty="0"/>
              <a:t>要怎樣活</a:t>
            </a:r>
            <a:r>
              <a:rPr lang="en-US" altLang="zh-CN" sz="2800" b="1" dirty="0"/>
              <a:t>?</a:t>
            </a:r>
            <a:br>
              <a:rPr lang="zh-CN" altLang="en-US" sz="2800" b="1" dirty="0"/>
            </a:br>
            <a:endParaRPr lang="en-US" altLang="zh-CN" sz="2800" b="1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世上的问题根源是什么</a:t>
            </a:r>
            <a:r>
              <a:rPr lang="en-US" altLang="zh-CN" sz="2800" b="1" dirty="0"/>
              <a:t>?</a:t>
            </a:r>
            <a:r>
              <a:rPr lang="zh-CN" altLang="en-US" sz="2800" b="1" dirty="0"/>
              <a:t> 要如何解决</a:t>
            </a:r>
            <a:r>
              <a:rPr lang="en-US" altLang="zh-CN" sz="2800" b="1" dirty="0"/>
              <a:t>?</a:t>
            </a:r>
            <a:br>
              <a:rPr lang="zh-CN" altLang="en-US" sz="2800" b="1" dirty="0"/>
            </a:br>
            <a:endParaRPr lang="en-US" altLang="zh-CN" sz="2800" b="1" dirty="0"/>
          </a:p>
          <a:p>
            <a:r>
              <a:rPr lang="en-US" altLang="zh-CN" sz="2800" b="1" dirty="0"/>
              <a:t>* </a:t>
            </a:r>
            <a:r>
              <a:rPr lang="zh-CN" altLang="en-US" sz="2800" b="1" dirty="0"/>
              <a:t>我死后会如何</a:t>
            </a:r>
            <a:r>
              <a:rPr lang="en-US" altLang="zh-CN" sz="2800" b="1" dirty="0"/>
              <a:t>?</a:t>
            </a:r>
            <a:endParaRPr lang="en-US" alt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1A781-F2B4-8707-EBC8-3234745A3D0F}"/>
              </a:ext>
            </a:extLst>
          </p:cNvPr>
          <p:cNvSpPr txBox="1"/>
          <p:nvPr/>
        </p:nvSpPr>
        <p:spPr>
          <a:xfrm>
            <a:off x="8424746" y="2235149"/>
            <a:ext cx="349590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rgbClr val="7030A0"/>
                </a:solidFill>
              </a:rPr>
              <a:t>看门大爷的三个问题：</a:t>
            </a:r>
            <a:endParaRPr lang="en-US" altLang="zh-CN" sz="2400" dirty="0">
              <a:solidFill>
                <a:srgbClr val="7030A0"/>
              </a:solidFill>
            </a:endParaRPr>
          </a:p>
          <a:p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zh-CN" altLang="en-US" sz="2400" dirty="0">
                <a:solidFill>
                  <a:srgbClr val="7030A0"/>
                </a:solidFill>
              </a:rPr>
              <a:t>你是谁？</a:t>
            </a: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zh-CN" altLang="en-US" sz="2400" dirty="0">
                <a:solidFill>
                  <a:srgbClr val="7030A0"/>
                </a:solidFill>
              </a:rPr>
              <a:t>干什么的？</a:t>
            </a: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altLang="zh-CN" sz="2400" dirty="0">
              <a:solidFill>
                <a:srgbClr val="7030A0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zh-CN" altLang="en-US" sz="2400" dirty="0">
                <a:solidFill>
                  <a:srgbClr val="7030A0"/>
                </a:solidFill>
              </a:rPr>
              <a:t>到哪里去？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7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07948" y="276921"/>
            <a:ext cx="1068193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/>
              <a:t>创世纪</a:t>
            </a:r>
            <a:r>
              <a:rPr lang="en-US" altLang="zh-CN" sz="3200" b="1" dirty="0"/>
              <a:t> 1:1	</a:t>
            </a:r>
            <a:r>
              <a:rPr lang="zh-CN" altLang="en-US" sz="3200" b="1" dirty="0">
                <a:latin typeface="+mn-lt"/>
                <a:cs typeface="+mn-cs"/>
              </a:rPr>
              <a:t>起初</a:t>
            </a:r>
            <a:r>
              <a:rPr lang="en-US" altLang="zh-CN" sz="3200" b="1" dirty="0">
                <a:latin typeface="+mn-lt"/>
                <a:cs typeface="+mn-cs"/>
              </a:rPr>
              <a:t>, </a:t>
            </a:r>
            <a:r>
              <a:rPr lang="zh-CN" altLang="en-US" sz="3200" b="1" dirty="0">
                <a:latin typeface="+mn-lt"/>
                <a:cs typeface="+mn-cs"/>
              </a:rPr>
              <a:t>神创造天地</a:t>
            </a:r>
            <a:r>
              <a:rPr lang="en-US" altLang="zh-CN" sz="3200" b="1" dirty="0">
                <a:latin typeface="+mn-lt"/>
                <a:cs typeface="+mn-cs"/>
              </a:rPr>
              <a:t>(</a:t>
            </a:r>
            <a:r>
              <a:rPr lang="zh-CN" altLang="en-US" sz="3200" b="1" dirty="0">
                <a:latin typeface="+mn-lt"/>
                <a:cs typeface="+mn-cs"/>
              </a:rPr>
              <a:t>諸天</a:t>
            </a:r>
            <a:r>
              <a:rPr lang="en-US" altLang="zh-CN" sz="3200" b="1" dirty="0">
                <a:latin typeface="+mn-lt"/>
                <a:cs typeface="+mn-cs"/>
              </a:rPr>
              <a:t>heavens</a:t>
            </a:r>
            <a:r>
              <a:rPr lang="zh-CN" altLang="en-US" sz="3200" b="1" dirty="0">
                <a:latin typeface="+mn-lt"/>
                <a:cs typeface="+mn-cs"/>
              </a:rPr>
              <a:t>和地</a:t>
            </a:r>
            <a:r>
              <a:rPr lang="en-US" altLang="zh-CN" sz="3200" b="1" dirty="0">
                <a:latin typeface="+mn-lt"/>
                <a:cs typeface="+mn-cs"/>
              </a:rPr>
              <a:t>)</a:t>
            </a:r>
            <a:r>
              <a:rPr lang="zh-CN" altLang="en-US" sz="3200" b="1" dirty="0">
                <a:latin typeface="+mn-lt"/>
                <a:cs typeface="+mn-cs"/>
              </a:rPr>
              <a:t>。</a:t>
            </a:r>
            <a:endParaRPr lang="en-US" altLang="zh-CN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dirty="0">
                <a:latin typeface="+mn-lt"/>
                <a:cs typeface="+mn-cs"/>
              </a:rPr>
              <a:t>耶和华啊</a:t>
            </a:r>
            <a:r>
              <a:rPr lang="en-US" altLang="zh-CN" sz="2400" dirty="0">
                <a:latin typeface="+mn-lt"/>
                <a:cs typeface="+mn-cs"/>
              </a:rPr>
              <a:t>, </a:t>
            </a:r>
            <a:r>
              <a:rPr lang="zh-CN" altLang="en-US" sz="2400" dirty="0">
                <a:latin typeface="+mn-lt"/>
                <a:cs typeface="+mn-cs"/>
              </a:rPr>
              <a:t>你荣耀的名是应当称颂的；愿你的名被尊崇，超过一切称颂和赞美。</a:t>
            </a:r>
            <a:r>
              <a:rPr lang="en-US" altLang="zh-CN" sz="2400" dirty="0">
                <a:latin typeface="+mn-lt"/>
                <a:cs typeface="+mn-cs"/>
              </a:rPr>
              <a:t> </a:t>
            </a:r>
            <a:r>
              <a:rPr lang="zh-CN" altLang="en-US" sz="2400" dirty="0">
                <a:latin typeface="+mn-lt"/>
                <a:cs typeface="+mn-cs"/>
              </a:rPr>
              <a:t>你，唯独你是耶和华，</a:t>
            </a:r>
            <a:r>
              <a:rPr lang="zh-CN" altLang="en-US" sz="2400" b="1" dirty="0">
                <a:latin typeface="+mn-lt"/>
                <a:cs typeface="+mn-cs"/>
              </a:rPr>
              <a:t>你造了天，天上的天和天军，</a:t>
            </a:r>
            <a:r>
              <a:rPr lang="zh-CN" altLang="en-US" sz="2400" dirty="0">
                <a:latin typeface="+mn-lt"/>
                <a:cs typeface="+mn-cs"/>
              </a:rPr>
              <a:t>地和地上的万物，海和海中的万物，你使这一切生存，天军也都敬拜你。 </a:t>
            </a:r>
            <a:r>
              <a:rPr lang="en-US" altLang="zh-CN" sz="2400" dirty="0">
                <a:latin typeface="+mn-lt"/>
                <a:cs typeface="+mn-cs"/>
              </a:rPr>
              <a:t>(</a:t>
            </a:r>
            <a:r>
              <a:rPr lang="zh-CN" altLang="en-US" sz="2400" dirty="0"/>
              <a:t>尼希米记</a:t>
            </a:r>
            <a:r>
              <a:rPr lang="en-US" altLang="zh-CN" sz="2400" dirty="0">
                <a:latin typeface="+mn-lt"/>
                <a:cs typeface="+mn-cs"/>
              </a:rPr>
              <a:t> 9:5-6)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12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b="1" dirty="0">
                <a:latin typeface="+mn-lt"/>
                <a:cs typeface="+mn-cs"/>
              </a:rPr>
              <a:t>诸天</a:t>
            </a:r>
            <a:r>
              <a:rPr lang="en-US" altLang="zh-CN" sz="2400" b="1" dirty="0">
                <a:latin typeface="+mn-lt"/>
                <a:cs typeface="+mn-cs"/>
              </a:rPr>
              <a:t>(heavens</a:t>
            </a:r>
            <a:r>
              <a:rPr lang="en-US" altLang="zh-CN" sz="2400" dirty="0">
                <a:latin typeface="+mn-lt"/>
                <a:cs typeface="+mn-cs"/>
              </a:rPr>
              <a:t>) </a:t>
            </a:r>
            <a:r>
              <a:rPr lang="zh-CN" altLang="en-US" sz="2400" dirty="0">
                <a:latin typeface="+mn-lt"/>
                <a:cs typeface="+mn-cs"/>
              </a:rPr>
              <a:t>述说神的荣耀，穹苍传扬他的作为。 </a:t>
            </a:r>
            <a:r>
              <a:rPr lang="en-US" altLang="zh-CN" sz="2400" dirty="0">
                <a:latin typeface="+mn-lt"/>
                <a:cs typeface="+mn-cs"/>
              </a:rPr>
              <a:t>(</a:t>
            </a:r>
            <a:r>
              <a:rPr lang="zh-CN" altLang="en-US" sz="2400" dirty="0">
                <a:latin typeface="+mn-lt"/>
                <a:cs typeface="+mn-cs"/>
              </a:rPr>
              <a:t>诗篇</a:t>
            </a:r>
            <a:r>
              <a:rPr lang="en-US" altLang="zh-CN" sz="2400" dirty="0">
                <a:latin typeface="+mn-lt"/>
                <a:cs typeface="+mn-cs"/>
              </a:rPr>
              <a:t> 19:1 )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12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dirty="0">
                <a:latin typeface="+mn-lt"/>
                <a:cs typeface="+mn-cs"/>
              </a:rPr>
              <a:t>外邦的神都属虚无</a:t>
            </a:r>
            <a:r>
              <a:rPr lang="en-US" altLang="zh-CN" sz="2400" dirty="0">
                <a:latin typeface="+mn-lt"/>
                <a:cs typeface="+mn-cs"/>
              </a:rPr>
              <a:t>, </a:t>
            </a:r>
            <a:r>
              <a:rPr lang="zh-CN" altLang="en-US" sz="2400" b="1" dirty="0">
                <a:latin typeface="+mn-lt"/>
                <a:cs typeface="+mn-cs"/>
              </a:rPr>
              <a:t>惟独耶和华创造诸天 </a:t>
            </a:r>
            <a:r>
              <a:rPr lang="en-US" altLang="zh-CN" sz="2400" b="1" dirty="0">
                <a:latin typeface="+mn-lt"/>
                <a:cs typeface="+mn-cs"/>
              </a:rPr>
              <a:t>(heavens</a:t>
            </a:r>
            <a:r>
              <a:rPr lang="en-US" altLang="zh-CN" sz="2400" dirty="0">
                <a:latin typeface="+mn-lt"/>
                <a:cs typeface="+mn-cs"/>
              </a:rPr>
              <a:t>) </a:t>
            </a:r>
            <a:r>
              <a:rPr lang="zh-CN" altLang="en-US" sz="2400" dirty="0">
                <a:latin typeface="+mn-lt"/>
                <a:cs typeface="+mn-cs"/>
              </a:rPr>
              <a:t> </a:t>
            </a:r>
            <a:r>
              <a:rPr lang="en-US" altLang="zh-CN" sz="2400" dirty="0">
                <a:latin typeface="+mn-lt"/>
                <a:cs typeface="+mn-cs"/>
              </a:rPr>
              <a:t>(</a:t>
            </a:r>
            <a:r>
              <a:rPr lang="zh-CN" altLang="en-US" sz="2400" dirty="0">
                <a:latin typeface="+mn-lt"/>
                <a:cs typeface="+mn-cs"/>
              </a:rPr>
              <a:t>诗篇</a:t>
            </a:r>
            <a:r>
              <a:rPr lang="en-US" altLang="zh-CN" sz="2400" dirty="0">
                <a:latin typeface="+mn-lt"/>
                <a:cs typeface="+mn-cs"/>
              </a:rPr>
              <a:t> 96:5 )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2400" dirty="0"/>
          </a:p>
          <a:p>
            <a:r>
              <a:rPr lang="zh-CN" altLang="en-US" sz="2400" b="1" dirty="0"/>
              <a:t>属灵的世界</a:t>
            </a:r>
            <a:r>
              <a:rPr lang="zh-CN" altLang="en-US" sz="2400" dirty="0"/>
              <a:t> </a:t>
            </a:r>
            <a:r>
              <a:rPr lang="en-US" altLang="zh-CN" sz="2400" dirty="0"/>
              <a:t>: </a:t>
            </a:r>
            <a:r>
              <a:rPr lang="zh-CN" altLang="en-US" sz="2400" dirty="0"/>
              <a:t>肉眼所不見的灵界领域</a:t>
            </a:r>
            <a:endParaRPr lang="en-US" altLang="zh-CN" sz="2400" dirty="0"/>
          </a:p>
          <a:p>
            <a:endParaRPr lang="en-US" altLang="zh-CN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/>
              <a:t>你们应该欢喜快乐，因为你们在天上的赏赐是大的 </a:t>
            </a:r>
            <a:r>
              <a:rPr lang="en-US" altLang="zh-CN" sz="2400" dirty="0"/>
              <a:t>(</a:t>
            </a:r>
            <a:r>
              <a:rPr lang="zh-CN" altLang="en-US" sz="2400" dirty="0"/>
              <a:t>马太福音</a:t>
            </a:r>
            <a:r>
              <a:rPr lang="en-US" altLang="zh-CN" sz="2400" dirty="0"/>
              <a:t> 5:12 )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altLang="zh-CN" sz="12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en-US" sz="2400" dirty="0"/>
              <a:t> </a:t>
            </a:r>
            <a:r>
              <a:rPr lang="zh-CN" altLang="en-US" sz="2400" dirty="0"/>
              <a:t>照样，你们的光也应当照在人前，让他们看见你们的好行为，又颂赞你们在天上的父。　　 </a:t>
            </a:r>
            <a:r>
              <a:rPr lang="en-US" altLang="zh-CN" sz="2400" dirty="0"/>
              <a:t>(</a:t>
            </a:r>
            <a:r>
              <a:rPr lang="zh-CN" altLang="en-US" sz="2400" dirty="0"/>
              <a:t>马太福音</a:t>
            </a:r>
            <a:r>
              <a:rPr lang="en-US" altLang="zh-CN" sz="2400" dirty="0"/>
              <a:t>5:16 )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altLang="zh-CN" sz="12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/>
              <a:t>虚心的人有福了，因为</a:t>
            </a:r>
            <a:r>
              <a:rPr lang="zh-CN" altLang="en-US" sz="2400" b="1" dirty="0"/>
              <a:t>天国</a:t>
            </a:r>
            <a:r>
              <a:rPr lang="zh-CN" altLang="en-US" sz="2400" dirty="0"/>
              <a:t>是他们的。 </a:t>
            </a:r>
            <a:r>
              <a:rPr lang="en-US" altLang="zh-CN" sz="2400" dirty="0"/>
              <a:t>(</a:t>
            </a:r>
            <a:r>
              <a:rPr lang="zh-CN" altLang="en-US" sz="2400" dirty="0"/>
              <a:t>马太福音</a:t>
            </a:r>
            <a:r>
              <a:rPr lang="en-US" altLang="zh-CN" sz="2400" dirty="0"/>
              <a:t>5:3 )</a:t>
            </a: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81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31466" y="488727"/>
            <a:ext cx="11468100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/>
              <a:t>创世纪</a:t>
            </a:r>
            <a:r>
              <a:rPr lang="en-US" altLang="zh-CN" sz="3200" b="1" dirty="0"/>
              <a:t> 1	</a:t>
            </a:r>
            <a:r>
              <a:rPr lang="zh-CN" altLang="en-US" sz="3200" b="1" dirty="0">
                <a:latin typeface="+mn-lt"/>
                <a:cs typeface="+mn-cs"/>
              </a:rPr>
              <a:t>起初</a:t>
            </a:r>
            <a:r>
              <a:rPr lang="en-US" altLang="zh-CN" sz="3200" b="1" dirty="0">
                <a:latin typeface="+mn-lt"/>
                <a:cs typeface="+mn-cs"/>
              </a:rPr>
              <a:t>, </a:t>
            </a:r>
            <a:r>
              <a:rPr lang="zh-CN" altLang="en-US" sz="3200" b="1" dirty="0">
                <a:latin typeface="+mn-lt"/>
                <a:cs typeface="+mn-cs"/>
              </a:rPr>
              <a:t>神创造天地</a:t>
            </a:r>
            <a:r>
              <a:rPr lang="en-US" altLang="zh-CN" sz="3200" b="1" dirty="0">
                <a:latin typeface="+mn-lt"/>
                <a:cs typeface="+mn-cs"/>
              </a:rPr>
              <a:t>(</a:t>
            </a:r>
            <a:r>
              <a:rPr lang="zh-CN" altLang="en-US" sz="3200" b="1" dirty="0">
                <a:latin typeface="+mn-lt"/>
                <a:cs typeface="+mn-cs"/>
              </a:rPr>
              <a:t>諸天</a:t>
            </a:r>
            <a:r>
              <a:rPr lang="en-US" altLang="zh-CN" sz="3200" b="1" dirty="0">
                <a:latin typeface="+mn-lt"/>
                <a:cs typeface="+mn-cs"/>
              </a:rPr>
              <a:t>heavens</a:t>
            </a:r>
            <a:r>
              <a:rPr lang="zh-CN" altLang="en-US" sz="3200" b="1" dirty="0">
                <a:latin typeface="+mn-lt"/>
                <a:cs typeface="+mn-cs"/>
              </a:rPr>
              <a:t>和地</a:t>
            </a:r>
            <a:r>
              <a:rPr lang="en-US" altLang="zh-CN" sz="3200" b="1" dirty="0">
                <a:latin typeface="+mn-lt"/>
                <a:cs typeface="+mn-cs"/>
              </a:rPr>
              <a:t>)</a:t>
            </a:r>
            <a:r>
              <a:rPr lang="zh-CN" altLang="en-US" sz="3200" b="1" dirty="0">
                <a:latin typeface="+mn-lt"/>
                <a:cs typeface="+mn-cs"/>
              </a:rPr>
              <a:t>。</a:t>
            </a:r>
            <a:endParaRPr lang="en-US" altLang="zh-CN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r>
              <a:rPr lang="zh-CN" altLang="en-US" sz="2400" dirty="0"/>
              <a:t>头一日</a:t>
            </a:r>
            <a:r>
              <a:rPr lang="en-US" altLang="zh-CN" sz="2400" dirty="0"/>
              <a:t>: </a:t>
            </a:r>
            <a:r>
              <a:rPr lang="zh-CN" altLang="en-US" sz="2400" dirty="0">
                <a:latin typeface="+mn-lt"/>
                <a:cs typeface="+mn-cs"/>
              </a:rPr>
              <a:t>光</a:t>
            </a:r>
            <a:r>
              <a:rPr lang="en-US" altLang="zh-CN" sz="2400" dirty="0"/>
              <a:t>/</a:t>
            </a:r>
            <a:r>
              <a:rPr lang="zh-CN" altLang="en-US" sz="2400" dirty="0">
                <a:latin typeface="+mn-lt"/>
                <a:cs typeface="+mn-cs"/>
              </a:rPr>
              <a:t>昼，暗</a:t>
            </a:r>
            <a:r>
              <a:rPr lang="en-US" altLang="zh-CN" sz="2400" dirty="0"/>
              <a:t>/</a:t>
            </a:r>
            <a:r>
              <a:rPr lang="zh-CN" altLang="en-US" sz="2400" dirty="0">
                <a:latin typeface="+mn-lt"/>
                <a:cs typeface="+mn-cs"/>
              </a:rPr>
              <a:t>夜。有晚上，有早晨</a:t>
            </a: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r>
              <a:rPr lang="zh-CN" altLang="en-US" sz="2400" dirty="0"/>
              <a:t>第二日</a:t>
            </a:r>
            <a:r>
              <a:rPr lang="en-US" altLang="zh-CN" sz="2400" dirty="0"/>
              <a:t>: </a:t>
            </a:r>
            <a:r>
              <a:rPr lang="zh-CN" altLang="en-US" sz="2400" dirty="0"/>
              <a:t>空气，将空气以下的水，空气以上的水分开了。</a:t>
            </a:r>
            <a:endParaRPr lang="en-US" altLang="zh-CN" sz="2400" dirty="0"/>
          </a:p>
          <a:p>
            <a:pPr>
              <a:defRPr/>
            </a:pPr>
            <a:r>
              <a:rPr lang="zh-CN" altLang="en-US" sz="2400" dirty="0">
                <a:latin typeface="+mn-lt"/>
                <a:cs typeface="+mn-cs"/>
              </a:rPr>
              <a:t>第三日</a:t>
            </a:r>
            <a:r>
              <a:rPr lang="en-US" altLang="zh-CN" sz="2400" dirty="0">
                <a:latin typeface="+mn-lt"/>
                <a:cs typeface="+mn-cs"/>
              </a:rPr>
              <a:t>: </a:t>
            </a:r>
            <a:r>
              <a:rPr lang="zh-CN" altLang="en-US" sz="2400" dirty="0">
                <a:latin typeface="+mn-lt"/>
                <a:cs typeface="+mn-cs"/>
              </a:rPr>
              <a:t>旱地与海</a:t>
            </a:r>
            <a:r>
              <a:rPr lang="en-US" altLang="zh-CN" sz="2400" dirty="0">
                <a:latin typeface="+mn-lt"/>
                <a:cs typeface="+mn-cs"/>
              </a:rPr>
              <a:t>; </a:t>
            </a:r>
            <a:r>
              <a:rPr lang="zh-CN" altLang="en-US" sz="2400" dirty="0">
                <a:latin typeface="+mn-lt"/>
                <a:cs typeface="+mn-cs"/>
              </a:rPr>
              <a:t>地要发生青草，和结种子的菜蔬，并结果子的树木，各从其类</a:t>
            </a: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r>
              <a:rPr lang="zh-CN" altLang="en-US" sz="2400" dirty="0"/>
              <a:t>第四日</a:t>
            </a:r>
            <a:r>
              <a:rPr lang="en-US" altLang="zh-CN" sz="2400" dirty="0">
                <a:latin typeface="+mn-lt"/>
                <a:cs typeface="+mn-cs"/>
              </a:rPr>
              <a:t>: </a:t>
            </a:r>
            <a:r>
              <a:rPr lang="zh-CN" altLang="en-US" sz="2400" dirty="0"/>
              <a:t>分昼夜，定节令，日子，年岁</a:t>
            </a:r>
            <a:endParaRPr lang="en-US" altLang="zh-CN" sz="2400" dirty="0"/>
          </a:p>
          <a:p>
            <a:pPr>
              <a:defRPr/>
            </a:pPr>
            <a:r>
              <a:rPr lang="zh-CN" altLang="en-US" sz="2400" dirty="0"/>
              <a:t>第五日</a:t>
            </a:r>
            <a:r>
              <a:rPr lang="en-US" altLang="zh-CN" sz="2400" dirty="0"/>
              <a:t>: </a:t>
            </a:r>
            <a:r>
              <a:rPr lang="zh-CN" altLang="en-US" sz="2400" dirty="0"/>
              <a:t>水要多多滋生有生命的物，要有雀鸟飞在地面以上，天空之中。各从其类。</a:t>
            </a:r>
            <a:endParaRPr lang="en-US" altLang="zh-CN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/>
              <a:t>第六日</a:t>
            </a:r>
            <a:r>
              <a:rPr lang="en-US" altLang="zh-CN" sz="2400" dirty="0"/>
              <a:t>: </a:t>
            </a:r>
            <a:r>
              <a:rPr lang="zh-CN" altLang="en-US" sz="2400" dirty="0"/>
              <a:t>地要生出活物来，各从其类。牲畜，昆虫，野兽，各从其类。</a:t>
            </a:r>
            <a:endParaRPr lang="en-US" altLang="zh-CN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/>
              <a:t>	  </a:t>
            </a:r>
            <a:r>
              <a:rPr lang="zh-CN" altLang="en-US" sz="2400" dirty="0"/>
              <a:t>神就照着自己的形像造人，乃是照着他的形像造男造女。</a:t>
            </a:r>
            <a:endParaRPr lang="en-US" altLang="zh-CN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latin typeface="+mn-lt"/>
                <a:cs typeface="+mn-cs"/>
              </a:rPr>
              <a:t>第七日</a:t>
            </a:r>
            <a:r>
              <a:rPr lang="en-US" altLang="zh-CN" sz="2400" dirty="0">
                <a:latin typeface="+mn-lt"/>
                <a:cs typeface="+mn-cs"/>
              </a:rPr>
              <a:t>: </a:t>
            </a:r>
            <a:r>
              <a:rPr lang="zh-CN" altLang="en-US" sz="2400" dirty="0">
                <a:latin typeface="+mn-lt"/>
                <a:cs typeface="+mn-cs"/>
              </a:rPr>
              <a:t>神赐福给第七日，定为圣日，因为在这日神歇了他一切创造的工，就安息了。</a:t>
            </a:r>
            <a:endParaRPr lang="en-US" altLang="zh-CN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zh-CN" altLang="en-US" sz="2400" b="1" dirty="0">
                <a:latin typeface="+mn-lt"/>
                <a:cs typeface="+mn-cs"/>
              </a:rPr>
              <a:t>神如何创造？ </a:t>
            </a:r>
            <a:r>
              <a:rPr lang="zh-CN" altLang="en-US" sz="3200" b="1" dirty="0">
                <a:solidFill>
                  <a:srgbClr val="FF0000"/>
                </a:solidFill>
              </a:rPr>
              <a:t>神说。。。</a:t>
            </a:r>
            <a:r>
              <a:rPr lang="zh-CN" altLang="en-US" sz="2400" b="1" dirty="0">
                <a:solidFill>
                  <a:srgbClr val="FF0000"/>
                </a:solidFill>
              </a:rPr>
              <a:t>  “</a:t>
            </a:r>
            <a:r>
              <a:rPr lang="zh-CN" altLang="en-US" sz="2400" b="1" dirty="0">
                <a:solidFill>
                  <a:srgbClr val="FF0000"/>
                </a:solidFill>
                <a:latin typeface="+mn-lt"/>
                <a:cs typeface="+mn-cs"/>
              </a:rPr>
              <a:t>因为他说有，就有；命立，就立。</a:t>
            </a:r>
            <a:r>
              <a:rPr lang="en-US" altLang="zh-CN" sz="2400" b="1" dirty="0">
                <a:solidFill>
                  <a:srgbClr val="FF0000"/>
                </a:solidFill>
                <a:latin typeface="+mn-lt"/>
                <a:cs typeface="+mn-cs"/>
              </a:rPr>
              <a:t>”</a:t>
            </a:r>
            <a:r>
              <a:rPr lang="zh-CN" altLang="en-US" sz="2400" dirty="0">
                <a:latin typeface="+mn-lt"/>
                <a:cs typeface="+mn-cs"/>
              </a:rPr>
              <a:t>（诗篇</a:t>
            </a:r>
            <a:r>
              <a:rPr lang="en-US" altLang="zh-CN" sz="2400" dirty="0">
                <a:latin typeface="+mn-lt"/>
                <a:cs typeface="+mn-cs"/>
              </a:rPr>
              <a:t>33:9</a:t>
            </a:r>
            <a:r>
              <a:rPr lang="zh-CN" altLang="en-US" sz="2400" dirty="0">
                <a:latin typeface="+mn-lt"/>
                <a:cs typeface="+mn-cs"/>
              </a:rPr>
              <a:t>）</a:t>
            </a:r>
            <a:endParaRPr lang="en-US" altLang="zh-CN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zh-CN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zh-CN" sz="2400" dirty="0">
                <a:latin typeface="+mn-lt"/>
                <a:cs typeface="+mn-cs"/>
              </a:rPr>
              <a:t>“</a:t>
            </a:r>
            <a:r>
              <a:rPr lang="zh-CN" altLang="en-US" sz="2400" b="1" dirty="0">
                <a:solidFill>
                  <a:srgbClr val="FF0000"/>
                </a:solidFill>
                <a:latin typeface="+mn-lt"/>
                <a:cs typeface="+mn-cs"/>
              </a:rPr>
              <a:t>神看着是好的</a:t>
            </a:r>
            <a:r>
              <a:rPr lang="en-US" altLang="zh-CN" sz="2400" dirty="0"/>
              <a:t>” v10, 12, 18, 21, 25</a:t>
            </a:r>
            <a:endParaRPr lang="en-US" altLang="zh-CN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6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663496" y="735955"/>
            <a:ext cx="1111219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/>
              <a:t>创世纪</a:t>
            </a:r>
            <a:r>
              <a:rPr lang="en-US" altLang="zh-CN" sz="3200" b="1" dirty="0"/>
              <a:t> 2 </a:t>
            </a:r>
            <a:r>
              <a:rPr lang="en-US" altLang="zh-CN" sz="3200" b="1" dirty="0">
                <a:latin typeface="+mn-lt"/>
                <a:cs typeface="+mn-cs"/>
              </a:rPr>
              <a:t> </a:t>
            </a:r>
            <a:r>
              <a:rPr lang="zh-CN" altLang="en-US" sz="3200" b="1" dirty="0">
                <a:latin typeface="+mn-lt"/>
                <a:cs typeface="+mn-cs"/>
              </a:rPr>
              <a:t>神创造</a:t>
            </a:r>
            <a:r>
              <a:rPr lang="zh-CN" altLang="en-US" sz="3200" b="1" dirty="0"/>
              <a:t>人</a:t>
            </a:r>
            <a:endParaRPr lang="en-US" altLang="zh-CN" sz="2400" dirty="0">
              <a:latin typeface="+mn-lt"/>
              <a:cs typeface="+mn-cs"/>
            </a:endParaRPr>
          </a:p>
          <a:p>
            <a:pPr>
              <a:defRPr/>
            </a:pPr>
            <a:endParaRPr lang="en-US" altLang="zh-CN" sz="2400" dirty="0"/>
          </a:p>
          <a:p>
            <a:pPr>
              <a:defRPr/>
            </a:pPr>
            <a:r>
              <a:rPr lang="en-US" altLang="zh-CN" sz="2400" dirty="0"/>
              <a:t>7 </a:t>
            </a:r>
            <a:r>
              <a:rPr lang="zh-CN" altLang="en-US" sz="2400" dirty="0"/>
              <a:t>耶和华神用地上的尘土造人，将生气吹在他鼻孔里，他就成了有灵的活人，名叫亚当。</a:t>
            </a:r>
            <a:endParaRPr lang="en-US" altLang="zh-CN" sz="2400" dirty="0"/>
          </a:p>
          <a:p>
            <a:pPr>
              <a:defRPr/>
            </a:pPr>
            <a:r>
              <a:rPr lang="en-US" altLang="zh-CN" sz="2400" dirty="0"/>
              <a:t>8</a:t>
            </a:r>
            <a:r>
              <a:rPr lang="zh-CN" altLang="en-US" sz="2400" dirty="0"/>
              <a:t>耶和华神在东方的伊甸立了一个园子，把所造的人安置在那里。</a:t>
            </a:r>
            <a:endParaRPr lang="en-US" altLang="zh-CN" sz="2400" dirty="0"/>
          </a:p>
          <a:p>
            <a:pPr>
              <a:defRPr/>
            </a:pPr>
            <a:endParaRPr lang="en-US" altLang="zh-CN" sz="2400" dirty="0"/>
          </a:p>
          <a:p>
            <a:pPr>
              <a:defRPr/>
            </a:pPr>
            <a:r>
              <a:rPr lang="en-US" altLang="zh-CN" sz="2400" dirty="0"/>
              <a:t>18</a:t>
            </a:r>
            <a:r>
              <a:rPr lang="zh-CN" altLang="en-US" sz="2400" dirty="0"/>
              <a:t>耶和华神说，那人独居不好，我要为他造一个配偶帮助他。</a:t>
            </a:r>
            <a:endParaRPr lang="en-US" altLang="zh-CN" sz="2400" dirty="0"/>
          </a:p>
          <a:p>
            <a:pPr>
              <a:defRPr/>
            </a:pPr>
            <a:endParaRPr lang="zh-CN" altLang="en-US" sz="2400" dirty="0"/>
          </a:p>
          <a:p>
            <a:pPr>
              <a:defRPr/>
            </a:pPr>
            <a:r>
              <a:rPr lang="en-US" altLang="zh-CN" sz="2400" dirty="0"/>
              <a:t>21</a:t>
            </a:r>
            <a:r>
              <a:rPr lang="zh-CN" altLang="en-US" sz="2400" dirty="0"/>
              <a:t>耶和华神使他沉睡，他就睡了。于是取下他的一条肋骨，又把肉合起来。</a:t>
            </a:r>
          </a:p>
          <a:p>
            <a:pPr>
              <a:defRPr/>
            </a:pPr>
            <a:r>
              <a:rPr lang="en-US" altLang="zh-CN" sz="2400" dirty="0"/>
              <a:t>22</a:t>
            </a:r>
            <a:r>
              <a:rPr lang="zh-CN" altLang="en-US" sz="2400" dirty="0"/>
              <a:t>耶和华神就用那人身上所取的肋骨，造成一个女人，领她到那人跟前。</a:t>
            </a:r>
          </a:p>
          <a:p>
            <a:pPr>
              <a:defRPr/>
            </a:pPr>
            <a:r>
              <a:rPr lang="en-US" altLang="zh-CN" sz="2400" dirty="0"/>
              <a:t>23</a:t>
            </a:r>
            <a:r>
              <a:rPr lang="zh-CN" altLang="en-US" sz="2400" dirty="0"/>
              <a:t>那人说，这是我骨中的骨，肉中的肉，可以称她为女人，因为她是从男人身上取出来的。</a:t>
            </a:r>
          </a:p>
          <a:p>
            <a:pPr>
              <a:defRPr/>
            </a:pPr>
            <a:r>
              <a:rPr lang="en-US" altLang="zh-CN" sz="2400" dirty="0"/>
              <a:t>24</a:t>
            </a:r>
            <a:r>
              <a:rPr lang="zh-CN" altLang="en-US" sz="2400" dirty="0"/>
              <a:t>因此，人要离开父母与妻子连合，二人成为一体。</a:t>
            </a:r>
          </a:p>
          <a:p>
            <a:pPr>
              <a:defRPr/>
            </a:pPr>
            <a:r>
              <a:rPr lang="en-US" altLang="zh-CN" sz="2400" dirty="0"/>
              <a:t>25</a:t>
            </a:r>
            <a:r>
              <a:rPr lang="zh-CN" altLang="en-US" sz="2400" dirty="0"/>
              <a:t>当时夫妻二人赤身露体，并不羞耻。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7558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0E7DF1-00C3-1E69-3BA4-1F1F3FA5442E}"/>
              </a:ext>
            </a:extLst>
          </p:cNvPr>
          <p:cNvSpPr txBox="1"/>
          <p:nvPr/>
        </p:nvSpPr>
        <p:spPr>
          <a:xfrm>
            <a:off x="955288" y="351234"/>
            <a:ext cx="10281424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+mn-lt"/>
                <a:cs typeface="+mn-cs"/>
              </a:rPr>
              <a:t>神为什么创造</a:t>
            </a:r>
            <a:r>
              <a:rPr lang="zh-CN" altLang="en-US" sz="2800" b="1" dirty="0"/>
              <a:t>人？    </a:t>
            </a:r>
            <a:endParaRPr lang="en-US" altLang="zh-CN" sz="2800" dirty="0">
              <a:latin typeface="+mn-lt"/>
              <a:cs typeface="+mn-cs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sz="2400" dirty="0"/>
              <a:t>1:27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照着自己的形像造人</a:t>
            </a:r>
            <a:r>
              <a:rPr lang="zh-CN" altLang="en-US" sz="2400" dirty="0"/>
              <a:t>，乃是</a:t>
            </a:r>
            <a:r>
              <a:rPr lang="zh-CN" altLang="en-US" sz="2400" b="1" dirty="0">
                <a:solidFill>
                  <a:srgbClr val="FF0000"/>
                </a:solidFill>
              </a:rPr>
              <a:t>照着他的形像造男造女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1:28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赐福</a:t>
            </a:r>
            <a:r>
              <a:rPr lang="zh-CN" altLang="en-US" sz="2400" dirty="0"/>
              <a:t>给他们，又对他们说，要</a:t>
            </a:r>
            <a:r>
              <a:rPr lang="zh-CN" altLang="en-US" sz="2400" b="1" dirty="0">
                <a:solidFill>
                  <a:srgbClr val="0000FF"/>
                </a:solidFill>
              </a:rPr>
              <a:t>生养众多</a:t>
            </a:r>
            <a:r>
              <a:rPr lang="zh-CN" altLang="en-US" sz="2400" dirty="0"/>
              <a:t>，遍满地面，</a:t>
            </a:r>
            <a:r>
              <a:rPr lang="zh-CN" altLang="en-US" sz="2400" b="1" dirty="0">
                <a:solidFill>
                  <a:srgbClr val="0000FF"/>
                </a:solidFill>
              </a:rPr>
              <a:t>治理</a:t>
            </a:r>
            <a:r>
              <a:rPr lang="zh-CN" altLang="en-US" sz="2400" dirty="0"/>
              <a:t>这地。也要</a:t>
            </a:r>
            <a:r>
              <a:rPr lang="zh-CN" altLang="en-US" sz="2400" b="1" dirty="0">
                <a:solidFill>
                  <a:srgbClr val="0000FF"/>
                </a:solidFill>
              </a:rPr>
              <a:t>管理</a:t>
            </a:r>
            <a:r>
              <a:rPr lang="zh-CN" altLang="en-US" sz="2400" dirty="0"/>
              <a:t>海里的鱼，空中的鸟，和地上各样行动的活物。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2:15</a:t>
            </a:r>
            <a:r>
              <a:rPr lang="zh-CN" altLang="en-US" sz="2400" dirty="0"/>
              <a:t>耶和华神将那人安置在伊甸园，使他</a:t>
            </a:r>
            <a:r>
              <a:rPr lang="zh-CN" altLang="en-US" sz="2400" b="1" dirty="0">
                <a:solidFill>
                  <a:srgbClr val="0000FF"/>
                </a:solidFill>
              </a:rPr>
              <a:t>修理看守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dirty="0"/>
          </a:p>
          <a:p>
            <a:endParaRPr lang="en-US" altLang="zh-CN" dirty="0"/>
          </a:p>
          <a:p>
            <a:pPr algn="ctr"/>
            <a:r>
              <a:rPr lang="zh-CN" altLang="en-US" sz="2800" b="1" dirty="0"/>
              <a:t>原则</a:t>
            </a:r>
            <a:r>
              <a:rPr lang="en-US" altLang="zh-CN" sz="2800" b="1" dirty="0"/>
              <a:t>:</a:t>
            </a:r>
            <a:r>
              <a:rPr lang="zh-CN" altLang="en-US" sz="2800" b="1" dirty="0"/>
              <a:t>神人同工 </a:t>
            </a:r>
          </a:p>
          <a:p>
            <a:pPr algn="ctr"/>
            <a:endParaRPr lang="zh-CN" alt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神创造</a:t>
            </a:r>
            <a:r>
              <a:rPr lang="en-US" altLang="zh-CN" sz="2800" b="1" dirty="0">
                <a:solidFill>
                  <a:srgbClr val="FF0000"/>
                </a:solidFill>
              </a:rPr>
              <a:t>: </a:t>
            </a:r>
            <a:r>
              <a:rPr lang="zh-CN" altLang="en-US" sz="2800" b="1" dirty="0">
                <a:solidFill>
                  <a:srgbClr val="FF0000"/>
                </a:solidFill>
              </a:rPr>
              <a:t>賜福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人的责任</a:t>
            </a:r>
            <a:r>
              <a:rPr lang="en-US" altLang="zh-CN" sz="2800" b="1" dirty="0">
                <a:solidFill>
                  <a:srgbClr val="0000FF"/>
                </a:solidFill>
              </a:rPr>
              <a:t>: </a:t>
            </a:r>
            <a:r>
              <a:rPr lang="zh-CN" altLang="en-US" sz="2800" b="1" dirty="0">
                <a:solidFill>
                  <a:srgbClr val="0000FF"/>
                </a:solidFill>
              </a:rPr>
              <a:t>管理，治理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8D717F-2289-0EB7-4E77-4C2AD4F1DE4A}"/>
              </a:ext>
            </a:extLst>
          </p:cNvPr>
          <p:cNvSpPr txBox="1"/>
          <p:nvPr/>
        </p:nvSpPr>
        <p:spPr>
          <a:xfrm>
            <a:off x="7934091" y="300441"/>
            <a:ext cx="30721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荣耀神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神的荣耀接着人彰显出来</a:t>
            </a:r>
            <a:endParaRPr lang="en-US" altLang="zh-CN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79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0E7DF1-00C3-1E69-3BA4-1F1F3FA5442E}"/>
              </a:ext>
            </a:extLst>
          </p:cNvPr>
          <p:cNvSpPr txBox="1"/>
          <p:nvPr/>
        </p:nvSpPr>
        <p:spPr>
          <a:xfrm>
            <a:off x="500877" y="72011"/>
            <a:ext cx="11223702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亚当之约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sz="2400" dirty="0"/>
              <a:t>1:28  </a:t>
            </a:r>
            <a:r>
              <a:rPr lang="zh-CN" altLang="en-US" sz="2400" dirty="0"/>
              <a:t>神就</a:t>
            </a:r>
            <a:r>
              <a:rPr lang="zh-CN" altLang="en-US" sz="2400" b="1" dirty="0">
                <a:solidFill>
                  <a:srgbClr val="FF0000"/>
                </a:solidFill>
              </a:rPr>
              <a:t>赐福</a:t>
            </a:r>
            <a:r>
              <a:rPr lang="zh-CN" altLang="en-US" sz="2400" dirty="0"/>
              <a:t>给他们，又对他们说，要</a:t>
            </a:r>
            <a:r>
              <a:rPr lang="zh-CN" altLang="en-US" sz="2400" b="1" dirty="0">
                <a:solidFill>
                  <a:srgbClr val="0000FF"/>
                </a:solidFill>
              </a:rPr>
              <a:t>生养众多</a:t>
            </a:r>
            <a:r>
              <a:rPr lang="zh-CN" altLang="en-US" sz="2400" dirty="0"/>
              <a:t>，遍满地面，</a:t>
            </a:r>
            <a:r>
              <a:rPr lang="zh-CN" altLang="en-US" sz="2400" b="1" dirty="0">
                <a:solidFill>
                  <a:srgbClr val="0000FF"/>
                </a:solidFill>
              </a:rPr>
              <a:t>治理</a:t>
            </a:r>
            <a:r>
              <a:rPr lang="zh-CN" altLang="en-US" sz="2400" dirty="0"/>
              <a:t>这地。也要</a:t>
            </a:r>
            <a:r>
              <a:rPr lang="zh-CN" altLang="en-US" sz="2400" b="1" dirty="0">
                <a:solidFill>
                  <a:srgbClr val="0000FF"/>
                </a:solidFill>
              </a:rPr>
              <a:t>管理</a:t>
            </a:r>
            <a:r>
              <a:rPr lang="zh-CN" altLang="en-US" sz="2400" dirty="0"/>
              <a:t>海里的鱼，空中的鸟，和地上各样行动的活物。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2:15</a:t>
            </a:r>
            <a:r>
              <a:rPr lang="zh-CN" altLang="en-US" sz="2400" dirty="0"/>
              <a:t>耶和华神将那人安置在伊甸园，使他</a:t>
            </a:r>
            <a:r>
              <a:rPr lang="zh-CN" altLang="en-US" sz="2400" b="1" dirty="0">
                <a:solidFill>
                  <a:srgbClr val="0000FF"/>
                </a:solidFill>
              </a:rPr>
              <a:t>修理看守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2:16 </a:t>
            </a:r>
            <a:r>
              <a:rPr lang="zh-CN" altLang="en-US" sz="2400" dirty="0"/>
              <a:t>耶和华神吩咐他说，园中各样树上的果子，你可以随意吃。 </a:t>
            </a:r>
            <a:r>
              <a:rPr lang="en-US" altLang="zh-CN" sz="2400" dirty="0"/>
              <a:t>17 </a:t>
            </a:r>
            <a:r>
              <a:rPr lang="zh-CN" altLang="en-US" sz="2400" b="1" dirty="0">
                <a:solidFill>
                  <a:srgbClr val="FF0000"/>
                </a:solidFill>
              </a:rPr>
              <a:t>只是分别善恶树上的果子，你不可吃，因为你吃的日子必定死 。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endParaRPr lang="en-US" altLang="zh-CN" sz="24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800" b="1" dirty="0"/>
              <a:t>原则</a:t>
            </a:r>
            <a:r>
              <a:rPr lang="en-US" altLang="zh-CN" sz="2800" b="1" dirty="0"/>
              <a:t>:</a:t>
            </a:r>
            <a:r>
              <a:rPr lang="zh-CN" altLang="en-US" sz="2800" b="1" dirty="0"/>
              <a:t>神人同工 </a:t>
            </a:r>
          </a:p>
          <a:p>
            <a:pPr algn="ctr"/>
            <a:endParaRPr lang="zh-CN" altLang="en-US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神创造</a:t>
            </a:r>
            <a:r>
              <a:rPr lang="en-US" altLang="zh-CN" sz="2800" b="1" dirty="0">
                <a:solidFill>
                  <a:srgbClr val="FF0000"/>
                </a:solidFill>
              </a:rPr>
              <a:t>: </a:t>
            </a:r>
            <a:r>
              <a:rPr lang="zh-CN" altLang="en-US" sz="2800" b="1" dirty="0">
                <a:solidFill>
                  <a:srgbClr val="FF0000"/>
                </a:solidFill>
              </a:rPr>
              <a:t>賜福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algn="ctr"/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人的责任</a:t>
            </a:r>
            <a:r>
              <a:rPr lang="en-US" altLang="zh-CN" sz="2800" b="1" dirty="0">
                <a:solidFill>
                  <a:srgbClr val="0000FF"/>
                </a:solidFill>
              </a:rPr>
              <a:t>: </a:t>
            </a:r>
            <a:r>
              <a:rPr lang="zh-CN" altLang="en-US" sz="2800" b="1" dirty="0">
                <a:solidFill>
                  <a:srgbClr val="0000FF"/>
                </a:solidFill>
              </a:rPr>
              <a:t>管理，治理</a:t>
            </a:r>
            <a:endParaRPr lang="en-US" altLang="zh-CN" sz="2800" b="1" dirty="0">
              <a:solidFill>
                <a:srgbClr val="0000FF"/>
              </a:solidFill>
            </a:endParaRPr>
          </a:p>
          <a:p>
            <a:pPr algn="ctr"/>
            <a:r>
              <a:rPr lang="en-US" altLang="zh-CN" sz="2800" b="1" dirty="0">
                <a:solidFill>
                  <a:srgbClr val="0000FF"/>
                </a:solidFill>
              </a:rPr>
              <a:t>	          </a:t>
            </a:r>
            <a:r>
              <a:rPr lang="zh-CN" altLang="en-US" sz="2800" b="1" dirty="0">
                <a:solidFill>
                  <a:srgbClr val="0000FF"/>
                </a:solidFill>
              </a:rPr>
              <a:t>顺服，遵令</a:t>
            </a: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                    延福 </a:t>
            </a:r>
            <a:r>
              <a:rPr lang="en-US" altLang="zh-CN" sz="2800" b="1" dirty="0">
                <a:solidFill>
                  <a:srgbClr val="0000FF"/>
                </a:solidFill>
              </a:rPr>
              <a:t>- </a:t>
            </a:r>
            <a:r>
              <a:rPr lang="zh-CN" altLang="en-US" sz="2800" b="1" dirty="0">
                <a:solidFill>
                  <a:srgbClr val="0000FF"/>
                </a:solidFill>
              </a:rPr>
              <a:t>遍滿全地</a:t>
            </a:r>
          </a:p>
        </p:txBody>
      </p:sp>
    </p:spTree>
    <p:extLst>
      <p:ext uri="{BB962C8B-B14F-4D97-AF65-F5344CB8AC3E}">
        <p14:creationId xmlns:p14="http://schemas.microsoft.com/office/powerpoint/2010/main" val="13538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A0D2BC-736E-1EE3-13E7-21908EBB2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345" y="369973"/>
            <a:ext cx="8459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zh-TW" altLang="en-US" sz="3200" b="1" dirty="0">
                <a:latin typeface="+mn-ea"/>
              </a:rPr>
              <a:t>伊甸园 </a:t>
            </a:r>
            <a:r>
              <a:rPr lang="en-US" altLang="zh-TW" sz="3200" b="1" dirty="0">
                <a:latin typeface="+mn-ea"/>
              </a:rPr>
              <a:t>-</a:t>
            </a:r>
            <a:r>
              <a:rPr lang="zh-TW" altLang="en-US" sz="3200" b="1" dirty="0">
                <a:latin typeface="+mn-ea"/>
              </a:rPr>
              <a:t> 天堂福境 的初</a:t>
            </a:r>
            <a:r>
              <a:rPr lang="zh-CN" altLang="en-US" sz="3200" b="1" dirty="0">
                <a:latin typeface="+mn-ea"/>
              </a:rPr>
              <a:t>尝</a:t>
            </a:r>
            <a:r>
              <a:rPr lang="zh-TW" altLang="en-US" sz="3200" b="1" dirty="0">
                <a:latin typeface="+mn-ea"/>
              </a:rPr>
              <a:t> </a:t>
            </a:r>
            <a:r>
              <a:rPr lang="en-US" altLang="en-US" sz="3200" b="1" dirty="0">
                <a:latin typeface="+mn-ea"/>
              </a:rPr>
              <a:t>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173932-0911-5E04-F3BE-8A9F5E5D809F}"/>
              </a:ext>
            </a:extLst>
          </p:cNvPr>
          <p:cNvSpPr txBox="1"/>
          <p:nvPr/>
        </p:nvSpPr>
        <p:spPr>
          <a:xfrm>
            <a:off x="1018942" y="1415074"/>
            <a:ext cx="10059793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神人同住，没有隔阂</a:t>
            </a:r>
            <a:r>
              <a:rPr lang="zh-CN" altLang="en-US" sz="2800" dirty="0"/>
              <a:t> </a:t>
            </a:r>
            <a:r>
              <a:rPr lang="en-US" altLang="zh-CN" sz="2400" dirty="0"/>
              <a:t>2:9-14</a:t>
            </a:r>
          </a:p>
          <a:p>
            <a:endParaRPr lang="zh-CN" altLang="en-US" sz="2400" dirty="0"/>
          </a:p>
          <a:p>
            <a:r>
              <a:rPr lang="zh-CN" altLang="en-US" sz="2400" dirty="0"/>
              <a:t>果树</a:t>
            </a:r>
            <a:r>
              <a:rPr lang="en-US" altLang="zh-CN" sz="2400" dirty="0"/>
              <a:t>: 2:9</a:t>
            </a:r>
            <a:r>
              <a:rPr lang="zh-CN" altLang="en-US" sz="2400" dirty="0"/>
              <a:t>耶和华神使各样的树从地里长出来，可以悦人的眼目，其上的果子好作食物。园子当中又有生命树和分别善恶的树。</a:t>
            </a:r>
          </a:p>
          <a:p>
            <a:endParaRPr lang="en-US" altLang="zh-CN" sz="2400" dirty="0"/>
          </a:p>
          <a:p>
            <a:r>
              <a:rPr lang="zh-CN" altLang="en-US" sz="2400" dirty="0"/>
              <a:t>河流</a:t>
            </a:r>
            <a:r>
              <a:rPr lang="en-US" altLang="zh-CN" sz="2400" dirty="0"/>
              <a:t>: 2:10</a:t>
            </a:r>
            <a:r>
              <a:rPr lang="zh-CN" altLang="en-US" sz="2400" dirty="0"/>
              <a:t>有一条河从伊甸流出来，灌溉那园子；从那里分支，成了四道河的源头。 </a:t>
            </a:r>
            <a:r>
              <a:rPr lang="en-US" altLang="zh-CN" sz="2400" dirty="0"/>
              <a:t>11 </a:t>
            </a:r>
            <a:r>
              <a:rPr lang="zh-CN" altLang="en-US" sz="2400" dirty="0"/>
              <a:t>第一道河名叫比逊，就是环绕哈腓拉全地的，在那里有金子； </a:t>
            </a:r>
            <a:r>
              <a:rPr lang="en-US" altLang="zh-CN" sz="2400" dirty="0"/>
              <a:t>12 </a:t>
            </a:r>
            <a:r>
              <a:rPr lang="zh-CN" altLang="en-US" sz="2400" dirty="0"/>
              <a:t>那地的金子是好的；在那里也有红玉和玛瑙。 </a:t>
            </a:r>
            <a:r>
              <a:rPr lang="en-US" altLang="zh-CN" sz="2400" dirty="0"/>
              <a:t>13 </a:t>
            </a:r>
            <a:r>
              <a:rPr lang="zh-CN" altLang="en-US" sz="2400" dirty="0"/>
              <a:t>第二道河名叫基训，就是环绕古实全地的。 </a:t>
            </a:r>
            <a:r>
              <a:rPr lang="en-US" altLang="zh-CN" sz="2400" dirty="0"/>
              <a:t>14 </a:t>
            </a:r>
            <a:r>
              <a:rPr lang="zh-CN" altLang="en-US" sz="2400" dirty="0"/>
              <a:t>第三道河名叫底格里斯河，就是流向亚述东边的。第四道河就是幼发拉底河。</a:t>
            </a:r>
            <a:endParaRPr lang="en-US" altLang="zh-CN" sz="2400" dirty="0"/>
          </a:p>
          <a:p>
            <a:endParaRPr lang="en-US" sz="2400" dirty="0"/>
          </a:p>
          <a:p>
            <a:pPr algn="ctr"/>
            <a:r>
              <a:rPr lang="zh-CN" altLang="en-US" sz="2400" b="1" dirty="0">
                <a:solidFill>
                  <a:srgbClr val="FF0000"/>
                </a:solidFill>
              </a:rPr>
              <a:t>从创世纪到启示录，从起初到末了，神与人的约从来没有改变，神的恩典从来没有改变，神的爱从来没有改变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261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3275</Words>
  <Application>Microsoft Office PowerPoint</Application>
  <PresentationFormat>Widescreen</PresentationFormat>
  <Paragraphs>197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等线</vt:lpstr>
      <vt:lpstr>新細明體</vt:lpstr>
      <vt:lpstr>Arial</vt:lpstr>
      <vt:lpstr>Calibri</vt:lpstr>
      <vt:lpstr>Calibri Light</vt:lpstr>
      <vt:lpstr>Courier New</vt:lpstr>
      <vt:lpstr>Source Sans Pro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Haining Zhu</dc:creator>
  <cp:lastModifiedBy>Zhu, Haining - (haining)</cp:lastModifiedBy>
  <cp:revision>17</cp:revision>
  <dcterms:created xsi:type="dcterms:W3CDTF">2022-08-27T00:29:31Z</dcterms:created>
  <dcterms:modified xsi:type="dcterms:W3CDTF">2023-09-10T09:09:08Z</dcterms:modified>
</cp:coreProperties>
</file>