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8" r:id="rId2"/>
    <p:sldId id="331" r:id="rId3"/>
    <p:sldId id="397" r:id="rId4"/>
    <p:sldId id="398" r:id="rId5"/>
    <p:sldId id="403" r:id="rId6"/>
    <p:sldId id="404" r:id="rId7"/>
    <p:sldId id="405" r:id="rId8"/>
    <p:sldId id="399" r:id="rId9"/>
    <p:sldId id="400" r:id="rId10"/>
    <p:sldId id="401" r:id="rId11"/>
    <p:sldId id="402" r:id="rId12"/>
    <p:sldId id="407" r:id="rId13"/>
    <p:sldId id="411" r:id="rId14"/>
    <p:sldId id="412" r:id="rId15"/>
    <p:sldId id="413" r:id="rId16"/>
    <p:sldId id="448" r:id="rId17"/>
    <p:sldId id="414" r:id="rId18"/>
    <p:sldId id="415" r:id="rId19"/>
    <p:sldId id="416" r:id="rId20"/>
    <p:sldId id="417" r:id="rId21"/>
    <p:sldId id="422" r:id="rId22"/>
    <p:sldId id="423" r:id="rId23"/>
    <p:sldId id="453" r:id="rId24"/>
    <p:sldId id="449" r:id="rId25"/>
    <p:sldId id="424" r:id="rId26"/>
    <p:sldId id="425" r:id="rId27"/>
    <p:sldId id="426" r:id="rId28"/>
    <p:sldId id="428" r:id="rId29"/>
    <p:sldId id="429" r:id="rId30"/>
    <p:sldId id="431" r:id="rId31"/>
    <p:sldId id="432" r:id="rId32"/>
    <p:sldId id="434" r:id="rId33"/>
    <p:sldId id="450" r:id="rId34"/>
    <p:sldId id="441" r:id="rId35"/>
    <p:sldId id="442" r:id="rId36"/>
    <p:sldId id="443" r:id="rId37"/>
    <p:sldId id="444" r:id="rId38"/>
    <p:sldId id="451" r:id="rId39"/>
    <p:sldId id="447" r:id="rId40"/>
    <p:sldId id="45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EDF"/>
    <a:srgbClr val="150575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248BC-A7B4-46D6-832B-CA6FB1124999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7E2C5-8E48-47FE-82E1-8A074F3A5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6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DD5B9-6FD7-4EDE-93AB-0C3D852707B4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176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E7829-69F4-45D6-8A3F-125CDD093335}" type="slidenum">
              <a:rPr lang="zh-TW" altLang="en-US"/>
              <a:pPr/>
              <a:t>11</a:t>
            </a:fld>
            <a:endParaRPr lang="en-US" altLang="zh-TW"/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399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0FF5CA-569B-4CC4-BB05-16F6EF1787CC}" type="slidenum">
              <a:rPr lang="zh-TW" altLang="en-US"/>
              <a:pPr/>
              <a:t>12</a:t>
            </a:fld>
            <a:endParaRPr lang="en-US" altLang="zh-TW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6484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13D76-90C7-45E4-BD52-3DFBDB671B50}" type="slidenum">
              <a:rPr lang="zh-TW" altLang="en-US"/>
              <a:pPr/>
              <a:t>13</a:t>
            </a:fld>
            <a:endParaRPr lang="en-US" altLang="zh-TW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286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CB2B1-569E-4A0F-9474-897279D890B1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4463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5375E-6B25-4020-A74A-DE47EEEB07E6}" type="slidenum">
              <a:rPr lang="zh-TW" altLang="en-US"/>
              <a:pPr/>
              <a:t>15</a:t>
            </a:fld>
            <a:endParaRPr lang="en-US" altLang="zh-TW"/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894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6114B-C198-4926-A580-098CCEB668EB}" type="slidenum">
              <a:rPr lang="zh-TW" altLang="en-US"/>
              <a:pPr/>
              <a:t>16</a:t>
            </a:fld>
            <a:endParaRPr lang="en-US" altLang="zh-TW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625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6114B-C198-4926-A580-098CCEB668EB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154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6C3783-21A9-4388-975C-6C7E347D9D24}" type="slidenum">
              <a:rPr lang="zh-TW" altLang="en-US"/>
              <a:pPr/>
              <a:t>18</a:t>
            </a:fld>
            <a:endParaRPr lang="en-US" altLang="zh-TW"/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116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AAFDA-47F2-43B5-B901-6CB393DEB0FD}" type="slidenum">
              <a:rPr lang="zh-TW" altLang="en-US"/>
              <a:pPr/>
              <a:t>19</a:t>
            </a:fld>
            <a:endParaRPr lang="en-US" altLang="zh-TW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626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628A6-3CC7-45FE-AAA4-3CE5DBCB496D}" type="slidenum">
              <a:rPr lang="zh-TW" altLang="en-US"/>
              <a:pPr/>
              <a:t>20</a:t>
            </a:fld>
            <a:endParaRPr lang="en-US" altLang="zh-TW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97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D079F-EBA4-49E0-9B61-44EFBD2DBB2F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721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87867-2E2B-4D86-8FBF-F469DD9B2FA9}" type="slidenum">
              <a:rPr lang="zh-TW" altLang="en-US"/>
              <a:pPr/>
              <a:t>21</a:t>
            </a:fld>
            <a:endParaRPr lang="en-US" altLang="zh-TW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15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E5407-1A66-4142-8E37-D89262D56B6D}" type="slidenum">
              <a:rPr lang="zh-TW" altLang="en-US"/>
              <a:pPr/>
              <a:t>22</a:t>
            </a:fld>
            <a:endParaRPr lang="en-US" altLang="zh-TW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349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9DE50-9B84-40B0-8996-F96FB6EBA896}" type="slidenum">
              <a:rPr lang="zh-TW" altLang="en-US"/>
              <a:pPr/>
              <a:t>25</a:t>
            </a:fld>
            <a:endParaRPr lang="en-US" altLang="zh-TW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2278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4FFF5-4996-426D-94A3-498A4BE79492}" type="slidenum">
              <a:rPr lang="zh-TW" altLang="en-US"/>
              <a:pPr/>
              <a:t>26</a:t>
            </a:fld>
            <a:endParaRPr lang="en-US" altLang="zh-TW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766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E3A99-6122-4C6F-A590-180CFBC16843}" type="slidenum">
              <a:rPr lang="zh-TW" altLang="en-US"/>
              <a:pPr/>
              <a:t>27</a:t>
            </a:fld>
            <a:endParaRPr lang="en-US" altLang="zh-TW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619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417B0-8D46-4E43-9F41-104779299EC5}" type="slidenum">
              <a:rPr lang="zh-TW" altLang="en-US"/>
              <a:pPr/>
              <a:t>28</a:t>
            </a:fld>
            <a:endParaRPr lang="en-US" altLang="zh-TW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362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974DC-8248-4F57-A241-D4FE7A8BFE98}" type="slidenum">
              <a:rPr lang="zh-TW" altLang="en-US"/>
              <a:pPr/>
              <a:t>29</a:t>
            </a:fld>
            <a:endParaRPr lang="en-US" altLang="zh-TW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7985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772BB-F1BD-432C-93EA-B0CAD3C6940D}" type="slidenum">
              <a:rPr lang="zh-TW" altLang="en-US"/>
              <a:pPr/>
              <a:t>30</a:t>
            </a:fld>
            <a:endParaRPr lang="en-US" altLang="zh-TW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063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AC04C-412B-463A-AD48-E375B9BCA99C}" type="slidenum">
              <a:rPr lang="zh-TW" altLang="en-US"/>
              <a:pPr/>
              <a:t>31</a:t>
            </a:fld>
            <a:endParaRPr lang="en-US" altLang="zh-TW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30228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C9F80-535E-43F1-A5FC-B75EE4EFFC97}" type="slidenum">
              <a:rPr lang="zh-TW" altLang="en-US"/>
              <a:pPr/>
              <a:t>32</a:t>
            </a:fld>
            <a:endParaRPr lang="en-US" altLang="zh-TW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60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2A493-5046-451E-B9B9-71FDB78F866A}" type="slidenum">
              <a:rPr lang="zh-TW" altLang="en-US"/>
              <a:pPr/>
              <a:t>4</a:t>
            </a:fld>
            <a:endParaRPr lang="en-US" altLang="zh-TW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8622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C9F80-535E-43F1-A5FC-B75EE4EFFC97}" type="slidenum">
              <a:rPr lang="zh-TW" altLang="en-US"/>
              <a:pPr/>
              <a:t>33</a:t>
            </a:fld>
            <a:endParaRPr lang="en-US" altLang="zh-TW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5130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B809B-162E-49F4-9E8A-82FC78B14137}" type="slidenum">
              <a:rPr lang="zh-TW" altLang="en-US"/>
              <a:pPr/>
              <a:t>34</a:t>
            </a:fld>
            <a:endParaRPr lang="en-US" altLang="zh-TW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29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78D4A-DED9-4D16-B4AB-A67E442AE1F6}" type="slidenum">
              <a:rPr lang="zh-TW" altLang="en-US"/>
              <a:pPr/>
              <a:t>5</a:t>
            </a:fld>
            <a:endParaRPr lang="en-US" altLang="zh-TW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7633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E9381-2DF2-4E5F-B079-2CCF45FB77EB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3310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488C8-B3C7-4E83-8F38-13F1B2625AF9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60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218C9-AE77-47E7-872E-DBE0A9031088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428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973E7-8EDD-4BDA-8ED4-ED83666E4FBC}" type="slidenum">
              <a:rPr lang="zh-TW" altLang="en-US"/>
              <a:pPr/>
              <a:t>9</a:t>
            </a:fld>
            <a:endParaRPr lang="en-US" altLang="zh-TW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692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79EF1-F546-4710-A7AD-70C38FE66ADB}" type="slidenum">
              <a:rPr lang="zh-TW" altLang="en-US"/>
              <a:pPr/>
              <a:t>10</a:t>
            </a:fld>
            <a:endParaRPr lang="en-US" altLang="zh-TW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937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4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4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8889" y="160312"/>
            <a:ext cx="102625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你們當效法我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》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第七課 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- 2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25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日</a:t>
            </a:r>
            <a:endParaRPr lang="en-US" altLang="zh-CN" sz="4000" b="1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TW" alt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保羅</a:t>
            </a:r>
            <a:r>
              <a:rPr lang="zh-TW" alt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</a:t>
            </a:r>
            <a:r>
              <a:rPr lang="zh-CN" alt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三</a:t>
            </a:r>
            <a:r>
              <a:rPr lang="zh-TW" alt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次旅</a:t>
            </a:r>
            <a:r>
              <a:rPr lang="zh-TW" alt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行傳</a:t>
            </a:r>
            <a:r>
              <a:rPr lang="zh-TW" alt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道</a:t>
            </a:r>
            <a:r>
              <a:rPr lang="zh-CN" alt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路線</a:t>
            </a:r>
            <a:endParaRPr lang="zh-TW" altLang="en-US" sz="4800" b="1" dirty="0">
              <a:solidFill>
                <a:srgbClr val="C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235" y="2647389"/>
            <a:ext cx="45736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課程內容：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個方面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3410918"/>
            <a:ext cx="12111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保羅第三次旅行傳道腳踨 </a:t>
            </a:r>
            <a:r>
              <a:rPr lang="en-US" altLang="zh-CN" sz="4000" dirty="0" smtClean="0">
                <a:solidFill>
                  <a:srgbClr val="150575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– </a:t>
            </a:r>
            <a:r>
              <a:rPr lang="zh-CN" alt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作</a:t>
            </a:r>
            <a:r>
              <a:rPr lang="zh-CN" altLang="en-US" sz="4000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圖作業</a:t>
            </a:r>
            <a:endParaRPr lang="en-US" altLang="zh-CN" sz="4000" dirty="0">
              <a:solidFill>
                <a:srgbClr val="C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一點討論：</a:t>
            </a:r>
            <a:r>
              <a:rPr lang="zh-CN" altLang="en-US" sz="4000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在神的家中應當怎樣行</a:t>
            </a:r>
            <a:endParaRPr lang="en-US" altLang="zh-CN" sz="4000" dirty="0">
              <a:solidFill>
                <a:srgbClr val="C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artemi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752600" y="120591"/>
            <a:ext cx="3711272" cy="311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 dirty="0">
                <a:solidFill>
                  <a:schemeClr val="bg1"/>
                </a:solidFill>
                <a:ea typeface="SimHei" panose="02010609060101010101" pitchFamily="49" charset="-122"/>
              </a:rPr>
              <a:t>以弗所的亞底米女神廟</a:t>
            </a:r>
          </a:p>
          <a:p>
            <a:pPr>
              <a:spcAft>
                <a:spcPct val="30000"/>
              </a:spcAft>
            </a:pPr>
            <a:r>
              <a:rPr lang="zh-TW" altLang="en-US" sz="2200" dirty="0">
                <a:solidFill>
                  <a:schemeClr val="bg1"/>
                </a:solidFill>
                <a:ea typeface="SimHei" panose="02010609060101010101" pitchFamily="49" charset="-122"/>
              </a:rPr>
              <a:t>古代七大世界奇</a:t>
            </a:r>
            <a:r>
              <a:rPr lang="zh-TW" altLang="en-US" sz="2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觀之一</a:t>
            </a:r>
          </a:p>
          <a:p>
            <a:pPr>
              <a:spcAft>
                <a:spcPct val="30000"/>
              </a:spcAft>
            </a:pPr>
            <a:r>
              <a:rPr lang="zh-TW" altLang="en-US" sz="2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長*寬*高</a:t>
            </a:r>
            <a:r>
              <a:rPr lang="en-US" altLang="zh-TW" sz="2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=130m*67m*18m</a:t>
            </a:r>
          </a:p>
          <a:p>
            <a:pPr>
              <a:spcAft>
                <a:spcPct val="30000"/>
              </a:spcAft>
            </a:pPr>
            <a:r>
              <a:rPr lang="zh-TW" altLang="en-US" sz="2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</a:t>
            </a:r>
            <a:r>
              <a:rPr lang="en-US" altLang="zh-TW" sz="2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127</a:t>
            </a:r>
            <a:r>
              <a:rPr lang="zh-TW" altLang="en-US" sz="2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根燦爛奪目的大理石柱</a:t>
            </a:r>
          </a:p>
          <a:p>
            <a:pPr>
              <a:spcAft>
                <a:spcPct val="30000"/>
              </a:spcAft>
            </a:pPr>
            <a:r>
              <a:rPr lang="zh-TW" altLang="en-US" sz="2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由</a:t>
            </a:r>
            <a:r>
              <a:rPr lang="en-US" altLang="zh-TW" sz="2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127</a:t>
            </a:r>
            <a:r>
              <a:rPr lang="zh-TW" altLang="en-US" sz="2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個王所奉獻</a:t>
            </a:r>
          </a:p>
          <a:p>
            <a:pPr>
              <a:spcAft>
                <a:spcPct val="30000"/>
              </a:spcAft>
            </a:pPr>
            <a:r>
              <a:rPr lang="zh-TW" altLang="en-US" sz="2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其中</a:t>
            </a:r>
            <a:r>
              <a:rPr lang="en-US" altLang="zh-TW" sz="2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36</a:t>
            </a:r>
            <a:r>
              <a:rPr lang="zh-TW" altLang="en-US" sz="2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根為鍍金或鑲金</a:t>
            </a:r>
          </a:p>
          <a:p>
            <a:pPr>
              <a:spcAft>
                <a:spcPct val="30000"/>
              </a:spcAft>
            </a:pPr>
            <a:r>
              <a:rPr lang="zh-TW" altLang="en-US" sz="2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為雅典巴特農神廟的四倍大</a:t>
            </a:r>
            <a:endParaRPr lang="en-US" altLang="zh-TW" sz="22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10596" name="Picture 4" descr="partheno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1"/>
            <a:ext cx="3405188" cy="1984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59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43" name="Picture 3" descr="tr-09-ephese-musee-de-selcuk-artemis-cpf-67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r="5415"/>
          <a:stretch>
            <a:fillRect/>
          </a:stretch>
        </p:blipFill>
        <p:spPr bwMode="auto">
          <a:xfrm>
            <a:off x="2667000" y="0"/>
            <a:ext cx="429418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7172326" y="3975101"/>
            <a:ext cx="2886075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2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希臘神話女神，相傳掌管狩獵、野獸、荒野、生育、貞操、少女、婦女的疾病。相當於羅馬神話的狩獵與月之女神黛安娜。</a:t>
            </a:r>
            <a:endParaRPr lang="en-US" altLang="zh-TW" sz="2200">
              <a:solidFill>
                <a:srgbClr val="6633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2787651" y="236538"/>
            <a:ext cx="1222375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10000"/>
              </a:spcAft>
            </a:pPr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亞底米</a:t>
            </a:r>
          </a:p>
          <a:p>
            <a:pPr>
              <a:spcAft>
                <a:spcPct val="10000"/>
              </a:spcAft>
            </a:pPr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女神</a:t>
            </a:r>
          </a:p>
        </p:txBody>
      </p:sp>
    </p:spTree>
    <p:extLst>
      <p:ext uri="{BB962C8B-B14F-4D97-AF65-F5344CB8AC3E}">
        <p14:creationId xmlns:p14="http://schemas.microsoft.com/office/powerpoint/2010/main" val="326771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585927" y="1728186"/>
            <a:ext cx="10484528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那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時，有幾個遊行各處、念咒趕鬼的猶太人，向那被惡鬼附的人擅自稱主耶穌的名，說：「我奉保羅所傳的耶穌，勒令你們出來！」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做這事的，有猶太祭司長士基瓦的七個兒子。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惡鬼回答他們說：「耶穌我認識，保羅我也知道。你們卻是誰呢？」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惡鬼所附的人就跳在他們身上，勝了其中二人，制伏他們，叫他們赤著身子受了傷，從那房子裡逃出去了。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凡住在以弗所的，無論是猶太人，是希臘人，都知道這事，也都懼怕；主耶穌的名從此就尊大了。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19: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13-17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3213715" y="482902"/>
            <a:ext cx="4483225" cy="963612"/>
          </a:xfrm>
          <a:prstGeom prst="wedgeRectCallout">
            <a:avLst>
              <a:gd name="adj1" fmla="val -22996"/>
              <a:gd name="adj2" fmla="val -48116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  <a:spcAft>
                <a:spcPct val="10000"/>
              </a:spcAft>
            </a:pPr>
            <a:r>
              <a:rPr lang="zh-CN" altLang="en-US" sz="4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行邪術的被鬼附</a:t>
            </a:r>
            <a:endParaRPr lang="zh-TW" altLang="en-US" sz="4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18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114" name="Picture 2" descr="44019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4" y="539750"/>
            <a:ext cx="4751387" cy="5773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971673" y="2127683"/>
            <a:ext cx="494494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那已經信的，多有人來承認訴說自己所行的事。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平素行邪術的，也有許多人把書拿來，堆積在眾人面前焚燒。他們算計書價，便知道共合五萬塊錢。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主的道大大興旺，而且得勝，就是這樣。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19:1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8-20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05521" y="758110"/>
            <a:ext cx="4483225" cy="963612"/>
          </a:xfrm>
          <a:prstGeom prst="wedgeRectCallout">
            <a:avLst>
              <a:gd name="adj1" fmla="val -22996"/>
              <a:gd name="adj2" fmla="val -48116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  <a:spcAft>
                <a:spcPct val="10000"/>
              </a:spcAft>
            </a:pPr>
            <a:r>
              <a:rPr lang="zh-CN" altLang="en-US" sz="4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以弗所悔改焚書</a:t>
            </a:r>
            <a:endParaRPr lang="zh-TW" altLang="en-US" sz="4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676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 descr="paul-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9301" name="Oval 5"/>
          <p:cNvSpPr>
            <a:spLocks noChangeArrowheads="1"/>
          </p:cNvSpPr>
          <p:nvPr/>
        </p:nvSpPr>
        <p:spPr bwMode="auto">
          <a:xfrm>
            <a:off x="3194051" y="82073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9302" name="Oval 6"/>
          <p:cNvSpPr>
            <a:spLocks noChangeArrowheads="1"/>
          </p:cNvSpPr>
          <p:nvPr/>
        </p:nvSpPr>
        <p:spPr bwMode="auto">
          <a:xfrm>
            <a:off x="2859088" y="8636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9303" name="Oval 7"/>
          <p:cNvSpPr>
            <a:spLocks noChangeArrowheads="1"/>
          </p:cNvSpPr>
          <p:nvPr/>
        </p:nvSpPr>
        <p:spPr bwMode="auto">
          <a:xfrm>
            <a:off x="9218613" y="3268663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9304" name="Oval 8"/>
          <p:cNvSpPr>
            <a:spLocks noChangeArrowheads="1"/>
          </p:cNvSpPr>
          <p:nvPr/>
        </p:nvSpPr>
        <p:spPr bwMode="auto">
          <a:xfrm>
            <a:off x="8586788" y="290988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9307" name="Oval 11"/>
          <p:cNvSpPr>
            <a:spLocks noChangeArrowheads="1"/>
          </p:cNvSpPr>
          <p:nvPr/>
        </p:nvSpPr>
        <p:spPr bwMode="auto">
          <a:xfrm>
            <a:off x="7893051" y="2684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9308" name="Oval 12"/>
          <p:cNvSpPr>
            <a:spLocks noChangeArrowheads="1"/>
          </p:cNvSpPr>
          <p:nvPr/>
        </p:nvSpPr>
        <p:spPr bwMode="auto">
          <a:xfrm>
            <a:off x="7351713" y="26098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9311" name="Oval 15"/>
          <p:cNvSpPr>
            <a:spLocks noChangeArrowheads="1"/>
          </p:cNvSpPr>
          <p:nvPr/>
        </p:nvSpPr>
        <p:spPr bwMode="auto">
          <a:xfrm>
            <a:off x="7464426" y="2430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9313" name="Oval 17"/>
          <p:cNvSpPr>
            <a:spLocks noChangeArrowheads="1"/>
          </p:cNvSpPr>
          <p:nvPr/>
        </p:nvSpPr>
        <p:spPr bwMode="auto">
          <a:xfrm>
            <a:off x="6856413" y="22098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9315" name="Oval 19"/>
          <p:cNvSpPr>
            <a:spLocks noChangeArrowheads="1"/>
          </p:cNvSpPr>
          <p:nvPr/>
        </p:nvSpPr>
        <p:spPr bwMode="auto">
          <a:xfrm>
            <a:off x="4613276" y="13874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9316" name="Oval 20"/>
          <p:cNvSpPr>
            <a:spLocks noChangeArrowheads="1"/>
          </p:cNvSpPr>
          <p:nvPr/>
        </p:nvSpPr>
        <p:spPr bwMode="auto">
          <a:xfrm>
            <a:off x="8997951" y="58547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9319" name="Rectangle 23"/>
          <p:cNvSpPr>
            <a:spLocks noChangeArrowheads="1"/>
          </p:cNvSpPr>
          <p:nvPr/>
        </p:nvSpPr>
        <p:spPr bwMode="auto">
          <a:xfrm>
            <a:off x="1524001" y="4122738"/>
            <a:ext cx="4398963" cy="2735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9320" name="Text Box 24"/>
          <p:cNvSpPr txBox="1">
            <a:spLocks noChangeArrowheads="1"/>
          </p:cNvSpPr>
          <p:nvPr/>
        </p:nvSpPr>
        <p:spPr bwMode="auto">
          <a:xfrm>
            <a:off x="1839913" y="4295775"/>
            <a:ext cx="41005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這些事完了，保羅心裡定意經過了馬其頓、亞該亞，就往耶路撒冷去；又說：「我到了那裡以後，也必須往羅馬去看看。」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19: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2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39321" name="Oval 25"/>
          <p:cNvSpPr>
            <a:spLocks noChangeArrowheads="1"/>
          </p:cNvSpPr>
          <p:nvPr/>
        </p:nvSpPr>
        <p:spPr bwMode="auto">
          <a:xfrm>
            <a:off x="3462338" y="23828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9325" name="Text Box 29"/>
          <p:cNvSpPr txBox="1">
            <a:spLocks noChangeArrowheads="1"/>
          </p:cNvSpPr>
          <p:nvPr/>
        </p:nvSpPr>
        <p:spPr bwMode="auto">
          <a:xfrm>
            <a:off x="2500313" y="2586038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亞該亞</a:t>
            </a:r>
          </a:p>
        </p:txBody>
      </p:sp>
      <p:sp>
        <p:nvSpPr>
          <p:cNvPr id="439327" name="Text Box 31"/>
          <p:cNvSpPr txBox="1">
            <a:spLocks noChangeArrowheads="1"/>
          </p:cNvSpPr>
          <p:nvPr/>
        </p:nvSpPr>
        <p:spPr bwMode="auto">
          <a:xfrm>
            <a:off x="2478088" y="331788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馬其頓</a:t>
            </a:r>
          </a:p>
        </p:txBody>
      </p:sp>
      <p:sp>
        <p:nvSpPr>
          <p:cNvPr id="439328" name="Text Box 32"/>
          <p:cNvSpPr txBox="1">
            <a:spLocks noChangeArrowheads="1"/>
          </p:cNvSpPr>
          <p:nvPr/>
        </p:nvSpPr>
        <p:spPr bwMode="auto">
          <a:xfrm>
            <a:off x="5226050" y="1812926"/>
            <a:ext cx="869950" cy="366713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亞西亞</a:t>
            </a:r>
          </a:p>
        </p:txBody>
      </p:sp>
      <p:sp>
        <p:nvSpPr>
          <p:cNvPr id="439329" name="Freeform 33"/>
          <p:cNvSpPr>
            <a:spLocks/>
          </p:cNvSpPr>
          <p:nvPr/>
        </p:nvSpPr>
        <p:spPr bwMode="auto">
          <a:xfrm>
            <a:off x="3902075" y="723901"/>
            <a:ext cx="1257300" cy="1776413"/>
          </a:xfrm>
          <a:custGeom>
            <a:avLst/>
            <a:gdLst>
              <a:gd name="T0" fmla="*/ 792 w 792"/>
              <a:gd name="T1" fmla="*/ 1119 h 1119"/>
              <a:gd name="T2" fmla="*/ 482 w 792"/>
              <a:gd name="T3" fmla="*/ 434 h 1119"/>
              <a:gd name="T4" fmla="*/ 326 w 792"/>
              <a:gd name="T5" fmla="*/ 197 h 1119"/>
              <a:gd name="T6" fmla="*/ 0 w 792"/>
              <a:gd name="T7" fmla="*/ 0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2" h="1119">
                <a:moveTo>
                  <a:pt x="792" y="1119"/>
                </a:moveTo>
                <a:cubicBezTo>
                  <a:pt x="740" y="1005"/>
                  <a:pt x="560" y="588"/>
                  <a:pt x="482" y="434"/>
                </a:cubicBezTo>
                <a:cubicBezTo>
                  <a:pt x="404" y="280"/>
                  <a:pt x="406" y="269"/>
                  <a:pt x="326" y="197"/>
                </a:cubicBezTo>
                <a:cubicBezTo>
                  <a:pt x="246" y="125"/>
                  <a:pt x="68" y="41"/>
                  <a:pt x="0" y="0"/>
                </a:cubicBezTo>
              </a:path>
            </a:pathLst>
          </a:custGeom>
          <a:noFill/>
          <a:ln w="38100" cmpd="sng">
            <a:solidFill>
              <a:srgbClr val="99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9330" name="Freeform 34"/>
          <p:cNvSpPr>
            <a:spLocks/>
          </p:cNvSpPr>
          <p:nvPr/>
        </p:nvSpPr>
        <p:spPr bwMode="auto">
          <a:xfrm>
            <a:off x="2895601" y="636588"/>
            <a:ext cx="911225" cy="1744662"/>
          </a:xfrm>
          <a:custGeom>
            <a:avLst/>
            <a:gdLst>
              <a:gd name="T0" fmla="*/ 574 w 574"/>
              <a:gd name="T1" fmla="*/ 38 h 1099"/>
              <a:gd name="T2" fmla="*/ 72 w 574"/>
              <a:gd name="T3" fmla="*/ 177 h 1099"/>
              <a:gd name="T4" fmla="*/ 144 w 574"/>
              <a:gd name="T5" fmla="*/ 1099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4" h="1099">
                <a:moveTo>
                  <a:pt x="574" y="38"/>
                </a:moveTo>
                <a:cubicBezTo>
                  <a:pt x="490" y="61"/>
                  <a:pt x="144" y="0"/>
                  <a:pt x="72" y="177"/>
                </a:cubicBezTo>
                <a:cubicBezTo>
                  <a:pt x="0" y="354"/>
                  <a:pt x="129" y="907"/>
                  <a:pt x="144" y="1099"/>
                </a:cubicBezTo>
              </a:path>
            </a:pathLst>
          </a:cu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9331" name="Freeform 35"/>
          <p:cNvSpPr>
            <a:spLocks/>
          </p:cNvSpPr>
          <p:nvPr/>
        </p:nvSpPr>
        <p:spPr bwMode="auto">
          <a:xfrm>
            <a:off x="3140075" y="2449513"/>
            <a:ext cx="5791200" cy="3384550"/>
          </a:xfrm>
          <a:custGeom>
            <a:avLst/>
            <a:gdLst>
              <a:gd name="T0" fmla="*/ 0 w 3648"/>
              <a:gd name="T1" fmla="*/ 0 h 2132"/>
              <a:gd name="T2" fmla="*/ 1394 w 3648"/>
              <a:gd name="T3" fmla="*/ 499 h 2132"/>
              <a:gd name="T4" fmla="*/ 3648 w 3648"/>
              <a:gd name="T5" fmla="*/ 2132 h 2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48" h="2132">
                <a:moveTo>
                  <a:pt x="0" y="0"/>
                </a:moveTo>
                <a:cubicBezTo>
                  <a:pt x="232" y="83"/>
                  <a:pt x="786" y="144"/>
                  <a:pt x="1394" y="499"/>
                </a:cubicBezTo>
                <a:cubicBezTo>
                  <a:pt x="2002" y="854"/>
                  <a:pt x="3178" y="1792"/>
                  <a:pt x="3648" y="2132"/>
                </a:cubicBezTo>
              </a:path>
            </a:pathLst>
          </a:cu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9324" name="Oval 28"/>
          <p:cNvSpPr>
            <a:spLocks noChangeArrowheads="1"/>
          </p:cNvSpPr>
          <p:nvPr/>
        </p:nvSpPr>
        <p:spPr bwMode="auto">
          <a:xfrm>
            <a:off x="5105401" y="24447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9322" name="Oval 26"/>
          <p:cNvSpPr>
            <a:spLocks noChangeArrowheads="1"/>
          </p:cNvSpPr>
          <p:nvPr/>
        </p:nvSpPr>
        <p:spPr bwMode="auto">
          <a:xfrm>
            <a:off x="3071813" y="23939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9299" name="Oval 3"/>
          <p:cNvSpPr>
            <a:spLocks noChangeArrowheads="1"/>
          </p:cNvSpPr>
          <p:nvPr/>
        </p:nvSpPr>
        <p:spPr bwMode="auto">
          <a:xfrm>
            <a:off x="3787776" y="6413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9332" name="AutoShape 36"/>
          <p:cNvSpPr>
            <a:spLocks noChangeArrowheads="1"/>
          </p:cNvSpPr>
          <p:nvPr/>
        </p:nvSpPr>
        <p:spPr bwMode="auto">
          <a:xfrm>
            <a:off x="9312276" y="5821363"/>
            <a:ext cx="919163" cy="292100"/>
          </a:xfrm>
          <a:prstGeom prst="wedgeRectCallout">
            <a:avLst>
              <a:gd name="adj1" fmla="val -72454"/>
              <a:gd name="adj2" fmla="val -2010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439333" name="AutoShape 37"/>
          <p:cNvSpPr>
            <a:spLocks noChangeArrowheads="1"/>
          </p:cNvSpPr>
          <p:nvPr/>
        </p:nvSpPr>
        <p:spPr bwMode="auto">
          <a:xfrm>
            <a:off x="5394325" y="2217738"/>
            <a:ext cx="698500" cy="381000"/>
          </a:xfrm>
          <a:prstGeom prst="wedgeRectCallout">
            <a:avLst>
              <a:gd name="adj1" fmla="val -75681"/>
              <a:gd name="adj2" fmla="val 237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</a:p>
        </p:txBody>
      </p:sp>
    </p:spTree>
    <p:extLst>
      <p:ext uri="{BB962C8B-B14F-4D97-AF65-F5344CB8AC3E}">
        <p14:creationId xmlns:p14="http://schemas.microsoft.com/office/powerpoint/2010/main" val="90055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43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3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43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19" grpId="0" animBg="1"/>
      <p:bldP spid="439320" grpId="0"/>
      <p:bldP spid="439325" grpId="0" animBg="1"/>
      <p:bldP spid="439327" grpId="0" animBg="1"/>
      <p:bldP spid="439329" grpId="0" animBg="1"/>
      <p:bldP spid="439329" grpId="1" animBg="1"/>
      <p:bldP spid="439330" grpId="0" animBg="1"/>
      <p:bldP spid="439330" grpId="1" animBg="1"/>
      <p:bldP spid="439331" grpId="0" animBg="1"/>
      <p:bldP spid="4393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18" name="Picture 2" descr="paul-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4445" name="Freeform 29"/>
          <p:cNvSpPr>
            <a:spLocks/>
          </p:cNvSpPr>
          <p:nvPr/>
        </p:nvSpPr>
        <p:spPr bwMode="auto">
          <a:xfrm>
            <a:off x="3902075" y="723901"/>
            <a:ext cx="1257300" cy="1776413"/>
          </a:xfrm>
          <a:custGeom>
            <a:avLst/>
            <a:gdLst>
              <a:gd name="T0" fmla="*/ 792 w 792"/>
              <a:gd name="T1" fmla="*/ 1119 h 1119"/>
              <a:gd name="T2" fmla="*/ 482 w 792"/>
              <a:gd name="T3" fmla="*/ 434 h 1119"/>
              <a:gd name="T4" fmla="*/ 326 w 792"/>
              <a:gd name="T5" fmla="*/ 197 h 1119"/>
              <a:gd name="T6" fmla="*/ 0 w 792"/>
              <a:gd name="T7" fmla="*/ 0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2" h="1119">
                <a:moveTo>
                  <a:pt x="792" y="1119"/>
                </a:moveTo>
                <a:cubicBezTo>
                  <a:pt x="740" y="1005"/>
                  <a:pt x="560" y="588"/>
                  <a:pt x="482" y="434"/>
                </a:cubicBezTo>
                <a:cubicBezTo>
                  <a:pt x="404" y="280"/>
                  <a:pt x="406" y="269"/>
                  <a:pt x="326" y="197"/>
                </a:cubicBezTo>
                <a:cubicBezTo>
                  <a:pt x="246" y="125"/>
                  <a:pt x="68" y="41"/>
                  <a:pt x="0" y="0"/>
                </a:cubicBezTo>
              </a:path>
            </a:pathLst>
          </a:custGeom>
          <a:noFill/>
          <a:ln w="38100" cap="rnd" cmpd="sng">
            <a:solidFill>
              <a:srgbClr val="9900FF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4420" name="Oval 4"/>
          <p:cNvSpPr>
            <a:spLocks noChangeArrowheads="1"/>
          </p:cNvSpPr>
          <p:nvPr/>
        </p:nvSpPr>
        <p:spPr bwMode="auto">
          <a:xfrm>
            <a:off x="3194051" y="82073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4421" name="Oval 5"/>
          <p:cNvSpPr>
            <a:spLocks noChangeArrowheads="1"/>
          </p:cNvSpPr>
          <p:nvPr/>
        </p:nvSpPr>
        <p:spPr bwMode="auto">
          <a:xfrm>
            <a:off x="2859088" y="8636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4422" name="Oval 6"/>
          <p:cNvSpPr>
            <a:spLocks noChangeArrowheads="1"/>
          </p:cNvSpPr>
          <p:nvPr/>
        </p:nvSpPr>
        <p:spPr bwMode="auto">
          <a:xfrm>
            <a:off x="9218613" y="3268663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4423" name="Oval 7"/>
          <p:cNvSpPr>
            <a:spLocks noChangeArrowheads="1"/>
          </p:cNvSpPr>
          <p:nvPr/>
        </p:nvSpPr>
        <p:spPr bwMode="auto">
          <a:xfrm>
            <a:off x="8586788" y="290988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4424" name="Oval 8"/>
          <p:cNvSpPr>
            <a:spLocks noChangeArrowheads="1"/>
          </p:cNvSpPr>
          <p:nvPr/>
        </p:nvSpPr>
        <p:spPr bwMode="auto">
          <a:xfrm>
            <a:off x="7893051" y="2684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4425" name="Oval 9"/>
          <p:cNvSpPr>
            <a:spLocks noChangeArrowheads="1"/>
          </p:cNvSpPr>
          <p:nvPr/>
        </p:nvSpPr>
        <p:spPr bwMode="auto">
          <a:xfrm>
            <a:off x="7351713" y="26098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4426" name="Oval 10"/>
          <p:cNvSpPr>
            <a:spLocks noChangeArrowheads="1"/>
          </p:cNvSpPr>
          <p:nvPr/>
        </p:nvSpPr>
        <p:spPr bwMode="auto">
          <a:xfrm>
            <a:off x="7464426" y="2430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4427" name="Oval 11"/>
          <p:cNvSpPr>
            <a:spLocks noChangeArrowheads="1"/>
          </p:cNvSpPr>
          <p:nvPr/>
        </p:nvSpPr>
        <p:spPr bwMode="auto">
          <a:xfrm>
            <a:off x="6856413" y="22098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4428" name="Oval 12"/>
          <p:cNvSpPr>
            <a:spLocks noChangeArrowheads="1"/>
          </p:cNvSpPr>
          <p:nvPr/>
        </p:nvSpPr>
        <p:spPr bwMode="auto">
          <a:xfrm>
            <a:off x="4613276" y="13874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4429" name="Oval 13"/>
          <p:cNvSpPr>
            <a:spLocks noChangeArrowheads="1"/>
          </p:cNvSpPr>
          <p:nvPr/>
        </p:nvSpPr>
        <p:spPr bwMode="auto">
          <a:xfrm>
            <a:off x="8997951" y="58547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4430" name="Rectangle 14"/>
          <p:cNvSpPr>
            <a:spLocks noChangeArrowheads="1"/>
          </p:cNvSpPr>
          <p:nvPr/>
        </p:nvSpPr>
        <p:spPr bwMode="auto">
          <a:xfrm>
            <a:off x="1524001" y="4643438"/>
            <a:ext cx="4398963" cy="2214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4431" name="Text Box 15"/>
          <p:cNvSpPr txBox="1">
            <a:spLocks noChangeArrowheads="1"/>
          </p:cNvSpPr>
          <p:nvPr/>
        </p:nvSpPr>
        <p:spPr bwMode="auto">
          <a:xfrm>
            <a:off x="1839913" y="4795838"/>
            <a:ext cx="4100512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於是從幫助他的人中打發提摩太、以拉都二人往馬其頓去，自己暫時等在亞西亞。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19:22)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44432" name="Oval 16"/>
          <p:cNvSpPr>
            <a:spLocks noChangeArrowheads="1"/>
          </p:cNvSpPr>
          <p:nvPr/>
        </p:nvSpPr>
        <p:spPr bwMode="auto">
          <a:xfrm>
            <a:off x="3462338" y="23828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4434" name="Text Box 18"/>
          <p:cNvSpPr txBox="1">
            <a:spLocks noChangeArrowheads="1"/>
          </p:cNvSpPr>
          <p:nvPr/>
        </p:nvSpPr>
        <p:spPr bwMode="auto">
          <a:xfrm>
            <a:off x="2500313" y="2586038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亞該亞</a:t>
            </a:r>
          </a:p>
        </p:txBody>
      </p:sp>
      <p:sp>
        <p:nvSpPr>
          <p:cNvPr id="444435" name="Text Box 19"/>
          <p:cNvSpPr txBox="1">
            <a:spLocks noChangeArrowheads="1"/>
          </p:cNvSpPr>
          <p:nvPr/>
        </p:nvSpPr>
        <p:spPr bwMode="auto">
          <a:xfrm>
            <a:off x="2478088" y="331788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馬其頓</a:t>
            </a:r>
          </a:p>
        </p:txBody>
      </p:sp>
      <p:sp>
        <p:nvSpPr>
          <p:cNvPr id="444436" name="Text Box 20"/>
          <p:cNvSpPr txBox="1">
            <a:spLocks noChangeArrowheads="1"/>
          </p:cNvSpPr>
          <p:nvPr/>
        </p:nvSpPr>
        <p:spPr bwMode="auto">
          <a:xfrm>
            <a:off x="5226050" y="1812926"/>
            <a:ext cx="869950" cy="366713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亞西亞</a:t>
            </a:r>
          </a:p>
        </p:txBody>
      </p:sp>
      <p:sp>
        <p:nvSpPr>
          <p:cNvPr id="444440" name="Oval 24"/>
          <p:cNvSpPr>
            <a:spLocks noChangeArrowheads="1"/>
          </p:cNvSpPr>
          <p:nvPr/>
        </p:nvSpPr>
        <p:spPr bwMode="auto">
          <a:xfrm>
            <a:off x="5105401" y="24447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4441" name="Oval 25"/>
          <p:cNvSpPr>
            <a:spLocks noChangeArrowheads="1"/>
          </p:cNvSpPr>
          <p:nvPr/>
        </p:nvSpPr>
        <p:spPr bwMode="auto">
          <a:xfrm>
            <a:off x="3071813" y="23939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4442" name="Oval 26"/>
          <p:cNvSpPr>
            <a:spLocks noChangeArrowheads="1"/>
          </p:cNvSpPr>
          <p:nvPr/>
        </p:nvSpPr>
        <p:spPr bwMode="auto">
          <a:xfrm>
            <a:off x="3787776" y="6413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4443" name="AutoShape 27"/>
          <p:cNvSpPr>
            <a:spLocks noChangeArrowheads="1"/>
          </p:cNvSpPr>
          <p:nvPr/>
        </p:nvSpPr>
        <p:spPr bwMode="auto">
          <a:xfrm>
            <a:off x="9312276" y="5821363"/>
            <a:ext cx="919163" cy="292100"/>
          </a:xfrm>
          <a:prstGeom prst="wedgeRectCallout">
            <a:avLst>
              <a:gd name="adj1" fmla="val -72454"/>
              <a:gd name="adj2" fmla="val -2010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444444" name="AutoShape 28"/>
          <p:cNvSpPr>
            <a:spLocks noChangeArrowheads="1"/>
          </p:cNvSpPr>
          <p:nvPr/>
        </p:nvSpPr>
        <p:spPr bwMode="auto">
          <a:xfrm>
            <a:off x="5394325" y="2217738"/>
            <a:ext cx="698500" cy="381000"/>
          </a:xfrm>
          <a:prstGeom prst="wedgeRectCallout">
            <a:avLst>
              <a:gd name="adj1" fmla="val -75681"/>
              <a:gd name="adj2" fmla="val 237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3235729" y="6095327"/>
            <a:ext cx="4635503" cy="43088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zh-CN" altLang="en-US" sz="2200" dirty="0" smtClean="0">
                <a:ea typeface="SimHei" panose="02010609060101010101" pitchFamily="49" charset="-122"/>
              </a:rPr>
              <a:t>然後提</a:t>
            </a:r>
            <a:r>
              <a:rPr lang="zh-CN" altLang="en-US" sz="2200" dirty="0">
                <a:ea typeface="SimHei" panose="02010609060101010101" pitchFamily="49" charset="-122"/>
              </a:rPr>
              <a:t>摩</a:t>
            </a:r>
            <a:r>
              <a:rPr lang="zh-CN" altLang="en-US" sz="2200" dirty="0" smtClean="0">
                <a:ea typeface="SimHei" panose="02010609060101010101" pitchFamily="49" charset="-122"/>
              </a:rPr>
              <a:t>太去哥林多</a:t>
            </a:r>
            <a:r>
              <a:rPr lang="en-US" altLang="zh-TW" sz="2200" dirty="0" smtClean="0">
                <a:ea typeface="SimHei" panose="02010609060101010101" pitchFamily="49" charset="-122"/>
              </a:rPr>
              <a:t>(</a:t>
            </a:r>
            <a:r>
              <a:rPr lang="zh-CN" altLang="en-US" sz="2200" dirty="0">
                <a:ea typeface="SimHei" panose="02010609060101010101" pitchFamily="49" charset="-122"/>
              </a:rPr>
              <a:t>林前</a:t>
            </a:r>
            <a:r>
              <a:rPr lang="en-US" sz="2200" dirty="0">
                <a:ea typeface="SimHei" panose="02010609060101010101" pitchFamily="49" charset="-122"/>
              </a:rPr>
              <a:t>4:17;16:10</a:t>
            </a:r>
            <a:r>
              <a:rPr lang="en-US" altLang="zh-TW" sz="2200" dirty="0">
                <a:ea typeface="SimHei" panose="02010609060101010101" pitchFamily="49" charset="-122"/>
              </a:rPr>
              <a:t>)</a:t>
            </a:r>
            <a:endParaRPr lang="zh-TW" altLang="en-US" sz="2200" dirty="0">
              <a:ea typeface="SimHei" panose="02010609060101010101" pitchFamily="49" charset="-122"/>
            </a:endParaRP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3235728" y="6503826"/>
            <a:ext cx="4635504" cy="43088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zh-TW" altLang="en-US" sz="2200" dirty="0">
                <a:ea typeface="SimHei" panose="02010609060101010101" pitchFamily="49" charset="-122"/>
              </a:rPr>
              <a:t>寫</a:t>
            </a:r>
            <a:r>
              <a:rPr lang="zh-TW" altLang="en-US" sz="2200" dirty="0">
                <a:ea typeface="SimHei" panose="02010609060101010101" pitchFamily="49" charset="-122"/>
              </a:rPr>
              <a:t>哥林多</a:t>
            </a:r>
            <a:r>
              <a:rPr lang="zh-TW" altLang="en-US" sz="2200" dirty="0">
                <a:ea typeface="SimHei" panose="02010609060101010101" pitchFamily="49" charset="-122"/>
              </a:rPr>
              <a:t>前書</a:t>
            </a:r>
            <a:r>
              <a:rPr lang="en-US" altLang="zh-TW" sz="2200" dirty="0">
                <a:ea typeface="SimHei" panose="02010609060101010101" pitchFamily="49" charset="-122"/>
              </a:rPr>
              <a:t>(</a:t>
            </a:r>
            <a:r>
              <a:rPr lang="zh-TW" altLang="en-US" sz="2200" dirty="0">
                <a:ea typeface="SimHei" panose="02010609060101010101" pitchFamily="49" charset="-122"/>
              </a:rPr>
              <a:t>林前</a:t>
            </a:r>
            <a:r>
              <a:rPr lang="en-US" altLang="zh-TW" sz="2200" dirty="0">
                <a:ea typeface="SimHei" panose="02010609060101010101" pitchFamily="49" charset="-122"/>
              </a:rPr>
              <a:t>16:5</a:t>
            </a:r>
            <a:r>
              <a:rPr lang="en-US" altLang="zh-TW" sz="2200" dirty="0">
                <a:ea typeface="SimHei" panose="02010609060101010101" pitchFamily="49" charset="-122"/>
              </a:rPr>
              <a:t>, 8, 12, 19</a:t>
            </a:r>
            <a:r>
              <a:rPr lang="en-US" altLang="zh-TW" sz="2200" dirty="0">
                <a:ea typeface="SimHei" panose="02010609060101010101" pitchFamily="49" charset="-122"/>
              </a:rPr>
              <a:t>)</a:t>
            </a:r>
            <a:endParaRPr lang="zh-TW" altLang="en-US" sz="2200" dirty="0"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358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4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45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Text Box 2"/>
          <p:cNvSpPr txBox="1">
            <a:spLocks noChangeArrowheads="1"/>
          </p:cNvSpPr>
          <p:nvPr/>
        </p:nvSpPr>
        <p:spPr bwMode="auto">
          <a:xfrm>
            <a:off x="994299" y="609601"/>
            <a:ext cx="1036911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endParaRPr lang="en-US" altLang="zh-TW" sz="3600" dirty="0" smtClean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36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可能</a:t>
            </a:r>
            <a:r>
              <a:rPr lang="en-US" sz="36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保羅曾短期訪問了哥林多一次，受傷而</a:t>
            </a:r>
            <a:r>
              <a:rPr lang="zh-CN" altLang="en-US" sz="36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回</a:t>
            </a:r>
            <a:endParaRPr lang="en-US" altLang="zh-CN" sz="3600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/>
            <a:r>
              <a:rPr lang="en-US" sz="36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	(</a:t>
            </a: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林後</a:t>
            </a:r>
            <a:r>
              <a:rPr 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13:1-2</a:t>
            </a:r>
            <a:r>
              <a:rPr lang="en-US" sz="36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打發提多訪問哥林多。</a:t>
            </a:r>
            <a:r>
              <a:rPr 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林後</a:t>
            </a:r>
            <a:r>
              <a:rPr 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2:12-13;7:5-7</a:t>
            </a:r>
            <a:r>
              <a:rPr lang="en-US" sz="36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zh-CN" altLang="en-US" sz="36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多受苦難。</a:t>
            </a:r>
            <a:r>
              <a:rPr 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林</a:t>
            </a:r>
            <a:r>
              <a:rPr lang="zh-CN" altLang="en-US" sz="36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後</a:t>
            </a:r>
            <a:r>
              <a:rPr lang="en-US" sz="36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1:8)</a:t>
            </a:r>
            <a:endParaRPr lang="en-US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01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Text Box 2"/>
          <p:cNvSpPr txBox="1">
            <a:spLocks noChangeArrowheads="1"/>
          </p:cNvSpPr>
          <p:nvPr/>
        </p:nvSpPr>
        <p:spPr bwMode="auto">
          <a:xfrm>
            <a:off x="994299" y="609601"/>
            <a:ext cx="10369118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endParaRPr lang="en-US" altLang="zh-TW" sz="2400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那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時，因為這道起的擾亂不小。有一個銀匠，名叫底米丟，是製造亞底米神銀龕的，他使這樣手藝人生意發達。他聚集他們和同行的工人，說：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「眾位，你們知道我們是倚靠這生意發財。這保羅不但在以弗所，也幾乎在亞西亞全地，引誘迷惑許多人，說：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人手所做的，不是神。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這是你們所看見所聽見的。這樣，不獨我們這事業被人藐視，就是大女神亞底米的廟也要被人輕忽，連亞西亞全地和普天下所敬拜的大女神之威榮也要消滅了。」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眾人聽見，就怒氣填胸，喊著說：「大哉，以弗所人的亞底米啊！」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19: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23-28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4128115" y="189939"/>
            <a:ext cx="3434149" cy="963612"/>
          </a:xfrm>
          <a:prstGeom prst="wedgeRectCallout">
            <a:avLst>
              <a:gd name="adj1" fmla="val -22996"/>
              <a:gd name="adj2" fmla="val -48116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  <a:spcAft>
                <a:spcPct val="10000"/>
              </a:spcAft>
            </a:pPr>
            <a:r>
              <a:rPr lang="zh-CN" altLang="en-US" sz="4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以弗所騷亂</a:t>
            </a:r>
            <a:endParaRPr lang="zh-TW" altLang="en-US" sz="4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60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39" name="Picture 7" descr="Ephesus theater2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91440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634" name="Text Box 2"/>
          <p:cNvSpPr txBox="1">
            <a:spLocks noChangeArrowheads="1"/>
          </p:cNvSpPr>
          <p:nvPr/>
        </p:nvSpPr>
        <p:spPr bwMode="auto">
          <a:xfrm>
            <a:off x="2597151" y="512764"/>
            <a:ext cx="6996113" cy="9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滿城都轟動起來。眾人拿住與保羅同行的馬其頓人該猶和亞里達古，齊心擁進戲園裡去。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19:29)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1639888" y="1887538"/>
            <a:ext cx="363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：</a:t>
            </a: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劇場，可容</a:t>
            </a: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25,000</a:t>
            </a: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81068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4" grpId="0"/>
      <p:bldP spid="4536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4" name="Picture 10" descr="tmw140807-157-4x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91440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1639888" y="1887538"/>
            <a:ext cx="363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：</a:t>
            </a: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劇場，可容</a:t>
            </a:r>
            <a:r>
              <a:rPr lang="en-US" altLang="zh-TW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25,000</a:t>
            </a: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</a:t>
            </a: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2597151" y="512764"/>
            <a:ext cx="6996113" cy="9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滿城都轟動起來。眾人拿住與保羅同行的馬其頓人該猶和亞里達古，齊心擁進戲園裡去。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19:29)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79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2" descr="ovalornateframe-graphicsfairy00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71" y="1168228"/>
            <a:ext cx="6686480" cy="47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3888172" y="2506913"/>
            <a:ext cx="318548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15000"/>
              </a:spcAft>
            </a:pPr>
            <a:r>
              <a:rPr lang="zh-TW" altLang="en-US" sz="4000" dirty="0">
                <a:solidFill>
                  <a:srgbClr val="663300"/>
                </a:solidFill>
                <a:ea typeface="SimHei" panose="02010609060101010101" pitchFamily="49" charset="-122"/>
              </a:rPr>
              <a:t>保羅</a:t>
            </a:r>
            <a:r>
              <a:rPr lang="zh-TW" altLang="en-US" sz="4000" dirty="0" smtClean="0">
                <a:solidFill>
                  <a:srgbClr val="663300"/>
                </a:solidFill>
                <a:ea typeface="SimHei" panose="02010609060101010101" pitchFamily="49" charset="-122"/>
              </a:rPr>
              <a:t>第</a:t>
            </a:r>
            <a:r>
              <a:rPr lang="zh-CN" altLang="en-US" sz="4000" dirty="0" smtClean="0">
                <a:solidFill>
                  <a:srgbClr val="663300"/>
                </a:solidFill>
                <a:ea typeface="SimHei" panose="02010609060101010101" pitchFamily="49" charset="-122"/>
              </a:rPr>
              <a:t>三</a:t>
            </a:r>
            <a:r>
              <a:rPr lang="zh-TW" altLang="en-US" sz="4000" dirty="0" smtClean="0">
                <a:solidFill>
                  <a:srgbClr val="663300"/>
                </a:solidFill>
                <a:ea typeface="SimHei" panose="02010609060101010101" pitchFamily="49" charset="-122"/>
              </a:rPr>
              <a:t>次</a:t>
            </a:r>
            <a:endParaRPr lang="zh-TW" altLang="en-US" sz="4000" dirty="0">
              <a:solidFill>
                <a:srgbClr val="663300"/>
              </a:solidFill>
              <a:ea typeface="SimHei" panose="02010609060101010101" pitchFamily="49" charset="-122"/>
            </a:endParaRPr>
          </a:p>
          <a:p>
            <a:pPr algn="ctr">
              <a:spcAft>
                <a:spcPct val="15000"/>
              </a:spcAft>
            </a:pPr>
            <a:r>
              <a:rPr lang="zh-TW" altLang="en-US" sz="4000" dirty="0">
                <a:solidFill>
                  <a:srgbClr val="663300"/>
                </a:solidFill>
                <a:ea typeface="SimHei" panose="02010609060101010101" pitchFamily="49" charset="-122"/>
              </a:rPr>
              <a:t>旅行傳</a:t>
            </a:r>
            <a:r>
              <a:rPr lang="zh-TW" altLang="en-US" sz="4000" dirty="0" smtClean="0">
                <a:solidFill>
                  <a:srgbClr val="663300"/>
                </a:solidFill>
                <a:ea typeface="SimHei" panose="02010609060101010101" pitchFamily="49" charset="-122"/>
              </a:rPr>
              <a:t>道</a:t>
            </a:r>
            <a:endParaRPr lang="en-US" altLang="zh-TW" sz="4000" dirty="0" smtClean="0">
              <a:solidFill>
                <a:srgbClr val="663300"/>
              </a:solidFill>
              <a:ea typeface="SimHei" panose="02010609060101010101" pitchFamily="49" charset="-122"/>
            </a:endParaRPr>
          </a:p>
          <a:p>
            <a:pPr algn="ctr">
              <a:spcAft>
                <a:spcPct val="15000"/>
              </a:spcAft>
            </a:pPr>
            <a:r>
              <a:rPr lang="en-US" altLang="zh-TW" sz="3600" dirty="0" smtClean="0">
                <a:solidFill>
                  <a:srgbClr val="663300"/>
                </a:solidFill>
                <a:ea typeface="SimHei" panose="02010609060101010101" pitchFamily="49" charset="-122"/>
              </a:rPr>
              <a:t>(</a:t>
            </a:r>
            <a:r>
              <a:rPr lang="zh-TW" altLang="en-US" sz="3600" dirty="0" smtClean="0">
                <a:solidFill>
                  <a:srgbClr val="663300"/>
                </a:solidFill>
                <a:ea typeface="SimHei" panose="02010609060101010101" pitchFamily="49" charset="-122"/>
              </a:rPr>
              <a:t>徒</a:t>
            </a:r>
            <a:r>
              <a:rPr lang="en-US" sz="3600" dirty="0" smtClean="0">
                <a:solidFill>
                  <a:srgbClr val="663300"/>
                </a:solidFill>
                <a:ea typeface="SimHei" panose="02010609060101010101" pitchFamily="49" charset="-122"/>
              </a:rPr>
              <a:t>18:23-21:17)</a:t>
            </a:r>
            <a:endParaRPr lang="zh-TW" altLang="en-US" sz="3600" dirty="0">
              <a:solidFill>
                <a:srgbClr val="663300"/>
              </a:solidFill>
              <a:ea typeface="SimHei" panose="02010609060101010101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264" y="228323"/>
            <a:ext cx="9393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一、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第三次宣教旅行 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(AD 54-58)</a:t>
            </a:r>
          </a:p>
        </p:txBody>
      </p:sp>
    </p:spTree>
    <p:extLst>
      <p:ext uri="{BB962C8B-B14F-4D97-AF65-F5344CB8AC3E}">
        <p14:creationId xmlns:p14="http://schemas.microsoft.com/office/powerpoint/2010/main" val="28310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Text Box 2"/>
          <p:cNvSpPr txBox="1">
            <a:spLocks noChangeArrowheads="1"/>
          </p:cNvSpPr>
          <p:nvPr/>
        </p:nvSpPr>
        <p:spPr bwMode="auto">
          <a:xfrm>
            <a:off x="887765" y="1239916"/>
            <a:ext cx="10635449" cy="552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保羅想要進去，到百姓那裡，門徒卻不許他去。還有亞西亞幾位首領，是保羅的朋友，打發人來勸他，不要冒險到戲園裡去。聚集的人紛紛亂亂，有喊叫這個的，有喊叫那個的，大半不知道是為什麼聚集。有人把</a:t>
            </a:r>
            <a:r>
              <a:rPr lang="zh-TW" altLang="en-US" sz="24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亞力山大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從眾人中帶出來，猶太人推他往前，</a:t>
            </a:r>
            <a:r>
              <a:rPr lang="zh-TW" altLang="en-US" sz="24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亞力山大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就擺手，要向百姓分訴。只因他們認出他是猶太人，就大家同聲喊著說：「大哉！以弗所人的亞底米啊！」如此約有兩小時。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那城裡的</a:t>
            </a:r>
            <a:r>
              <a:rPr lang="zh-TW" altLang="en-US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書記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安撫了眾人，就說：「以弗所人哪，誰不知道以弗所人的城，是看守大亞底米的廟，和從丟斯那裡落下來的像呢？這事既是駁不倒的，你們就當安靜，不可造次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。你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們把這些人帶來，他們並沒有偷竊廟中之物，也沒有謗讟我們的女神。若是底米丟和他同行的人有控告人的事，自有放告的日子，也有方伯可以彼此對告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。你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們若問別的事，就可以照常例聚集斷定。今日的擾亂本是無緣無故，我們難免被查問。論到這樣聚眾，我們也說不出所以然來。」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說了這話，便叫眾人散去。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19:</a:t>
            </a:r>
            <a:r>
              <a:rPr lang="en-US" altLang="zh-TW" sz="2400" dirty="0" smtClean="0">
                <a:latin typeface="SimHei" panose="02010609060101010101" pitchFamily="49" charset="-122"/>
              </a:rPr>
              <a:t>30-41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128115" y="189939"/>
            <a:ext cx="4154751" cy="963612"/>
          </a:xfrm>
          <a:prstGeom prst="wedgeRectCallout">
            <a:avLst>
              <a:gd name="adj1" fmla="val -22996"/>
              <a:gd name="adj2" fmla="val -48116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  <a:spcAft>
                <a:spcPct val="10000"/>
              </a:spcAft>
            </a:pPr>
            <a:r>
              <a:rPr lang="zh-CN" altLang="en-US" sz="4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以弗所騷亂</a:t>
            </a:r>
            <a:r>
              <a:rPr lang="en-US" altLang="zh-CN" sz="4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4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續</a:t>
            </a:r>
            <a:r>
              <a:rPr lang="en-US" altLang="zh-CN" sz="4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4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09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Picture 2" descr="paul-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6708" name="Oval 4"/>
          <p:cNvSpPr>
            <a:spLocks noChangeArrowheads="1"/>
          </p:cNvSpPr>
          <p:nvPr/>
        </p:nvSpPr>
        <p:spPr bwMode="auto">
          <a:xfrm>
            <a:off x="3194051" y="82073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6709" name="Oval 5"/>
          <p:cNvSpPr>
            <a:spLocks noChangeArrowheads="1"/>
          </p:cNvSpPr>
          <p:nvPr/>
        </p:nvSpPr>
        <p:spPr bwMode="auto">
          <a:xfrm>
            <a:off x="2859088" y="8636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6710" name="Oval 6"/>
          <p:cNvSpPr>
            <a:spLocks noChangeArrowheads="1"/>
          </p:cNvSpPr>
          <p:nvPr/>
        </p:nvSpPr>
        <p:spPr bwMode="auto">
          <a:xfrm>
            <a:off x="9218613" y="3268663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6711" name="Oval 7"/>
          <p:cNvSpPr>
            <a:spLocks noChangeArrowheads="1"/>
          </p:cNvSpPr>
          <p:nvPr/>
        </p:nvSpPr>
        <p:spPr bwMode="auto">
          <a:xfrm>
            <a:off x="8586788" y="290988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6712" name="Oval 8"/>
          <p:cNvSpPr>
            <a:spLocks noChangeArrowheads="1"/>
          </p:cNvSpPr>
          <p:nvPr/>
        </p:nvSpPr>
        <p:spPr bwMode="auto">
          <a:xfrm>
            <a:off x="7893051" y="2684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6713" name="Oval 9"/>
          <p:cNvSpPr>
            <a:spLocks noChangeArrowheads="1"/>
          </p:cNvSpPr>
          <p:nvPr/>
        </p:nvSpPr>
        <p:spPr bwMode="auto">
          <a:xfrm>
            <a:off x="7351713" y="26098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6714" name="Oval 10"/>
          <p:cNvSpPr>
            <a:spLocks noChangeArrowheads="1"/>
          </p:cNvSpPr>
          <p:nvPr/>
        </p:nvSpPr>
        <p:spPr bwMode="auto">
          <a:xfrm>
            <a:off x="7464426" y="2430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6715" name="Oval 11"/>
          <p:cNvSpPr>
            <a:spLocks noChangeArrowheads="1"/>
          </p:cNvSpPr>
          <p:nvPr/>
        </p:nvSpPr>
        <p:spPr bwMode="auto">
          <a:xfrm>
            <a:off x="6856413" y="22098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6717" name="Oval 13"/>
          <p:cNvSpPr>
            <a:spLocks noChangeArrowheads="1"/>
          </p:cNvSpPr>
          <p:nvPr/>
        </p:nvSpPr>
        <p:spPr bwMode="auto">
          <a:xfrm>
            <a:off x="8997951" y="58547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6718" name="Rectangle 14"/>
          <p:cNvSpPr>
            <a:spLocks noChangeArrowheads="1"/>
          </p:cNvSpPr>
          <p:nvPr/>
        </p:nvSpPr>
        <p:spPr bwMode="auto">
          <a:xfrm>
            <a:off x="1524001" y="4643438"/>
            <a:ext cx="4398963" cy="2214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6719" name="Text Box 15"/>
          <p:cNvSpPr txBox="1">
            <a:spLocks noChangeArrowheads="1"/>
          </p:cNvSpPr>
          <p:nvPr/>
        </p:nvSpPr>
        <p:spPr bwMode="auto">
          <a:xfrm>
            <a:off x="1839913" y="4795838"/>
            <a:ext cx="4100512" cy="136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亂定之後，保羅請門徒來，勸勉他們，就辭別起行，往馬其頓去。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20:1)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56720" name="Oval 16"/>
          <p:cNvSpPr>
            <a:spLocks noChangeArrowheads="1"/>
          </p:cNvSpPr>
          <p:nvPr/>
        </p:nvSpPr>
        <p:spPr bwMode="auto">
          <a:xfrm>
            <a:off x="3462338" y="23828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6722" name="Text Box 18"/>
          <p:cNvSpPr txBox="1">
            <a:spLocks noChangeArrowheads="1"/>
          </p:cNvSpPr>
          <p:nvPr/>
        </p:nvSpPr>
        <p:spPr bwMode="auto">
          <a:xfrm>
            <a:off x="2500313" y="2586038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亞該亞</a:t>
            </a:r>
          </a:p>
        </p:txBody>
      </p:sp>
      <p:sp>
        <p:nvSpPr>
          <p:cNvPr id="456723" name="Text Box 19"/>
          <p:cNvSpPr txBox="1">
            <a:spLocks noChangeArrowheads="1"/>
          </p:cNvSpPr>
          <p:nvPr/>
        </p:nvSpPr>
        <p:spPr bwMode="auto">
          <a:xfrm>
            <a:off x="2478088" y="331788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馬其頓</a:t>
            </a:r>
          </a:p>
        </p:txBody>
      </p:sp>
      <p:sp>
        <p:nvSpPr>
          <p:cNvPr id="456724" name="Text Box 20"/>
          <p:cNvSpPr txBox="1">
            <a:spLocks noChangeArrowheads="1"/>
          </p:cNvSpPr>
          <p:nvPr/>
        </p:nvSpPr>
        <p:spPr bwMode="auto">
          <a:xfrm>
            <a:off x="5226050" y="1812926"/>
            <a:ext cx="869950" cy="366713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亞西亞</a:t>
            </a:r>
          </a:p>
        </p:txBody>
      </p:sp>
      <p:sp>
        <p:nvSpPr>
          <p:cNvPr id="456725" name="Freeform 21"/>
          <p:cNvSpPr>
            <a:spLocks/>
          </p:cNvSpPr>
          <p:nvPr/>
        </p:nvSpPr>
        <p:spPr bwMode="auto">
          <a:xfrm>
            <a:off x="3902075" y="723900"/>
            <a:ext cx="1257300" cy="1785938"/>
          </a:xfrm>
          <a:custGeom>
            <a:avLst/>
            <a:gdLst>
              <a:gd name="T0" fmla="*/ 792 w 792"/>
              <a:gd name="T1" fmla="*/ 1119 h 1125"/>
              <a:gd name="T2" fmla="*/ 603 w 792"/>
              <a:gd name="T3" fmla="*/ 1109 h 1125"/>
              <a:gd name="T4" fmla="*/ 494 w 792"/>
              <a:gd name="T5" fmla="*/ 1024 h 1125"/>
              <a:gd name="T6" fmla="*/ 504 w 792"/>
              <a:gd name="T7" fmla="*/ 853 h 1125"/>
              <a:gd name="T8" fmla="*/ 592 w 792"/>
              <a:gd name="T9" fmla="*/ 736 h 1125"/>
              <a:gd name="T10" fmla="*/ 606 w 792"/>
              <a:gd name="T11" fmla="*/ 658 h 1125"/>
              <a:gd name="T12" fmla="*/ 531 w 792"/>
              <a:gd name="T13" fmla="*/ 582 h 1125"/>
              <a:gd name="T14" fmla="*/ 395 w 792"/>
              <a:gd name="T15" fmla="*/ 557 h 1125"/>
              <a:gd name="T16" fmla="*/ 468 w 792"/>
              <a:gd name="T17" fmla="*/ 437 h 1125"/>
              <a:gd name="T18" fmla="*/ 393 w 792"/>
              <a:gd name="T19" fmla="*/ 192 h 1125"/>
              <a:gd name="T20" fmla="*/ 0 w 792"/>
              <a:gd name="T21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2" h="1125">
                <a:moveTo>
                  <a:pt x="792" y="1119"/>
                </a:moveTo>
                <a:cubicBezTo>
                  <a:pt x="761" y="1117"/>
                  <a:pt x="653" y="1125"/>
                  <a:pt x="603" y="1109"/>
                </a:cubicBezTo>
                <a:cubicBezTo>
                  <a:pt x="553" y="1093"/>
                  <a:pt x="510" y="1067"/>
                  <a:pt x="494" y="1024"/>
                </a:cubicBezTo>
                <a:cubicBezTo>
                  <a:pt x="478" y="981"/>
                  <a:pt x="488" y="901"/>
                  <a:pt x="504" y="853"/>
                </a:cubicBezTo>
                <a:cubicBezTo>
                  <a:pt x="520" y="805"/>
                  <a:pt x="575" y="768"/>
                  <a:pt x="592" y="736"/>
                </a:cubicBezTo>
                <a:cubicBezTo>
                  <a:pt x="609" y="704"/>
                  <a:pt x="616" y="684"/>
                  <a:pt x="606" y="658"/>
                </a:cubicBezTo>
                <a:cubicBezTo>
                  <a:pt x="596" y="632"/>
                  <a:pt x="566" y="599"/>
                  <a:pt x="531" y="582"/>
                </a:cubicBezTo>
                <a:cubicBezTo>
                  <a:pt x="496" y="565"/>
                  <a:pt x="405" y="581"/>
                  <a:pt x="395" y="557"/>
                </a:cubicBezTo>
                <a:cubicBezTo>
                  <a:pt x="385" y="533"/>
                  <a:pt x="468" y="498"/>
                  <a:pt x="468" y="437"/>
                </a:cubicBezTo>
                <a:cubicBezTo>
                  <a:pt x="468" y="376"/>
                  <a:pt x="471" y="265"/>
                  <a:pt x="393" y="192"/>
                </a:cubicBezTo>
                <a:cubicBezTo>
                  <a:pt x="315" y="119"/>
                  <a:pt x="82" y="40"/>
                  <a:pt x="0" y="0"/>
                </a:cubicBezTo>
              </a:path>
            </a:pathLst>
          </a:custGeom>
          <a:noFill/>
          <a:ln w="28575" cmpd="sng">
            <a:solidFill>
              <a:srgbClr val="EE1ED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6728" name="Oval 24"/>
          <p:cNvSpPr>
            <a:spLocks noChangeArrowheads="1"/>
          </p:cNvSpPr>
          <p:nvPr/>
        </p:nvSpPr>
        <p:spPr bwMode="auto">
          <a:xfrm>
            <a:off x="5105401" y="24447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6729" name="Oval 25"/>
          <p:cNvSpPr>
            <a:spLocks noChangeArrowheads="1"/>
          </p:cNvSpPr>
          <p:nvPr/>
        </p:nvSpPr>
        <p:spPr bwMode="auto">
          <a:xfrm>
            <a:off x="3071813" y="23939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6730" name="Oval 26"/>
          <p:cNvSpPr>
            <a:spLocks noChangeArrowheads="1"/>
          </p:cNvSpPr>
          <p:nvPr/>
        </p:nvSpPr>
        <p:spPr bwMode="auto">
          <a:xfrm>
            <a:off x="3787776" y="6413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6731" name="AutoShape 27"/>
          <p:cNvSpPr>
            <a:spLocks noChangeArrowheads="1"/>
          </p:cNvSpPr>
          <p:nvPr/>
        </p:nvSpPr>
        <p:spPr bwMode="auto">
          <a:xfrm>
            <a:off x="9312276" y="5821363"/>
            <a:ext cx="919163" cy="292100"/>
          </a:xfrm>
          <a:prstGeom prst="wedgeRectCallout">
            <a:avLst>
              <a:gd name="adj1" fmla="val -72454"/>
              <a:gd name="adj2" fmla="val -2010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456716" name="Oval 12"/>
          <p:cNvSpPr>
            <a:spLocks noChangeArrowheads="1"/>
          </p:cNvSpPr>
          <p:nvPr/>
        </p:nvSpPr>
        <p:spPr bwMode="auto">
          <a:xfrm>
            <a:off x="4613276" y="13874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6732" name="AutoShape 28"/>
          <p:cNvSpPr>
            <a:spLocks noChangeArrowheads="1"/>
          </p:cNvSpPr>
          <p:nvPr/>
        </p:nvSpPr>
        <p:spPr bwMode="auto">
          <a:xfrm>
            <a:off x="5394325" y="2217738"/>
            <a:ext cx="698500" cy="381000"/>
          </a:xfrm>
          <a:prstGeom prst="wedgeRectCallout">
            <a:avLst>
              <a:gd name="adj1" fmla="val -75681"/>
              <a:gd name="adj2" fmla="val 237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</a:p>
        </p:txBody>
      </p:sp>
      <p:sp>
        <p:nvSpPr>
          <p:cNvPr id="456733" name="Text Box 29"/>
          <p:cNvSpPr txBox="1">
            <a:spLocks noChangeArrowheads="1"/>
          </p:cNvSpPr>
          <p:nvPr/>
        </p:nvSpPr>
        <p:spPr bwMode="auto">
          <a:xfrm>
            <a:off x="3387726" y="100013"/>
            <a:ext cx="3416320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ea typeface="SimHei" panose="02010609060101010101" pitchFamily="49" charset="-122"/>
              </a:rPr>
              <a:t>碰到提多，</a:t>
            </a:r>
            <a:r>
              <a:rPr lang="zh-TW" altLang="en-US" dirty="0" smtClean="0">
                <a:solidFill>
                  <a:schemeClr val="bg1"/>
                </a:solidFill>
                <a:ea typeface="SimHei" panose="02010609060101010101" pitchFamily="49" charset="-122"/>
              </a:rPr>
              <a:t>在</a:t>
            </a:r>
            <a:r>
              <a:rPr lang="zh-TW" altLang="en-US" dirty="0">
                <a:solidFill>
                  <a:schemeClr val="bg1"/>
                </a:solidFill>
                <a:ea typeface="SimHei" panose="02010609060101010101" pitchFamily="49" charset="-122"/>
              </a:rPr>
              <a:t>此寫了哥林多後書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5575300" y="1158915"/>
            <a:ext cx="1569660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ea typeface="SimHei" panose="02010609060101010101" pitchFamily="49" charset="-122"/>
              </a:rPr>
              <a:t>沒有碰到提多</a:t>
            </a:r>
            <a:endParaRPr lang="zh-TW" altLang="en-US" dirty="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  <p:sp>
        <p:nvSpPr>
          <p:cNvPr id="27" name="AutoShape 31"/>
          <p:cNvSpPr>
            <a:spLocks noChangeArrowheads="1"/>
          </p:cNvSpPr>
          <p:nvPr/>
        </p:nvSpPr>
        <p:spPr bwMode="auto">
          <a:xfrm>
            <a:off x="4876800" y="1147247"/>
            <a:ext cx="698500" cy="381000"/>
          </a:xfrm>
          <a:prstGeom prst="wedgeRectCallout">
            <a:avLst>
              <a:gd name="adj1" fmla="val -75681"/>
              <a:gd name="adj2" fmla="val 237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ea typeface="SimHei" panose="02010609060101010101" pitchFamily="49" charset="-122"/>
              </a:rPr>
              <a:t>特羅亞</a:t>
            </a:r>
            <a:endParaRPr lang="zh-TW" altLang="en-US" sz="1600" dirty="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486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2000"/>
                                        <p:tgtEl>
                                          <p:spTgt spid="45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18" grpId="0" animBg="1"/>
      <p:bldP spid="456719" grpId="0"/>
      <p:bldP spid="456725" grpId="0" animBg="1"/>
      <p:bldP spid="456733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8" name="Picture 2" descr="paul-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9809" name="Freeform 33"/>
          <p:cNvSpPr>
            <a:spLocks/>
          </p:cNvSpPr>
          <p:nvPr/>
        </p:nvSpPr>
        <p:spPr bwMode="auto">
          <a:xfrm>
            <a:off x="2925764" y="949325"/>
            <a:ext cx="809625" cy="1733550"/>
          </a:xfrm>
          <a:custGeom>
            <a:avLst/>
            <a:gdLst>
              <a:gd name="T0" fmla="*/ 0 w 510"/>
              <a:gd name="T1" fmla="*/ 0 h 1092"/>
              <a:gd name="T2" fmla="*/ 79 w 510"/>
              <a:gd name="T3" fmla="*/ 88 h 1092"/>
              <a:gd name="T4" fmla="*/ 192 w 510"/>
              <a:gd name="T5" fmla="*/ 244 h 1092"/>
              <a:gd name="T6" fmla="*/ 300 w 510"/>
              <a:gd name="T7" fmla="*/ 448 h 1092"/>
              <a:gd name="T8" fmla="*/ 307 w 510"/>
              <a:gd name="T9" fmla="*/ 506 h 1092"/>
              <a:gd name="T10" fmla="*/ 219 w 510"/>
              <a:gd name="T11" fmla="*/ 542 h 1092"/>
              <a:gd name="T12" fmla="*/ 113 w 510"/>
              <a:gd name="T13" fmla="*/ 597 h 1092"/>
              <a:gd name="T14" fmla="*/ 209 w 510"/>
              <a:gd name="T15" fmla="*/ 626 h 1092"/>
              <a:gd name="T16" fmla="*/ 327 w 510"/>
              <a:gd name="T17" fmla="*/ 715 h 1092"/>
              <a:gd name="T18" fmla="*/ 358 w 510"/>
              <a:gd name="T19" fmla="*/ 777 h 1092"/>
              <a:gd name="T20" fmla="*/ 487 w 510"/>
              <a:gd name="T21" fmla="*/ 842 h 1092"/>
              <a:gd name="T22" fmla="*/ 495 w 510"/>
              <a:gd name="T23" fmla="*/ 1032 h 1092"/>
              <a:gd name="T24" fmla="*/ 456 w 510"/>
              <a:gd name="T25" fmla="*/ 1092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0" h="1092">
                <a:moveTo>
                  <a:pt x="0" y="0"/>
                </a:moveTo>
                <a:cubicBezTo>
                  <a:pt x="23" y="23"/>
                  <a:pt x="47" y="47"/>
                  <a:pt x="79" y="88"/>
                </a:cubicBezTo>
                <a:cubicBezTo>
                  <a:pt x="111" y="129"/>
                  <a:pt x="155" y="184"/>
                  <a:pt x="192" y="244"/>
                </a:cubicBezTo>
                <a:cubicBezTo>
                  <a:pt x="229" y="304"/>
                  <a:pt x="281" y="404"/>
                  <a:pt x="300" y="448"/>
                </a:cubicBezTo>
                <a:cubicBezTo>
                  <a:pt x="319" y="492"/>
                  <a:pt x="320" y="490"/>
                  <a:pt x="307" y="506"/>
                </a:cubicBezTo>
                <a:cubicBezTo>
                  <a:pt x="294" y="522"/>
                  <a:pt x="251" y="527"/>
                  <a:pt x="219" y="542"/>
                </a:cubicBezTo>
                <a:cubicBezTo>
                  <a:pt x="187" y="557"/>
                  <a:pt x="115" y="583"/>
                  <a:pt x="113" y="597"/>
                </a:cubicBezTo>
                <a:cubicBezTo>
                  <a:pt x="111" y="611"/>
                  <a:pt x="173" y="606"/>
                  <a:pt x="209" y="626"/>
                </a:cubicBezTo>
                <a:cubicBezTo>
                  <a:pt x="245" y="646"/>
                  <a:pt x="302" y="690"/>
                  <a:pt x="327" y="715"/>
                </a:cubicBezTo>
                <a:cubicBezTo>
                  <a:pt x="352" y="740"/>
                  <a:pt x="331" y="756"/>
                  <a:pt x="358" y="777"/>
                </a:cubicBezTo>
                <a:cubicBezTo>
                  <a:pt x="385" y="798"/>
                  <a:pt x="464" y="800"/>
                  <a:pt x="487" y="842"/>
                </a:cubicBezTo>
                <a:cubicBezTo>
                  <a:pt x="510" y="884"/>
                  <a:pt x="500" y="990"/>
                  <a:pt x="495" y="1032"/>
                </a:cubicBezTo>
                <a:cubicBezTo>
                  <a:pt x="490" y="1074"/>
                  <a:pt x="482" y="1073"/>
                  <a:pt x="456" y="1092"/>
                </a:cubicBezTo>
              </a:path>
            </a:pathLst>
          </a:custGeom>
          <a:noFill/>
          <a:ln w="28575" cap="flat" cmpd="sng">
            <a:solidFill>
              <a:srgbClr val="EE1ED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9808" name="Freeform 32"/>
          <p:cNvSpPr>
            <a:spLocks/>
          </p:cNvSpPr>
          <p:nvPr/>
        </p:nvSpPr>
        <p:spPr bwMode="auto">
          <a:xfrm>
            <a:off x="2954339" y="685801"/>
            <a:ext cx="858837" cy="220663"/>
          </a:xfrm>
          <a:custGeom>
            <a:avLst/>
            <a:gdLst>
              <a:gd name="T0" fmla="*/ 541 w 541"/>
              <a:gd name="T1" fmla="*/ 0 h 139"/>
              <a:gd name="T2" fmla="*/ 451 w 541"/>
              <a:gd name="T3" fmla="*/ 42 h 139"/>
              <a:gd name="T4" fmla="*/ 329 w 541"/>
              <a:gd name="T5" fmla="*/ 128 h 139"/>
              <a:gd name="T6" fmla="*/ 200 w 541"/>
              <a:gd name="T7" fmla="*/ 110 h 139"/>
              <a:gd name="T8" fmla="*/ 93 w 541"/>
              <a:gd name="T9" fmla="*/ 80 h 139"/>
              <a:gd name="T10" fmla="*/ 0 w 541"/>
              <a:gd name="T11" fmla="*/ 122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1" h="139">
                <a:moveTo>
                  <a:pt x="541" y="0"/>
                </a:moveTo>
                <a:cubicBezTo>
                  <a:pt x="513" y="10"/>
                  <a:pt x="486" y="21"/>
                  <a:pt x="451" y="42"/>
                </a:cubicBezTo>
                <a:cubicBezTo>
                  <a:pt x="416" y="63"/>
                  <a:pt x="371" y="117"/>
                  <a:pt x="329" y="128"/>
                </a:cubicBezTo>
                <a:cubicBezTo>
                  <a:pt x="287" y="139"/>
                  <a:pt x="239" y="118"/>
                  <a:pt x="200" y="110"/>
                </a:cubicBezTo>
                <a:cubicBezTo>
                  <a:pt x="161" y="102"/>
                  <a:pt x="126" y="78"/>
                  <a:pt x="93" y="80"/>
                </a:cubicBezTo>
                <a:cubicBezTo>
                  <a:pt x="60" y="82"/>
                  <a:pt x="42" y="101"/>
                  <a:pt x="0" y="122"/>
                </a:cubicBezTo>
              </a:path>
            </a:pathLst>
          </a:custGeom>
          <a:noFill/>
          <a:ln w="28575" cap="flat" cmpd="sng">
            <a:solidFill>
              <a:srgbClr val="EE1ED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9782" name="Oval 6"/>
          <p:cNvSpPr>
            <a:spLocks noChangeArrowheads="1"/>
          </p:cNvSpPr>
          <p:nvPr/>
        </p:nvSpPr>
        <p:spPr bwMode="auto">
          <a:xfrm>
            <a:off x="9218613" y="3268663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9783" name="Oval 7"/>
          <p:cNvSpPr>
            <a:spLocks noChangeArrowheads="1"/>
          </p:cNvSpPr>
          <p:nvPr/>
        </p:nvSpPr>
        <p:spPr bwMode="auto">
          <a:xfrm>
            <a:off x="8586788" y="290988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9784" name="Oval 8"/>
          <p:cNvSpPr>
            <a:spLocks noChangeArrowheads="1"/>
          </p:cNvSpPr>
          <p:nvPr/>
        </p:nvSpPr>
        <p:spPr bwMode="auto">
          <a:xfrm>
            <a:off x="7893051" y="2684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9785" name="Oval 9"/>
          <p:cNvSpPr>
            <a:spLocks noChangeArrowheads="1"/>
          </p:cNvSpPr>
          <p:nvPr/>
        </p:nvSpPr>
        <p:spPr bwMode="auto">
          <a:xfrm>
            <a:off x="7351713" y="26098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9786" name="Oval 10"/>
          <p:cNvSpPr>
            <a:spLocks noChangeArrowheads="1"/>
          </p:cNvSpPr>
          <p:nvPr/>
        </p:nvSpPr>
        <p:spPr bwMode="auto">
          <a:xfrm>
            <a:off x="7464426" y="2430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9787" name="Oval 11"/>
          <p:cNvSpPr>
            <a:spLocks noChangeArrowheads="1"/>
          </p:cNvSpPr>
          <p:nvPr/>
        </p:nvSpPr>
        <p:spPr bwMode="auto">
          <a:xfrm>
            <a:off x="6856413" y="22098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9789" name="Oval 13"/>
          <p:cNvSpPr>
            <a:spLocks noChangeArrowheads="1"/>
          </p:cNvSpPr>
          <p:nvPr/>
        </p:nvSpPr>
        <p:spPr bwMode="auto">
          <a:xfrm>
            <a:off x="8997951" y="58547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9790" name="Rectangle 14"/>
          <p:cNvSpPr>
            <a:spLocks noChangeArrowheads="1"/>
          </p:cNvSpPr>
          <p:nvPr/>
        </p:nvSpPr>
        <p:spPr bwMode="auto">
          <a:xfrm>
            <a:off x="1524001" y="4643438"/>
            <a:ext cx="4398963" cy="2214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9791" name="Text Box 15"/>
          <p:cNvSpPr txBox="1">
            <a:spLocks noChangeArrowheads="1"/>
          </p:cNvSpPr>
          <p:nvPr/>
        </p:nvSpPr>
        <p:spPr bwMode="auto">
          <a:xfrm>
            <a:off x="1839913" y="4795838"/>
            <a:ext cx="4100512" cy="136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走遍了那一帶地方，用許多話勸勉門徒，然後來到希臘。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20: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2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59792" name="Oval 16"/>
          <p:cNvSpPr>
            <a:spLocks noChangeArrowheads="1"/>
          </p:cNvSpPr>
          <p:nvPr/>
        </p:nvSpPr>
        <p:spPr bwMode="auto">
          <a:xfrm>
            <a:off x="3462338" y="23828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9794" name="Text Box 18"/>
          <p:cNvSpPr txBox="1">
            <a:spLocks noChangeArrowheads="1"/>
          </p:cNvSpPr>
          <p:nvPr/>
        </p:nvSpPr>
        <p:spPr bwMode="auto">
          <a:xfrm>
            <a:off x="2500313" y="2586038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亞該亞</a:t>
            </a:r>
          </a:p>
        </p:txBody>
      </p:sp>
      <p:sp>
        <p:nvSpPr>
          <p:cNvPr id="459795" name="Text Box 19"/>
          <p:cNvSpPr txBox="1">
            <a:spLocks noChangeArrowheads="1"/>
          </p:cNvSpPr>
          <p:nvPr/>
        </p:nvSpPr>
        <p:spPr bwMode="auto">
          <a:xfrm>
            <a:off x="2478088" y="331788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馬其頓</a:t>
            </a:r>
          </a:p>
        </p:txBody>
      </p:sp>
      <p:sp>
        <p:nvSpPr>
          <p:cNvPr id="459796" name="Text Box 20"/>
          <p:cNvSpPr txBox="1">
            <a:spLocks noChangeArrowheads="1"/>
          </p:cNvSpPr>
          <p:nvPr/>
        </p:nvSpPr>
        <p:spPr bwMode="auto">
          <a:xfrm>
            <a:off x="5226050" y="1812926"/>
            <a:ext cx="869950" cy="366713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亞西亞</a:t>
            </a:r>
          </a:p>
        </p:txBody>
      </p:sp>
      <p:sp>
        <p:nvSpPr>
          <p:cNvPr id="459801" name="Oval 25"/>
          <p:cNvSpPr>
            <a:spLocks noChangeArrowheads="1"/>
          </p:cNvSpPr>
          <p:nvPr/>
        </p:nvSpPr>
        <p:spPr bwMode="auto">
          <a:xfrm>
            <a:off x="3071813" y="23939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9803" name="AutoShape 27"/>
          <p:cNvSpPr>
            <a:spLocks noChangeArrowheads="1"/>
          </p:cNvSpPr>
          <p:nvPr/>
        </p:nvSpPr>
        <p:spPr bwMode="auto">
          <a:xfrm>
            <a:off x="9312276" y="5821363"/>
            <a:ext cx="919163" cy="292100"/>
          </a:xfrm>
          <a:prstGeom prst="wedgeRectCallout">
            <a:avLst>
              <a:gd name="adj1" fmla="val -72454"/>
              <a:gd name="adj2" fmla="val -2010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459804" name="Freeform 28"/>
          <p:cNvSpPr>
            <a:spLocks/>
          </p:cNvSpPr>
          <p:nvPr/>
        </p:nvSpPr>
        <p:spPr bwMode="auto">
          <a:xfrm>
            <a:off x="3902075" y="723900"/>
            <a:ext cx="1257300" cy="1785938"/>
          </a:xfrm>
          <a:custGeom>
            <a:avLst/>
            <a:gdLst>
              <a:gd name="T0" fmla="*/ 792 w 792"/>
              <a:gd name="T1" fmla="*/ 1119 h 1125"/>
              <a:gd name="T2" fmla="*/ 603 w 792"/>
              <a:gd name="T3" fmla="*/ 1109 h 1125"/>
              <a:gd name="T4" fmla="*/ 494 w 792"/>
              <a:gd name="T5" fmla="*/ 1024 h 1125"/>
              <a:gd name="T6" fmla="*/ 504 w 792"/>
              <a:gd name="T7" fmla="*/ 853 h 1125"/>
              <a:gd name="T8" fmla="*/ 592 w 792"/>
              <a:gd name="T9" fmla="*/ 736 h 1125"/>
              <a:gd name="T10" fmla="*/ 606 w 792"/>
              <a:gd name="T11" fmla="*/ 658 h 1125"/>
              <a:gd name="T12" fmla="*/ 531 w 792"/>
              <a:gd name="T13" fmla="*/ 582 h 1125"/>
              <a:gd name="T14" fmla="*/ 395 w 792"/>
              <a:gd name="T15" fmla="*/ 557 h 1125"/>
              <a:gd name="T16" fmla="*/ 468 w 792"/>
              <a:gd name="T17" fmla="*/ 437 h 1125"/>
              <a:gd name="T18" fmla="*/ 393 w 792"/>
              <a:gd name="T19" fmla="*/ 192 h 1125"/>
              <a:gd name="T20" fmla="*/ 0 w 792"/>
              <a:gd name="T21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2" h="1125">
                <a:moveTo>
                  <a:pt x="792" y="1119"/>
                </a:moveTo>
                <a:cubicBezTo>
                  <a:pt x="761" y="1117"/>
                  <a:pt x="653" y="1125"/>
                  <a:pt x="603" y="1109"/>
                </a:cubicBezTo>
                <a:cubicBezTo>
                  <a:pt x="553" y="1093"/>
                  <a:pt x="510" y="1067"/>
                  <a:pt x="494" y="1024"/>
                </a:cubicBezTo>
                <a:cubicBezTo>
                  <a:pt x="478" y="981"/>
                  <a:pt x="488" y="901"/>
                  <a:pt x="504" y="853"/>
                </a:cubicBezTo>
                <a:cubicBezTo>
                  <a:pt x="520" y="805"/>
                  <a:pt x="575" y="768"/>
                  <a:pt x="592" y="736"/>
                </a:cubicBezTo>
                <a:cubicBezTo>
                  <a:pt x="609" y="704"/>
                  <a:pt x="616" y="684"/>
                  <a:pt x="606" y="658"/>
                </a:cubicBezTo>
                <a:cubicBezTo>
                  <a:pt x="596" y="632"/>
                  <a:pt x="566" y="599"/>
                  <a:pt x="531" y="582"/>
                </a:cubicBezTo>
                <a:cubicBezTo>
                  <a:pt x="496" y="565"/>
                  <a:pt x="405" y="581"/>
                  <a:pt x="395" y="557"/>
                </a:cubicBezTo>
                <a:cubicBezTo>
                  <a:pt x="385" y="533"/>
                  <a:pt x="468" y="498"/>
                  <a:pt x="468" y="437"/>
                </a:cubicBezTo>
                <a:cubicBezTo>
                  <a:pt x="468" y="376"/>
                  <a:pt x="471" y="265"/>
                  <a:pt x="393" y="192"/>
                </a:cubicBezTo>
                <a:cubicBezTo>
                  <a:pt x="315" y="119"/>
                  <a:pt x="82" y="40"/>
                  <a:pt x="0" y="0"/>
                </a:cubicBezTo>
              </a:path>
            </a:pathLst>
          </a:custGeom>
          <a:noFill/>
          <a:ln w="28575" cmpd="sng">
            <a:solidFill>
              <a:srgbClr val="EE1ED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9800" name="Oval 24"/>
          <p:cNvSpPr>
            <a:spLocks noChangeArrowheads="1"/>
          </p:cNvSpPr>
          <p:nvPr/>
        </p:nvSpPr>
        <p:spPr bwMode="auto">
          <a:xfrm>
            <a:off x="5105401" y="24447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9788" name="Oval 12"/>
          <p:cNvSpPr>
            <a:spLocks noChangeArrowheads="1"/>
          </p:cNvSpPr>
          <p:nvPr/>
        </p:nvSpPr>
        <p:spPr bwMode="auto">
          <a:xfrm>
            <a:off x="4613276" y="13874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9781" name="Oval 5"/>
          <p:cNvSpPr>
            <a:spLocks noChangeArrowheads="1"/>
          </p:cNvSpPr>
          <p:nvPr/>
        </p:nvSpPr>
        <p:spPr bwMode="auto">
          <a:xfrm>
            <a:off x="2859088" y="8636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9780" name="Oval 4"/>
          <p:cNvSpPr>
            <a:spLocks noChangeArrowheads="1"/>
          </p:cNvSpPr>
          <p:nvPr/>
        </p:nvSpPr>
        <p:spPr bwMode="auto">
          <a:xfrm>
            <a:off x="3194051" y="82073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9802" name="Oval 26"/>
          <p:cNvSpPr>
            <a:spLocks noChangeArrowheads="1"/>
          </p:cNvSpPr>
          <p:nvPr/>
        </p:nvSpPr>
        <p:spPr bwMode="auto">
          <a:xfrm>
            <a:off x="3787776" y="6413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59806" name="AutoShape 30"/>
          <p:cNvSpPr>
            <a:spLocks noChangeArrowheads="1"/>
          </p:cNvSpPr>
          <p:nvPr/>
        </p:nvSpPr>
        <p:spPr bwMode="auto">
          <a:xfrm>
            <a:off x="2197100" y="2132013"/>
            <a:ext cx="698500" cy="381000"/>
          </a:xfrm>
          <a:prstGeom prst="wedgeRectCallout">
            <a:avLst>
              <a:gd name="adj1" fmla="val 74773"/>
              <a:gd name="adj2" fmla="val 3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459807" name="AutoShape 31"/>
          <p:cNvSpPr>
            <a:spLocks noChangeArrowheads="1"/>
          </p:cNvSpPr>
          <p:nvPr/>
        </p:nvSpPr>
        <p:spPr bwMode="auto">
          <a:xfrm>
            <a:off x="5394325" y="2217738"/>
            <a:ext cx="698500" cy="381000"/>
          </a:xfrm>
          <a:prstGeom prst="wedgeRectCallout">
            <a:avLst>
              <a:gd name="adj1" fmla="val -75681"/>
              <a:gd name="adj2" fmla="val 237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</a:p>
        </p:txBody>
      </p:sp>
      <p:sp>
        <p:nvSpPr>
          <p:cNvPr id="459810" name="Freeform 34"/>
          <p:cNvSpPr>
            <a:spLocks/>
          </p:cNvSpPr>
          <p:nvPr/>
        </p:nvSpPr>
        <p:spPr bwMode="auto">
          <a:xfrm>
            <a:off x="3192464" y="2449513"/>
            <a:ext cx="465137" cy="241300"/>
          </a:xfrm>
          <a:custGeom>
            <a:avLst/>
            <a:gdLst>
              <a:gd name="T0" fmla="*/ 293 w 293"/>
              <a:gd name="T1" fmla="*/ 142 h 152"/>
              <a:gd name="T2" fmla="*/ 259 w 293"/>
              <a:gd name="T3" fmla="*/ 133 h 152"/>
              <a:gd name="T4" fmla="*/ 154 w 293"/>
              <a:gd name="T5" fmla="*/ 30 h 152"/>
              <a:gd name="T6" fmla="*/ 0 w 293"/>
              <a:gd name="T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3" h="152">
                <a:moveTo>
                  <a:pt x="293" y="142"/>
                </a:moveTo>
                <a:cubicBezTo>
                  <a:pt x="287" y="141"/>
                  <a:pt x="282" y="152"/>
                  <a:pt x="259" y="133"/>
                </a:cubicBezTo>
                <a:cubicBezTo>
                  <a:pt x="236" y="114"/>
                  <a:pt x="197" y="52"/>
                  <a:pt x="154" y="30"/>
                </a:cubicBezTo>
                <a:cubicBezTo>
                  <a:pt x="111" y="8"/>
                  <a:pt x="32" y="6"/>
                  <a:pt x="0" y="0"/>
                </a:cubicBezTo>
              </a:path>
            </a:pathLst>
          </a:custGeom>
          <a:noFill/>
          <a:ln w="28575" cap="flat" cmpd="sng">
            <a:solidFill>
              <a:srgbClr val="EE1ED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9811" name="Text Box 35"/>
          <p:cNvSpPr txBox="1">
            <a:spLocks noChangeArrowheads="1"/>
          </p:cNvSpPr>
          <p:nvPr/>
        </p:nvSpPr>
        <p:spPr bwMode="auto">
          <a:xfrm>
            <a:off x="3387726" y="100013"/>
            <a:ext cx="2262158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ea typeface="SimHei" panose="02010609060101010101" pitchFamily="49" charset="-122"/>
              </a:rPr>
              <a:t>在此寫了哥林多後書</a:t>
            </a: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5575300" y="1158915"/>
            <a:ext cx="1569660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ea typeface="SimHei" panose="02010609060101010101" pitchFamily="49" charset="-122"/>
              </a:rPr>
              <a:t>沒有碰到提多</a:t>
            </a:r>
            <a:endParaRPr lang="zh-TW" altLang="en-US" dirty="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  <p:sp>
        <p:nvSpPr>
          <p:cNvPr id="33" name="AutoShape 31"/>
          <p:cNvSpPr>
            <a:spLocks noChangeArrowheads="1"/>
          </p:cNvSpPr>
          <p:nvPr/>
        </p:nvSpPr>
        <p:spPr bwMode="auto">
          <a:xfrm>
            <a:off x="4876800" y="1147247"/>
            <a:ext cx="698500" cy="381000"/>
          </a:xfrm>
          <a:prstGeom prst="wedgeRectCallout">
            <a:avLst>
              <a:gd name="adj1" fmla="val -75681"/>
              <a:gd name="adj2" fmla="val 237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ea typeface="SimHei" panose="02010609060101010101" pitchFamily="49" charset="-122"/>
              </a:rPr>
              <a:t>特羅亞</a:t>
            </a:r>
            <a:endParaRPr lang="zh-TW" altLang="en-US" sz="1600" dirty="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31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5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5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5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809" grpId="0" animBg="1"/>
      <p:bldP spid="459808" grpId="0" animBg="1"/>
      <p:bldP spid="459791" grpId="0"/>
      <p:bldP spid="459806" grpId="0" animBg="1"/>
      <p:bldP spid="4598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30" t="3065" r="3001" b="5089"/>
          <a:stretch/>
        </p:blipFill>
        <p:spPr>
          <a:xfrm>
            <a:off x="330182" y="479556"/>
            <a:ext cx="10014163" cy="6018414"/>
          </a:xfrm>
          <a:prstGeom prst="rect">
            <a:avLst/>
          </a:prstGeom>
        </p:spPr>
      </p:pic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3731637" y="479556"/>
            <a:ext cx="6612708" cy="3701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走遍那一帶的地方，勸勉門徒。甚至遠達以利哩古。</a:t>
            </a:r>
            <a:r>
              <a:rPr 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羅</a:t>
            </a:r>
            <a:r>
              <a:rPr 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15:19)</a:t>
            </a:r>
          </a:p>
        </p:txBody>
      </p:sp>
    </p:spTree>
    <p:extLst>
      <p:ext uri="{BB962C8B-B14F-4D97-AF65-F5344CB8AC3E}">
        <p14:creationId xmlns:p14="http://schemas.microsoft.com/office/powerpoint/2010/main" val="33956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394" y="368592"/>
            <a:ext cx="11372295" cy="534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走遍那一帶的地方，勸勉門徒。甚至遠達以利哩古。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羅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15:19)</a:t>
            </a: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en-US" altLang="zh-CN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與提多相會，大受安慰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林後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7:5-7)</a:t>
            </a:r>
          </a:p>
          <a:p>
            <a:pPr marL="571500" indent="-5715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71500" indent="-5715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與提摩太合寫哥林多後書</a:t>
            </a:r>
            <a:r>
              <a:rPr lang="en-US" sz="28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8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林後</a:t>
            </a:r>
            <a:r>
              <a:rPr lang="en-US" sz="28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1:15-16,23;8:1;9:1-4;13:1-2)</a:t>
            </a: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en-US" sz="2800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馬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其頓的教會熱心奉獻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林後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8:1-5</a:t>
            </a:r>
            <a:r>
              <a:rPr lang="en-US" sz="28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打發提多和另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2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位弟兄去亞該亞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哥林多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，為耶路撒冷募捐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(8:6-8;8:16-24;9:1-5;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羅</a:t>
            </a: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15:25-27</a:t>
            </a:r>
            <a:r>
              <a:rPr lang="en-US" sz="28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152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2" name="Picture 2" descr="paul-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6" name="Oval 6"/>
          <p:cNvSpPr>
            <a:spLocks noChangeArrowheads="1"/>
          </p:cNvSpPr>
          <p:nvPr/>
        </p:nvSpPr>
        <p:spPr bwMode="auto">
          <a:xfrm>
            <a:off x="9218613" y="3268663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0807" name="Oval 7"/>
          <p:cNvSpPr>
            <a:spLocks noChangeArrowheads="1"/>
          </p:cNvSpPr>
          <p:nvPr/>
        </p:nvSpPr>
        <p:spPr bwMode="auto">
          <a:xfrm>
            <a:off x="8586788" y="290988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0808" name="Oval 8"/>
          <p:cNvSpPr>
            <a:spLocks noChangeArrowheads="1"/>
          </p:cNvSpPr>
          <p:nvPr/>
        </p:nvSpPr>
        <p:spPr bwMode="auto">
          <a:xfrm>
            <a:off x="7893051" y="2684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0809" name="Oval 9"/>
          <p:cNvSpPr>
            <a:spLocks noChangeArrowheads="1"/>
          </p:cNvSpPr>
          <p:nvPr/>
        </p:nvSpPr>
        <p:spPr bwMode="auto">
          <a:xfrm>
            <a:off x="7351713" y="26098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0810" name="Oval 10"/>
          <p:cNvSpPr>
            <a:spLocks noChangeArrowheads="1"/>
          </p:cNvSpPr>
          <p:nvPr/>
        </p:nvSpPr>
        <p:spPr bwMode="auto">
          <a:xfrm>
            <a:off x="7464426" y="2430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0811" name="Oval 11"/>
          <p:cNvSpPr>
            <a:spLocks noChangeArrowheads="1"/>
          </p:cNvSpPr>
          <p:nvPr/>
        </p:nvSpPr>
        <p:spPr bwMode="auto">
          <a:xfrm>
            <a:off x="6856413" y="22098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0813" name="Oval 13"/>
          <p:cNvSpPr>
            <a:spLocks noChangeArrowheads="1"/>
          </p:cNvSpPr>
          <p:nvPr/>
        </p:nvSpPr>
        <p:spPr bwMode="auto">
          <a:xfrm>
            <a:off x="8997951" y="58547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0814" name="Rectangle 14"/>
          <p:cNvSpPr>
            <a:spLocks noChangeArrowheads="1"/>
          </p:cNvSpPr>
          <p:nvPr/>
        </p:nvSpPr>
        <p:spPr bwMode="auto">
          <a:xfrm>
            <a:off x="1524001" y="4643438"/>
            <a:ext cx="4398963" cy="2214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0815" name="Text Box 15"/>
          <p:cNvSpPr txBox="1">
            <a:spLocks noChangeArrowheads="1"/>
          </p:cNvSpPr>
          <p:nvPr/>
        </p:nvSpPr>
        <p:spPr bwMode="auto">
          <a:xfrm>
            <a:off x="1839913" y="4795838"/>
            <a:ext cx="4100512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在那裡住了三個月，將要坐船往敘利亞去，猶太人設計要害他，他就定意從馬其頓回去。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20:3)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60820" name="Text Box 20"/>
          <p:cNvSpPr txBox="1">
            <a:spLocks noChangeArrowheads="1"/>
          </p:cNvSpPr>
          <p:nvPr/>
        </p:nvSpPr>
        <p:spPr bwMode="auto">
          <a:xfrm>
            <a:off x="5226050" y="1812926"/>
            <a:ext cx="869950" cy="366713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亞西亞</a:t>
            </a:r>
          </a:p>
        </p:txBody>
      </p:sp>
      <p:sp>
        <p:nvSpPr>
          <p:cNvPr id="460827" name="AutoShape 27"/>
          <p:cNvSpPr>
            <a:spLocks noChangeArrowheads="1"/>
          </p:cNvSpPr>
          <p:nvPr/>
        </p:nvSpPr>
        <p:spPr bwMode="auto">
          <a:xfrm>
            <a:off x="9312276" y="5821363"/>
            <a:ext cx="919163" cy="292100"/>
          </a:xfrm>
          <a:prstGeom prst="wedgeRectCallout">
            <a:avLst>
              <a:gd name="adj1" fmla="val -72454"/>
              <a:gd name="adj2" fmla="val -2010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460830" name="Freeform 30"/>
          <p:cNvSpPr>
            <a:spLocks/>
          </p:cNvSpPr>
          <p:nvPr/>
        </p:nvSpPr>
        <p:spPr bwMode="auto">
          <a:xfrm>
            <a:off x="3902075" y="723900"/>
            <a:ext cx="1257300" cy="1785938"/>
          </a:xfrm>
          <a:custGeom>
            <a:avLst/>
            <a:gdLst>
              <a:gd name="T0" fmla="*/ 792 w 792"/>
              <a:gd name="T1" fmla="*/ 1119 h 1125"/>
              <a:gd name="T2" fmla="*/ 603 w 792"/>
              <a:gd name="T3" fmla="*/ 1109 h 1125"/>
              <a:gd name="T4" fmla="*/ 494 w 792"/>
              <a:gd name="T5" fmla="*/ 1024 h 1125"/>
              <a:gd name="T6" fmla="*/ 504 w 792"/>
              <a:gd name="T7" fmla="*/ 853 h 1125"/>
              <a:gd name="T8" fmla="*/ 592 w 792"/>
              <a:gd name="T9" fmla="*/ 736 h 1125"/>
              <a:gd name="T10" fmla="*/ 606 w 792"/>
              <a:gd name="T11" fmla="*/ 658 h 1125"/>
              <a:gd name="T12" fmla="*/ 531 w 792"/>
              <a:gd name="T13" fmla="*/ 582 h 1125"/>
              <a:gd name="T14" fmla="*/ 395 w 792"/>
              <a:gd name="T15" fmla="*/ 557 h 1125"/>
              <a:gd name="T16" fmla="*/ 468 w 792"/>
              <a:gd name="T17" fmla="*/ 437 h 1125"/>
              <a:gd name="T18" fmla="*/ 393 w 792"/>
              <a:gd name="T19" fmla="*/ 192 h 1125"/>
              <a:gd name="T20" fmla="*/ 0 w 792"/>
              <a:gd name="T21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2" h="1125">
                <a:moveTo>
                  <a:pt x="792" y="1119"/>
                </a:moveTo>
                <a:cubicBezTo>
                  <a:pt x="761" y="1117"/>
                  <a:pt x="653" y="1125"/>
                  <a:pt x="603" y="1109"/>
                </a:cubicBezTo>
                <a:cubicBezTo>
                  <a:pt x="553" y="1093"/>
                  <a:pt x="510" y="1067"/>
                  <a:pt x="494" y="1024"/>
                </a:cubicBezTo>
                <a:cubicBezTo>
                  <a:pt x="478" y="981"/>
                  <a:pt x="488" y="901"/>
                  <a:pt x="504" y="853"/>
                </a:cubicBezTo>
                <a:cubicBezTo>
                  <a:pt x="520" y="805"/>
                  <a:pt x="575" y="768"/>
                  <a:pt x="592" y="736"/>
                </a:cubicBezTo>
                <a:cubicBezTo>
                  <a:pt x="609" y="704"/>
                  <a:pt x="616" y="684"/>
                  <a:pt x="606" y="658"/>
                </a:cubicBezTo>
                <a:cubicBezTo>
                  <a:pt x="596" y="632"/>
                  <a:pt x="566" y="599"/>
                  <a:pt x="531" y="582"/>
                </a:cubicBezTo>
                <a:cubicBezTo>
                  <a:pt x="496" y="565"/>
                  <a:pt x="405" y="581"/>
                  <a:pt x="395" y="557"/>
                </a:cubicBezTo>
                <a:cubicBezTo>
                  <a:pt x="385" y="533"/>
                  <a:pt x="468" y="498"/>
                  <a:pt x="468" y="437"/>
                </a:cubicBezTo>
                <a:cubicBezTo>
                  <a:pt x="468" y="376"/>
                  <a:pt x="471" y="265"/>
                  <a:pt x="393" y="192"/>
                </a:cubicBezTo>
                <a:cubicBezTo>
                  <a:pt x="315" y="119"/>
                  <a:pt x="82" y="40"/>
                  <a:pt x="0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12" name="Oval 12"/>
          <p:cNvSpPr>
            <a:spLocks noChangeArrowheads="1"/>
          </p:cNvSpPr>
          <p:nvPr/>
        </p:nvSpPr>
        <p:spPr bwMode="auto">
          <a:xfrm>
            <a:off x="4613276" y="13874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0824" name="Oval 24"/>
          <p:cNvSpPr>
            <a:spLocks noChangeArrowheads="1"/>
          </p:cNvSpPr>
          <p:nvPr/>
        </p:nvSpPr>
        <p:spPr bwMode="auto">
          <a:xfrm>
            <a:off x="5105401" y="24447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0833" name="AutoShape 33"/>
          <p:cNvSpPr>
            <a:spLocks noChangeArrowheads="1"/>
          </p:cNvSpPr>
          <p:nvPr/>
        </p:nvSpPr>
        <p:spPr bwMode="auto">
          <a:xfrm>
            <a:off x="5394325" y="2217738"/>
            <a:ext cx="698500" cy="381000"/>
          </a:xfrm>
          <a:prstGeom prst="wedgeRectCallout">
            <a:avLst>
              <a:gd name="adj1" fmla="val -75681"/>
              <a:gd name="adj2" fmla="val 237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</a:p>
        </p:txBody>
      </p:sp>
      <p:sp>
        <p:nvSpPr>
          <p:cNvPr id="460834" name="Freeform 34"/>
          <p:cNvSpPr>
            <a:spLocks/>
          </p:cNvSpPr>
          <p:nvPr/>
        </p:nvSpPr>
        <p:spPr bwMode="auto">
          <a:xfrm>
            <a:off x="2925764" y="949325"/>
            <a:ext cx="809625" cy="1733550"/>
          </a:xfrm>
          <a:custGeom>
            <a:avLst/>
            <a:gdLst>
              <a:gd name="T0" fmla="*/ 0 w 510"/>
              <a:gd name="T1" fmla="*/ 0 h 1092"/>
              <a:gd name="T2" fmla="*/ 79 w 510"/>
              <a:gd name="T3" fmla="*/ 88 h 1092"/>
              <a:gd name="T4" fmla="*/ 192 w 510"/>
              <a:gd name="T5" fmla="*/ 244 h 1092"/>
              <a:gd name="T6" fmla="*/ 300 w 510"/>
              <a:gd name="T7" fmla="*/ 448 h 1092"/>
              <a:gd name="T8" fmla="*/ 307 w 510"/>
              <a:gd name="T9" fmla="*/ 506 h 1092"/>
              <a:gd name="T10" fmla="*/ 219 w 510"/>
              <a:gd name="T11" fmla="*/ 542 h 1092"/>
              <a:gd name="T12" fmla="*/ 113 w 510"/>
              <a:gd name="T13" fmla="*/ 597 h 1092"/>
              <a:gd name="T14" fmla="*/ 209 w 510"/>
              <a:gd name="T15" fmla="*/ 626 h 1092"/>
              <a:gd name="T16" fmla="*/ 327 w 510"/>
              <a:gd name="T17" fmla="*/ 715 h 1092"/>
              <a:gd name="T18" fmla="*/ 358 w 510"/>
              <a:gd name="T19" fmla="*/ 777 h 1092"/>
              <a:gd name="T20" fmla="*/ 487 w 510"/>
              <a:gd name="T21" fmla="*/ 842 h 1092"/>
              <a:gd name="T22" fmla="*/ 495 w 510"/>
              <a:gd name="T23" fmla="*/ 1032 h 1092"/>
              <a:gd name="T24" fmla="*/ 456 w 510"/>
              <a:gd name="T25" fmla="*/ 1092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0" h="1092">
                <a:moveTo>
                  <a:pt x="0" y="0"/>
                </a:moveTo>
                <a:cubicBezTo>
                  <a:pt x="23" y="23"/>
                  <a:pt x="47" y="47"/>
                  <a:pt x="79" y="88"/>
                </a:cubicBezTo>
                <a:cubicBezTo>
                  <a:pt x="111" y="129"/>
                  <a:pt x="155" y="184"/>
                  <a:pt x="192" y="244"/>
                </a:cubicBezTo>
                <a:cubicBezTo>
                  <a:pt x="229" y="304"/>
                  <a:pt x="281" y="404"/>
                  <a:pt x="300" y="448"/>
                </a:cubicBezTo>
                <a:cubicBezTo>
                  <a:pt x="319" y="492"/>
                  <a:pt x="320" y="490"/>
                  <a:pt x="307" y="506"/>
                </a:cubicBezTo>
                <a:cubicBezTo>
                  <a:pt x="294" y="522"/>
                  <a:pt x="251" y="527"/>
                  <a:pt x="219" y="542"/>
                </a:cubicBezTo>
                <a:cubicBezTo>
                  <a:pt x="187" y="557"/>
                  <a:pt x="115" y="583"/>
                  <a:pt x="113" y="597"/>
                </a:cubicBezTo>
                <a:cubicBezTo>
                  <a:pt x="111" y="611"/>
                  <a:pt x="173" y="606"/>
                  <a:pt x="209" y="626"/>
                </a:cubicBezTo>
                <a:cubicBezTo>
                  <a:pt x="245" y="646"/>
                  <a:pt x="302" y="690"/>
                  <a:pt x="327" y="715"/>
                </a:cubicBezTo>
                <a:cubicBezTo>
                  <a:pt x="352" y="740"/>
                  <a:pt x="331" y="756"/>
                  <a:pt x="358" y="777"/>
                </a:cubicBezTo>
                <a:cubicBezTo>
                  <a:pt x="385" y="798"/>
                  <a:pt x="464" y="800"/>
                  <a:pt x="487" y="842"/>
                </a:cubicBezTo>
                <a:cubicBezTo>
                  <a:pt x="510" y="884"/>
                  <a:pt x="500" y="990"/>
                  <a:pt x="495" y="1032"/>
                </a:cubicBezTo>
                <a:cubicBezTo>
                  <a:pt x="490" y="1074"/>
                  <a:pt x="482" y="1073"/>
                  <a:pt x="456" y="1092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5" name="Freeform 35"/>
          <p:cNvSpPr>
            <a:spLocks/>
          </p:cNvSpPr>
          <p:nvPr/>
        </p:nvSpPr>
        <p:spPr bwMode="auto">
          <a:xfrm>
            <a:off x="2954339" y="685801"/>
            <a:ext cx="858837" cy="220663"/>
          </a:xfrm>
          <a:custGeom>
            <a:avLst/>
            <a:gdLst>
              <a:gd name="T0" fmla="*/ 541 w 541"/>
              <a:gd name="T1" fmla="*/ 0 h 139"/>
              <a:gd name="T2" fmla="*/ 451 w 541"/>
              <a:gd name="T3" fmla="*/ 42 h 139"/>
              <a:gd name="T4" fmla="*/ 329 w 541"/>
              <a:gd name="T5" fmla="*/ 128 h 139"/>
              <a:gd name="T6" fmla="*/ 200 w 541"/>
              <a:gd name="T7" fmla="*/ 110 h 139"/>
              <a:gd name="T8" fmla="*/ 93 w 541"/>
              <a:gd name="T9" fmla="*/ 80 h 139"/>
              <a:gd name="T10" fmla="*/ 0 w 541"/>
              <a:gd name="T11" fmla="*/ 122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1" h="139">
                <a:moveTo>
                  <a:pt x="541" y="0"/>
                </a:moveTo>
                <a:cubicBezTo>
                  <a:pt x="513" y="10"/>
                  <a:pt x="486" y="21"/>
                  <a:pt x="451" y="42"/>
                </a:cubicBezTo>
                <a:cubicBezTo>
                  <a:pt x="416" y="63"/>
                  <a:pt x="371" y="117"/>
                  <a:pt x="329" y="128"/>
                </a:cubicBezTo>
                <a:cubicBezTo>
                  <a:pt x="287" y="139"/>
                  <a:pt x="239" y="118"/>
                  <a:pt x="200" y="110"/>
                </a:cubicBezTo>
                <a:cubicBezTo>
                  <a:pt x="161" y="102"/>
                  <a:pt x="126" y="78"/>
                  <a:pt x="93" y="80"/>
                </a:cubicBezTo>
                <a:cubicBezTo>
                  <a:pt x="60" y="82"/>
                  <a:pt x="42" y="101"/>
                  <a:pt x="0" y="122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6" name="Oval 36"/>
          <p:cNvSpPr>
            <a:spLocks noChangeArrowheads="1"/>
          </p:cNvSpPr>
          <p:nvPr/>
        </p:nvSpPr>
        <p:spPr bwMode="auto">
          <a:xfrm>
            <a:off x="3462338" y="23828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0837" name="Text Box 37"/>
          <p:cNvSpPr txBox="1">
            <a:spLocks noChangeArrowheads="1"/>
          </p:cNvSpPr>
          <p:nvPr/>
        </p:nvSpPr>
        <p:spPr bwMode="auto">
          <a:xfrm>
            <a:off x="2500313" y="2586038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亞該亞</a:t>
            </a:r>
          </a:p>
        </p:txBody>
      </p:sp>
      <p:sp>
        <p:nvSpPr>
          <p:cNvPr id="460838" name="Text Box 38"/>
          <p:cNvSpPr txBox="1">
            <a:spLocks noChangeArrowheads="1"/>
          </p:cNvSpPr>
          <p:nvPr/>
        </p:nvSpPr>
        <p:spPr bwMode="auto">
          <a:xfrm>
            <a:off x="2478088" y="331788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馬其頓</a:t>
            </a:r>
          </a:p>
        </p:txBody>
      </p:sp>
      <p:sp>
        <p:nvSpPr>
          <p:cNvPr id="460839" name="Oval 39"/>
          <p:cNvSpPr>
            <a:spLocks noChangeArrowheads="1"/>
          </p:cNvSpPr>
          <p:nvPr/>
        </p:nvSpPr>
        <p:spPr bwMode="auto">
          <a:xfrm>
            <a:off x="3071813" y="23939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0840" name="Oval 40"/>
          <p:cNvSpPr>
            <a:spLocks noChangeArrowheads="1"/>
          </p:cNvSpPr>
          <p:nvPr/>
        </p:nvSpPr>
        <p:spPr bwMode="auto">
          <a:xfrm>
            <a:off x="2859088" y="8636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0841" name="Oval 41"/>
          <p:cNvSpPr>
            <a:spLocks noChangeArrowheads="1"/>
          </p:cNvSpPr>
          <p:nvPr/>
        </p:nvSpPr>
        <p:spPr bwMode="auto">
          <a:xfrm>
            <a:off x="3194051" y="82073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0842" name="Oval 42"/>
          <p:cNvSpPr>
            <a:spLocks noChangeArrowheads="1"/>
          </p:cNvSpPr>
          <p:nvPr/>
        </p:nvSpPr>
        <p:spPr bwMode="auto">
          <a:xfrm>
            <a:off x="3787776" y="6413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0843" name="AutoShape 43"/>
          <p:cNvSpPr>
            <a:spLocks noChangeArrowheads="1"/>
          </p:cNvSpPr>
          <p:nvPr/>
        </p:nvSpPr>
        <p:spPr bwMode="auto">
          <a:xfrm>
            <a:off x="2197100" y="2132013"/>
            <a:ext cx="698500" cy="381000"/>
          </a:xfrm>
          <a:prstGeom prst="wedgeRectCallout">
            <a:avLst>
              <a:gd name="adj1" fmla="val 74773"/>
              <a:gd name="adj2" fmla="val 3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460844" name="Freeform 44"/>
          <p:cNvSpPr>
            <a:spLocks/>
          </p:cNvSpPr>
          <p:nvPr/>
        </p:nvSpPr>
        <p:spPr bwMode="auto">
          <a:xfrm>
            <a:off x="3192464" y="2449513"/>
            <a:ext cx="465137" cy="241300"/>
          </a:xfrm>
          <a:custGeom>
            <a:avLst/>
            <a:gdLst>
              <a:gd name="T0" fmla="*/ 293 w 293"/>
              <a:gd name="T1" fmla="*/ 142 h 152"/>
              <a:gd name="T2" fmla="*/ 259 w 293"/>
              <a:gd name="T3" fmla="*/ 133 h 152"/>
              <a:gd name="T4" fmla="*/ 154 w 293"/>
              <a:gd name="T5" fmla="*/ 30 h 152"/>
              <a:gd name="T6" fmla="*/ 0 w 293"/>
              <a:gd name="T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3" h="152">
                <a:moveTo>
                  <a:pt x="293" y="142"/>
                </a:moveTo>
                <a:cubicBezTo>
                  <a:pt x="287" y="141"/>
                  <a:pt x="282" y="152"/>
                  <a:pt x="259" y="133"/>
                </a:cubicBezTo>
                <a:cubicBezTo>
                  <a:pt x="236" y="114"/>
                  <a:pt x="197" y="52"/>
                  <a:pt x="154" y="30"/>
                </a:cubicBezTo>
                <a:cubicBezTo>
                  <a:pt x="111" y="8"/>
                  <a:pt x="32" y="6"/>
                  <a:pt x="0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23" name="Freeform 23"/>
          <p:cNvSpPr>
            <a:spLocks/>
          </p:cNvSpPr>
          <p:nvPr/>
        </p:nvSpPr>
        <p:spPr bwMode="auto">
          <a:xfrm>
            <a:off x="3140076" y="2449513"/>
            <a:ext cx="5756275" cy="2608262"/>
          </a:xfrm>
          <a:custGeom>
            <a:avLst/>
            <a:gdLst>
              <a:gd name="T0" fmla="*/ 0 w 3626"/>
              <a:gd name="T1" fmla="*/ 0 h 1643"/>
              <a:gd name="T2" fmla="*/ 1394 w 3626"/>
              <a:gd name="T3" fmla="*/ 499 h 1643"/>
              <a:gd name="T4" fmla="*/ 3626 w 3626"/>
              <a:gd name="T5" fmla="*/ 1643 h 1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26" h="1643">
                <a:moveTo>
                  <a:pt x="0" y="0"/>
                </a:moveTo>
                <a:cubicBezTo>
                  <a:pt x="232" y="83"/>
                  <a:pt x="790" y="225"/>
                  <a:pt x="1394" y="499"/>
                </a:cubicBezTo>
                <a:cubicBezTo>
                  <a:pt x="1998" y="773"/>
                  <a:pt x="3161" y="1405"/>
                  <a:pt x="3626" y="1643"/>
                </a:cubicBezTo>
              </a:path>
            </a:pathLst>
          </a:custGeom>
          <a:noFill/>
          <a:ln w="38100" cap="flat" cmpd="sng">
            <a:solidFill>
              <a:srgbClr val="9900FF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28" name="Line 28"/>
          <p:cNvSpPr>
            <a:spLocks noChangeShapeType="1"/>
          </p:cNvSpPr>
          <p:nvPr/>
        </p:nvSpPr>
        <p:spPr bwMode="auto">
          <a:xfrm>
            <a:off x="3806826" y="2487614"/>
            <a:ext cx="212725" cy="396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29" name="Line 29"/>
          <p:cNvSpPr>
            <a:spLocks noChangeShapeType="1"/>
          </p:cNvSpPr>
          <p:nvPr/>
        </p:nvSpPr>
        <p:spPr bwMode="auto">
          <a:xfrm flipV="1">
            <a:off x="3760789" y="2530476"/>
            <a:ext cx="293687" cy="3270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5" name="Text Box 45"/>
          <p:cNvSpPr txBox="1">
            <a:spLocks noChangeArrowheads="1"/>
          </p:cNvSpPr>
          <p:nvPr/>
        </p:nvSpPr>
        <p:spPr bwMode="auto">
          <a:xfrm>
            <a:off x="1631950" y="3044889"/>
            <a:ext cx="1668464" cy="7294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TW" altLang="en-US" dirty="0">
                <a:solidFill>
                  <a:schemeClr val="bg1"/>
                </a:solidFill>
                <a:ea typeface="SimHei" panose="02010609060101010101" pitchFamily="49" charset="-122"/>
              </a:rPr>
              <a:t>在此</a:t>
            </a:r>
            <a:r>
              <a:rPr lang="zh-TW" altLang="en-US" dirty="0" smtClean="0">
                <a:solidFill>
                  <a:schemeClr val="bg1"/>
                </a:solidFill>
                <a:ea typeface="SimHei" panose="02010609060101010101" pitchFamily="49" charset="-122"/>
              </a:rPr>
              <a:t>寫羅</a:t>
            </a:r>
            <a:r>
              <a:rPr lang="zh-TW" altLang="en-US" dirty="0">
                <a:solidFill>
                  <a:schemeClr val="bg1"/>
                </a:solidFill>
                <a:ea typeface="SimHei" panose="02010609060101010101" pitchFamily="49" charset="-122"/>
              </a:rPr>
              <a:t>馬</a:t>
            </a:r>
            <a:r>
              <a:rPr lang="zh-TW" altLang="en-US" dirty="0" smtClean="0">
                <a:solidFill>
                  <a:schemeClr val="bg1"/>
                </a:solidFill>
                <a:ea typeface="SimHei" panose="02010609060101010101" pitchFamily="49" charset="-122"/>
              </a:rPr>
              <a:t>書</a:t>
            </a:r>
            <a:r>
              <a:rPr lang="zh-CN" altLang="en-US" dirty="0" smtClean="0">
                <a:solidFill>
                  <a:schemeClr val="bg1"/>
                </a:solidFill>
                <a:ea typeface="SimHei" panose="02010609060101010101" pitchFamily="49" charset="-122"/>
              </a:rPr>
              <a:t>和加拉太書</a:t>
            </a:r>
            <a:endParaRPr lang="zh-TW" altLang="en-US" dirty="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  <p:sp>
        <p:nvSpPr>
          <p:cNvPr id="460846" name="AutoShape 46"/>
          <p:cNvSpPr>
            <a:spLocks noChangeArrowheads="1"/>
          </p:cNvSpPr>
          <p:nvPr/>
        </p:nvSpPr>
        <p:spPr bwMode="auto">
          <a:xfrm>
            <a:off x="1570770" y="4248149"/>
            <a:ext cx="2649659" cy="361953"/>
          </a:xfrm>
          <a:prstGeom prst="wedgeRectCallout">
            <a:avLst>
              <a:gd name="adj1" fmla="val 41658"/>
              <a:gd name="adj2" fmla="val 135898"/>
            </a:avLst>
          </a:prstGeom>
          <a:blipFill>
            <a:blip r:embed="rId4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Aft>
                <a:spcPct val="10000"/>
              </a:spcAft>
            </a:pPr>
            <a:r>
              <a:rPr lang="zh-CN" altLang="en-US" sz="2000" dirty="0">
                <a:solidFill>
                  <a:schemeClr val="bg1"/>
                </a:solidFill>
                <a:ea typeface="SimHei" panose="02010609060101010101" pitchFamily="49" charset="-122"/>
              </a:rPr>
              <a:t>福音傳遍了亞該亞</a:t>
            </a:r>
            <a:endParaRPr lang="zh-TW" altLang="en-US" sz="2000" dirty="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820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6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5" grpId="0"/>
      <p:bldP spid="460823" grpId="0" animBg="1"/>
      <p:bldP spid="460828" grpId="0" animBg="1"/>
      <p:bldP spid="460829" grpId="0" animBg="1"/>
      <p:bldP spid="460845" grpId="0" animBg="1"/>
      <p:bldP spid="4608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826" name="Picture 2" descr="paul-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828" name="Oval 4"/>
          <p:cNvSpPr>
            <a:spLocks noChangeArrowheads="1"/>
          </p:cNvSpPr>
          <p:nvPr/>
        </p:nvSpPr>
        <p:spPr bwMode="auto">
          <a:xfrm>
            <a:off x="3194051" y="82073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1829" name="Oval 5"/>
          <p:cNvSpPr>
            <a:spLocks noChangeArrowheads="1"/>
          </p:cNvSpPr>
          <p:nvPr/>
        </p:nvSpPr>
        <p:spPr bwMode="auto">
          <a:xfrm>
            <a:off x="2859088" y="8636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1830" name="Oval 6"/>
          <p:cNvSpPr>
            <a:spLocks noChangeArrowheads="1"/>
          </p:cNvSpPr>
          <p:nvPr/>
        </p:nvSpPr>
        <p:spPr bwMode="auto">
          <a:xfrm>
            <a:off x="9218613" y="3268663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1831" name="Oval 7"/>
          <p:cNvSpPr>
            <a:spLocks noChangeArrowheads="1"/>
          </p:cNvSpPr>
          <p:nvPr/>
        </p:nvSpPr>
        <p:spPr bwMode="auto">
          <a:xfrm>
            <a:off x="8586788" y="290988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1832" name="Oval 8"/>
          <p:cNvSpPr>
            <a:spLocks noChangeArrowheads="1"/>
          </p:cNvSpPr>
          <p:nvPr/>
        </p:nvSpPr>
        <p:spPr bwMode="auto">
          <a:xfrm>
            <a:off x="7893051" y="2684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1833" name="Oval 9"/>
          <p:cNvSpPr>
            <a:spLocks noChangeArrowheads="1"/>
          </p:cNvSpPr>
          <p:nvPr/>
        </p:nvSpPr>
        <p:spPr bwMode="auto">
          <a:xfrm>
            <a:off x="7351713" y="26098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1834" name="Oval 10"/>
          <p:cNvSpPr>
            <a:spLocks noChangeArrowheads="1"/>
          </p:cNvSpPr>
          <p:nvPr/>
        </p:nvSpPr>
        <p:spPr bwMode="auto">
          <a:xfrm>
            <a:off x="7464426" y="2430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1835" name="Oval 11"/>
          <p:cNvSpPr>
            <a:spLocks noChangeArrowheads="1"/>
          </p:cNvSpPr>
          <p:nvPr/>
        </p:nvSpPr>
        <p:spPr bwMode="auto">
          <a:xfrm>
            <a:off x="6856413" y="22098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1836" name="Oval 12"/>
          <p:cNvSpPr>
            <a:spLocks noChangeArrowheads="1"/>
          </p:cNvSpPr>
          <p:nvPr/>
        </p:nvSpPr>
        <p:spPr bwMode="auto">
          <a:xfrm>
            <a:off x="4613276" y="13874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1837" name="Oval 13"/>
          <p:cNvSpPr>
            <a:spLocks noChangeArrowheads="1"/>
          </p:cNvSpPr>
          <p:nvPr/>
        </p:nvSpPr>
        <p:spPr bwMode="auto">
          <a:xfrm>
            <a:off x="8997951" y="58547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1838" name="Rectangle 14"/>
          <p:cNvSpPr>
            <a:spLocks noChangeArrowheads="1"/>
          </p:cNvSpPr>
          <p:nvPr/>
        </p:nvSpPr>
        <p:spPr bwMode="auto">
          <a:xfrm>
            <a:off x="1524001" y="4643438"/>
            <a:ext cx="4398963" cy="2214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1839" name="Text Box 15"/>
          <p:cNvSpPr txBox="1">
            <a:spLocks noChangeArrowheads="1"/>
          </p:cNvSpPr>
          <p:nvPr/>
        </p:nvSpPr>
        <p:spPr bwMode="auto">
          <a:xfrm>
            <a:off x="1839913" y="4795838"/>
            <a:ext cx="4100512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在那裡住了三個月，將要坐船往敘利亞去，猶太人設計要害他，他就定意從馬其頓回去。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20:3)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61840" name="Oval 16"/>
          <p:cNvSpPr>
            <a:spLocks noChangeArrowheads="1"/>
          </p:cNvSpPr>
          <p:nvPr/>
        </p:nvSpPr>
        <p:spPr bwMode="auto">
          <a:xfrm>
            <a:off x="3462338" y="23828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1842" name="Text Box 18"/>
          <p:cNvSpPr txBox="1">
            <a:spLocks noChangeArrowheads="1"/>
          </p:cNvSpPr>
          <p:nvPr/>
        </p:nvSpPr>
        <p:spPr bwMode="auto">
          <a:xfrm>
            <a:off x="2500313" y="2586038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亞該亞</a:t>
            </a:r>
          </a:p>
        </p:txBody>
      </p:sp>
      <p:sp>
        <p:nvSpPr>
          <p:cNvPr id="461843" name="Text Box 19"/>
          <p:cNvSpPr txBox="1">
            <a:spLocks noChangeArrowheads="1"/>
          </p:cNvSpPr>
          <p:nvPr/>
        </p:nvSpPr>
        <p:spPr bwMode="auto">
          <a:xfrm>
            <a:off x="2478088" y="331788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馬其頓</a:t>
            </a:r>
          </a:p>
        </p:txBody>
      </p:sp>
      <p:sp>
        <p:nvSpPr>
          <p:cNvPr id="461844" name="Text Box 20"/>
          <p:cNvSpPr txBox="1">
            <a:spLocks noChangeArrowheads="1"/>
          </p:cNvSpPr>
          <p:nvPr/>
        </p:nvSpPr>
        <p:spPr bwMode="auto">
          <a:xfrm>
            <a:off x="5226050" y="1812926"/>
            <a:ext cx="869950" cy="366713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亞西亞</a:t>
            </a:r>
          </a:p>
        </p:txBody>
      </p:sp>
      <p:sp>
        <p:nvSpPr>
          <p:cNvPr id="461846" name="Freeform 22"/>
          <p:cNvSpPr>
            <a:spLocks/>
          </p:cNvSpPr>
          <p:nvPr/>
        </p:nvSpPr>
        <p:spPr bwMode="auto">
          <a:xfrm>
            <a:off x="2901951" y="627063"/>
            <a:ext cx="879475" cy="1814512"/>
          </a:xfrm>
          <a:custGeom>
            <a:avLst/>
            <a:gdLst>
              <a:gd name="T0" fmla="*/ 554 w 554"/>
              <a:gd name="T1" fmla="*/ 45 h 1143"/>
              <a:gd name="T2" fmla="*/ 68 w 554"/>
              <a:gd name="T3" fmla="*/ 183 h 1143"/>
              <a:gd name="T4" fmla="*/ 143 w 554"/>
              <a:gd name="T5" fmla="*/ 1143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4" h="1143">
                <a:moveTo>
                  <a:pt x="554" y="45"/>
                </a:moveTo>
                <a:cubicBezTo>
                  <a:pt x="473" y="68"/>
                  <a:pt x="136" y="0"/>
                  <a:pt x="68" y="183"/>
                </a:cubicBezTo>
                <a:cubicBezTo>
                  <a:pt x="0" y="366"/>
                  <a:pt x="128" y="943"/>
                  <a:pt x="143" y="1143"/>
                </a:cubicBezTo>
              </a:path>
            </a:pathLst>
          </a:custGeom>
          <a:noFill/>
          <a:ln w="38100" cap="flat" cmpd="sng">
            <a:solidFill>
              <a:srgbClr val="9900FF"/>
            </a:solidFill>
            <a:prstDash val="sysDot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48" name="Oval 24"/>
          <p:cNvSpPr>
            <a:spLocks noChangeArrowheads="1"/>
          </p:cNvSpPr>
          <p:nvPr/>
        </p:nvSpPr>
        <p:spPr bwMode="auto">
          <a:xfrm>
            <a:off x="5105401" y="24447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1849" name="Oval 25"/>
          <p:cNvSpPr>
            <a:spLocks noChangeArrowheads="1"/>
          </p:cNvSpPr>
          <p:nvPr/>
        </p:nvSpPr>
        <p:spPr bwMode="auto">
          <a:xfrm>
            <a:off x="3071813" y="23939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1851" name="AutoShape 27"/>
          <p:cNvSpPr>
            <a:spLocks noChangeArrowheads="1"/>
          </p:cNvSpPr>
          <p:nvPr/>
        </p:nvSpPr>
        <p:spPr bwMode="auto">
          <a:xfrm>
            <a:off x="9312276" y="5821363"/>
            <a:ext cx="919163" cy="292100"/>
          </a:xfrm>
          <a:prstGeom prst="wedgeRectCallout">
            <a:avLst>
              <a:gd name="adj1" fmla="val -72454"/>
              <a:gd name="adj2" fmla="val -2010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461854" name="Freeform 30"/>
          <p:cNvSpPr>
            <a:spLocks/>
          </p:cNvSpPr>
          <p:nvPr/>
        </p:nvSpPr>
        <p:spPr bwMode="auto">
          <a:xfrm>
            <a:off x="3856038" y="711201"/>
            <a:ext cx="5053012" cy="4346575"/>
          </a:xfrm>
          <a:custGeom>
            <a:avLst/>
            <a:gdLst>
              <a:gd name="T0" fmla="*/ 0 w 3183"/>
              <a:gd name="T1" fmla="*/ 0 h 2738"/>
              <a:gd name="T2" fmla="*/ 398 w 3183"/>
              <a:gd name="T3" fmla="*/ 303 h 2738"/>
              <a:gd name="T4" fmla="*/ 492 w 3183"/>
              <a:gd name="T5" fmla="*/ 937 h 2738"/>
              <a:gd name="T6" fmla="*/ 689 w 3183"/>
              <a:gd name="T7" fmla="*/ 1470 h 2738"/>
              <a:gd name="T8" fmla="*/ 1163 w 3183"/>
              <a:gd name="T9" fmla="*/ 1681 h 2738"/>
              <a:gd name="T10" fmla="*/ 3183 w 3183"/>
              <a:gd name="T11" fmla="*/ 2738 h 2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83" h="2738">
                <a:moveTo>
                  <a:pt x="0" y="0"/>
                </a:moveTo>
                <a:cubicBezTo>
                  <a:pt x="66" y="51"/>
                  <a:pt x="316" y="147"/>
                  <a:pt x="398" y="303"/>
                </a:cubicBezTo>
                <a:cubicBezTo>
                  <a:pt x="480" y="459"/>
                  <a:pt x="444" y="743"/>
                  <a:pt x="492" y="937"/>
                </a:cubicBezTo>
                <a:cubicBezTo>
                  <a:pt x="540" y="1131"/>
                  <a:pt x="577" y="1346"/>
                  <a:pt x="689" y="1470"/>
                </a:cubicBezTo>
                <a:cubicBezTo>
                  <a:pt x="801" y="1594"/>
                  <a:pt x="747" y="1470"/>
                  <a:pt x="1163" y="1681"/>
                </a:cubicBezTo>
                <a:cubicBezTo>
                  <a:pt x="1579" y="1892"/>
                  <a:pt x="2788" y="2529"/>
                  <a:pt x="3183" y="2738"/>
                </a:cubicBezTo>
              </a:path>
            </a:pathLst>
          </a:custGeom>
          <a:noFill/>
          <a:ln w="38100" cap="flat" cmpd="sng">
            <a:solidFill>
              <a:srgbClr val="9900FF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50" name="Oval 26"/>
          <p:cNvSpPr>
            <a:spLocks noChangeArrowheads="1"/>
          </p:cNvSpPr>
          <p:nvPr/>
        </p:nvSpPr>
        <p:spPr bwMode="auto">
          <a:xfrm>
            <a:off x="3787776" y="6413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1855" name="AutoShape 31"/>
          <p:cNvSpPr>
            <a:spLocks noChangeArrowheads="1"/>
          </p:cNvSpPr>
          <p:nvPr/>
        </p:nvSpPr>
        <p:spPr bwMode="auto">
          <a:xfrm>
            <a:off x="2197100" y="2132013"/>
            <a:ext cx="698500" cy="381000"/>
          </a:xfrm>
          <a:prstGeom prst="wedgeRectCallout">
            <a:avLst>
              <a:gd name="adj1" fmla="val 74773"/>
              <a:gd name="adj2" fmla="val 3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461856" name="AutoShape 32"/>
          <p:cNvSpPr>
            <a:spLocks noChangeArrowheads="1"/>
          </p:cNvSpPr>
          <p:nvPr/>
        </p:nvSpPr>
        <p:spPr bwMode="auto">
          <a:xfrm>
            <a:off x="5394325" y="2217738"/>
            <a:ext cx="698500" cy="381000"/>
          </a:xfrm>
          <a:prstGeom prst="wedgeRectCallout">
            <a:avLst>
              <a:gd name="adj1" fmla="val -75681"/>
              <a:gd name="adj2" fmla="val 237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</a:p>
        </p:txBody>
      </p:sp>
      <p:sp>
        <p:nvSpPr>
          <p:cNvPr id="461857" name="AutoShape 33"/>
          <p:cNvSpPr>
            <a:spLocks noChangeArrowheads="1"/>
          </p:cNvSpPr>
          <p:nvPr/>
        </p:nvSpPr>
        <p:spPr bwMode="auto">
          <a:xfrm>
            <a:off x="1561307" y="4057649"/>
            <a:ext cx="2328862" cy="581025"/>
          </a:xfrm>
          <a:prstGeom prst="wedgeRectCallout">
            <a:avLst>
              <a:gd name="adj1" fmla="val 45437"/>
              <a:gd name="adj2" fmla="val 91468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Aft>
                <a:spcPct val="10000"/>
              </a:spcAft>
            </a:pPr>
            <a:r>
              <a:rPr lang="zh-CN" altLang="en-US" sz="2000" dirty="0" smtClean="0">
                <a:solidFill>
                  <a:schemeClr val="bg1"/>
                </a:solidFill>
                <a:ea typeface="SimHei" panose="02010609060101010101" pitchFamily="49" charset="-122"/>
              </a:rPr>
              <a:t>福音傳遍了亞該亞</a:t>
            </a:r>
            <a:endParaRPr lang="zh-TW" altLang="en-US" sz="2000" dirty="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157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6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6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46" grpId="0" animBg="1"/>
      <p:bldP spid="4618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6" name="Picture 2" descr="map-46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7261" name="Freeform 77"/>
          <p:cNvSpPr>
            <a:spLocks/>
          </p:cNvSpPr>
          <p:nvPr/>
        </p:nvSpPr>
        <p:spPr bwMode="auto">
          <a:xfrm>
            <a:off x="3286125" y="1123950"/>
            <a:ext cx="1011238" cy="3028950"/>
          </a:xfrm>
          <a:custGeom>
            <a:avLst/>
            <a:gdLst>
              <a:gd name="T0" fmla="*/ 368 w 637"/>
              <a:gd name="T1" fmla="*/ 1908 h 1908"/>
              <a:gd name="T2" fmla="*/ 469 w 637"/>
              <a:gd name="T3" fmla="*/ 1879 h 1908"/>
              <a:gd name="T4" fmla="*/ 632 w 637"/>
              <a:gd name="T5" fmla="*/ 1783 h 1908"/>
              <a:gd name="T6" fmla="*/ 436 w 637"/>
              <a:gd name="T7" fmla="*/ 1548 h 1908"/>
              <a:gd name="T8" fmla="*/ 186 w 637"/>
              <a:gd name="T9" fmla="*/ 1303 h 1908"/>
              <a:gd name="T10" fmla="*/ 162 w 637"/>
              <a:gd name="T11" fmla="*/ 1058 h 1908"/>
              <a:gd name="T12" fmla="*/ 282 w 637"/>
              <a:gd name="T13" fmla="*/ 842 h 1908"/>
              <a:gd name="T14" fmla="*/ 239 w 637"/>
              <a:gd name="T15" fmla="*/ 545 h 1908"/>
              <a:gd name="T16" fmla="*/ 28 w 637"/>
              <a:gd name="T17" fmla="*/ 204 h 1908"/>
              <a:gd name="T18" fmla="*/ 71 w 637"/>
              <a:gd name="T19" fmla="*/ 0 h 1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7" h="1908">
                <a:moveTo>
                  <a:pt x="368" y="1908"/>
                </a:moveTo>
                <a:cubicBezTo>
                  <a:pt x="396" y="1904"/>
                  <a:pt x="425" y="1900"/>
                  <a:pt x="469" y="1879"/>
                </a:cubicBezTo>
                <a:cubicBezTo>
                  <a:pt x="513" y="1858"/>
                  <a:pt x="637" y="1838"/>
                  <a:pt x="632" y="1783"/>
                </a:cubicBezTo>
                <a:cubicBezTo>
                  <a:pt x="627" y="1728"/>
                  <a:pt x="510" y="1628"/>
                  <a:pt x="436" y="1548"/>
                </a:cubicBezTo>
                <a:cubicBezTo>
                  <a:pt x="362" y="1468"/>
                  <a:pt x="232" y="1385"/>
                  <a:pt x="186" y="1303"/>
                </a:cubicBezTo>
                <a:cubicBezTo>
                  <a:pt x="140" y="1221"/>
                  <a:pt x="146" y="1135"/>
                  <a:pt x="162" y="1058"/>
                </a:cubicBezTo>
                <a:cubicBezTo>
                  <a:pt x="178" y="981"/>
                  <a:pt x="269" y="928"/>
                  <a:pt x="282" y="842"/>
                </a:cubicBezTo>
                <a:cubicBezTo>
                  <a:pt x="295" y="756"/>
                  <a:pt x="281" y="651"/>
                  <a:pt x="239" y="545"/>
                </a:cubicBezTo>
                <a:cubicBezTo>
                  <a:pt x="197" y="439"/>
                  <a:pt x="56" y="295"/>
                  <a:pt x="28" y="204"/>
                </a:cubicBezTo>
                <a:cubicBezTo>
                  <a:pt x="0" y="113"/>
                  <a:pt x="62" y="42"/>
                  <a:pt x="71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55" name="Freeform 71"/>
          <p:cNvSpPr>
            <a:spLocks/>
          </p:cNvSpPr>
          <p:nvPr/>
        </p:nvSpPr>
        <p:spPr bwMode="auto">
          <a:xfrm>
            <a:off x="3911601" y="2205038"/>
            <a:ext cx="2860675" cy="2425700"/>
          </a:xfrm>
          <a:custGeom>
            <a:avLst/>
            <a:gdLst>
              <a:gd name="T0" fmla="*/ 0 w 1802"/>
              <a:gd name="T1" fmla="*/ 1254 h 1528"/>
              <a:gd name="T2" fmla="*/ 208 w 1802"/>
              <a:gd name="T3" fmla="*/ 1299 h 1528"/>
              <a:gd name="T4" fmla="*/ 429 w 1802"/>
              <a:gd name="T5" fmla="*/ 1414 h 1528"/>
              <a:gd name="T6" fmla="*/ 598 w 1802"/>
              <a:gd name="T7" fmla="*/ 1523 h 1528"/>
              <a:gd name="T8" fmla="*/ 774 w 1802"/>
              <a:gd name="T9" fmla="*/ 1385 h 1528"/>
              <a:gd name="T10" fmla="*/ 890 w 1802"/>
              <a:gd name="T11" fmla="*/ 1325 h 1528"/>
              <a:gd name="T12" fmla="*/ 1098 w 1802"/>
              <a:gd name="T13" fmla="*/ 1027 h 1528"/>
              <a:gd name="T14" fmla="*/ 1389 w 1802"/>
              <a:gd name="T15" fmla="*/ 400 h 1528"/>
              <a:gd name="T16" fmla="*/ 1802 w 1802"/>
              <a:gd name="T17" fmla="*/ 0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2" h="1528">
                <a:moveTo>
                  <a:pt x="0" y="1254"/>
                </a:moveTo>
                <a:cubicBezTo>
                  <a:pt x="68" y="1263"/>
                  <a:pt x="136" y="1272"/>
                  <a:pt x="208" y="1299"/>
                </a:cubicBezTo>
                <a:cubicBezTo>
                  <a:pt x="280" y="1326"/>
                  <a:pt x="364" y="1377"/>
                  <a:pt x="429" y="1414"/>
                </a:cubicBezTo>
                <a:cubicBezTo>
                  <a:pt x="494" y="1451"/>
                  <a:pt x="541" y="1528"/>
                  <a:pt x="598" y="1523"/>
                </a:cubicBezTo>
                <a:cubicBezTo>
                  <a:pt x="655" y="1518"/>
                  <a:pt x="725" y="1418"/>
                  <a:pt x="774" y="1385"/>
                </a:cubicBezTo>
                <a:cubicBezTo>
                  <a:pt x="823" y="1352"/>
                  <a:pt x="836" y="1385"/>
                  <a:pt x="890" y="1325"/>
                </a:cubicBezTo>
                <a:cubicBezTo>
                  <a:pt x="944" y="1265"/>
                  <a:pt x="1015" y="1181"/>
                  <a:pt x="1098" y="1027"/>
                </a:cubicBezTo>
                <a:cubicBezTo>
                  <a:pt x="1181" y="873"/>
                  <a:pt x="1272" y="571"/>
                  <a:pt x="1389" y="400"/>
                </a:cubicBezTo>
                <a:cubicBezTo>
                  <a:pt x="1506" y="229"/>
                  <a:pt x="1716" y="83"/>
                  <a:pt x="1802" y="0"/>
                </a:cubicBezTo>
              </a:path>
            </a:pathLst>
          </a:custGeom>
          <a:noFill/>
          <a:ln w="28575" cap="flat" cmpd="sng">
            <a:solidFill>
              <a:srgbClr val="D60093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89" name="Freeform 5"/>
          <p:cNvSpPr>
            <a:spLocks/>
          </p:cNvSpPr>
          <p:nvPr/>
        </p:nvSpPr>
        <p:spPr bwMode="auto">
          <a:xfrm>
            <a:off x="4846639" y="598489"/>
            <a:ext cx="350837" cy="223837"/>
          </a:xfrm>
          <a:custGeom>
            <a:avLst/>
            <a:gdLst>
              <a:gd name="T0" fmla="*/ 221 w 221"/>
              <a:gd name="T1" fmla="*/ 19 h 141"/>
              <a:gd name="T2" fmla="*/ 125 w 221"/>
              <a:gd name="T3" fmla="*/ 20 h 141"/>
              <a:gd name="T4" fmla="*/ 0 w 221"/>
              <a:gd name="T5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1" h="141">
                <a:moveTo>
                  <a:pt x="221" y="19"/>
                </a:moveTo>
                <a:cubicBezTo>
                  <a:pt x="205" y="19"/>
                  <a:pt x="162" y="0"/>
                  <a:pt x="125" y="20"/>
                </a:cubicBezTo>
                <a:cubicBezTo>
                  <a:pt x="88" y="40"/>
                  <a:pt x="39" y="89"/>
                  <a:pt x="0" y="141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0" name="Freeform 6"/>
          <p:cNvSpPr>
            <a:spLocks/>
          </p:cNvSpPr>
          <p:nvPr/>
        </p:nvSpPr>
        <p:spPr bwMode="auto">
          <a:xfrm>
            <a:off x="4562475" y="854076"/>
            <a:ext cx="254000" cy="212725"/>
          </a:xfrm>
          <a:custGeom>
            <a:avLst/>
            <a:gdLst>
              <a:gd name="T0" fmla="*/ 160 w 160"/>
              <a:gd name="T1" fmla="*/ 0 h 134"/>
              <a:gd name="T2" fmla="*/ 86 w 160"/>
              <a:gd name="T3" fmla="*/ 80 h 134"/>
              <a:gd name="T4" fmla="*/ 0 w 160"/>
              <a:gd name="T5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134">
                <a:moveTo>
                  <a:pt x="160" y="0"/>
                </a:moveTo>
                <a:cubicBezTo>
                  <a:pt x="136" y="29"/>
                  <a:pt x="113" y="58"/>
                  <a:pt x="86" y="80"/>
                </a:cubicBezTo>
                <a:cubicBezTo>
                  <a:pt x="59" y="102"/>
                  <a:pt x="29" y="118"/>
                  <a:pt x="0" y="13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1" name="Freeform 7"/>
          <p:cNvSpPr>
            <a:spLocks/>
          </p:cNvSpPr>
          <p:nvPr/>
        </p:nvSpPr>
        <p:spPr bwMode="auto">
          <a:xfrm>
            <a:off x="4152901" y="1020763"/>
            <a:ext cx="360363" cy="49212"/>
          </a:xfrm>
          <a:custGeom>
            <a:avLst/>
            <a:gdLst>
              <a:gd name="T0" fmla="*/ 227 w 227"/>
              <a:gd name="T1" fmla="*/ 31 h 31"/>
              <a:gd name="T2" fmla="*/ 91 w 227"/>
              <a:gd name="T3" fmla="*/ 10 h 31"/>
              <a:gd name="T4" fmla="*/ 0 w 227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1">
                <a:moveTo>
                  <a:pt x="227" y="31"/>
                </a:moveTo>
                <a:cubicBezTo>
                  <a:pt x="204" y="28"/>
                  <a:pt x="129" y="15"/>
                  <a:pt x="91" y="10"/>
                </a:cubicBezTo>
                <a:cubicBezTo>
                  <a:pt x="53" y="5"/>
                  <a:pt x="19" y="2"/>
                  <a:pt x="0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2" name="Oval 8"/>
          <p:cNvSpPr>
            <a:spLocks noChangeArrowheads="1"/>
          </p:cNvSpPr>
          <p:nvPr/>
        </p:nvSpPr>
        <p:spPr bwMode="auto">
          <a:xfrm>
            <a:off x="4448175" y="976313"/>
            <a:ext cx="165100" cy="165100"/>
          </a:xfrm>
          <a:prstGeom prst="ellipse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77193" name="Oval 9"/>
          <p:cNvSpPr>
            <a:spLocks noChangeArrowheads="1"/>
          </p:cNvSpPr>
          <p:nvPr/>
        </p:nvSpPr>
        <p:spPr bwMode="auto">
          <a:xfrm>
            <a:off x="4773613" y="765175"/>
            <a:ext cx="165100" cy="16510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77194" name="Oval 10"/>
          <p:cNvSpPr>
            <a:spLocks noChangeAspect="1" noChangeArrowheads="1"/>
          </p:cNvSpPr>
          <p:nvPr/>
        </p:nvSpPr>
        <p:spPr bwMode="auto">
          <a:xfrm>
            <a:off x="5200650" y="5683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77196" name="AutoShape 12"/>
          <p:cNvSpPr>
            <a:spLocks noChangeArrowheads="1"/>
          </p:cNvSpPr>
          <p:nvPr/>
        </p:nvSpPr>
        <p:spPr bwMode="auto">
          <a:xfrm>
            <a:off x="4778375" y="57150"/>
            <a:ext cx="698500" cy="381000"/>
          </a:xfrm>
          <a:prstGeom prst="wedgeRectCallout">
            <a:avLst>
              <a:gd name="adj1" fmla="val 22046"/>
              <a:gd name="adj2" fmla="val 8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477198" name="Freeform 14"/>
          <p:cNvSpPr>
            <a:spLocks/>
          </p:cNvSpPr>
          <p:nvPr/>
        </p:nvSpPr>
        <p:spPr bwMode="auto">
          <a:xfrm>
            <a:off x="3484563" y="1016001"/>
            <a:ext cx="533400" cy="74613"/>
          </a:xfrm>
          <a:custGeom>
            <a:avLst/>
            <a:gdLst>
              <a:gd name="T0" fmla="*/ 336 w 336"/>
              <a:gd name="T1" fmla="*/ 0 h 47"/>
              <a:gd name="T2" fmla="*/ 184 w 336"/>
              <a:gd name="T3" fmla="*/ 21 h 47"/>
              <a:gd name="T4" fmla="*/ 0 w 336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7">
                <a:moveTo>
                  <a:pt x="336" y="0"/>
                </a:moveTo>
                <a:cubicBezTo>
                  <a:pt x="310" y="3"/>
                  <a:pt x="240" y="13"/>
                  <a:pt x="184" y="21"/>
                </a:cubicBezTo>
                <a:cubicBezTo>
                  <a:pt x="128" y="29"/>
                  <a:pt x="38" y="42"/>
                  <a:pt x="0" y="4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9" name="Oval 15"/>
          <p:cNvSpPr>
            <a:spLocks noChangeArrowheads="1"/>
          </p:cNvSpPr>
          <p:nvPr/>
        </p:nvSpPr>
        <p:spPr bwMode="auto">
          <a:xfrm>
            <a:off x="3983038" y="91916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77204" name="Oval 20"/>
          <p:cNvSpPr>
            <a:spLocks noChangeArrowheads="1"/>
          </p:cNvSpPr>
          <p:nvPr/>
        </p:nvSpPr>
        <p:spPr bwMode="auto">
          <a:xfrm>
            <a:off x="3327400" y="10271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77208" name="Oval 24"/>
          <p:cNvSpPr>
            <a:spLocks noChangeArrowheads="1"/>
          </p:cNvSpPr>
          <p:nvPr/>
        </p:nvSpPr>
        <p:spPr bwMode="auto">
          <a:xfrm>
            <a:off x="3752850" y="4084638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77209" name="AutoShape 25"/>
          <p:cNvSpPr>
            <a:spLocks noChangeArrowheads="1"/>
          </p:cNvSpPr>
          <p:nvPr/>
        </p:nvSpPr>
        <p:spPr bwMode="auto">
          <a:xfrm>
            <a:off x="2819400" y="3956050"/>
            <a:ext cx="698500" cy="381000"/>
          </a:xfrm>
          <a:prstGeom prst="wedgeRectCallout">
            <a:avLst>
              <a:gd name="adj1" fmla="val 83866"/>
              <a:gd name="adj2" fmla="val 87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477211" name="Oval 27"/>
          <p:cNvSpPr>
            <a:spLocks noChangeArrowheads="1"/>
          </p:cNvSpPr>
          <p:nvPr/>
        </p:nvSpPr>
        <p:spPr bwMode="auto">
          <a:xfrm>
            <a:off x="4529138" y="40481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77225" name="AutoShape 41"/>
          <p:cNvSpPr>
            <a:spLocks noChangeArrowheads="1"/>
          </p:cNvSpPr>
          <p:nvPr/>
        </p:nvSpPr>
        <p:spPr bwMode="auto">
          <a:xfrm>
            <a:off x="8180388" y="3976688"/>
            <a:ext cx="698500" cy="381000"/>
          </a:xfrm>
          <a:prstGeom prst="wedgeRectCallout">
            <a:avLst>
              <a:gd name="adj1" fmla="val -75681"/>
              <a:gd name="adj2" fmla="val 237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</a:p>
        </p:txBody>
      </p:sp>
      <p:sp>
        <p:nvSpPr>
          <p:cNvPr id="477226" name="Text Box 42"/>
          <p:cNvSpPr txBox="1">
            <a:spLocks noChangeArrowheads="1"/>
          </p:cNvSpPr>
          <p:nvPr/>
        </p:nvSpPr>
        <p:spPr bwMode="auto">
          <a:xfrm>
            <a:off x="8783638" y="2822575"/>
            <a:ext cx="1098550" cy="45720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亞西亞</a:t>
            </a:r>
          </a:p>
        </p:txBody>
      </p:sp>
      <p:sp>
        <p:nvSpPr>
          <p:cNvPr id="477230" name="AutoShape 46"/>
          <p:cNvSpPr>
            <a:spLocks noChangeArrowheads="1"/>
          </p:cNvSpPr>
          <p:nvPr/>
        </p:nvSpPr>
        <p:spPr bwMode="auto">
          <a:xfrm>
            <a:off x="7091364" y="1849438"/>
            <a:ext cx="727075" cy="292100"/>
          </a:xfrm>
          <a:prstGeom prst="wedgeRectCallout">
            <a:avLst>
              <a:gd name="adj1" fmla="val -68778"/>
              <a:gd name="adj2" fmla="val 4456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特羅亞</a:t>
            </a:r>
          </a:p>
        </p:txBody>
      </p:sp>
      <p:sp>
        <p:nvSpPr>
          <p:cNvPr id="477247" name="Oval 63"/>
          <p:cNvSpPr>
            <a:spLocks noChangeAspect="1" noChangeArrowheads="1"/>
          </p:cNvSpPr>
          <p:nvPr/>
        </p:nvSpPr>
        <p:spPr bwMode="auto">
          <a:xfrm>
            <a:off x="6784975" y="20669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77250" name="Oval 66"/>
          <p:cNvSpPr>
            <a:spLocks noChangeAspect="1" noChangeArrowheads="1"/>
          </p:cNvSpPr>
          <p:nvPr/>
        </p:nvSpPr>
        <p:spPr bwMode="auto">
          <a:xfrm>
            <a:off x="7826375" y="41767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77253" name="Text Box 69"/>
          <p:cNvSpPr txBox="1">
            <a:spLocks noChangeArrowheads="1"/>
          </p:cNvSpPr>
          <p:nvPr/>
        </p:nvSpPr>
        <p:spPr bwMode="auto">
          <a:xfrm>
            <a:off x="2516188" y="255588"/>
            <a:ext cx="1098550" cy="45720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馬其頓</a:t>
            </a:r>
          </a:p>
        </p:txBody>
      </p:sp>
      <p:sp>
        <p:nvSpPr>
          <p:cNvPr id="477254" name="Text Box 70"/>
          <p:cNvSpPr txBox="1">
            <a:spLocks noChangeArrowheads="1"/>
          </p:cNvSpPr>
          <p:nvPr/>
        </p:nvSpPr>
        <p:spPr bwMode="auto">
          <a:xfrm>
            <a:off x="2738438" y="4405313"/>
            <a:ext cx="1098550" cy="45720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亞該亞</a:t>
            </a:r>
          </a:p>
        </p:txBody>
      </p:sp>
      <p:sp>
        <p:nvSpPr>
          <p:cNvPr id="477259" name="Rectangle 75"/>
          <p:cNvSpPr>
            <a:spLocks noChangeArrowheads="1"/>
          </p:cNvSpPr>
          <p:nvPr/>
        </p:nvSpPr>
        <p:spPr bwMode="auto">
          <a:xfrm>
            <a:off x="7924800" y="0"/>
            <a:ext cx="2743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77260" name="Text Box 76"/>
          <p:cNvSpPr txBox="1">
            <a:spLocks noChangeArrowheads="1"/>
          </p:cNvSpPr>
          <p:nvPr/>
        </p:nvSpPr>
        <p:spPr bwMode="auto">
          <a:xfrm>
            <a:off x="8137526" y="515938"/>
            <a:ext cx="2411413" cy="585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同他到亞西亞去的，有庇哩亞人畢羅斯的兒子所巴特，帖撒羅尼迦人亞里達古和西公都，還有特庇人該猶，並提摩太，又有亞西亞人推基古和特羅非摩。</a:t>
            </a:r>
            <a:r>
              <a:rPr lang="zh-TW" altLang="en-US" sz="2400" u="sng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這些人先走，在特羅亞等候我們。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20: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4-5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77262" name="AutoShape 78"/>
          <p:cNvSpPr>
            <a:spLocks noChangeArrowheads="1"/>
          </p:cNvSpPr>
          <p:nvPr/>
        </p:nvSpPr>
        <p:spPr bwMode="auto">
          <a:xfrm>
            <a:off x="4298950" y="4852989"/>
            <a:ext cx="1308100" cy="581025"/>
          </a:xfrm>
          <a:prstGeom prst="wedgeRectCallout">
            <a:avLst>
              <a:gd name="adj1" fmla="val -22454"/>
              <a:gd name="adj2" fmla="val -106282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Aft>
                <a:spcPct val="10000"/>
              </a:spcAft>
            </a:pPr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入春復航</a:t>
            </a:r>
          </a:p>
        </p:txBody>
      </p:sp>
    </p:spTree>
    <p:extLst>
      <p:ext uri="{BB962C8B-B14F-4D97-AF65-F5344CB8AC3E}">
        <p14:creationId xmlns:p14="http://schemas.microsoft.com/office/powerpoint/2010/main" val="139405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7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7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47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47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261" grpId="0" animBg="1"/>
      <p:bldP spid="477255" grpId="0" animBg="1"/>
      <p:bldP spid="477189" grpId="0" animBg="1"/>
      <p:bldP spid="477190" grpId="0" animBg="1"/>
      <p:bldP spid="477191" grpId="0" animBg="1"/>
      <p:bldP spid="477198" grpId="0" animBg="1"/>
      <p:bldP spid="477259" grpId="0" animBg="1"/>
      <p:bldP spid="477260" grpId="0"/>
      <p:bldP spid="47726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6" name="Picture 2" descr="map-46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334" name="Freeform 30"/>
          <p:cNvSpPr>
            <a:spLocks/>
          </p:cNvSpPr>
          <p:nvPr/>
        </p:nvSpPr>
        <p:spPr bwMode="auto">
          <a:xfrm>
            <a:off x="5318126" y="669926"/>
            <a:ext cx="1554163" cy="1395413"/>
          </a:xfrm>
          <a:custGeom>
            <a:avLst/>
            <a:gdLst>
              <a:gd name="T0" fmla="*/ 0 w 979"/>
              <a:gd name="T1" fmla="*/ 0 h 879"/>
              <a:gd name="T2" fmla="*/ 125 w 979"/>
              <a:gd name="T3" fmla="*/ 94 h 879"/>
              <a:gd name="T4" fmla="*/ 536 w 979"/>
              <a:gd name="T5" fmla="*/ 200 h 879"/>
              <a:gd name="T6" fmla="*/ 804 w 979"/>
              <a:gd name="T7" fmla="*/ 341 h 879"/>
              <a:gd name="T8" fmla="*/ 951 w 979"/>
              <a:gd name="T9" fmla="*/ 608 h 879"/>
              <a:gd name="T10" fmla="*/ 972 w 979"/>
              <a:gd name="T11" fmla="*/ 879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9" h="879">
                <a:moveTo>
                  <a:pt x="0" y="0"/>
                </a:moveTo>
                <a:cubicBezTo>
                  <a:pt x="18" y="30"/>
                  <a:pt x="36" y="61"/>
                  <a:pt x="125" y="94"/>
                </a:cubicBezTo>
                <a:cubicBezTo>
                  <a:pt x="214" y="127"/>
                  <a:pt x="423" y="159"/>
                  <a:pt x="536" y="200"/>
                </a:cubicBezTo>
                <a:cubicBezTo>
                  <a:pt x="649" y="241"/>
                  <a:pt x="735" y="273"/>
                  <a:pt x="804" y="341"/>
                </a:cubicBezTo>
                <a:cubicBezTo>
                  <a:pt x="873" y="409"/>
                  <a:pt x="923" y="518"/>
                  <a:pt x="951" y="608"/>
                </a:cubicBezTo>
                <a:cubicBezTo>
                  <a:pt x="979" y="698"/>
                  <a:pt x="972" y="788"/>
                  <a:pt x="972" y="879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07" name="Freeform 3"/>
          <p:cNvSpPr>
            <a:spLocks/>
          </p:cNvSpPr>
          <p:nvPr/>
        </p:nvSpPr>
        <p:spPr bwMode="auto">
          <a:xfrm>
            <a:off x="3286125" y="1123950"/>
            <a:ext cx="1011238" cy="3028950"/>
          </a:xfrm>
          <a:custGeom>
            <a:avLst/>
            <a:gdLst>
              <a:gd name="T0" fmla="*/ 368 w 637"/>
              <a:gd name="T1" fmla="*/ 1908 h 1908"/>
              <a:gd name="T2" fmla="*/ 469 w 637"/>
              <a:gd name="T3" fmla="*/ 1879 h 1908"/>
              <a:gd name="T4" fmla="*/ 632 w 637"/>
              <a:gd name="T5" fmla="*/ 1783 h 1908"/>
              <a:gd name="T6" fmla="*/ 436 w 637"/>
              <a:gd name="T7" fmla="*/ 1548 h 1908"/>
              <a:gd name="T8" fmla="*/ 186 w 637"/>
              <a:gd name="T9" fmla="*/ 1303 h 1908"/>
              <a:gd name="T10" fmla="*/ 162 w 637"/>
              <a:gd name="T11" fmla="*/ 1058 h 1908"/>
              <a:gd name="T12" fmla="*/ 282 w 637"/>
              <a:gd name="T13" fmla="*/ 842 h 1908"/>
              <a:gd name="T14" fmla="*/ 239 w 637"/>
              <a:gd name="T15" fmla="*/ 545 h 1908"/>
              <a:gd name="T16" fmla="*/ 28 w 637"/>
              <a:gd name="T17" fmla="*/ 204 h 1908"/>
              <a:gd name="T18" fmla="*/ 71 w 637"/>
              <a:gd name="T19" fmla="*/ 0 h 1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7" h="1908">
                <a:moveTo>
                  <a:pt x="368" y="1908"/>
                </a:moveTo>
                <a:cubicBezTo>
                  <a:pt x="396" y="1904"/>
                  <a:pt x="425" y="1900"/>
                  <a:pt x="469" y="1879"/>
                </a:cubicBezTo>
                <a:cubicBezTo>
                  <a:pt x="513" y="1858"/>
                  <a:pt x="637" y="1838"/>
                  <a:pt x="632" y="1783"/>
                </a:cubicBezTo>
                <a:cubicBezTo>
                  <a:pt x="627" y="1728"/>
                  <a:pt x="510" y="1628"/>
                  <a:pt x="436" y="1548"/>
                </a:cubicBezTo>
                <a:cubicBezTo>
                  <a:pt x="362" y="1468"/>
                  <a:pt x="232" y="1385"/>
                  <a:pt x="186" y="1303"/>
                </a:cubicBezTo>
                <a:cubicBezTo>
                  <a:pt x="140" y="1221"/>
                  <a:pt x="146" y="1135"/>
                  <a:pt x="162" y="1058"/>
                </a:cubicBezTo>
                <a:cubicBezTo>
                  <a:pt x="178" y="981"/>
                  <a:pt x="269" y="928"/>
                  <a:pt x="282" y="842"/>
                </a:cubicBezTo>
                <a:cubicBezTo>
                  <a:pt x="295" y="756"/>
                  <a:pt x="281" y="651"/>
                  <a:pt x="239" y="545"/>
                </a:cubicBezTo>
                <a:cubicBezTo>
                  <a:pt x="197" y="439"/>
                  <a:pt x="56" y="295"/>
                  <a:pt x="28" y="204"/>
                </a:cubicBezTo>
                <a:cubicBezTo>
                  <a:pt x="0" y="113"/>
                  <a:pt x="62" y="42"/>
                  <a:pt x="71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08" name="Freeform 4"/>
          <p:cNvSpPr>
            <a:spLocks/>
          </p:cNvSpPr>
          <p:nvPr/>
        </p:nvSpPr>
        <p:spPr bwMode="auto">
          <a:xfrm>
            <a:off x="3911601" y="2205038"/>
            <a:ext cx="2860675" cy="2425700"/>
          </a:xfrm>
          <a:custGeom>
            <a:avLst/>
            <a:gdLst>
              <a:gd name="T0" fmla="*/ 0 w 1802"/>
              <a:gd name="T1" fmla="*/ 1254 h 1528"/>
              <a:gd name="T2" fmla="*/ 208 w 1802"/>
              <a:gd name="T3" fmla="*/ 1299 h 1528"/>
              <a:gd name="T4" fmla="*/ 429 w 1802"/>
              <a:gd name="T5" fmla="*/ 1414 h 1528"/>
              <a:gd name="T6" fmla="*/ 598 w 1802"/>
              <a:gd name="T7" fmla="*/ 1523 h 1528"/>
              <a:gd name="T8" fmla="*/ 774 w 1802"/>
              <a:gd name="T9" fmla="*/ 1385 h 1528"/>
              <a:gd name="T10" fmla="*/ 890 w 1802"/>
              <a:gd name="T11" fmla="*/ 1325 h 1528"/>
              <a:gd name="T12" fmla="*/ 1098 w 1802"/>
              <a:gd name="T13" fmla="*/ 1027 h 1528"/>
              <a:gd name="T14" fmla="*/ 1389 w 1802"/>
              <a:gd name="T15" fmla="*/ 400 h 1528"/>
              <a:gd name="T16" fmla="*/ 1802 w 1802"/>
              <a:gd name="T17" fmla="*/ 0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2" h="1528">
                <a:moveTo>
                  <a:pt x="0" y="1254"/>
                </a:moveTo>
                <a:cubicBezTo>
                  <a:pt x="68" y="1263"/>
                  <a:pt x="136" y="1272"/>
                  <a:pt x="208" y="1299"/>
                </a:cubicBezTo>
                <a:cubicBezTo>
                  <a:pt x="280" y="1326"/>
                  <a:pt x="364" y="1377"/>
                  <a:pt x="429" y="1414"/>
                </a:cubicBezTo>
                <a:cubicBezTo>
                  <a:pt x="494" y="1451"/>
                  <a:pt x="541" y="1528"/>
                  <a:pt x="598" y="1523"/>
                </a:cubicBezTo>
                <a:cubicBezTo>
                  <a:pt x="655" y="1518"/>
                  <a:pt x="725" y="1418"/>
                  <a:pt x="774" y="1385"/>
                </a:cubicBezTo>
                <a:cubicBezTo>
                  <a:pt x="823" y="1352"/>
                  <a:pt x="836" y="1385"/>
                  <a:pt x="890" y="1325"/>
                </a:cubicBezTo>
                <a:cubicBezTo>
                  <a:pt x="944" y="1265"/>
                  <a:pt x="1015" y="1181"/>
                  <a:pt x="1098" y="1027"/>
                </a:cubicBezTo>
                <a:cubicBezTo>
                  <a:pt x="1181" y="873"/>
                  <a:pt x="1272" y="571"/>
                  <a:pt x="1389" y="400"/>
                </a:cubicBezTo>
                <a:cubicBezTo>
                  <a:pt x="1506" y="229"/>
                  <a:pt x="1716" y="83"/>
                  <a:pt x="1802" y="0"/>
                </a:cubicBezTo>
              </a:path>
            </a:pathLst>
          </a:custGeom>
          <a:noFill/>
          <a:ln w="28575" cap="flat" cmpd="sng">
            <a:solidFill>
              <a:srgbClr val="D60093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10" name="Freeform 6"/>
          <p:cNvSpPr>
            <a:spLocks/>
          </p:cNvSpPr>
          <p:nvPr/>
        </p:nvSpPr>
        <p:spPr bwMode="auto">
          <a:xfrm>
            <a:off x="4562475" y="854076"/>
            <a:ext cx="254000" cy="212725"/>
          </a:xfrm>
          <a:custGeom>
            <a:avLst/>
            <a:gdLst>
              <a:gd name="T0" fmla="*/ 160 w 160"/>
              <a:gd name="T1" fmla="*/ 0 h 134"/>
              <a:gd name="T2" fmla="*/ 86 w 160"/>
              <a:gd name="T3" fmla="*/ 80 h 134"/>
              <a:gd name="T4" fmla="*/ 0 w 160"/>
              <a:gd name="T5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134">
                <a:moveTo>
                  <a:pt x="160" y="0"/>
                </a:moveTo>
                <a:cubicBezTo>
                  <a:pt x="136" y="29"/>
                  <a:pt x="113" y="58"/>
                  <a:pt x="86" y="80"/>
                </a:cubicBezTo>
                <a:cubicBezTo>
                  <a:pt x="59" y="102"/>
                  <a:pt x="29" y="118"/>
                  <a:pt x="0" y="13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11" name="Freeform 7"/>
          <p:cNvSpPr>
            <a:spLocks/>
          </p:cNvSpPr>
          <p:nvPr/>
        </p:nvSpPr>
        <p:spPr bwMode="auto">
          <a:xfrm>
            <a:off x="4152901" y="1020763"/>
            <a:ext cx="360363" cy="49212"/>
          </a:xfrm>
          <a:custGeom>
            <a:avLst/>
            <a:gdLst>
              <a:gd name="T0" fmla="*/ 227 w 227"/>
              <a:gd name="T1" fmla="*/ 31 h 31"/>
              <a:gd name="T2" fmla="*/ 91 w 227"/>
              <a:gd name="T3" fmla="*/ 10 h 31"/>
              <a:gd name="T4" fmla="*/ 0 w 227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1">
                <a:moveTo>
                  <a:pt x="227" y="31"/>
                </a:moveTo>
                <a:cubicBezTo>
                  <a:pt x="204" y="28"/>
                  <a:pt x="129" y="15"/>
                  <a:pt x="91" y="10"/>
                </a:cubicBezTo>
                <a:cubicBezTo>
                  <a:pt x="53" y="5"/>
                  <a:pt x="19" y="2"/>
                  <a:pt x="0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12" name="Oval 8"/>
          <p:cNvSpPr>
            <a:spLocks noChangeArrowheads="1"/>
          </p:cNvSpPr>
          <p:nvPr/>
        </p:nvSpPr>
        <p:spPr bwMode="auto">
          <a:xfrm>
            <a:off x="4448175" y="976313"/>
            <a:ext cx="165100" cy="165100"/>
          </a:xfrm>
          <a:prstGeom prst="ellipse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2314" name="Oval 10"/>
          <p:cNvSpPr>
            <a:spLocks noChangeAspect="1" noChangeArrowheads="1"/>
          </p:cNvSpPr>
          <p:nvPr/>
        </p:nvSpPr>
        <p:spPr bwMode="auto">
          <a:xfrm>
            <a:off x="5200650" y="5683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2315" name="AutoShape 11"/>
          <p:cNvSpPr>
            <a:spLocks noChangeArrowheads="1"/>
          </p:cNvSpPr>
          <p:nvPr/>
        </p:nvSpPr>
        <p:spPr bwMode="auto">
          <a:xfrm>
            <a:off x="4778375" y="57150"/>
            <a:ext cx="698500" cy="381000"/>
          </a:xfrm>
          <a:prstGeom prst="wedgeRectCallout">
            <a:avLst>
              <a:gd name="adj1" fmla="val 22046"/>
              <a:gd name="adj2" fmla="val 8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482316" name="Freeform 12"/>
          <p:cNvSpPr>
            <a:spLocks/>
          </p:cNvSpPr>
          <p:nvPr/>
        </p:nvSpPr>
        <p:spPr bwMode="auto">
          <a:xfrm>
            <a:off x="3484563" y="1016001"/>
            <a:ext cx="533400" cy="74613"/>
          </a:xfrm>
          <a:custGeom>
            <a:avLst/>
            <a:gdLst>
              <a:gd name="T0" fmla="*/ 336 w 336"/>
              <a:gd name="T1" fmla="*/ 0 h 47"/>
              <a:gd name="T2" fmla="*/ 184 w 336"/>
              <a:gd name="T3" fmla="*/ 21 h 47"/>
              <a:gd name="T4" fmla="*/ 0 w 336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7">
                <a:moveTo>
                  <a:pt x="336" y="0"/>
                </a:moveTo>
                <a:cubicBezTo>
                  <a:pt x="310" y="3"/>
                  <a:pt x="240" y="13"/>
                  <a:pt x="184" y="21"/>
                </a:cubicBezTo>
                <a:cubicBezTo>
                  <a:pt x="128" y="29"/>
                  <a:pt x="38" y="42"/>
                  <a:pt x="0" y="4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17" name="Oval 13"/>
          <p:cNvSpPr>
            <a:spLocks noChangeArrowheads="1"/>
          </p:cNvSpPr>
          <p:nvPr/>
        </p:nvSpPr>
        <p:spPr bwMode="auto">
          <a:xfrm>
            <a:off x="3983038" y="91916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2318" name="Oval 14"/>
          <p:cNvSpPr>
            <a:spLocks noChangeArrowheads="1"/>
          </p:cNvSpPr>
          <p:nvPr/>
        </p:nvSpPr>
        <p:spPr bwMode="auto">
          <a:xfrm>
            <a:off x="3327400" y="10271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2319" name="Oval 15"/>
          <p:cNvSpPr>
            <a:spLocks noChangeArrowheads="1"/>
          </p:cNvSpPr>
          <p:nvPr/>
        </p:nvSpPr>
        <p:spPr bwMode="auto">
          <a:xfrm>
            <a:off x="3752850" y="4084638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2320" name="AutoShape 16"/>
          <p:cNvSpPr>
            <a:spLocks noChangeArrowheads="1"/>
          </p:cNvSpPr>
          <p:nvPr/>
        </p:nvSpPr>
        <p:spPr bwMode="auto">
          <a:xfrm>
            <a:off x="2819400" y="3956050"/>
            <a:ext cx="698500" cy="381000"/>
          </a:xfrm>
          <a:prstGeom prst="wedgeRectCallout">
            <a:avLst>
              <a:gd name="adj1" fmla="val 83866"/>
              <a:gd name="adj2" fmla="val 87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482321" name="Oval 17"/>
          <p:cNvSpPr>
            <a:spLocks noChangeArrowheads="1"/>
          </p:cNvSpPr>
          <p:nvPr/>
        </p:nvSpPr>
        <p:spPr bwMode="auto">
          <a:xfrm>
            <a:off x="4529138" y="40481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2323" name="AutoShape 19"/>
          <p:cNvSpPr>
            <a:spLocks noChangeArrowheads="1"/>
          </p:cNvSpPr>
          <p:nvPr/>
        </p:nvSpPr>
        <p:spPr bwMode="auto">
          <a:xfrm>
            <a:off x="8180388" y="3976688"/>
            <a:ext cx="698500" cy="381000"/>
          </a:xfrm>
          <a:prstGeom prst="wedgeRectCallout">
            <a:avLst>
              <a:gd name="adj1" fmla="val -75681"/>
              <a:gd name="adj2" fmla="val 237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</a:p>
        </p:txBody>
      </p:sp>
      <p:sp>
        <p:nvSpPr>
          <p:cNvPr id="482324" name="Text Box 20"/>
          <p:cNvSpPr txBox="1">
            <a:spLocks noChangeArrowheads="1"/>
          </p:cNvSpPr>
          <p:nvPr/>
        </p:nvSpPr>
        <p:spPr bwMode="auto">
          <a:xfrm>
            <a:off x="8783638" y="2822575"/>
            <a:ext cx="1098550" cy="45720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亞西亞</a:t>
            </a:r>
          </a:p>
        </p:txBody>
      </p:sp>
      <p:sp>
        <p:nvSpPr>
          <p:cNvPr id="482326" name="Oval 22"/>
          <p:cNvSpPr>
            <a:spLocks noChangeAspect="1" noChangeArrowheads="1"/>
          </p:cNvSpPr>
          <p:nvPr/>
        </p:nvSpPr>
        <p:spPr bwMode="auto">
          <a:xfrm>
            <a:off x="6784975" y="20669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2327" name="Oval 23"/>
          <p:cNvSpPr>
            <a:spLocks noChangeAspect="1" noChangeArrowheads="1"/>
          </p:cNvSpPr>
          <p:nvPr/>
        </p:nvSpPr>
        <p:spPr bwMode="auto">
          <a:xfrm>
            <a:off x="7826375" y="41767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2328" name="Text Box 24"/>
          <p:cNvSpPr txBox="1">
            <a:spLocks noChangeArrowheads="1"/>
          </p:cNvSpPr>
          <p:nvPr/>
        </p:nvSpPr>
        <p:spPr bwMode="auto">
          <a:xfrm>
            <a:off x="2516188" y="255588"/>
            <a:ext cx="1098550" cy="45720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馬其頓</a:t>
            </a:r>
          </a:p>
        </p:txBody>
      </p:sp>
      <p:sp>
        <p:nvSpPr>
          <p:cNvPr id="482329" name="Text Box 25"/>
          <p:cNvSpPr txBox="1">
            <a:spLocks noChangeArrowheads="1"/>
          </p:cNvSpPr>
          <p:nvPr/>
        </p:nvSpPr>
        <p:spPr bwMode="auto">
          <a:xfrm>
            <a:off x="2738438" y="4405313"/>
            <a:ext cx="1098550" cy="45720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亞該亞</a:t>
            </a:r>
          </a:p>
        </p:txBody>
      </p:sp>
      <p:sp>
        <p:nvSpPr>
          <p:cNvPr id="482332" name="Rectangle 28"/>
          <p:cNvSpPr>
            <a:spLocks noChangeArrowheads="1"/>
          </p:cNvSpPr>
          <p:nvPr/>
        </p:nvSpPr>
        <p:spPr bwMode="auto">
          <a:xfrm>
            <a:off x="1524000" y="5534026"/>
            <a:ext cx="9395534" cy="1323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2333" name="Text Box 29"/>
          <p:cNvSpPr txBox="1">
            <a:spLocks noChangeArrowheads="1"/>
          </p:cNvSpPr>
          <p:nvPr/>
        </p:nvSpPr>
        <p:spPr bwMode="auto">
          <a:xfrm>
            <a:off x="1677880" y="5653089"/>
            <a:ext cx="9090734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過了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除酵的日子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我們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從腓立比開船，五天到了特羅亞，和他們相會，在那裡住了七天。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20:6)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82335" name="Freeform 31"/>
          <p:cNvSpPr>
            <a:spLocks/>
          </p:cNvSpPr>
          <p:nvPr/>
        </p:nvSpPr>
        <p:spPr bwMode="auto">
          <a:xfrm>
            <a:off x="4846639" y="598489"/>
            <a:ext cx="350837" cy="223837"/>
          </a:xfrm>
          <a:custGeom>
            <a:avLst/>
            <a:gdLst>
              <a:gd name="T0" fmla="*/ 221 w 221"/>
              <a:gd name="T1" fmla="*/ 19 h 141"/>
              <a:gd name="T2" fmla="*/ 125 w 221"/>
              <a:gd name="T3" fmla="*/ 20 h 141"/>
              <a:gd name="T4" fmla="*/ 0 w 221"/>
              <a:gd name="T5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1" h="141">
                <a:moveTo>
                  <a:pt x="221" y="19"/>
                </a:moveTo>
                <a:cubicBezTo>
                  <a:pt x="205" y="19"/>
                  <a:pt x="162" y="0"/>
                  <a:pt x="125" y="20"/>
                </a:cubicBezTo>
                <a:cubicBezTo>
                  <a:pt x="88" y="40"/>
                  <a:pt x="39" y="89"/>
                  <a:pt x="0" y="141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13" name="Oval 9"/>
          <p:cNvSpPr>
            <a:spLocks noChangeArrowheads="1"/>
          </p:cNvSpPr>
          <p:nvPr/>
        </p:nvSpPr>
        <p:spPr bwMode="auto">
          <a:xfrm>
            <a:off x="4773613" y="765175"/>
            <a:ext cx="165100" cy="16510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2336" name="AutoShape 32"/>
          <p:cNvSpPr>
            <a:spLocks noChangeArrowheads="1"/>
          </p:cNvSpPr>
          <p:nvPr/>
        </p:nvSpPr>
        <p:spPr bwMode="auto">
          <a:xfrm>
            <a:off x="7091364" y="1849438"/>
            <a:ext cx="727075" cy="292100"/>
          </a:xfrm>
          <a:prstGeom prst="wedgeRectCallout">
            <a:avLst>
              <a:gd name="adj1" fmla="val -68778"/>
              <a:gd name="adj2" fmla="val 4456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特羅亞</a:t>
            </a:r>
          </a:p>
        </p:txBody>
      </p:sp>
      <p:sp>
        <p:nvSpPr>
          <p:cNvPr id="482337" name="AutoShape 33"/>
          <p:cNvSpPr>
            <a:spLocks noChangeArrowheads="1"/>
          </p:cNvSpPr>
          <p:nvPr/>
        </p:nvSpPr>
        <p:spPr bwMode="auto">
          <a:xfrm>
            <a:off x="4637088" y="4914901"/>
            <a:ext cx="1458912" cy="581025"/>
          </a:xfrm>
          <a:prstGeom prst="wedgeRectCallout">
            <a:avLst>
              <a:gd name="adj1" fmla="val -51770"/>
              <a:gd name="adj2" fmla="val 10036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Aft>
                <a:spcPct val="10000"/>
              </a:spcAft>
            </a:pPr>
            <a:r>
              <a:rPr lang="zh-TW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路加又加入</a:t>
            </a:r>
          </a:p>
        </p:txBody>
      </p:sp>
      <p:sp>
        <p:nvSpPr>
          <p:cNvPr id="482338" name="AutoShape 34"/>
          <p:cNvSpPr>
            <a:spLocks noChangeArrowheads="1"/>
          </p:cNvSpPr>
          <p:nvPr/>
        </p:nvSpPr>
        <p:spPr bwMode="auto">
          <a:xfrm>
            <a:off x="1793289" y="5114926"/>
            <a:ext cx="1296140" cy="350838"/>
          </a:xfrm>
          <a:prstGeom prst="wedgeRectCallout">
            <a:avLst>
              <a:gd name="adj1" fmla="val 43438"/>
              <a:gd name="adj2" fmla="val 14002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Aft>
                <a:spcPct val="10000"/>
              </a:spcAft>
            </a:pPr>
            <a:r>
              <a:rPr lang="en-US" altLang="zh-TW" sz="2000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</a:t>
            </a:r>
            <a:r>
              <a:rPr lang="zh-TW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月下旬</a:t>
            </a:r>
          </a:p>
        </p:txBody>
      </p:sp>
    </p:spTree>
    <p:extLst>
      <p:ext uri="{BB962C8B-B14F-4D97-AF65-F5344CB8AC3E}">
        <p14:creationId xmlns:p14="http://schemas.microsoft.com/office/powerpoint/2010/main" val="338640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8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34" grpId="0" animBg="1"/>
      <p:bldP spid="482332" grpId="0" animBg="1"/>
      <p:bldP spid="482333" grpId="0"/>
      <p:bldP spid="482337" grpId="0" animBg="1"/>
      <p:bldP spid="4823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Text Box 2"/>
          <p:cNvSpPr txBox="1">
            <a:spLocks noChangeArrowheads="1"/>
          </p:cNvSpPr>
          <p:nvPr/>
        </p:nvSpPr>
        <p:spPr bwMode="auto">
          <a:xfrm>
            <a:off x="1020932" y="1369289"/>
            <a:ext cx="10129421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七日的第一日，我們聚會擘餅的時候，保羅因為要次日起行，就與他們講論，直講到半夜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。我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們聚會的那座樓上，有好些燈燭。有一個少年人，名叫猶推古，坐在窗臺上，困倦沉睡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保羅講了多時，少年人睡熟了，就從三層樓上掉下去；扶起他來，已經死了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。保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羅下去，伏在他身上，抱著他，說：「你們不要發慌，他的靈魂還在身上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。」保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羅又上去，擘餅，吃了，談論許久，直到天亮，這才走了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。有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人把那童子活活的領來，得的安慰不小。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 smtClean="0">
                <a:latin typeface="SimHei" panose="02010609060101010101" pitchFamily="49" charset="-122"/>
              </a:rPr>
              <a:t>20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en-US" altLang="zh-TW" sz="2400" dirty="0" smtClean="0">
                <a:latin typeface="SimHei" panose="02010609060101010101" pitchFamily="49" charset="-122"/>
              </a:rPr>
              <a:t>7-12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756685" y="405677"/>
            <a:ext cx="6405070" cy="963612"/>
          </a:xfrm>
          <a:prstGeom prst="wedgeRectCallout">
            <a:avLst>
              <a:gd name="adj1" fmla="val -22996"/>
              <a:gd name="adj2" fmla="val -48116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  <a:spcAft>
                <a:spcPct val="10000"/>
              </a:spcAft>
            </a:pPr>
            <a:r>
              <a:rPr lang="zh-CN" altLang="en-US" sz="4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使猶推古死裡復活</a:t>
            </a:r>
            <a:endParaRPr lang="zh-TW" altLang="en-US" sz="4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085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3" name="Picture 5" descr="paul-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4" name="Oval 6"/>
          <p:cNvSpPr>
            <a:spLocks noChangeArrowheads="1"/>
          </p:cNvSpPr>
          <p:nvPr/>
        </p:nvSpPr>
        <p:spPr bwMode="auto">
          <a:xfrm>
            <a:off x="3787776" y="6413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68303" name="Oval 15"/>
          <p:cNvSpPr>
            <a:spLocks noChangeArrowheads="1"/>
          </p:cNvSpPr>
          <p:nvPr/>
        </p:nvSpPr>
        <p:spPr bwMode="auto">
          <a:xfrm>
            <a:off x="3194051" y="82073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68304" name="Oval 16"/>
          <p:cNvSpPr>
            <a:spLocks noChangeArrowheads="1"/>
          </p:cNvSpPr>
          <p:nvPr/>
        </p:nvSpPr>
        <p:spPr bwMode="auto">
          <a:xfrm>
            <a:off x="2859088" y="8636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68305" name="Oval 17"/>
          <p:cNvSpPr>
            <a:spLocks noChangeArrowheads="1"/>
          </p:cNvSpPr>
          <p:nvPr/>
        </p:nvSpPr>
        <p:spPr bwMode="auto">
          <a:xfrm>
            <a:off x="3462338" y="23828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68306" name="Oval 18"/>
          <p:cNvSpPr>
            <a:spLocks noChangeArrowheads="1"/>
          </p:cNvSpPr>
          <p:nvPr/>
        </p:nvSpPr>
        <p:spPr bwMode="auto">
          <a:xfrm>
            <a:off x="3071813" y="23939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68308" name="Oval 20"/>
          <p:cNvSpPr>
            <a:spLocks noChangeArrowheads="1"/>
          </p:cNvSpPr>
          <p:nvPr/>
        </p:nvSpPr>
        <p:spPr bwMode="auto">
          <a:xfrm>
            <a:off x="5105401" y="24447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68309" name="Oval 21"/>
          <p:cNvSpPr>
            <a:spLocks noChangeArrowheads="1"/>
          </p:cNvSpPr>
          <p:nvPr/>
        </p:nvSpPr>
        <p:spPr bwMode="auto">
          <a:xfrm>
            <a:off x="9218613" y="3268663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68310" name="Oval 22"/>
          <p:cNvSpPr>
            <a:spLocks noChangeArrowheads="1"/>
          </p:cNvSpPr>
          <p:nvPr/>
        </p:nvSpPr>
        <p:spPr bwMode="auto">
          <a:xfrm>
            <a:off x="8586788" y="290988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68311" name="AutoShape 23"/>
          <p:cNvSpPr>
            <a:spLocks noChangeArrowheads="1"/>
          </p:cNvSpPr>
          <p:nvPr/>
        </p:nvSpPr>
        <p:spPr bwMode="auto">
          <a:xfrm>
            <a:off x="9499601" y="3179763"/>
            <a:ext cx="727075" cy="292100"/>
          </a:xfrm>
          <a:prstGeom prst="wedgeRectCallout">
            <a:avLst>
              <a:gd name="adj1" fmla="val -73144"/>
              <a:gd name="adj2" fmla="val -3259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安提阿</a:t>
            </a:r>
          </a:p>
        </p:txBody>
      </p:sp>
      <p:sp>
        <p:nvSpPr>
          <p:cNvPr id="268312" name="AutoShape 24"/>
          <p:cNvSpPr>
            <a:spLocks noChangeArrowheads="1"/>
          </p:cNvSpPr>
          <p:nvPr/>
        </p:nvSpPr>
        <p:spPr bwMode="auto">
          <a:xfrm>
            <a:off x="8482013" y="3259138"/>
            <a:ext cx="514350" cy="292100"/>
          </a:xfrm>
          <a:prstGeom prst="wedgeRectCallout">
            <a:avLst>
              <a:gd name="adj1" fmla="val -19134"/>
              <a:gd name="adj2" fmla="val -134241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大數</a:t>
            </a:r>
          </a:p>
        </p:txBody>
      </p:sp>
      <p:sp>
        <p:nvSpPr>
          <p:cNvPr id="268313" name="Oval 25"/>
          <p:cNvSpPr>
            <a:spLocks noChangeArrowheads="1"/>
          </p:cNvSpPr>
          <p:nvPr/>
        </p:nvSpPr>
        <p:spPr bwMode="auto">
          <a:xfrm>
            <a:off x="7893051" y="2684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68314" name="Oval 26"/>
          <p:cNvSpPr>
            <a:spLocks noChangeArrowheads="1"/>
          </p:cNvSpPr>
          <p:nvPr/>
        </p:nvSpPr>
        <p:spPr bwMode="auto">
          <a:xfrm>
            <a:off x="7351713" y="26098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68315" name="AutoShape 27"/>
          <p:cNvSpPr>
            <a:spLocks noChangeArrowheads="1"/>
          </p:cNvSpPr>
          <p:nvPr/>
        </p:nvSpPr>
        <p:spPr bwMode="auto">
          <a:xfrm>
            <a:off x="7772400" y="2947988"/>
            <a:ext cx="514350" cy="292100"/>
          </a:xfrm>
          <a:prstGeom prst="wedgeRectCallout">
            <a:avLst>
              <a:gd name="adj1" fmla="val -16977"/>
              <a:gd name="adj2" fmla="val -102718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特庇</a:t>
            </a:r>
          </a:p>
        </p:txBody>
      </p:sp>
      <p:sp>
        <p:nvSpPr>
          <p:cNvPr id="268316" name="AutoShape 28"/>
          <p:cNvSpPr>
            <a:spLocks noChangeArrowheads="1"/>
          </p:cNvSpPr>
          <p:nvPr/>
        </p:nvSpPr>
        <p:spPr bwMode="auto">
          <a:xfrm>
            <a:off x="6927851" y="2895600"/>
            <a:ext cx="727075" cy="292100"/>
          </a:xfrm>
          <a:prstGeom prst="wedgeRectCallout">
            <a:avLst>
              <a:gd name="adj1" fmla="val 15722"/>
              <a:gd name="adj2" fmla="val -11087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路司得</a:t>
            </a:r>
          </a:p>
        </p:txBody>
      </p:sp>
      <p:sp>
        <p:nvSpPr>
          <p:cNvPr id="268317" name="Oval 29"/>
          <p:cNvSpPr>
            <a:spLocks noChangeArrowheads="1"/>
          </p:cNvSpPr>
          <p:nvPr/>
        </p:nvSpPr>
        <p:spPr bwMode="auto">
          <a:xfrm>
            <a:off x="7464426" y="2430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68318" name="AutoShape 30"/>
          <p:cNvSpPr>
            <a:spLocks noChangeArrowheads="1"/>
          </p:cNvSpPr>
          <p:nvPr/>
        </p:nvSpPr>
        <p:spPr bwMode="auto">
          <a:xfrm>
            <a:off x="7686676" y="2233613"/>
            <a:ext cx="727075" cy="292100"/>
          </a:xfrm>
          <a:prstGeom prst="wedgeRectCallout">
            <a:avLst>
              <a:gd name="adj1" fmla="val -65500"/>
              <a:gd name="adj2" fmla="val 3206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以哥念</a:t>
            </a:r>
          </a:p>
        </p:txBody>
      </p:sp>
      <p:sp>
        <p:nvSpPr>
          <p:cNvPr id="268319" name="Oval 31"/>
          <p:cNvSpPr>
            <a:spLocks noChangeArrowheads="1"/>
          </p:cNvSpPr>
          <p:nvPr/>
        </p:nvSpPr>
        <p:spPr bwMode="auto">
          <a:xfrm>
            <a:off x="6856413" y="22098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68320" name="AutoShape 32"/>
          <p:cNvSpPr>
            <a:spLocks noChangeArrowheads="1"/>
          </p:cNvSpPr>
          <p:nvPr/>
        </p:nvSpPr>
        <p:spPr bwMode="auto">
          <a:xfrm>
            <a:off x="5929314" y="2619376"/>
            <a:ext cx="966787" cy="538163"/>
          </a:xfrm>
          <a:prstGeom prst="wedgeRectCallout">
            <a:avLst>
              <a:gd name="adj1" fmla="val 48028"/>
              <a:gd name="adj2" fmla="val -10899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彼西底的安提阿</a:t>
            </a:r>
          </a:p>
        </p:txBody>
      </p:sp>
      <p:sp>
        <p:nvSpPr>
          <p:cNvPr id="268321" name="Oval 33"/>
          <p:cNvSpPr>
            <a:spLocks noChangeArrowheads="1"/>
          </p:cNvSpPr>
          <p:nvPr/>
        </p:nvSpPr>
        <p:spPr bwMode="auto">
          <a:xfrm>
            <a:off x="4613276" y="13874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68323" name="Oval 35"/>
          <p:cNvSpPr>
            <a:spLocks noChangeArrowheads="1"/>
          </p:cNvSpPr>
          <p:nvPr/>
        </p:nvSpPr>
        <p:spPr bwMode="auto">
          <a:xfrm>
            <a:off x="8997951" y="58547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68325" name="Text Box 37"/>
          <p:cNvSpPr txBox="1">
            <a:spLocks noChangeArrowheads="1"/>
          </p:cNvSpPr>
          <p:nvPr/>
        </p:nvSpPr>
        <p:spPr bwMode="auto">
          <a:xfrm rot="-3002547">
            <a:off x="6157119" y="1893094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弗呂家</a:t>
            </a:r>
          </a:p>
        </p:txBody>
      </p:sp>
      <p:sp>
        <p:nvSpPr>
          <p:cNvPr id="268326" name="Text Box 38"/>
          <p:cNvSpPr txBox="1">
            <a:spLocks noChangeArrowheads="1"/>
          </p:cNvSpPr>
          <p:nvPr/>
        </p:nvSpPr>
        <p:spPr bwMode="auto">
          <a:xfrm>
            <a:off x="7407275" y="1187450"/>
            <a:ext cx="412750" cy="915988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ea typeface="SimHei" panose="02010609060101010101" pitchFamily="49" charset="-122"/>
              </a:rPr>
              <a:t>加</a:t>
            </a:r>
          </a:p>
          <a:p>
            <a:r>
              <a:rPr lang="zh-TW" altLang="en-US" dirty="0">
                <a:solidFill>
                  <a:schemeClr val="bg1"/>
                </a:solidFill>
                <a:ea typeface="SimHei" panose="02010609060101010101" pitchFamily="49" charset="-122"/>
              </a:rPr>
              <a:t>拉</a:t>
            </a:r>
          </a:p>
          <a:p>
            <a:r>
              <a:rPr lang="zh-TW" altLang="en-US" dirty="0">
                <a:solidFill>
                  <a:schemeClr val="bg1"/>
                </a:solidFill>
                <a:ea typeface="SimHei" panose="02010609060101010101" pitchFamily="49" charset="-122"/>
              </a:rPr>
              <a:t>太</a:t>
            </a:r>
          </a:p>
        </p:txBody>
      </p:sp>
      <p:sp>
        <p:nvSpPr>
          <p:cNvPr id="268327" name="Rectangle 39"/>
          <p:cNvSpPr>
            <a:spLocks noChangeArrowheads="1"/>
          </p:cNvSpPr>
          <p:nvPr/>
        </p:nvSpPr>
        <p:spPr bwMode="auto">
          <a:xfrm>
            <a:off x="1524000" y="5337176"/>
            <a:ext cx="9144000" cy="1520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68328" name="Text Box 40"/>
          <p:cNvSpPr txBox="1">
            <a:spLocks noChangeArrowheads="1"/>
          </p:cNvSpPr>
          <p:nvPr/>
        </p:nvSpPr>
        <p:spPr bwMode="auto">
          <a:xfrm>
            <a:off x="2273301" y="5537201"/>
            <a:ext cx="7643813" cy="9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住了些日子，又離開那裡，挨次經過加拉太和弗呂家地方，堅固眾門徒。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18:23)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9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11" grpId="0" animBg="1"/>
      <p:bldP spid="268312" grpId="0" animBg="1"/>
      <p:bldP spid="268315" grpId="0" animBg="1"/>
      <p:bldP spid="268316" grpId="0" animBg="1"/>
      <p:bldP spid="268318" grpId="0" animBg="1"/>
      <p:bldP spid="268320" grpId="0" animBg="1"/>
      <p:bldP spid="268325" grpId="0" animBg="1"/>
      <p:bldP spid="268326" grpId="0" animBg="1"/>
      <p:bldP spid="268327" grpId="0" animBg="1"/>
      <p:bldP spid="2683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354" name="Picture 2" descr="map-46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4391" name="Freeform 39"/>
          <p:cNvSpPr>
            <a:spLocks/>
          </p:cNvSpPr>
          <p:nvPr/>
        </p:nvSpPr>
        <p:spPr bwMode="auto">
          <a:xfrm>
            <a:off x="6710363" y="2216151"/>
            <a:ext cx="241300" cy="339725"/>
          </a:xfrm>
          <a:custGeom>
            <a:avLst/>
            <a:gdLst>
              <a:gd name="T0" fmla="*/ 83 w 152"/>
              <a:gd name="T1" fmla="*/ 0 h 214"/>
              <a:gd name="T2" fmla="*/ 7 w 152"/>
              <a:gd name="T3" fmla="*/ 97 h 214"/>
              <a:gd name="T4" fmla="*/ 43 w 152"/>
              <a:gd name="T5" fmla="*/ 199 h 214"/>
              <a:gd name="T6" fmla="*/ 152 w 152"/>
              <a:gd name="T7" fmla="*/ 189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" h="214">
                <a:moveTo>
                  <a:pt x="83" y="0"/>
                </a:moveTo>
                <a:cubicBezTo>
                  <a:pt x="71" y="16"/>
                  <a:pt x="14" y="64"/>
                  <a:pt x="7" y="97"/>
                </a:cubicBezTo>
                <a:cubicBezTo>
                  <a:pt x="0" y="130"/>
                  <a:pt x="19" y="184"/>
                  <a:pt x="43" y="199"/>
                </a:cubicBezTo>
                <a:cubicBezTo>
                  <a:pt x="67" y="214"/>
                  <a:pt x="129" y="191"/>
                  <a:pt x="152" y="189"/>
                </a:cubicBezTo>
              </a:path>
            </a:pathLst>
          </a:custGeom>
          <a:noFill/>
          <a:ln w="28575" cap="flat" cmpd="sng">
            <a:solidFill>
              <a:srgbClr val="D6009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390" name="Freeform 38"/>
          <p:cNvSpPr>
            <a:spLocks/>
          </p:cNvSpPr>
          <p:nvPr/>
        </p:nvSpPr>
        <p:spPr bwMode="auto">
          <a:xfrm>
            <a:off x="6878638" y="2170114"/>
            <a:ext cx="133350" cy="274637"/>
          </a:xfrm>
          <a:custGeom>
            <a:avLst/>
            <a:gdLst>
              <a:gd name="T0" fmla="*/ 0 w 84"/>
              <a:gd name="T1" fmla="*/ 0 h 173"/>
              <a:gd name="T2" fmla="*/ 45 w 84"/>
              <a:gd name="T3" fmla="*/ 90 h 173"/>
              <a:gd name="T4" fmla="*/ 84 w 84"/>
              <a:gd name="T5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" h="173">
                <a:moveTo>
                  <a:pt x="0" y="0"/>
                </a:moveTo>
                <a:cubicBezTo>
                  <a:pt x="15" y="30"/>
                  <a:pt x="31" y="61"/>
                  <a:pt x="45" y="90"/>
                </a:cubicBezTo>
                <a:cubicBezTo>
                  <a:pt x="59" y="119"/>
                  <a:pt x="71" y="146"/>
                  <a:pt x="84" y="17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355" name="Freeform 3"/>
          <p:cNvSpPr>
            <a:spLocks/>
          </p:cNvSpPr>
          <p:nvPr/>
        </p:nvSpPr>
        <p:spPr bwMode="auto">
          <a:xfrm>
            <a:off x="5318126" y="669926"/>
            <a:ext cx="1554163" cy="1395413"/>
          </a:xfrm>
          <a:custGeom>
            <a:avLst/>
            <a:gdLst>
              <a:gd name="T0" fmla="*/ 0 w 979"/>
              <a:gd name="T1" fmla="*/ 0 h 879"/>
              <a:gd name="T2" fmla="*/ 125 w 979"/>
              <a:gd name="T3" fmla="*/ 94 h 879"/>
              <a:gd name="T4" fmla="*/ 536 w 979"/>
              <a:gd name="T5" fmla="*/ 200 h 879"/>
              <a:gd name="T6" fmla="*/ 804 w 979"/>
              <a:gd name="T7" fmla="*/ 341 h 879"/>
              <a:gd name="T8" fmla="*/ 951 w 979"/>
              <a:gd name="T9" fmla="*/ 608 h 879"/>
              <a:gd name="T10" fmla="*/ 972 w 979"/>
              <a:gd name="T11" fmla="*/ 879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9" h="879">
                <a:moveTo>
                  <a:pt x="0" y="0"/>
                </a:moveTo>
                <a:cubicBezTo>
                  <a:pt x="18" y="30"/>
                  <a:pt x="36" y="61"/>
                  <a:pt x="125" y="94"/>
                </a:cubicBezTo>
                <a:cubicBezTo>
                  <a:pt x="214" y="127"/>
                  <a:pt x="423" y="159"/>
                  <a:pt x="536" y="200"/>
                </a:cubicBezTo>
                <a:cubicBezTo>
                  <a:pt x="649" y="241"/>
                  <a:pt x="735" y="273"/>
                  <a:pt x="804" y="341"/>
                </a:cubicBezTo>
                <a:cubicBezTo>
                  <a:pt x="873" y="409"/>
                  <a:pt x="923" y="518"/>
                  <a:pt x="951" y="608"/>
                </a:cubicBezTo>
                <a:cubicBezTo>
                  <a:pt x="979" y="698"/>
                  <a:pt x="972" y="788"/>
                  <a:pt x="972" y="879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356" name="Freeform 4"/>
          <p:cNvSpPr>
            <a:spLocks/>
          </p:cNvSpPr>
          <p:nvPr/>
        </p:nvSpPr>
        <p:spPr bwMode="auto">
          <a:xfrm>
            <a:off x="3286125" y="1123950"/>
            <a:ext cx="1011238" cy="3028950"/>
          </a:xfrm>
          <a:custGeom>
            <a:avLst/>
            <a:gdLst>
              <a:gd name="T0" fmla="*/ 368 w 637"/>
              <a:gd name="T1" fmla="*/ 1908 h 1908"/>
              <a:gd name="T2" fmla="*/ 469 w 637"/>
              <a:gd name="T3" fmla="*/ 1879 h 1908"/>
              <a:gd name="T4" fmla="*/ 632 w 637"/>
              <a:gd name="T5" fmla="*/ 1783 h 1908"/>
              <a:gd name="T6" fmla="*/ 436 w 637"/>
              <a:gd name="T7" fmla="*/ 1548 h 1908"/>
              <a:gd name="T8" fmla="*/ 186 w 637"/>
              <a:gd name="T9" fmla="*/ 1303 h 1908"/>
              <a:gd name="T10" fmla="*/ 162 w 637"/>
              <a:gd name="T11" fmla="*/ 1058 h 1908"/>
              <a:gd name="T12" fmla="*/ 282 w 637"/>
              <a:gd name="T13" fmla="*/ 842 h 1908"/>
              <a:gd name="T14" fmla="*/ 239 w 637"/>
              <a:gd name="T15" fmla="*/ 545 h 1908"/>
              <a:gd name="T16" fmla="*/ 28 w 637"/>
              <a:gd name="T17" fmla="*/ 204 h 1908"/>
              <a:gd name="T18" fmla="*/ 71 w 637"/>
              <a:gd name="T19" fmla="*/ 0 h 1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7" h="1908">
                <a:moveTo>
                  <a:pt x="368" y="1908"/>
                </a:moveTo>
                <a:cubicBezTo>
                  <a:pt x="396" y="1904"/>
                  <a:pt x="425" y="1900"/>
                  <a:pt x="469" y="1879"/>
                </a:cubicBezTo>
                <a:cubicBezTo>
                  <a:pt x="513" y="1858"/>
                  <a:pt x="637" y="1838"/>
                  <a:pt x="632" y="1783"/>
                </a:cubicBezTo>
                <a:cubicBezTo>
                  <a:pt x="627" y="1728"/>
                  <a:pt x="510" y="1628"/>
                  <a:pt x="436" y="1548"/>
                </a:cubicBezTo>
                <a:cubicBezTo>
                  <a:pt x="362" y="1468"/>
                  <a:pt x="232" y="1385"/>
                  <a:pt x="186" y="1303"/>
                </a:cubicBezTo>
                <a:cubicBezTo>
                  <a:pt x="140" y="1221"/>
                  <a:pt x="146" y="1135"/>
                  <a:pt x="162" y="1058"/>
                </a:cubicBezTo>
                <a:cubicBezTo>
                  <a:pt x="178" y="981"/>
                  <a:pt x="269" y="928"/>
                  <a:pt x="282" y="842"/>
                </a:cubicBezTo>
                <a:cubicBezTo>
                  <a:pt x="295" y="756"/>
                  <a:pt x="281" y="651"/>
                  <a:pt x="239" y="545"/>
                </a:cubicBezTo>
                <a:cubicBezTo>
                  <a:pt x="197" y="439"/>
                  <a:pt x="56" y="295"/>
                  <a:pt x="28" y="204"/>
                </a:cubicBezTo>
                <a:cubicBezTo>
                  <a:pt x="0" y="113"/>
                  <a:pt x="62" y="42"/>
                  <a:pt x="71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357" name="Freeform 5"/>
          <p:cNvSpPr>
            <a:spLocks/>
          </p:cNvSpPr>
          <p:nvPr/>
        </p:nvSpPr>
        <p:spPr bwMode="auto">
          <a:xfrm>
            <a:off x="3911601" y="2205038"/>
            <a:ext cx="2860675" cy="2425700"/>
          </a:xfrm>
          <a:custGeom>
            <a:avLst/>
            <a:gdLst>
              <a:gd name="T0" fmla="*/ 0 w 1802"/>
              <a:gd name="T1" fmla="*/ 1254 h 1528"/>
              <a:gd name="T2" fmla="*/ 208 w 1802"/>
              <a:gd name="T3" fmla="*/ 1299 h 1528"/>
              <a:gd name="T4" fmla="*/ 429 w 1802"/>
              <a:gd name="T5" fmla="*/ 1414 h 1528"/>
              <a:gd name="T6" fmla="*/ 598 w 1802"/>
              <a:gd name="T7" fmla="*/ 1523 h 1528"/>
              <a:gd name="T8" fmla="*/ 774 w 1802"/>
              <a:gd name="T9" fmla="*/ 1385 h 1528"/>
              <a:gd name="T10" fmla="*/ 890 w 1802"/>
              <a:gd name="T11" fmla="*/ 1325 h 1528"/>
              <a:gd name="T12" fmla="*/ 1098 w 1802"/>
              <a:gd name="T13" fmla="*/ 1027 h 1528"/>
              <a:gd name="T14" fmla="*/ 1389 w 1802"/>
              <a:gd name="T15" fmla="*/ 400 h 1528"/>
              <a:gd name="T16" fmla="*/ 1802 w 1802"/>
              <a:gd name="T17" fmla="*/ 0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2" h="1528">
                <a:moveTo>
                  <a:pt x="0" y="1254"/>
                </a:moveTo>
                <a:cubicBezTo>
                  <a:pt x="68" y="1263"/>
                  <a:pt x="136" y="1272"/>
                  <a:pt x="208" y="1299"/>
                </a:cubicBezTo>
                <a:cubicBezTo>
                  <a:pt x="280" y="1326"/>
                  <a:pt x="364" y="1377"/>
                  <a:pt x="429" y="1414"/>
                </a:cubicBezTo>
                <a:cubicBezTo>
                  <a:pt x="494" y="1451"/>
                  <a:pt x="541" y="1528"/>
                  <a:pt x="598" y="1523"/>
                </a:cubicBezTo>
                <a:cubicBezTo>
                  <a:pt x="655" y="1518"/>
                  <a:pt x="725" y="1418"/>
                  <a:pt x="774" y="1385"/>
                </a:cubicBezTo>
                <a:cubicBezTo>
                  <a:pt x="823" y="1352"/>
                  <a:pt x="836" y="1385"/>
                  <a:pt x="890" y="1325"/>
                </a:cubicBezTo>
                <a:cubicBezTo>
                  <a:pt x="944" y="1265"/>
                  <a:pt x="1015" y="1181"/>
                  <a:pt x="1098" y="1027"/>
                </a:cubicBezTo>
                <a:cubicBezTo>
                  <a:pt x="1181" y="873"/>
                  <a:pt x="1272" y="571"/>
                  <a:pt x="1389" y="400"/>
                </a:cubicBezTo>
                <a:cubicBezTo>
                  <a:pt x="1506" y="229"/>
                  <a:pt x="1716" y="83"/>
                  <a:pt x="1802" y="0"/>
                </a:cubicBezTo>
              </a:path>
            </a:pathLst>
          </a:custGeom>
          <a:noFill/>
          <a:ln w="28575" cap="flat" cmpd="sng">
            <a:solidFill>
              <a:srgbClr val="D60093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358" name="Freeform 6"/>
          <p:cNvSpPr>
            <a:spLocks/>
          </p:cNvSpPr>
          <p:nvPr/>
        </p:nvSpPr>
        <p:spPr bwMode="auto">
          <a:xfrm>
            <a:off x="4846638" y="601663"/>
            <a:ext cx="436562" cy="220662"/>
          </a:xfrm>
          <a:custGeom>
            <a:avLst/>
            <a:gdLst>
              <a:gd name="T0" fmla="*/ 275 w 275"/>
              <a:gd name="T1" fmla="*/ 31 h 139"/>
              <a:gd name="T2" fmla="*/ 125 w 275"/>
              <a:gd name="T3" fmla="*/ 18 h 139"/>
              <a:gd name="T4" fmla="*/ 0 w 275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5" h="139">
                <a:moveTo>
                  <a:pt x="275" y="31"/>
                </a:moveTo>
                <a:cubicBezTo>
                  <a:pt x="223" y="15"/>
                  <a:pt x="171" y="0"/>
                  <a:pt x="125" y="18"/>
                </a:cubicBezTo>
                <a:cubicBezTo>
                  <a:pt x="79" y="36"/>
                  <a:pt x="39" y="87"/>
                  <a:pt x="0" y="13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359" name="Freeform 7"/>
          <p:cNvSpPr>
            <a:spLocks/>
          </p:cNvSpPr>
          <p:nvPr/>
        </p:nvSpPr>
        <p:spPr bwMode="auto">
          <a:xfrm>
            <a:off x="4562475" y="854076"/>
            <a:ext cx="254000" cy="212725"/>
          </a:xfrm>
          <a:custGeom>
            <a:avLst/>
            <a:gdLst>
              <a:gd name="T0" fmla="*/ 160 w 160"/>
              <a:gd name="T1" fmla="*/ 0 h 134"/>
              <a:gd name="T2" fmla="*/ 86 w 160"/>
              <a:gd name="T3" fmla="*/ 80 h 134"/>
              <a:gd name="T4" fmla="*/ 0 w 160"/>
              <a:gd name="T5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134">
                <a:moveTo>
                  <a:pt x="160" y="0"/>
                </a:moveTo>
                <a:cubicBezTo>
                  <a:pt x="136" y="29"/>
                  <a:pt x="113" y="58"/>
                  <a:pt x="86" y="80"/>
                </a:cubicBezTo>
                <a:cubicBezTo>
                  <a:pt x="59" y="102"/>
                  <a:pt x="29" y="118"/>
                  <a:pt x="0" y="13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360" name="Freeform 8"/>
          <p:cNvSpPr>
            <a:spLocks/>
          </p:cNvSpPr>
          <p:nvPr/>
        </p:nvSpPr>
        <p:spPr bwMode="auto">
          <a:xfrm>
            <a:off x="4152901" y="1020763"/>
            <a:ext cx="360363" cy="49212"/>
          </a:xfrm>
          <a:custGeom>
            <a:avLst/>
            <a:gdLst>
              <a:gd name="T0" fmla="*/ 227 w 227"/>
              <a:gd name="T1" fmla="*/ 31 h 31"/>
              <a:gd name="T2" fmla="*/ 91 w 227"/>
              <a:gd name="T3" fmla="*/ 10 h 31"/>
              <a:gd name="T4" fmla="*/ 0 w 227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1">
                <a:moveTo>
                  <a:pt x="227" y="31"/>
                </a:moveTo>
                <a:cubicBezTo>
                  <a:pt x="204" y="28"/>
                  <a:pt x="129" y="15"/>
                  <a:pt x="91" y="10"/>
                </a:cubicBezTo>
                <a:cubicBezTo>
                  <a:pt x="53" y="5"/>
                  <a:pt x="19" y="2"/>
                  <a:pt x="0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361" name="Oval 9"/>
          <p:cNvSpPr>
            <a:spLocks noChangeArrowheads="1"/>
          </p:cNvSpPr>
          <p:nvPr/>
        </p:nvSpPr>
        <p:spPr bwMode="auto">
          <a:xfrm>
            <a:off x="4448175" y="976313"/>
            <a:ext cx="165100" cy="165100"/>
          </a:xfrm>
          <a:prstGeom prst="ellipse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4362" name="Oval 10"/>
          <p:cNvSpPr>
            <a:spLocks noChangeArrowheads="1"/>
          </p:cNvSpPr>
          <p:nvPr/>
        </p:nvSpPr>
        <p:spPr bwMode="auto">
          <a:xfrm>
            <a:off x="4773613" y="765175"/>
            <a:ext cx="165100" cy="16510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4363" name="Oval 11"/>
          <p:cNvSpPr>
            <a:spLocks noChangeAspect="1" noChangeArrowheads="1"/>
          </p:cNvSpPr>
          <p:nvPr/>
        </p:nvSpPr>
        <p:spPr bwMode="auto">
          <a:xfrm>
            <a:off x="5200650" y="5683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4364" name="AutoShape 12"/>
          <p:cNvSpPr>
            <a:spLocks noChangeArrowheads="1"/>
          </p:cNvSpPr>
          <p:nvPr/>
        </p:nvSpPr>
        <p:spPr bwMode="auto">
          <a:xfrm>
            <a:off x="4778375" y="57150"/>
            <a:ext cx="698500" cy="381000"/>
          </a:xfrm>
          <a:prstGeom prst="wedgeRectCallout">
            <a:avLst>
              <a:gd name="adj1" fmla="val 22046"/>
              <a:gd name="adj2" fmla="val 8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484365" name="Freeform 13"/>
          <p:cNvSpPr>
            <a:spLocks/>
          </p:cNvSpPr>
          <p:nvPr/>
        </p:nvSpPr>
        <p:spPr bwMode="auto">
          <a:xfrm>
            <a:off x="3484563" y="1016001"/>
            <a:ext cx="533400" cy="74613"/>
          </a:xfrm>
          <a:custGeom>
            <a:avLst/>
            <a:gdLst>
              <a:gd name="T0" fmla="*/ 336 w 336"/>
              <a:gd name="T1" fmla="*/ 0 h 47"/>
              <a:gd name="T2" fmla="*/ 184 w 336"/>
              <a:gd name="T3" fmla="*/ 21 h 47"/>
              <a:gd name="T4" fmla="*/ 0 w 336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7">
                <a:moveTo>
                  <a:pt x="336" y="0"/>
                </a:moveTo>
                <a:cubicBezTo>
                  <a:pt x="310" y="3"/>
                  <a:pt x="240" y="13"/>
                  <a:pt x="184" y="21"/>
                </a:cubicBezTo>
                <a:cubicBezTo>
                  <a:pt x="128" y="29"/>
                  <a:pt x="38" y="42"/>
                  <a:pt x="0" y="4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366" name="Oval 14"/>
          <p:cNvSpPr>
            <a:spLocks noChangeArrowheads="1"/>
          </p:cNvSpPr>
          <p:nvPr/>
        </p:nvSpPr>
        <p:spPr bwMode="auto">
          <a:xfrm>
            <a:off x="3983038" y="91916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4367" name="Oval 15"/>
          <p:cNvSpPr>
            <a:spLocks noChangeArrowheads="1"/>
          </p:cNvSpPr>
          <p:nvPr/>
        </p:nvSpPr>
        <p:spPr bwMode="auto">
          <a:xfrm>
            <a:off x="3327400" y="10271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4368" name="Oval 16"/>
          <p:cNvSpPr>
            <a:spLocks noChangeArrowheads="1"/>
          </p:cNvSpPr>
          <p:nvPr/>
        </p:nvSpPr>
        <p:spPr bwMode="auto">
          <a:xfrm>
            <a:off x="3752850" y="4084638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4369" name="AutoShape 17"/>
          <p:cNvSpPr>
            <a:spLocks noChangeArrowheads="1"/>
          </p:cNvSpPr>
          <p:nvPr/>
        </p:nvSpPr>
        <p:spPr bwMode="auto">
          <a:xfrm>
            <a:off x="2819400" y="3956050"/>
            <a:ext cx="698500" cy="381000"/>
          </a:xfrm>
          <a:prstGeom prst="wedgeRectCallout">
            <a:avLst>
              <a:gd name="adj1" fmla="val 83866"/>
              <a:gd name="adj2" fmla="val 87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484370" name="Oval 18"/>
          <p:cNvSpPr>
            <a:spLocks noChangeArrowheads="1"/>
          </p:cNvSpPr>
          <p:nvPr/>
        </p:nvSpPr>
        <p:spPr bwMode="auto">
          <a:xfrm>
            <a:off x="4529138" y="40481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4372" name="AutoShape 20"/>
          <p:cNvSpPr>
            <a:spLocks noChangeArrowheads="1"/>
          </p:cNvSpPr>
          <p:nvPr/>
        </p:nvSpPr>
        <p:spPr bwMode="auto">
          <a:xfrm>
            <a:off x="8180388" y="3976688"/>
            <a:ext cx="698500" cy="381000"/>
          </a:xfrm>
          <a:prstGeom prst="wedgeRectCallout">
            <a:avLst>
              <a:gd name="adj1" fmla="val -75681"/>
              <a:gd name="adj2" fmla="val 237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</a:p>
        </p:txBody>
      </p:sp>
      <p:sp>
        <p:nvSpPr>
          <p:cNvPr id="484373" name="Text Box 21"/>
          <p:cNvSpPr txBox="1">
            <a:spLocks noChangeArrowheads="1"/>
          </p:cNvSpPr>
          <p:nvPr/>
        </p:nvSpPr>
        <p:spPr bwMode="auto">
          <a:xfrm>
            <a:off x="8783638" y="2822575"/>
            <a:ext cx="1098550" cy="45720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亞西亞</a:t>
            </a:r>
          </a:p>
        </p:txBody>
      </p:sp>
      <p:sp>
        <p:nvSpPr>
          <p:cNvPr id="484375" name="Oval 23"/>
          <p:cNvSpPr>
            <a:spLocks noChangeAspect="1" noChangeArrowheads="1"/>
          </p:cNvSpPr>
          <p:nvPr/>
        </p:nvSpPr>
        <p:spPr bwMode="auto">
          <a:xfrm>
            <a:off x="6784975" y="20669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4376" name="Oval 24"/>
          <p:cNvSpPr>
            <a:spLocks noChangeAspect="1" noChangeArrowheads="1"/>
          </p:cNvSpPr>
          <p:nvPr/>
        </p:nvSpPr>
        <p:spPr bwMode="auto">
          <a:xfrm>
            <a:off x="7826375" y="41767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4377" name="Text Box 25"/>
          <p:cNvSpPr txBox="1">
            <a:spLocks noChangeArrowheads="1"/>
          </p:cNvSpPr>
          <p:nvPr/>
        </p:nvSpPr>
        <p:spPr bwMode="auto">
          <a:xfrm>
            <a:off x="2516188" y="255588"/>
            <a:ext cx="1098550" cy="45720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馬其頓</a:t>
            </a:r>
          </a:p>
        </p:txBody>
      </p:sp>
      <p:sp>
        <p:nvSpPr>
          <p:cNvPr id="484378" name="Text Box 26"/>
          <p:cNvSpPr txBox="1">
            <a:spLocks noChangeArrowheads="1"/>
          </p:cNvSpPr>
          <p:nvPr/>
        </p:nvSpPr>
        <p:spPr bwMode="auto">
          <a:xfrm>
            <a:off x="2738438" y="4405313"/>
            <a:ext cx="1098550" cy="45720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亞該亞</a:t>
            </a:r>
          </a:p>
        </p:txBody>
      </p:sp>
      <p:sp>
        <p:nvSpPr>
          <p:cNvPr id="484386" name="AutoShape 34"/>
          <p:cNvSpPr>
            <a:spLocks noChangeArrowheads="1"/>
          </p:cNvSpPr>
          <p:nvPr/>
        </p:nvSpPr>
        <p:spPr bwMode="auto">
          <a:xfrm>
            <a:off x="7358064" y="2371725"/>
            <a:ext cx="522287" cy="292100"/>
          </a:xfrm>
          <a:prstGeom prst="wedgeRectCallout">
            <a:avLst>
              <a:gd name="adj1" fmla="val -98634"/>
              <a:gd name="adj2" fmla="val -2010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亞朔</a:t>
            </a:r>
          </a:p>
        </p:txBody>
      </p:sp>
      <p:sp>
        <p:nvSpPr>
          <p:cNvPr id="484387" name="AutoShape 35"/>
          <p:cNvSpPr>
            <a:spLocks noChangeArrowheads="1"/>
          </p:cNvSpPr>
          <p:nvPr/>
        </p:nvSpPr>
        <p:spPr bwMode="auto">
          <a:xfrm>
            <a:off x="5972176" y="2749550"/>
            <a:ext cx="923925" cy="292100"/>
          </a:xfrm>
          <a:prstGeom prst="wedgeRectCallout">
            <a:avLst>
              <a:gd name="adj1" fmla="val 74741"/>
              <a:gd name="adj2" fmla="val 815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米推利尼</a:t>
            </a:r>
          </a:p>
        </p:txBody>
      </p:sp>
      <p:sp>
        <p:nvSpPr>
          <p:cNvPr id="484389" name="Oval 37"/>
          <p:cNvSpPr>
            <a:spLocks noChangeAspect="1" noChangeArrowheads="1"/>
          </p:cNvSpPr>
          <p:nvPr/>
        </p:nvSpPr>
        <p:spPr bwMode="auto">
          <a:xfrm>
            <a:off x="7134225" y="2819400"/>
            <a:ext cx="165100" cy="165100"/>
          </a:xfrm>
          <a:prstGeom prst="ellipse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4392" name="Freeform 40"/>
          <p:cNvSpPr>
            <a:spLocks/>
          </p:cNvSpPr>
          <p:nvPr/>
        </p:nvSpPr>
        <p:spPr bwMode="auto">
          <a:xfrm>
            <a:off x="7048501" y="2498725"/>
            <a:ext cx="155575" cy="319088"/>
          </a:xfrm>
          <a:custGeom>
            <a:avLst/>
            <a:gdLst>
              <a:gd name="T0" fmla="*/ 0 w 98"/>
              <a:gd name="T1" fmla="*/ 0 h 201"/>
              <a:gd name="T2" fmla="*/ 77 w 98"/>
              <a:gd name="T3" fmla="*/ 107 h 201"/>
              <a:gd name="T4" fmla="*/ 98 w 98"/>
              <a:gd name="T5" fmla="*/ 2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8" h="201">
                <a:moveTo>
                  <a:pt x="0" y="0"/>
                </a:moveTo>
                <a:cubicBezTo>
                  <a:pt x="30" y="37"/>
                  <a:pt x="61" y="74"/>
                  <a:pt x="77" y="107"/>
                </a:cubicBezTo>
                <a:cubicBezTo>
                  <a:pt x="93" y="140"/>
                  <a:pt x="93" y="161"/>
                  <a:pt x="98" y="201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388" name="Oval 36"/>
          <p:cNvSpPr>
            <a:spLocks noChangeAspect="1" noChangeArrowheads="1"/>
          </p:cNvSpPr>
          <p:nvPr/>
        </p:nvSpPr>
        <p:spPr bwMode="auto">
          <a:xfrm>
            <a:off x="6938963" y="2376488"/>
            <a:ext cx="165100" cy="165100"/>
          </a:xfrm>
          <a:prstGeom prst="ellipse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4393" name="AutoShape 41"/>
          <p:cNvSpPr>
            <a:spLocks noChangeArrowheads="1"/>
          </p:cNvSpPr>
          <p:nvPr/>
        </p:nvSpPr>
        <p:spPr bwMode="auto">
          <a:xfrm>
            <a:off x="7091364" y="1849438"/>
            <a:ext cx="727075" cy="292100"/>
          </a:xfrm>
          <a:prstGeom prst="wedgeRectCallout">
            <a:avLst>
              <a:gd name="adj1" fmla="val -68778"/>
              <a:gd name="adj2" fmla="val 4456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特羅亞</a:t>
            </a:r>
          </a:p>
        </p:txBody>
      </p:sp>
      <p:sp>
        <p:nvSpPr>
          <p:cNvPr id="484394" name="Rectangle 42"/>
          <p:cNvSpPr>
            <a:spLocks noChangeArrowheads="1"/>
          </p:cNvSpPr>
          <p:nvPr/>
        </p:nvSpPr>
        <p:spPr bwMode="auto">
          <a:xfrm>
            <a:off x="1524000" y="-11113"/>
            <a:ext cx="3022600" cy="686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4385" name="Text Box 33"/>
          <p:cNvSpPr txBox="1">
            <a:spLocks noChangeArrowheads="1"/>
          </p:cNvSpPr>
          <p:nvPr/>
        </p:nvSpPr>
        <p:spPr bwMode="auto">
          <a:xfrm>
            <a:off x="1924050" y="369889"/>
            <a:ext cx="259715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我們先上船，開往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亞朔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去，意思要在那裡接保羅；因為他是這樣安排的，他自己打算要步行。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他既在亞朔與我們相會，我們就接他上船，來到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米推利尼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20: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13-14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72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8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8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91" grpId="0" animBg="1"/>
      <p:bldP spid="484390" grpId="0" animBg="1"/>
      <p:bldP spid="484386" grpId="0" animBg="1"/>
      <p:bldP spid="484387" grpId="0" animBg="1"/>
      <p:bldP spid="484389" grpId="0" animBg="1"/>
      <p:bldP spid="484392" grpId="0" animBg="1"/>
      <p:bldP spid="484388" grpId="0" animBg="1"/>
      <p:bldP spid="48439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378" name="Picture 2" descr="map-46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5379" name="Freeform 3"/>
          <p:cNvSpPr>
            <a:spLocks/>
          </p:cNvSpPr>
          <p:nvPr/>
        </p:nvSpPr>
        <p:spPr bwMode="auto">
          <a:xfrm>
            <a:off x="6710363" y="2216151"/>
            <a:ext cx="241300" cy="339725"/>
          </a:xfrm>
          <a:custGeom>
            <a:avLst/>
            <a:gdLst>
              <a:gd name="T0" fmla="*/ 83 w 152"/>
              <a:gd name="T1" fmla="*/ 0 h 214"/>
              <a:gd name="T2" fmla="*/ 7 w 152"/>
              <a:gd name="T3" fmla="*/ 97 h 214"/>
              <a:gd name="T4" fmla="*/ 43 w 152"/>
              <a:gd name="T5" fmla="*/ 199 h 214"/>
              <a:gd name="T6" fmla="*/ 152 w 152"/>
              <a:gd name="T7" fmla="*/ 189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" h="214">
                <a:moveTo>
                  <a:pt x="83" y="0"/>
                </a:moveTo>
                <a:cubicBezTo>
                  <a:pt x="71" y="16"/>
                  <a:pt x="14" y="64"/>
                  <a:pt x="7" y="97"/>
                </a:cubicBezTo>
                <a:cubicBezTo>
                  <a:pt x="0" y="130"/>
                  <a:pt x="19" y="184"/>
                  <a:pt x="43" y="199"/>
                </a:cubicBezTo>
                <a:cubicBezTo>
                  <a:pt x="67" y="214"/>
                  <a:pt x="129" y="191"/>
                  <a:pt x="152" y="189"/>
                </a:cubicBezTo>
              </a:path>
            </a:pathLst>
          </a:custGeom>
          <a:noFill/>
          <a:ln w="28575" cap="flat" cmpd="sng">
            <a:solidFill>
              <a:srgbClr val="D6009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380" name="Freeform 4"/>
          <p:cNvSpPr>
            <a:spLocks/>
          </p:cNvSpPr>
          <p:nvPr/>
        </p:nvSpPr>
        <p:spPr bwMode="auto">
          <a:xfrm>
            <a:off x="6878638" y="2170114"/>
            <a:ext cx="133350" cy="274637"/>
          </a:xfrm>
          <a:custGeom>
            <a:avLst/>
            <a:gdLst>
              <a:gd name="T0" fmla="*/ 0 w 84"/>
              <a:gd name="T1" fmla="*/ 0 h 173"/>
              <a:gd name="T2" fmla="*/ 45 w 84"/>
              <a:gd name="T3" fmla="*/ 90 h 173"/>
              <a:gd name="T4" fmla="*/ 84 w 84"/>
              <a:gd name="T5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" h="173">
                <a:moveTo>
                  <a:pt x="0" y="0"/>
                </a:moveTo>
                <a:cubicBezTo>
                  <a:pt x="15" y="30"/>
                  <a:pt x="31" y="61"/>
                  <a:pt x="45" y="90"/>
                </a:cubicBezTo>
                <a:cubicBezTo>
                  <a:pt x="59" y="119"/>
                  <a:pt x="71" y="146"/>
                  <a:pt x="84" y="17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381" name="Freeform 5"/>
          <p:cNvSpPr>
            <a:spLocks/>
          </p:cNvSpPr>
          <p:nvPr/>
        </p:nvSpPr>
        <p:spPr bwMode="auto">
          <a:xfrm>
            <a:off x="5318126" y="669926"/>
            <a:ext cx="1554163" cy="1395413"/>
          </a:xfrm>
          <a:custGeom>
            <a:avLst/>
            <a:gdLst>
              <a:gd name="T0" fmla="*/ 0 w 979"/>
              <a:gd name="T1" fmla="*/ 0 h 879"/>
              <a:gd name="T2" fmla="*/ 125 w 979"/>
              <a:gd name="T3" fmla="*/ 94 h 879"/>
              <a:gd name="T4" fmla="*/ 536 w 979"/>
              <a:gd name="T5" fmla="*/ 200 h 879"/>
              <a:gd name="T6" fmla="*/ 804 w 979"/>
              <a:gd name="T7" fmla="*/ 341 h 879"/>
              <a:gd name="T8" fmla="*/ 951 w 979"/>
              <a:gd name="T9" fmla="*/ 608 h 879"/>
              <a:gd name="T10" fmla="*/ 972 w 979"/>
              <a:gd name="T11" fmla="*/ 879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9" h="879">
                <a:moveTo>
                  <a:pt x="0" y="0"/>
                </a:moveTo>
                <a:cubicBezTo>
                  <a:pt x="18" y="30"/>
                  <a:pt x="36" y="61"/>
                  <a:pt x="125" y="94"/>
                </a:cubicBezTo>
                <a:cubicBezTo>
                  <a:pt x="214" y="127"/>
                  <a:pt x="423" y="159"/>
                  <a:pt x="536" y="200"/>
                </a:cubicBezTo>
                <a:cubicBezTo>
                  <a:pt x="649" y="241"/>
                  <a:pt x="735" y="273"/>
                  <a:pt x="804" y="341"/>
                </a:cubicBezTo>
                <a:cubicBezTo>
                  <a:pt x="873" y="409"/>
                  <a:pt x="923" y="518"/>
                  <a:pt x="951" y="608"/>
                </a:cubicBezTo>
                <a:cubicBezTo>
                  <a:pt x="979" y="698"/>
                  <a:pt x="972" y="788"/>
                  <a:pt x="972" y="879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382" name="Freeform 6"/>
          <p:cNvSpPr>
            <a:spLocks/>
          </p:cNvSpPr>
          <p:nvPr/>
        </p:nvSpPr>
        <p:spPr bwMode="auto">
          <a:xfrm>
            <a:off x="3286125" y="1123950"/>
            <a:ext cx="1011238" cy="3028950"/>
          </a:xfrm>
          <a:custGeom>
            <a:avLst/>
            <a:gdLst>
              <a:gd name="T0" fmla="*/ 368 w 637"/>
              <a:gd name="T1" fmla="*/ 1908 h 1908"/>
              <a:gd name="T2" fmla="*/ 469 w 637"/>
              <a:gd name="T3" fmla="*/ 1879 h 1908"/>
              <a:gd name="T4" fmla="*/ 632 w 637"/>
              <a:gd name="T5" fmla="*/ 1783 h 1908"/>
              <a:gd name="T6" fmla="*/ 436 w 637"/>
              <a:gd name="T7" fmla="*/ 1548 h 1908"/>
              <a:gd name="T8" fmla="*/ 186 w 637"/>
              <a:gd name="T9" fmla="*/ 1303 h 1908"/>
              <a:gd name="T10" fmla="*/ 162 w 637"/>
              <a:gd name="T11" fmla="*/ 1058 h 1908"/>
              <a:gd name="T12" fmla="*/ 282 w 637"/>
              <a:gd name="T13" fmla="*/ 842 h 1908"/>
              <a:gd name="T14" fmla="*/ 239 w 637"/>
              <a:gd name="T15" fmla="*/ 545 h 1908"/>
              <a:gd name="T16" fmla="*/ 28 w 637"/>
              <a:gd name="T17" fmla="*/ 204 h 1908"/>
              <a:gd name="T18" fmla="*/ 71 w 637"/>
              <a:gd name="T19" fmla="*/ 0 h 1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7" h="1908">
                <a:moveTo>
                  <a:pt x="368" y="1908"/>
                </a:moveTo>
                <a:cubicBezTo>
                  <a:pt x="396" y="1904"/>
                  <a:pt x="425" y="1900"/>
                  <a:pt x="469" y="1879"/>
                </a:cubicBezTo>
                <a:cubicBezTo>
                  <a:pt x="513" y="1858"/>
                  <a:pt x="637" y="1838"/>
                  <a:pt x="632" y="1783"/>
                </a:cubicBezTo>
                <a:cubicBezTo>
                  <a:pt x="627" y="1728"/>
                  <a:pt x="510" y="1628"/>
                  <a:pt x="436" y="1548"/>
                </a:cubicBezTo>
                <a:cubicBezTo>
                  <a:pt x="362" y="1468"/>
                  <a:pt x="232" y="1385"/>
                  <a:pt x="186" y="1303"/>
                </a:cubicBezTo>
                <a:cubicBezTo>
                  <a:pt x="140" y="1221"/>
                  <a:pt x="146" y="1135"/>
                  <a:pt x="162" y="1058"/>
                </a:cubicBezTo>
                <a:cubicBezTo>
                  <a:pt x="178" y="981"/>
                  <a:pt x="269" y="928"/>
                  <a:pt x="282" y="842"/>
                </a:cubicBezTo>
                <a:cubicBezTo>
                  <a:pt x="295" y="756"/>
                  <a:pt x="281" y="651"/>
                  <a:pt x="239" y="545"/>
                </a:cubicBezTo>
                <a:cubicBezTo>
                  <a:pt x="197" y="439"/>
                  <a:pt x="56" y="295"/>
                  <a:pt x="28" y="204"/>
                </a:cubicBezTo>
                <a:cubicBezTo>
                  <a:pt x="0" y="113"/>
                  <a:pt x="62" y="42"/>
                  <a:pt x="71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383" name="Freeform 7"/>
          <p:cNvSpPr>
            <a:spLocks/>
          </p:cNvSpPr>
          <p:nvPr/>
        </p:nvSpPr>
        <p:spPr bwMode="auto">
          <a:xfrm>
            <a:off x="3911601" y="2205038"/>
            <a:ext cx="2860675" cy="2425700"/>
          </a:xfrm>
          <a:custGeom>
            <a:avLst/>
            <a:gdLst>
              <a:gd name="T0" fmla="*/ 0 w 1802"/>
              <a:gd name="T1" fmla="*/ 1254 h 1528"/>
              <a:gd name="T2" fmla="*/ 208 w 1802"/>
              <a:gd name="T3" fmla="*/ 1299 h 1528"/>
              <a:gd name="T4" fmla="*/ 429 w 1802"/>
              <a:gd name="T5" fmla="*/ 1414 h 1528"/>
              <a:gd name="T6" fmla="*/ 598 w 1802"/>
              <a:gd name="T7" fmla="*/ 1523 h 1528"/>
              <a:gd name="T8" fmla="*/ 774 w 1802"/>
              <a:gd name="T9" fmla="*/ 1385 h 1528"/>
              <a:gd name="T10" fmla="*/ 890 w 1802"/>
              <a:gd name="T11" fmla="*/ 1325 h 1528"/>
              <a:gd name="T12" fmla="*/ 1098 w 1802"/>
              <a:gd name="T13" fmla="*/ 1027 h 1528"/>
              <a:gd name="T14" fmla="*/ 1389 w 1802"/>
              <a:gd name="T15" fmla="*/ 400 h 1528"/>
              <a:gd name="T16" fmla="*/ 1802 w 1802"/>
              <a:gd name="T17" fmla="*/ 0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2" h="1528">
                <a:moveTo>
                  <a:pt x="0" y="1254"/>
                </a:moveTo>
                <a:cubicBezTo>
                  <a:pt x="68" y="1263"/>
                  <a:pt x="136" y="1272"/>
                  <a:pt x="208" y="1299"/>
                </a:cubicBezTo>
                <a:cubicBezTo>
                  <a:pt x="280" y="1326"/>
                  <a:pt x="364" y="1377"/>
                  <a:pt x="429" y="1414"/>
                </a:cubicBezTo>
                <a:cubicBezTo>
                  <a:pt x="494" y="1451"/>
                  <a:pt x="541" y="1528"/>
                  <a:pt x="598" y="1523"/>
                </a:cubicBezTo>
                <a:cubicBezTo>
                  <a:pt x="655" y="1518"/>
                  <a:pt x="725" y="1418"/>
                  <a:pt x="774" y="1385"/>
                </a:cubicBezTo>
                <a:cubicBezTo>
                  <a:pt x="823" y="1352"/>
                  <a:pt x="836" y="1385"/>
                  <a:pt x="890" y="1325"/>
                </a:cubicBezTo>
                <a:cubicBezTo>
                  <a:pt x="944" y="1265"/>
                  <a:pt x="1015" y="1181"/>
                  <a:pt x="1098" y="1027"/>
                </a:cubicBezTo>
                <a:cubicBezTo>
                  <a:pt x="1181" y="873"/>
                  <a:pt x="1272" y="571"/>
                  <a:pt x="1389" y="400"/>
                </a:cubicBezTo>
                <a:cubicBezTo>
                  <a:pt x="1506" y="229"/>
                  <a:pt x="1716" y="83"/>
                  <a:pt x="1802" y="0"/>
                </a:cubicBezTo>
              </a:path>
            </a:pathLst>
          </a:custGeom>
          <a:noFill/>
          <a:ln w="28575" cap="flat" cmpd="sng">
            <a:solidFill>
              <a:srgbClr val="D60093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384" name="Freeform 8"/>
          <p:cNvSpPr>
            <a:spLocks/>
          </p:cNvSpPr>
          <p:nvPr/>
        </p:nvSpPr>
        <p:spPr bwMode="auto">
          <a:xfrm>
            <a:off x="4846638" y="601663"/>
            <a:ext cx="436562" cy="220662"/>
          </a:xfrm>
          <a:custGeom>
            <a:avLst/>
            <a:gdLst>
              <a:gd name="T0" fmla="*/ 275 w 275"/>
              <a:gd name="T1" fmla="*/ 31 h 139"/>
              <a:gd name="T2" fmla="*/ 125 w 275"/>
              <a:gd name="T3" fmla="*/ 18 h 139"/>
              <a:gd name="T4" fmla="*/ 0 w 275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5" h="139">
                <a:moveTo>
                  <a:pt x="275" y="31"/>
                </a:moveTo>
                <a:cubicBezTo>
                  <a:pt x="223" y="15"/>
                  <a:pt x="171" y="0"/>
                  <a:pt x="125" y="18"/>
                </a:cubicBezTo>
                <a:cubicBezTo>
                  <a:pt x="79" y="36"/>
                  <a:pt x="39" y="87"/>
                  <a:pt x="0" y="13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385" name="Freeform 9"/>
          <p:cNvSpPr>
            <a:spLocks/>
          </p:cNvSpPr>
          <p:nvPr/>
        </p:nvSpPr>
        <p:spPr bwMode="auto">
          <a:xfrm>
            <a:off x="4562475" y="854076"/>
            <a:ext cx="254000" cy="212725"/>
          </a:xfrm>
          <a:custGeom>
            <a:avLst/>
            <a:gdLst>
              <a:gd name="T0" fmla="*/ 160 w 160"/>
              <a:gd name="T1" fmla="*/ 0 h 134"/>
              <a:gd name="T2" fmla="*/ 86 w 160"/>
              <a:gd name="T3" fmla="*/ 80 h 134"/>
              <a:gd name="T4" fmla="*/ 0 w 160"/>
              <a:gd name="T5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134">
                <a:moveTo>
                  <a:pt x="160" y="0"/>
                </a:moveTo>
                <a:cubicBezTo>
                  <a:pt x="136" y="29"/>
                  <a:pt x="113" y="58"/>
                  <a:pt x="86" y="80"/>
                </a:cubicBezTo>
                <a:cubicBezTo>
                  <a:pt x="59" y="102"/>
                  <a:pt x="29" y="118"/>
                  <a:pt x="0" y="13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386" name="Freeform 10"/>
          <p:cNvSpPr>
            <a:spLocks/>
          </p:cNvSpPr>
          <p:nvPr/>
        </p:nvSpPr>
        <p:spPr bwMode="auto">
          <a:xfrm>
            <a:off x="4152901" y="1020763"/>
            <a:ext cx="360363" cy="49212"/>
          </a:xfrm>
          <a:custGeom>
            <a:avLst/>
            <a:gdLst>
              <a:gd name="T0" fmla="*/ 227 w 227"/>
              <a:gd name="T1" fmla="*/ 31 h 31"/>
              <a:gd name="T2" fmla="*/ 91 w 227"/>
              <a:gd name="T3" fmla="*/ 10 h 31"/>
              <a:gd name="T4" fmla="*/ 0 w 227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1">
                <a:moveTo>
                  <a:pt x="227" y="31"/>
                </a:moveTo>
                <a:cubicBezTo>
                  <a:pt x="204" y="28"/>
                  <a:pt x="129" y="15"/>
                  <a:pt x="91" y="10"/>
                </a:cubicBezTo>
                <a:cubicBezTo>
                  <a:pt x="53" y="5"/>
                  <a:pt x="19" y="2"/>
                  <a:pt x="0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387" name="Oval 11"/>
          <p:cNvSpPr>
            <a:spLocks noChangeArrowheads="1"/>
          </p:cNvSpPr>
          <p:nvPr/>
        </p:nvSpPr>
        <p:spPr bwMode="auto">
          <a:xfrm>
            <a:off x="4448175" y="976313"/>
            <a:ext cx="165100" cy="165100"/>
          </a:xfrm>
          <a:prstGeom prst="ellipse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5388" name="Oval 12"/>
          <p:cNvSpPr>
            <a:spLocks noChangeArrowheads="1"/>
          </p:cNvSpPr>
          <p:nvPr/>
        </p:nvSpPr>
        <p:spPr bwMode="auto">
          <a:xfrm>
            <a:off x="4773613" y="765175"/>
            <a:ext cx="165100" cy="16510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5389" name="Oval 13"/>
          <p:cNvSpPr>
            <a:spLocks noChangeAspect="1" noChangeArrowheads="1"/>
          </p:cNvSpPr>
          <p:nvPr/>
        </p:nvSpPr>
        <p:spPr bwMode="auto">
          <a:xfrm>
            <a:off x="5200650" y="5683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5390" name="AutoShape 14"/>
          <p:cNvSpPr>
            <a:spLocks noChangeArrowheads="1"/>
          </p:cNvSpPr>
          <p:nvPr/>
        </p:nvSpPr>
        <p:spPr bwMode="auto">
          <a:xfrm>
            <a:off x="4778375" y="57150"/>
            <a:ext cx="698500" cy="381000"/>
          </a:xfrm>
          <a:prstGeom prst="wedgeRectCallout">
            <a:avLst>
              <a:gd name="adj1" fmla="val 22046"/>
              <a:gd name="adj2" fmla="val 8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485391" name="Freeform 15"/>
          <p:cNvSpPr>
            <a:spLocks/>
          </p:cNvSpPr>
          <p:nvPr/>
        </p:nvSpPr>
        <p:spPr bwMode="auto">
          <a:xfrm>
            <a:off x="3484563" y="1016001"/>
            <a:ext cx="533400" cy="74613"/>
          </a:xfrm>
          <a:custGeom>
            <a:avLst/>
            <a:gdLst>
              <a:gd name="T0" fmla="*/ 336 w 336"/>
              <a:gd name="T1" fmla="*/ 0 h 47"/>
              <a:gd name="T2" fmla="*/ 184 w 336"/>
              <a:gd name="T3" fmla="*/ 21 h 47"/>
              <a:gd name="T4" fmla="*/ 0 w 336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7">
                <a:moveTo>
                  <a:pt x="336" y="0"/>
                </a:moveTo>
                <a:cubicBezTo>
                  <a:pt x="310" y="3"/>
                  <a:pt x="240" y="13"/>
                  <a:pt x="184" y="21"/>
                </a:cubicBezTo>
                <a:cubicBezTo>
                  <a:pt x="128" y="29"/>
                  <a:pt x="38" y="42"/>
                  <a:pt x="0" y="4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392" name="Oval 16"/>
          <p:cNvSpPr>
            <a:spLocks noChangeArrowheads="1"/>
          </p:cNvSpPr>
          <p:nvPr/>
        </p:nvSpPr>
        <p:spPr bwMode="auto">
          <a:xfrm>
            <a:off x="3983038" y="91916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5393" name="Oval 17"/>
          <p:cNvSpPr>
            <a:spLocks noChangeArrowheads="1"/>
          </p:cNvSpPr>
          <p:nvPr/>
        </p:nvSpPr>
        <p:spPr bwMode="auto">
          <a:xfrm>
            <a:off x="3327400" y="10271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5394" name="Oval 18"/>
          <p:cNvSpPr>
            <a:spLocks noChangeArrowheads="1"/>
          </p:cNvSpPr>
          <p:nvPr/>
        </p:nvSpPr>
        <p:spPr bwMode="auto">
          <a:xfrm>
            <a:off x="3752850" y="4084638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5395" name="AutoShape 19"/>
          <p:cNvSpPr>
            <a:spLocks noChangeArrowheads="1"/>
          </p:cNvSpPr>
          <p:nvPr/>
        </p:nvSpPr>
        <p:spPr bwMode="auto">
          <a:xfrm>
            <a:off x="2819400" y="3956050"/>
            <a:ext cx="698500" cy="381000"/>
          </a:xfrm>
          <a:prstGeom prst="wedgeRectCallout">
            <a:avLst>
              <a:gd name="adj1" fmla="val 83866"/>
              <a:gd name="adj2" fmla="val 87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485396" name="Oval 20"/>
          <p:cNvSpPr>
            <a:spLocks noChangeArrowheads="1"/>
          </p:cNvSpPr>
          <p:nvPr/>
        </p:nvSpPr>
        <p:spPr bwMode="auto">
          <a:xfrm>
            <a:off x="4529138" y="40481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5399" name="Text Box 23"/>
          <p:cNvSpPr txBox="1">
            <a:spLocks noChangeArrowheads="1"/>
          </p:cNvSpPr>
          <p:nvPr/>
        </p:nvSpPr>
        <p:spPr bwMode="auto">
          <a:xfrm>
            <a:off x="8783638" y="2822575"/>
            <a:ext cx="1098550" cy="45720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亞西亞</a:t>
            </a:r>
          </a:p>
        </p:txBody>
      </p:sp>
      <p:sp>
        <p:nvSpPr>
          <p:cNvPr id="485401" name="Oval 25"/>
          <p:cNvSpPr>
            <a:spLocks noChangeAspect="1" noChangeArrowheads="1"/>
          </p:cNvSpPr>
          <p:nvPr/>
        </p:nvSpPr>
        <p:spPr bwMode="auto">
          <a:xfrm>
            <a:off x="6784975" y="20669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5403" name="Text Box 27"/>
          <p:cNvSpPr txBox="1">
            <a:spLocks noChangeArrowheads="1"/>
          </p:cNvSpPr>
          <p:nvPr/>
        </p:nvSpPr>
        <p:spPr bwMode="auto">
          <a:xfrm>
            <a:off x="2516188" y="255588"/>
            <a:ext cx="1098550" cy="45720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馬其頓</a:t>
            </a:r>
          </a:p>
        </p:txBody>
      </p:sp>
      <p:sp>
        <p:nvSpPr>
          <p:cNvPr id="485404" name="Text Box 28"/>
          <p:cNvSpPr txBox="1">
            <a:spLocks noChangeArrowheads="1"/>
          </p:cNvSpPr>
          <p:nvPr/>
        </p:nvSpPr>
        <p:spPr bwMode="auto">
          <a:xfrm>
            <a:off x="2738438" y="4405313"/>
            <a:ext cx="1098550" cy="45720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亞該亞</a:t>
            </a:r>
          </a:p>
        </p:txBody>
      </p:sp>
      <p:sp>
        <p:nvSpPr>
          <p:cNvPr id="485405" name="Rectangle 29"/>
          <p:cNvSpPr>
            <a:spLocks noChangeArrowheads="1"/>
          </p:cNvSpPr>
          <p:nvPr/>
        </p:nvSpPr>
        <p:spPr bwMode="auto">
          <a:xfrm>
            <a:off x="1524000" y="-11113"/>
            <a:ext cx="3022600" cy="686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5407" name="AutoShape 31"/>
          <p:cNvSpPr>
            <a:spLocks noChangeArrowheads="1"/>
          </p:cNvSpPr>
          <p:nvPr/>
        </p:nvSpPr>
        <p:spPr bwMode="auto">
          <a:xfrm>
            <a:off x="7358064" y="2371725"/>
            <a:ext cx="522287" cy="292100"/>
          </a:xfrm>
          <a:prstGeom prst="wedgeRectCallout">
            <a:avLst>
              <a:gd name="adj1" fmla="val -98634"/>
              <a:gd name="adj2" fmla="val -2010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亞朔</a:t>
            </a:r>
          </a:p>
        </p:txBody>
      </p:sp>
      <p:sp>
        <p:nvSpPr>
          <p:cNvPr id="485408" name="AutoShape 32"/>
          <p:cNvSpPr>
            <a:spLocks noChangeArrowheads="1"/>
          </p:cNvSpPr>
          <p:nvPr/>
        </p:nvSpPr>
        <p:spPr bwMode="auto">
          <a:xfrm>
            <a:off x="5972176" y="2749550"/>
            <a:ext cx="923925" cy="292100"/>
          </a:xfrm>
          <a:prstGeom prst="wedgeRectCallout">
            <a:avLst>
              <a:gd name="adj1" fmla="val 74741"/>
              <a:gd name="adj2" fmla="val 815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米推利尼</a:t>
            </a:r>
          </a:p>
        </p:txBody>
      </p:sp>
      <p:sp>
        <p:nvSpPr>
          <p:cNvPr id="485410" name="Freeform 34"/>
          <p:cNvSpPr>
            <a:spLocks/>
          </p:cNvSpPr>
          <p:nvPr/>
        </p:nvSpPr>
        <p:spPr bwMode="auto">
          <a:xfrm>
            <a:off x="7048501" y="2498725"/>
            <a:ext cx="155575" cy="319088"/>
          </a:xfrm>
          <a:custGeom>
            <a:avLst/>
            <a:gdLst>
              <a:gd name="T0" fmla="*/ 0 w 98"/>
              <a:gd name="T1" fmla="*/ 0 h 201"/>
              <a:gd name="T2" fmla="*/ 77 w 98"/>
              <a:gd name="T3" fmla="*/ 107 h 201"/>
              <a:gd name="T4" fmla="*/ 98 w 98"/>
              <a:gd name="T5" fmla="*/ 2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8" h="201">
                <a:moveTo>
                  <a:pt x="0" y="0"/>
                </a:moveTo>
                <a:cubicBezTo>
                  <a:pt x="30" y="37"/>
                  <a:pt x="61" y="74"/>
                  <a:pt x="77" y="107"/>
                </a:cubicBezTo>
                <a:cubicBezTo>
                  <a:pt x="93" y="140"/>
                  <a:pt x="93" y="161"/>
                  <a:pt x="98" y="201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11" name="Oval 35"/>
          <p:cNvSpPr>
            <a:spLocks noChangeAspect="1" noChangeArrowheads="1"/>
          </p:cNvSpPr>
          <p:nvPr/>
        </p:nvSpPr>
        <p:spPr bwMode="auto">
          <a:xfrm>
            <a:off x="6938963" y="2376488"/>
            <a:ext cx="165100" cy="165100"/>
          </a:xfrm>
          <a:prstGeom prst="ellipse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5412" name="Text Box 36"/>
          <p:cNvSpPr txBox="1">
            <a:spLocks noChangeArrowheads="1"/>
          </p:cNvSpPr>
          <p:nvPr/>
        </p:nvSpPr>
        <p:spPr bwMode="auto">
          <a:xfrm>
            <a:off x="1924050" y="369888"/>
            <a:ext cx="2330450" cy="552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從那裡開船，次日到了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基阿的對面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；又次日，在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撒摩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靠岸；又次日，來到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米利都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乃因保羅早已定意越過以弗所，免得在亞西亞耽延，他急忙前走，巴不得趕五旬節能到耶路撒冷。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20:1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5-16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85413" name="AutoShape 37"/>
          <p:cNvSpPr>
            <a:spLocks noChangeArrowheads="1"/>
          </p:cNvSpPr>
          <p:nvPr/>
        </p:nvSpPr>
        <p:spPr bwMode="auto">
          <a:xfrm>
            <a:off x="8180388" y="3976688"/>
            <a:ext cx="698500" cy="381000"/>
          </a:xfrm>
          <a:prstGeom prst="wedgeRectCallout">
            <a:avLst>
              <a:gd name="adj1" fmla="val -75681"/>
              <a:gd name="adj2" fmla="val 237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</a:p>
        </p:txBody>
      </p:sp>
      <p:sp>
        <p:nvSpPr>
          <p:cNvPr id="485414" name="AutoShape 38"/>
          <p:cNvSpPr>
            <a:spLocks noChangeArrowheads="1"/>
          </p:cNvSpPr>
          <p:nvPr/>
        </p:nvSpPr>
        <p:spPr bwMode="auto">
          <a:xfrm>
            <a:off x="8145463" y="4668838"/>
            <a:ext cx="698500" cy="381000"/>
          </a:xfrm>
          <a:prstGeom prst="wedgeRectCallout">
            <a:avLst>
              <a:gd name="adj1" fmla="val -79319"/>
              <a:gd name="adj2" fmla="val -26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米利都</a:t>
            </a:r>
          </a:p>
        </p:txBody>
      </p:sp>
      <p:sp>
        <p:nvSpPr>
          <p:cNvPr id="485415" name="AutoShape 39"/>
          <p:cNvSpPr>
            <a:spLocks noChangeArrowheads="1"/>
          </p:cNvSpPr>
          <p:nvPr/>
        </p:nvSpPr>
        <p:spPr bwMode="auto">
          <a:xfrm>
            <a:off x="6016625" y="3638550"/>
            <a:ext cx="522288" cy="292100"/>
          </a:xfrm>
          <a:prstGeom prst="wedgeRectCallout">
            <a:avLst>
              <a:gd name="adj1" fmla="val 77051"/>
              <a:gd name="adj2" fmla="val -26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基阿</a:t>
            </a:r>
          </a:p>
        </p:txBody>
      </p:sp>
      <p:sp>
        <p:nvSpPr>
          <p:cNvPr id="485416" name="AutoShape 40"/>
          <p:cNvSpPr>
            <a:spLocks noChangeArrowheads="1"/>
          </p:cNvSpPr>
          <p:nvPr/>
        </p:nvSpPr>
        <p:spPr bwMode="auto">
          <a:xfrm>
            <a:off x="6524625" y="4424363"/>
            <a:ext cx="522288" cy="292100"/>
          </a:xfrm>
          <a:prstGeom prst="wedgeRectCallout">
            <a:avLst>
              <a:gd name="adj1" fmla="val 77051"/>
              <a:gd name="adj2" fmla="val -26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撒摩</a:t>
            </a:r>
          </a:p>
        </p:txBody>
      </p:sp>
      <p:sp>
        <p:nvSpPr>
          <p:cNvPr id="485419" name="Oval 43"/>
          <p:cNvSpPr>
            <a:spLocks noChangeAspect="1" noChangeArrowheads="1"/>
          </p:cNvSpPr>
          <p:nvPr/>
        </p:nvSpPr>
        <p:spPr bwMode="auto">
          <a:xfrm>
            <a:off x="7826375" y="41767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5420" name="Oval 44"/>
          <p:cNvSpPr>
            <a:spLocks noChangeAspect="1" noChangeArrowheads="1"/>
          </p:cNvSpPr>
          <p:nvPr/>
        </p:nvSpPr>
        <p:spPr bwMode="auto">
          <a:xfrm>
            <a:off x="7769225" y="4673600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5422" name="Freeform 46"/>
          <p:cNvSpPr>
            <a:spLocks/>
          </p:cNvSpPr>
          <p:nvPr/>
        </p:nvSpPr>
        <p:spPr bwMode="auto">
          <a:xfrm>
            <a:off x="6896101" y="2911476"/>
            <a:ext cx="449263" cy="828675"/>
          </a:xfrm>
          <a:custGeom>
            <a:avLst/>
            <a:gdLst>
              <a:gd name="T0" fmla="*/ 238 w 283"/>
              <a:gd name="T1" fmla="*/ 0 h 522"/>
              <a:gd name="T2" fmla="*/ 281 w 283"/>
              <a:gd name="T3" fmla="*/ 64 h 522"/>
              <a:gd name="T4" fmla="*/ 226 w 283"/>
              <a:gd name="T5" fmla="*/ 254 h 522"/>
              <a:gd name="T6" fmla="*/ 122 w 283"/>
              <a:gd name="T7" fmla="*/ 278 h 522"/>
              <a:gd name="T8" fmla="*/ 53 w 283"/>
              <a:gd name="T9" fmla="*/ 321 h 522"/>
              <a:gd name="T10" fmla="*/ 74 w 283"/>
              <a:gd name="T11" fmla="*/ 436 h 522"/>
              <a:gd name="T12" fmla="*/ 22 w 283"/>
              <a:gd name="T13" fmla="*/ 475 h 522"/>
              <a:gd name="T14" fmla="*/ 0 w 283"/>
              <a:gd name="T15" fmla="*/ 52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522">
                <a:moveTo>
                  <a:pt x="238" y="0"/>
                </a:moveTo>
                <a:cubicBezTo>
                  <a:pt x="260" y="11"/>
                  <a:pt x="283" y="22"/>
                  <a:pt x="281" y="64"/>
                </a:cubicBezTo>
                <a:cubicBezTo>
                  <a:pt x="279" y="106"/>
                  <a:pt x="252" y="218"/>
                  <a:pt x="226" y="254"/>
                </a:cubicBezTo>
                <a:cubicBezTo>
                  <a:pt x="200" y="290"/>
                  <a:pt x="151" y="267"/>
                  <a:pt x="122" y="278"/>
                </a:cubicBezTo>
                <a:cubicBezTo>
                  <a:pt x="93" y="289"/>
                  <a:pt x="61" y="295"/>
                  <a:pt x="53" y="321"/>
                </a:cubicBezTo>
                <a:cubicBezTo>
                  <a:pt x="45" y="347"/>
                  <a:pt x="79" y="410"/>
                  <a:pt x="74" y="436"/>
                </a:cubicBezTo>
                <a:cubicBezTo>
                  <a:pt x="69" y="462"/>
                  <a:pt x="34" y="461"/>
                  <a:pt x="22" y="475"/>
                </a:cubicBezTo>
                <a:cubicBezTo>
                  <a:pt x="10" y="489"/>
                  <a:pt x="5" y="512"/>
                  <a:pt x="0" y="522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23" name="Freeform 47"/>
          <p:cNvSpPr>
            <a:spLocks/>
          </p:cNvSpPr>
          <p:nvPr/>
        </p:nvSpPr>
        <p:spPr bwMode="auto">
          <a:xfrm>
            <a:off x="6864350" y="3740151"/>
            <a:ext cx="330200" cy="746125"/>
          </a:xfrm>
          <a:custGeom>
            <a:avLst/>
            <a:gdLst>
              <a:gd name="T0" fmla="*/ 21 w 208"/>
              <a:gd name="T1" fmla="*/ 0 h 470"/>
              <a:gd name="T2" fmla="*/ 10 w 208"/>
              <a:gd name="T3" fmla="*/ 116 h 470"/>
              <a:gd name="T4" fmla="*/ 80 w 208"/>
              <a:gd name="T5" fmla="*/ 301 h 470"/>
              <a:gd name="T6" fmla="*/ 208 w 208"/>
              <a:gd name="T7" fmla="*/ 47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" h="470">
                <a:moveTo>
                  <a:pt x="21" y="0"/>
                </a:moveTo>
                <a:cubicBezTo>
                  <a:pt x="19" y="19"/>
                  <a:pt x="0" y="66"/>
                  <a:pt x="10" y="116"/>
                </a:cubicBezTo>
                <a:cubicBezTo>
                  <a:pt x="20" y="166"/>
                  <a:pt x="47" y="242"/>
                  <a:pt x="80" y="301"/>
                </a:cubicBezTo>
                <a:cubicBezTo>
                  <a:pt x="113" y="360"/>
                  <a:pt x="181" y="435"/>
                  <a:pt x="208" y="47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24" name="Freeform 48"/>
          <p:cNvSpPr>
            <a:spLocks/>
          </p:cNvSpPr>
          <p:nvPr/>
        </p:nvSpPr>
        <p:spPr bwMode="auto">
          <a:xfrm>
            <a:off x="7158038" y="4489451"/>
            <a:ext cx="614362" cy="265113"/>
          </a:xfrm>
          <a:custGeom>
            <a:avLst/>
            <a:gdLst>
              <a:gd name="T0" fmla="*/ 21 w 387"/>
              <a:gd name="T1" fmla="*/ 0 h 167"/>
              <a:gd name="T2" fmla="*/ 10 w 387"/>
              <a:gd name="T3" fmla="*/ 47 h 167"/>
              <a:gd name="T4" fmla="*/ 80 w 387"/>
              <a:gd name="T5" fmla="*/ 102 h 167"/>
              <a:gd name="T6" fmla="*/ 387 w 387"/>
              <a:gd name="T7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7" h="167">
                <a:moveTo>
                  <a:pt x="21" y="0"/>
                </a:moveTo>
                <a:cubicBezTo>
                  <a:pt x="19" y="8"/>
                  <a:pt x="0" y="30"/>
                  <a:pt x="10" y="47"/>
                </a:cubicBezTo>
                <a:cubicBezTo>
                  <a:pt x="20" y="64"/>
                  <a:pt x="17" y="82"/>
                  <a:pt x="80" y="102"/>
                </a:cubicBezTo>
                <a:cubicBezTo>
                  <a:pt x="143" y="122"/>
                  <a:pt x="336" y="156"/>
                  <a:pt x="387" y="167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09" name="Oval 33"/>
          <p:cNvSpPr>
            <a:spLocks noChangeAspect="1" noChangeArrowheads="1"/>
          </p:cNvSpPr>
          <p:nvPr/>
        </p:nvSpPr>
        <p:spPr bwMode="auto">
          <a:xfrm>
            <a:off x="7134225" y="2819400"/>
            <a:ext cx="165100" cy="165100"/>
          </a:xfrm>
          <a:prstGeom prst="ellipse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85427" name="AutoShape 51"/>
          <p:cNvSpPr>
            <a:spLocks noChangeArrowheads="1"/>
          </p:cNvSpPr>
          <p:nvPr/>
        </p:nvSpPr>
        <p:spPr bwMode="auto">
          <a:xfrm>
            <a:off x="7091364" y="1849438"/>
            <a:ext cx="727075" cy="292100"/>
          </a:xfrm>
          <a:prstGeom prst="wedgeRectCallout">
            <a:avLst>
              <a:gd name="adj1" fmla="val -68778"/>
              <a:gd name="adj2" fmla="val 4456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特羅亞</a:t>
            </a:r>
          </a:p>
        </p:txBody>
      </p:sp>
    </p:spTree>
    <p:extLst>
      <p:ext uri="{BB962C8B-B14F-4D97-AF65-F5344CB8AC3E}">
        <p14:creationId xmlns:p14="http://schemas.microsoft.com/office/powerpoint/2010/main" val="25027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8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8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48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414" grpId="0" animBg="1"/>
      <p:bldP spid="485415" grpId="0" animBg="1"/>
      <p:bldP spid="485416" grpId="0" animBg="1"/>
      <p:bldP spid="485420" grpId="0" animBg="1"/>
      <p:bldP spid="485422" grpId="0" animBg="1"/>
      <p:bldP spid="485423" grpId="0" animBg="1"/>
      <p:bldP spid="4854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Text Box 2"/>
          <p:cNvSpPr txBox="1">
            <a:spLocks noChangeArrowheads="1"/>
          </p:cNvSpPr>
          <p:nvPr/>
        </p:nvSpPr>
        <p:spPr bwMode="auto">
          <a:xfrm>
            <a:off x="905523" y="1423878"/>
            <a:ext cx="10289218" cy="541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保羅從米利都打發人往以弗所去，請教會的長老來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。他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們來了，保羅就說：「你們知道，自從我到亞西亞的日子以來，</a:t>
            </a:r>
            <a:r>
              <a:rPr lang="zh-TW" altLang="en-US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在你們中間始終為人如何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，服事主，凡事謙卑，眼中流淚，又因猶太人的謀害，經歷試煉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。你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們也知道，</a:t>
            </a:r>
            <a:r>
              <a:rPr lang="zh-TW" altLang="en-US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凡與你們有益的，我沒有一樣避諱不說的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，或在眾人面前，或在各人家裡，我都教導你們；又對猶太人和希臘人證明當向神悔改，信靠我主耶穌基督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。現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在我往耶路撒冷去，心甚迫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切</a:t>
            </a:r>
            <a:r>
              <a:rPr lang="en-US" altLang="zh-TW" sz="2400" dirty="0" smtClean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 smtClean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原文是心被捆綁</a:t>
            </a:r>
            <a:r>
              <a:rPr lang="en-US" altLang="zh-TW" sz="2400" dirty="0" smtClean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不知道在那裡要遇見什麼事；但知道聖靈在各城裡向我指證，說有捆鎖與患難等待我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。」「我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卻不以性命為念，也不看為寶貴，只要行完我的路程，成就我從主耶穌所領受的職事，證明神恩惠的福音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。我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素常在你們中間來往，傳講神國的道；如今我曉得，你們以後都不得再見我的面了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。所以我今日向你們證明，你們中間無論何人死亡，罪不在我身上</a:t>
            </a:r>
            <a:r>
              <a:rPr lang="en-US" altLang="zh-TW" sz="2400" dirty="0" smtClean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 smtClean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原文是我於眾人的血是潔淨的</a:t>
            </a:r>
            <a:r>
              <a:rPr lang="en-US" altLang="zh-TW" sz="2400" dirty="0" smtClean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。因為神的旨意，我並沒有一樣避諱不傳給你們的。 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 smtClean="0">
                <a:latin typeface="SimHei" panose="02010609060101010101" pitchFamily="49" charset="-122"/>
                <a:ea typeface="新細明體" panose="02020500000000000000" pitchFamily="18" charset="-120"/>
              </a:rPr>
              <a:t>20:17-27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748900" y="451161"/>
            <a:ext cx="7221816" cy="963612"/>
          </a:xfrm>
          <a:prstGeom prst="wedgeRectCallout">
            <a:avLst>
              <a:gd name="adj1" fmla="val -22996"/>
              <a:gd name="adj2" fmla="val -48116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  <a:spcAft>
                <a:spcPct val="10000"/>
              </a:spcAft>
            </a:pPr>
            <a:r>
              <a:rPr lang="zh-CN" altLang="en-US" sz="4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勉勵以弗所的長老</a:t>
            </a:r>
            <a:endParaRPr lang="zh-TW" altLang="en-US" sz="4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04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Text Box 2"/>
          <p:cNvSpPr txBox="1">
            <a:spLocks noChangeArrowheads="1"/>
          </p:cNvSpPr>
          <p:nvPr/>
        </p:nvSpPr>
        <p:spPr bwMode="auto">
          <a:xfrm>
            <a:off x="585927" y="1269091"/>
            <a:ext cx="10884022" cy="402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「聖靈立你們作全群的監督，你們就當為自己謹慎，也為全群謹慎，牧養神的教會，就是他用自己血所買來的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或作：救贖的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。 我知道，我去之後必有兇暴的豺狼進入你們中間，不愛惜羊群。就是你們中間，也必有人起來說悖謬的話，要引誘門徒跟從他們。所以你們應當警醒，記念我三年之久晝夜不住的流淚、勸戒你們各人。如今我把你們交託神和他恩惠的道；這道能建立你們，叫你們和一切成聖的人同得基業。我未曾貪圖一個人的金、銀、衣服。我這兩隻手常供給我和同人的需用，這是你們自己知道的。我凡事給你們作榜樣，叫你們知道應當這樣勞苦，扶助軟弱的人，又當記念主耶穌的話，說：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施比受更為有福。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」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</a:rPr>
              <a:t>20:28-35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482569" y="139347"/>
            <a:ext cx="7785717" cy="963612"/>
          </a:xfrm>
          <a:prstGeom prst="wedgeRectCallout">
            <a:avLst>
              <a:gd name="adj1" fmla="val -22996"/>
              <a:gd name="adj2" fmla="val -48116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  <a:spcAft>
                <a:spcPct val="10000"/>
              </a:spcAft>
            </a:pPr>
            <a:r>
              <a:rPr lang="zh-CN" altLang="en-US" sz="4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勉勵以弗所的長老</a:t>
            </a:r>
            <a:r>
              <a:rPr lang="en-US" altLang="zh-CN" sz="4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4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續</a:t>
            </a:r>
            <a:r>
              <a:rPr lang="en-US" altLang="zh-CN" sz="4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4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85927" y="5291346"/>
            <a:ext cx="10271464" cy="136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保羅說完了這話，就跪下同眾人禱告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。眾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人痛哭，抱著保羅的頸項，和他親嘴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。叫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他們最傷心的，就是他說：「以後不能再見我的面」那句話，於是送他上船去了。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20: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36-38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755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338" name="Picture 2" descr="map-46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4339" name="Freeform 3"/>
          <p:cNvSpPr>
            <a:spLocks/>
          </p:cNvSpPr>
          <p:nvPr/>
        </p:nvSpPr>
        <p:spPr bwMode="auto">
          <a:xfrm>
            <a:off x="6710363" y="2216151"/>
            <a:ext cx="241300" cy="339725"/>
          </a:xfrm>
          <a:custGeom>
            <a:avLst/>
            <a:gdLst>
              <a:gd name="T0" fmla="*/ 83 w 152"/>
              <a:gd name="T1" fmla="*/ 0 h 214"/>
              <a:gd name="T2" fmla="*/ 7 w 152"/>
              <a:gd name="T3" fmla="*/ 97 h 214"/>
              <a:gd name="T4" fmla="*/ 43 w 152"/>
              <a:gd name="T5" fmla="*/ 199 h 214"/>
              <a:gd name="T6" fmla="*/ 152 w 152"/>
              <a:gd name="T7" fmla="*/ 189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" h="214">
                <a:moveTo>
                  <a:pt x="83" y="0"/>
                </a:moveTo>
                <a:cubicBezTo>
                  <a:pt x="71" y="16"/>
                  <a:pt x="14" y="64"/>
                  <a:pt x="7" y="97"/>
                </a:cubicBezTo>
                <a:cubicBezTo>
                  <a:pt x="0" y="130"/>
                  <a:pt x="19" y="184"/>
                  <a:pt x="43" y="199"/>
                </a:cubicBezTo>
                <a:cubicBezTo>
                  <a:pt x="67" y="214"/>
                  <a:pt x="129" y="191"/>
                  <a:pt x="152" y="189"/>
                </a:cubicBezTo>
              </a:path>
            </a:pathLst>
          </a:custGeom>
          <a:noFill/>
          <a:ln w="28575" cap="flat" cmpd="sng">
            <a:solidFill>
              <a:srgbClr val="D6009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4340" name="Freeform 4"/>
          <p:cNvSpPr>
            <a:spLocks/>
          </p:cNvSpPr>
          <p:nvPr/>
        </p:nvSpPr>
        <p:spPr bwMode="auto">
          <a:xfrm>
            <a:off x="6878638" y="2170114"/>
            <a:ext cx="133350" cy="274637"/>
          </a:xfrm>
          <a:custGeom>
            <a:avLst/>
            <a:gdLst>
              <a:gd name="T0" fmla="*/ 0 w 84"/>
              <a:gd name="T1" fmla="*/ 0 h 173"/>
              <a:gd name="T2" fmla="*/ 45 w 84"/>
              <a:gd name="T3" fmla="*/ 90 h 173"/>
              <a:gd name="T4" fmla="*/ 84 w 84"/>
              <a:gd name="T5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" h="173">
                <a:moveTo>
                  <a:pt x="0" y="0"/>
                </a:moveTo>
                <a:cubicBezTo>
                  <a:pt x="15" y="30"/>
                  <a:pt x="31" y="61"/>
                  <a:pt x="45" y="90"/>
                </a:cubicBezTo>
                <a:cubicBezTo>
                  <a:pt x="59" y="119"/>
                  <a:pt x="71" y="146"/>
                  <a:pt x="84" y="17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4341" name="Freeform 5"/>
          <p:cNvSpPr>
            <a:spLocks/>
          </p:cNvSpPr>
          <p:nvPr/>
        </p:nvSpPr>
        <p:spPr bwMode="auto">
          <a:xfrm>
            <a:off x="5318126" y="669926"/>
            <a:ext cx="1554163" cy="1395413"/>
          </a:xfrm>
          <a:custGeom>
            <a:avLst/>
            <a:gdLst>
              <a:gd name="T0" fmla="*/ 0 w 979"/>
              <a:gd name="T1" fmla="*/ 0 h 879"/>
              <a:gd name="T2" fmla="*/ 125 w 979"/>
              <a:gd name="T3" fmla="*/ 94 h 879"/>
              <a:gd name="T4" fmla="*/ 536 w 979"/>
              <a:gd name="T5" fmla="*/ 200 h 879"/>
              <a:gd name="T6" fmla="*/ 804 w 979"/>
              <a:gd name="T7" fmla="*/ 341 h 879"/>
              <a:gd name="T8" fmla="*/ 951 w 979"/>
              <a:gd name="T9" fmla="*/ 608 h 879"/>
              <a:gd name="T10" fmla="*/ 972 w 979"/>
              <a:gd name="T11" fmla="*/ 879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9" h="879">
                <a:moveTo>
                  <a:pt x="0" y="0"/>
                </a:moveTo>
                <a:cubicBezTo>
                  <a:pt x="18" y="30"/>
                  <a:pt x="36" y="61"/>
                  <a:pt x="125" y="94"/>
                </a:cubicBezTo>
                <a:cubicBezTo>
                  <a:pt x="214" y="127"/>
                  <a:pt x="423" y="159"/>
                  <a:pt x="536" y="200"/>
                </a:cubicBezTo>
                <a:cubicBezTo>
                  <a:pt x="649" y="241"/>
                  <a:pt x="735" y="273"/>
                  <a:pt x="804" y="341"/>
                </a:cubicBezTo>
                <a:cubicBezTo>
                  <a:pt x="873" y="409"/>
                  <a:pt x="923" y="518"/>
                  <a:pt x="951" y="608"/>
                </a:cubicBezTo>
                <a:cubicBezTo>
                  <a:pt x="979" y="698"/>
                  <a:pt x="972" y="788"/>
                  <a:pt x="972" y="879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4342" name="Freeform 6"/>
          <p:cNvSpPr>
            <a:spLocks/>
          </p:cNvSpPr>
          <p:nvPr/>
        </p:nvSpPr>
        <p:spPr bwMode="auto">
          <a:xfrm>
            <a:off x="3286125" y="1123950"/>
            <a:ext cx="1011238" cy="3028950"/>
          </a:xfrm>
          <a:custGeom>
            <a:avLst/>
            <a:gdLst>
              <a:gd name="T0" fmla="*/ 368 w 637"/>
              <a:gd name="T1" fmla="*/ 1908 h 1908"/>
              <a:gd name="T2" fmla="*/ 469 w 637"/>
              <a:gd name="T3" fmla="*/ 1879 h 1908"/>
              <a:gd name="T4" fmla="*/ 632 w 637"/>
              <a:gd name="T5" fmla="*/ 1783 h 1908"/>
              <a:gd name="T6" fmla="*/ 436 w 637"/>
              <a:gd name="T7" fmla="*/ 1548 h 1908"/>
              <a:gd name="T8" fmla="*/ 186 w 637"/>
              <a:gd name="T9" fmla="*/ 1303 h 1908"/>
              <a:gd name="T10" fmla="*/ 162 w 637"/>
              <a:gd name="T11" fmla="*/ 1058 h 1908"/>
              <a:gd name="T12" fmla="*/ 282 w 637"/>
              <a:gd name="T13" fmla="*/ 842 h 1908"/>
              <a:gd name="T14" fmla="*/ 239 w 637"/>
              <a:gd name="T15" fmla="*/ 545 h 1908"/>
              <a:gd name="T16" fmla="*/ 28 w 637"/>
              <a:gd name="T17" fmla="*/ 204 h 1908"/>
              <a:gd name="T18" fmla="*/ 71 w 637"/>
              <a:gd name="T19" fmla="*/ 0 h 1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7" h="1908">
                <a:moveTo>
                  <a:pt x="368" y="1908"/>
                </a:moveTo>
                <a:cubicBezTo>
                  <a:pt x="396" y="1904"/>
                  <a:pt x="425" y="1900"/>
                  <a:pt x="469" y="1879"/>
                </a:cubicBezTo>
                <a:cubicBezTo>
                  <a:pt x="513" y="1858"/>
                  <a:pt x="637" y="1838"/>
                  <a:pt x="632" y="1783"/>
                </a:cubicBezTo>
                <a:cubicBezTo>
                  <a:pt x="627" y="1728"/>
                  <a:pt x="510" y="1628"/>
                  <a:pt x="436" y="1548"/>
                </a:cubicBezTo>
                <a:cubicBezTo>
                  <a:pt x="362" y="1468"/>
                  <a:pt x="232" y="1385"/>
                  <a:pt x="186" y="1303"/>
                </a:cubicBezTo>
                <a:cubicBezTo>
                  <a:pt x="140" y="1221"/>
                  <a:pt x="146" y="1135"/>
                  <a:pt x="162" y="1058"/>
                </a:cubicBezTo>
                <a:cubicBezTo>
                  <a:pt x="178" y="981"/>
                  <a:pt x="269" y="928"/>
                  <a:pt x="282" y="842"/>
                </a:cubicBezTo>
                <a:cubicBezTo>
                  <a:pt x="295" y="756"/>
                  <a:pt x="281" y="651"/>
                  <a:pt x="239" y="545"/>
                </a:cubicBezTo>
                <a:cubicBezTo>
                  <a:pt x="197" y="439"/>
                  <a:pt x="56" y="295"/>
                  <a:pt x="28" y="204"/>
                </a:cubicBezTo>
                <a:cubicBezTo>
                  <a:pt x="0" y="113"/>
                  <a:pt x="62" y="42"/>
                  <a:pt x="71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4343" name="Freeform 7"/>
          <p:cNvSpPr>
            <a:spLocks/>
          </p:cNvSpPr>
          <p:nvPr/>
        </p:nvSpPr>
        <p:spPr bwMode="auto">
          <a:xfrm>
            <a:off x="4846638" y="601663"/>
            <a:ext cx="436562" cy="220662"/>
          </a:xfrm>
          <a:custGeom>
            <a:avLst/>
            <a:gdLst>
              <a:gd name="T0" fmla="*/ 275 w 275"/>
              <a:gd name="T1" fmla="*/ 31 h 139"/>
              <a:gd name="T2" fmla="*/ 125 w 275"/>
              <a:gd name="T3" fmla="*/ 18 h 139"/>
              <a:gd name="T4" fmla="*/ 0 w 275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5" h="139">
                <a:moveTo>
                  <a:pt x="275" y="31"/>
                </a:moveTo>
                <a:cubicBezTo>
                  <a:pt x="223" y="15"/>
                  <a:pt x="171" y="0"/>
                  <a:pt x="125" y="18"/>
                </a:cubicBezTo>
                <a:cubicBezTo>
                  <a:pt x="79" y="36"/>
                  <a:pt x="39" y="87"/>
                  <a:pt x="0" y="13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4344" name="Freeform 8"/>
          <p:cNvSpPr>
            <a:spLocks/>
          </p:cNvSpPr>
          <p:nvPr/>
        </p:nvSpPr>
        <p:spPr bwMode="auto">
          <a:xfrm>
            <a:off x="4562475" y="854076"/>
            <a:ext cx="254000" cy="212725"/>
          </a:xfrm>
          <a:custGeom>
            <a:avLst/>
            <a:gdLst>
              <a:gd name="T0" fmla="*/ 160 w 160"/>
              <a:gd name="T1" fmla="*/ 0 h 134"/>
              <a:gd name="T2" fmla="*/ 86 w 160"/>
              <a:gd name="T3" fmla="*/ 80 h 134"/>
              <a:gd name="T4" fmla="*/ 0 w 160"/>
              <a:gd name="T5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134">
                <a:moveTo>
                  <a:pt x="160" y="0"/>
                </a:moveTo>
                <a:cubicBezTo>
                  <a:pt x="136" y="29"/>
                  <a:pt x="113" y="58"/>
                  <a:pt x="86" y="80"/>
                </a:cubicBezTo>
                <a:cubicBezTo>
                  <a:pt x="59" y="102"/>
                  <a:pt x="29" y="118"/>
                  <a:pt x="0" y="13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4345" name="Freeform 9"/>
          <p:cNvSpPr>
            <a:spLocks/>
          </p:cNvSpPr>
          <p:nvPr/>
        </p:nvSpPr>
        <p:spPr bwMode="auto">
          <a:xfrm>
            <a:off x="4152901" y="1020763"/>
            <a:ext cx="360363" cy="49212"/>
          </a:xfrm>
          <a:custGeom>
            <a:avLst/>
            <a:gdLst>
              <a:gd name="T0" fmla="*/ 227 w 227"/>
              <a:gd name="T1" fmla="*/ 31 h 31"/>
              <a:gd name="T2" fmla="*/ 91 w 227"/>
              <a:gd name="T3" fmla="*/ 10 h 31"/>
              <a:gd name="T4" fmla="*/ 0 w 227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1">
                <a:moveTo>
                  <a:pt x="227" y="31"/>
                </a:moveTo>
                <a:cubicBezTo>
                  <a:pt x="204" y="28"/>
                  <a:pt x="129" y="15"/>
                  <a:pt x="91" y="10"/>
                </a:cubicBezTo>
                <a:cubicBezTo>
                  <a:pt x="53" y="5"/>
                  <a:pt x="19" y="2"/>
                  <a:pt x="0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4346" name="Oval 10"/>
          <p:cNvSpPr>
            <a:spLocks noChangeArrowheads="1"/>
          </p:cNvSpPr>
          <p:nvPr/>
        </p:nvSpPr>
        <p:spPr bwMode="auto">
          <a:xfrm>
            <a:off x="4448175" y="976313"/>
            <a:ext cx="165100" cy="165100"/>
          </a:xfrm>
          <a:prstGeom prst="ellipse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54347" name="Oval 11"/>
          <p:cNvSpPr>
            <a:spLocks noChangeArrowheads="1"/>
          </p:cNvSpPr>
          <p:nvPr/>
        </p:nvSpPr>
        <p:spPr bwMode="auto">
          <a:xfrm>
            <a:off x="4773613" y="765175"/>
            <a:ext cx="165100" cy="165100"/>
          </a:xfrm>
          <a:prstGeom prst="ellipse">
            <a:avLst/>
          </a:prstGeom>
          <a:solidFill>
            <a:srgbClr val="FF99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54348" name="Oval 12"/>
          <p:cNvSpPr>
            <a:spLocks noChangeAspect="1" noChangeArrowheads="1"/>
          </p:cNvSpPr>
          <p:nvPr/>
        </p:nvSpPr>
        <p:spPr bwMode="auto">
          <a:xfrm>
            <a:off x="5200650" y="5683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54349" name="AutoShape 13"/>
          <p:cNvSpPr>
            <a:spLocks noChangeArrowheads="1"/>
          </p:cNvSpPr>
          <p:nvPr/>
        </p:nvSpPr>
        <p:spPr bwMode="auto">
          <a:xfrm>
            <a:off x="4778375" y="57150"/>
            <a:ext cx="698500" cy="381000"/>
          </a:xfrm>
          <a:prstGeom prst="wedgeRectCallout">
            <a:avLst>
              <a:gd name="adj1" fmla="val 22046"/>
              <a:gd name="adj2" fmla="val 8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654350" name="Freeform 14"/>
          <p:cNvSpPr>
            <a:spLocks/>
          </p:cNvSpPr>
          <p:nvPr/>
        </p:nvSpPr>
        <p:spPr bwMode="auto">
          <a:xfrm>
            <a:off x="3484563" y="1016001"/>
            <a:ext cx="533400" cy="74613"/>
          </a:xfrm>
          <a:custGeom>
            <a:avLst/>
            <a:gdLst>
              <a:gd name="T0" fmla="*/ 336 w 336"/>
              <a:gd name="T1" fmla="*/ 0 h 47"/>
              <a:gd name="T2" fmla="*/ 184 w 336"/>
              <a:gd name="T3" fmla="*/ 21 h 47"/>
              <a:gd name="T4" fmla="*/ 0 w 336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7">
                <a:moveTo>
                  <a:pt x="336" y="0"/>
                </a:moveTo>
                <a:cubicBezTo>
                  <a:pt x="310" y="3"/>
                  <a:pt x="240" y="13"/>
                  <a:pt x="184" y="21"/>
                </a:cubicBezTo>
                <a:cubicBezTo>
                  <a:pt x="128" y="29"/>
                  <a:pt x="38" y="42"/>
                  <a:pt x="0" y="4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4351" name="Oval 15"/>
          <p:cNvSpPr>
            <a:spLocks noChangeArrowheads="1"/>
          </p:cNvSpPr>
          <p:nvPr/>
        </p:nvSpPr>
        <p:spPr bwMode="auto">
          <a:xfrm>
            <a:off x="3983038" y="91916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54352" name="Oval 16"/>
          <p:cNvSpPr>
            <a:spLocks noChangeArrowheads="1"/>
          </p:cNvSpPr>
          <p:nvPr/>
        </p:nvSpPr>
        <p:spPr bwMode="auto">
          <a:xfrm>
            <a:off x="3327400" y="10271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54353" name="Oval 17"/>
          <p:cNvSpPr>
            <a:spLocks noChangeArrowheads="1"/>
          </p:cNvSpPr>
          <p:nvPr/>
        </p:nvSpPr>
        <p:spPr bwMode="auto">
          <a:xfrm>
            <a:off x="3752850" y="4084638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54354" name="AutoShape 18"/>
          <p:cNvSpPr>
            <a:spLocks noChangeArrowheads="1"/>
          </p:cNvSpPr>
          <p:nvPr/>
        </p:nvSpPr>
        <p:spPr bwMode="auto">
          <a:xfrm>
            <a:off x="2819400" y="3956050"/>
            <a:ext cx="698500" cy="381000"/>
          </a:xfrm>
          <a:prstGeom prst="wedgeRectCallout">
            <a:avLst>
              <a:gd name="adj1" fmla="val 83866"/>
              <a:gd name="adj2" fmla="val 87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654355" name="Oval 19"/>
          <p:cNvSpPr>
            <a:spLocks noChangeArrowheads="1"/>
          </p:cNvSpPr>
          <p:nvPr/>
        </p:nvSpPr>
        <p:spPr bwMode="auto">
          <a:xfrm>
            <a:off x="4529138" y="40481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54356" name="Text Box 20"/>
          <p:cNvSpPr txBox="1">
            <a:spLocks noChangeArrowheads="1"/>
          </p:cNvSpPr>
          <p:nvPr/>
        </p:nvSpPr>
        <p:spPr bwMode="auto">
          <a:xfrm>
            <a:off x="8783638" y="2822575"/>
            <a:ext cx="1098550" cy="45720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亞西亞</a:t>
            </a:r>
          </a:p>
        </p:txBody>
      </p:sp>
      <p:sp>
        <p:nvSpPr>
          <p:cNvPr id="654357" name="Oval 21"/>
          <p:cNvSpPr>
            <a:spLocks noChangeAspect="1" noChangeArrowheads="1"/>
          </p:cNvSpPr>
          <p:nvPr/>
        </p:nvSpPr>
        <p:spPr bwMode="auto">
          <a:xfrm>
            <a:off x="6784975" y="20669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54358" name="Text Box 22"/>
          <p:cNvSpPr txBox="1">
            <a:spLocks noChangeArrowheads="1"/>
          </p:cNvSpPr>
          <p:nvPr/>
        </p:nvSpPr>
        <p:spPr bwMode="auto">
          <a:xfrm>
            <a:off x="2516188" y="255588"/>
            <a:ext cx="1098550" cy="45720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馬其頓</a:t>
            </a:r>
          </a:p>
        </p:txBody>
      </p:sp>
      <p:sp>
        <p:nvSpPr>
          <p:cNvPr id="654359" name="Text Box 23"/>
          <p:cNvSpPr txBox="1">
            <a:spLocks noChangeArrowheads="1"/>
          </p:cNvSpPr>
          <p:nvPr/>
        </p:nvSpPr>
        <p:spPr bwMode="auto">
          <a:xfrm>
            <a:off x="2738438" y="4405313"/>
            <a:ext cx="1098550" cy="45720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亞該亞</a:t>
            </a:r>
          </a:p>
        </p:txBody>
      </p:sp>
      <p:sp>
        <p:nvSpPr>
          <p:cNvPr id="654360" name="Rectangle 24"/>
          <p:cNvSpPr>
            <a:spLocks noChangeArrowheads="1"/>
          </p:cNvSpPr>
          <p:nvPr/>
        </p:nvSpPr>
        <p:spPr bwMode="auto">
          <a:xfrm>
            <a:off x="1524000" y="2686050"/>
            <a:ext cx="3473450" cy="417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54361" name="AutoShape 25"/>
          <p:cNvSpPr>
            <a:spLocks noChangeArrowheads="1"/>
          </p:cNvSpPr>
          <p:nvPr/>
        </p:nvSpPr>
        <p:spPr bwMode="auto">
          <a:xfrm>
            <a:off x="7358064" y="2371725"/>
            <a:ext cx="522287" cy="292100"/>
          </a:xfrm>
          <a:prstGeom prst="wedgeRectCallout">
            <a:avLst>
              <a:gd name="adj1" fmla="val -98634"/>
              <a:gd name="adj2" fmla="val -2010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亞朔</a:t>
            </a:r>
          </a:p>
        </p:txBody>
      </p:sp>
      <p:sp>
        <p:nvSpPr>
          <p:cNvPr id="654362" name="AutoShape 26"/>
          <p:cNvSpPr>
            <a:spLocks noChangeArrowheads="1"/>
          </p:cNvSpPr>
          <p:nvPr/>
        </p:nvSpPr>
        <p:spPr bwMode="auto">
          <a:xfrm>
            <a:off x="5972176" y="2749550"/>
            <a:ext cx="923925" cy="292100"/>
          </a:xfrm>
          <a:prstGeom prst="wedgeRectCallout">
            <a:avLst>
              <a:gd name="adj1" fmla="val 74741"/>
              <a:gd name="adj2" fmla="val 815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米推利尼</a:t>
            </a:r>
          </a:p>
        </p:txBody>
      </p:sp>
      <p:sp>
        <p:nvSpPr>
          <p:cNvPr id="654363" name="Freeform 27"/>
          <p:cNvSpPr>
            <a:spLocks/>
          </p:cNvSpPr>
          <p:nvPr/>
        </p:nvSpPr>
        <p:spPr bwMode="auto">
          <a:xfrm>
            <a:off x="7048501" y="2498725"/>
            <a:ext cx="155575" cy="319088"/>
          </a:xfrm>
          <a:custGeom>
            <a:avLst/>
            <a:gdLst>
              <a:gd name="T0" fmla="*/ 0 w 98"/>
              <a:gd name="T1" fmla="*/ 0 h 201"/>
              <a:gd name="T2" fmla="*/ 77 w 98"/>
              <a:gd name="T3" fmla="*/ 107 h 201"/>
              <a:gd name="T4" fmla="*/ 98 w 98"/>
              <a:gd name="T5" fmla="*/ 2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8" h="201">
                <a:moveTo>
                  <a:pt x="0" y="0"/>
                </a:moveTo>
                <a:cubicBezTo>
                  <a:pt x="30" y="37"/>
                  <a:pt x="61" y="74"/>
                  <a:pt x="77" y="107"/>
                </a:cubicBezTo>
                <a:cubicBezTo>
                  <a:pt x="93" y="140"/>
                  <a:pt x="93" y="161"/>
                  <a:pt x="98" y="201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4364" name="Oval 28"/>
          <p:cNvSpPr>
            <a:spLocks noChangeAspect="1" noChangeArrowheads="1"/>
          </p:cNvSpPr>
          <p:nvPr/>
        </p:nvSpPr>
        <p:spPr bwMode="auto">
          <a:xfrm>
            <a:off x="6938963" y="2376488"/>
            <a:ext cx="165100" cy="165100"/>
          </a:xfrm>
          <a:prstGeom prst="ellipse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54365" name="Text Box 29"/>
          <p:cNvSpPr txBox="1">
            <a:spLocks noChangeArrowheads="1"/>
          </p:cNvSpPr>
          <p:nvPr/>
        </p:nvSpPr>
        <p:spPr bwMode="auto">
          <a:xfrm>
            <a:off x="1524001" y="2959101"/>
            <a:ext cx="3336926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我們離別了眾人，就開船一直行到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哥士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。第二天到了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羅底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，從那裡到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帕大喇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，遇見一隻船要往腓尼基去，就上船起行。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21:1-2)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54366" name="AutoShape 30"/>
          <p:cNvSpPr>
            <a:spLocks noChangeArrowheads="1"/>
          </p:cNvSpPr>
          <p:nvPr/>
        </p:nvSpPr>
        <p:spPr bwMode="auto">
          <a:xfrm>
            <a:off x="8180388" y="3976688"/>
            <a:ext cx="698500" cy="381000"/>
          </a:xfrm>
          <a:prstGeom prst="wedgeRectCallout">
            <a:avLst>
              <a:gd name="adj1" fmla="val -75681"/>
              <a:gd name="adj2" fmla="val 237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</a:p>
        </p:txBody>
      </p:sp>
      <p:sp>
        <p:nvSpPr>
          <p:cNvPr id="654367" name="AutoShape 31"/>
          <p:cNvSpPr>
            <a:spLocks noChangeArrowheads="1"/>
          </p:cNvSpPr>
          <p:nvPr/>
        </p:nvSpPr>
        <p:spPr bwMode="auto">
          <a:xfrm>
            <a:off x="8145463" y="4668838"/>
            <a:ext cx="698500" cy="381000"/>
          </a:xfrm>
          <a:prstGeom prst="wedgeRectCallout">
            <a:avLst>
              <a:gd name="adj1" fmla="val -79319"/>
              <a:gd name="adj2" fmla="val -26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米利都</a:t>
            </a:r>
          </a:p>
        </p:txBody>
      </p:sp>
      <p:sp>
        <p:nvSpPr>
          <p:cNvPr id="654368" name="AutoShape 32"/>
          <p:cNvSpPr>
            <a:spLocks noChangeArrowheads="1"/>
          </p:cNvSpPr>
          <p:nvPr/>
        </p:nvSpPr>
        <p:spPr bwMode="auto">
          <a:xfrm>
            <a:off x="6016625" y="3638550"/>
            <a:ext cx="522288" cy="292100"/>
          </a:xfrm>
          <a:prstGeom prst="wedgeRectCallout">
            <a:avLst>
              <a:gd name="adj1" fmla="val 77051"/>
              <a:gd name="adj2" fmla="val -26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基阿</a:t>
            </a:r>
          </a:p>
        </p:txBody>
      </p:sp>
      <p:sp>
        <p:nvSpPr>
          <p:cNvPr id="654369" name="AutoShape 33"/>
          <p:cNvSpPr>
            <a:spLocks noChangeArrowheads="1"/>
          </p:cNvSpPr>
          <p:nvPr/>
        </p:nvSpPr>
        <p:spPr bwMode="auto">
          <a:xfrm>
            <a:off x="6524625" y="4424363"/>
            <a:ext cx="522288" cy="292100"/>
          </a:xfrm>
          <a:prstGeom prst="wedgeRectCallout">
            <a:avLst>
              <a:gd name="adj1" fmla="val 77051"/>
              <a:gd name="adj2" fmla="val -26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撒摩</a:t>
            </a:r>
          </a:p>
        </p:txBody>
      </p:sp>
      <p:sp>
        <p:nvSpPr>
          <p:cNvPr id="654370" name="AutoShape 34"/>
          <p:cNvSpPr>
            <a:spLocks noChangeArrowheads="1"/>
          </p:cNvSpPr>
          <p:nvPr/>
        </p:nvSpPr>
        <p:spPr bwMode="auto">
          <a:xfrm>
            <a:off x="7004050" y="5489575"/>
            <a:ext cx="522288" cy="292100"/>
          </a:xfrm>
          <a:prstGeom prst="wedgeRectCallout">
            <a:avLst>
              <a:gd name="adj1" fmla="val 77051"/>
              <a:gd name="adj2" fmla="val -26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哥士</a:t>
            </a:r>
          </a:p>
        </p:txBody>
      </p:sp>
      <p:sp>
        <p:nvSpPr>
          <p:cNvPr id="654371" name="AutoShape 35"/>
          <p:cNvSpPr>
            <a:spLocks noChangeArrowheads="1"/>
          </p:cNvSpPr>
          <p:nvPr/>
        </p:nvSpPr>
        <p:spPr bwMode="auto">
          <a:xfrm>
            <a:off x="8763000" y="6234113"/>
            <a:ext cx="522288" cy="292100"/>
          </a:xfrm>
          <a:prstGeom prst="wedgeRectCallout">
            <a:avLst>
              <a:gd name="adj1" fmla="val -46352"/>
              <a:gd name="adj2" fmla="val -10978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羅底</a:t>
            </a:r>
          </a:p>
        </p:txBody>
      </p:sp>
      <p:sp>
        <p:nvSpPr>
          <p:cNvPr id="654372" name="Oval 36"/>
          <p:cNvSpPr>
            <a:spLocks noChangeAspect="1" noChangeArrowheads="1"/>
          </p:cNvSpPr>
          <p:nvPr/>
        </p:nvSpPr>
        <p:spPr bwMode="auto">
          <a:xfrm>
            <a:off x="7826375" y="41767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54373" name="Freeform 37"/>
          <p:cNvSpPr>
            <a:spLocks/>
          </p:cNvSpPr>
          <p:nvPr/>
        </p:nvSpPr>
        <p:spPr bwMode="auto">
          <a:xfrm>
            <a:off x="6896101" y="2911476"/>
            <a:ext cx="449263" cy="828675"/>
          </a:xfrm>
          <a:custGeom>
            <a:avLst/>
            <a:gdLst>
              <a:gd name="T0" fmla="*/ 238 w 283"/>
              <a:gd name="T1" fmla="*/ 0 h 522"/>
              <a:gd name="T2" fmla="*/ 281 w 283"/>
              <a:gd name="T3" fmla="*/ 64 h 522"/>
              <a:gd name="T4" fmla="*/ 226 w 283"/>
              <a:gd name="T5" fmla="*/ 254 h 522"/>
              <a:gd name="T6" fmla="*/ 122 w 283"/>
              <a:gd name="T7" fmla="*/ 278 h 522"/>
              <a:gd name="T8" fmla="*/ 53 w 283"/>
              <a:gd name="T9" fmla="*/ 321 h 522"/>
              <a:gd name="T10" fmla="*/ 74 w 283"/>
              <a:gd name="T11" fmla="*/ 436 h 522"/>
              <a:gd name="T12" fmla="*/ 22 w 283"/>
              <a:gd name="T13" fmla="*/ 475 h 522"/>
              <a:gd name="T14" fmla="*/ 0 w 283"/>
              <a:gd name="T15" fmla="*/ 52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522">
                <a:moveTo>
                  <a:pt x="238" y="0"/>
                </a:moveTo>
                <a:cubicBezTo>
                  <a:pt x="260" y="11"/>
                  <a:pt x="283" y="22"/>
                  <a:pt x="281" y="64"/>
                </a:cubicBezTo>
                <a:cubicBezTo>
                  <a:pt x="279" y="106"/>
                  <a:pt x="252" y="218"/>
                  <a:pt x="226" y="254"/>
                </a:cubicBezTo>
                <a:cubicBezTo>
                  <a:pt x="200" y="290"/>
                  <a:pt x="151" y="267"/>
                  <a:pt x="122" y="278"/>
                </a:cubicBezTo>
                <a:cubicBezTo>
                  <a:pt x="93" y="289"/>
                  <a:pt x="61" y="295"/>
                  <a:pt x="53" y="321"/>
                </a:cubicBezTo>
                <a:cubicBezTo>
                  <a:pt x="45" y="347"/>
                  <a:pt x="79" y="410"/>
                  <a:pt x="74" y="436"/>
                </a:cubicBezTo>
                <a:cubicBezTo>
                  <a:pt x="69" y="462"/>
                  <a:pt x="34" y="461"/>
                  <a:pt x="22" y="475"/>
                </a:cubicBezTo>
                <a:cubicBezTo>
                  <a:pt x="10" y="489"/>
                  <a:pt x="5" y="512"/>
                  <a:pt x="0" y="522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4374" name="Freeform 38"/>
          <p:cNvSpPr>
            <a:spLocks/>
          </p:cNvSpPr>
          <p:nvPr/>
        </p:nvSpPr>
        <p:spPr bwMode="auto">
          <a:xfrm>
            <a:off x="6864350" y="3740151"/>
            <a:ext cx="330200" cy="746125"/>
          </a:xfrm>
          <a:custGeom>
            <a:avLst/>
            <a:gdLst>
              <a:gd name="T0" fmla="*/ 21 w 208"/>
              <a:gd name="T1" fmla="*/ 0 h 470"/>
              <a:gd name="T2" fmla="*/ 10 w 208"/>
              <a:gd name="T3" fmla="*/ 116 h 470"/>
              <a:gd name="T4" fmla="*/ 80 w 208"/>
              <a:gd name="T5" fmla="*/ 301 h 470"/>
              <a:gd name="T6" fmla="*/ 208 w 208"/>
              <a:gd name="T7" fmla="*/ 47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" h="470">
                <a:moveTo>
                  <a:pt x="21" y="0"/>
                </a:moveTo>
                <a:cubicBezTo>
                  <a:pt x="19" y="19"/>
                  <a:pt x="0" y="66"/>
                  <a:pt x="10" y="116"/>
                </a:cubicBezTo>
                <a:cubicBezTo>
                  <a:pt x="20" y="166"/>
                  <a:pt x="47" y="242"/>
                  <a:pt x="80" y="301"/>
                </a:cubicBezTo>
                <a:cubicBezTo>
                  <a:pt x="113" y="360"/>
                  <a:pt x="181" y="435"/>
                  <a:pt x="208" y="47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4375" name="Freeform 39"/>
          <p:cNvSpPr>
            <a:spLocks/>
          </p:cNvSpPr>
          <p:nvPr/>
        </p:nvSpPr>
        <p:spPr bwMode="auto">
          <a:xfrm>
            <a:off x="7158038" y="4489451"/>
            <a:ext cx="614362" cy="265113"/>
          </a:xfrm>
          <a:custGeom>
            <a:avLst/>
            <a:gdLst>
              <a:gd name="T0" fmla="*/ 21 w 387"/>
              <a:gd name="T1" fmla="*/ 0 h 167"/>
              <a:gd name="T2" fmla="*/ 10 w 387"/>
              <a:gd name="T3" fmla="*/ 47 h 167"/>
              <a:gd name="T4" fmla="*/ 80 w 387"/>
              <a:gd name="T5" fmla="*/ 102 h 167"/>
              <a:gd name="T6" fmla="*/ 387 w 387"/>
              <a:gd name="T7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7" h="167">
                <a:moveTo>
                  <a:pt x="21" y="0"/>
                </a:moveTo>
                <a:cubicBezTo>
                  <a:pt x="19" y="8"/>
                  <a:pt x="0" y="30"/>
                  <a:pt x="10" y="47"/>
                </a:cubicBezTo>
                <a:cubicBezTo>
                  <a:pt x="20" y="64"/>
                  <a:pt x="17" y="82"/>
                  <a:pt x="80" y="102"/>
                </a:cubicBezTo>
                <a:cubicBezTo>
                  <a:pt x="143" y="122"/>
                  <a:pt x="336" y="156"/>
                  <a:pt x="387" y="167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4376" name="Oval 40"/>
          <p:cNvSpPr>
            <a:spLocks noChangeAspect="1" noChangeArrowheads="1"/>
          </p:cNvSpPr>
          <p:nvPr/>
        </p:nvSpPr>
        <p:spPr bwMode="auto">
          <a:xfrm>
            <a:off x="7134225" y="2819400"/>
            <a:ext cx="165100" cy="165100"/>
          </a:xfrm>
          <a:prstGeom prst="ellipse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54377" name="Freeform 41"/>
          <p:cNvSpPr>
            <a:spLocks/>
          </p:cNvSpPr>
          <p:nvPr/>
        </p:nvSpPr>
        <p:spPr bwMode="auto">
          <a:xfrm>
            <a:off x="7716838" y="4781550"/>
            <a:ext cx="196850" cy="666750"/>
          </a:xfrm>
          <a:custGeom>
            <a:avLst/>
            <a:gdLst>
              <a:gd name="T0" fmla="*/ 61 w 124"/>
              <a:gd name="T1" fmla="*/ 0 h 420"/>
              <a:gd name="T2" fmla="*/ 6 w 124"/>
              <a:gd name="T3" fmla="*/ 77 h 420"/>
              <a:gd name="T4" fmla="*/ 25 w 124"/>
              <a:gd name="T5" fmla="*/ 254 h 420"/>
              <a:gd name="T6" fmla="*/ 57 w 124"/>
              <a:gd name="T7" fmla="*/ 382 h 420"/>
              <a:gd name="T8" fmla="*/ 124 w 124"/>
              <a:gd name="T9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420">
                <a:moveTo>
                  <a:pt x="61" y="0"/>
                </a:moveTo>
                <a:cubicBezTo>
                  <a:pt x="36" y="17"/>
                  <a:pt x="12" y="35"/>
                  <a:pt x="6" y="77"/>
                </a:cubicBezTo>
                <a:cubicBezTo>
                  <a:pt x="0" y="119"/>
                  <a:pt x="17" y="203"/>
                  <a:pt x="25" y="254"/>
                </a:cubicBezTo>
                <a:cubicBezTo>
                  <a:pt x="33" y="305"/>
                  <a:pt x="41" y="354"/>
                  <a:pt x="57" y="382"/>
                </a:cubicBezTo>
                <a:cubicBezTo>
                  <a:pt x="73" y="410"/>
                  <a:pt x="91" y="396"/>
                  <a:pt x="124" y="42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4378" name="Freeform 42"/>
          <p:cNvSpPr>
            <a:spLocks/>
          </p:cNvSpPr>
          <p:nvPr/>
        </p:nvSpPr>
        <p:spPr bwMode="auto">
          <a:xfrm>
            <a:off x="7835901" y="5448300"/>
            <a:ext cx="796925" cy="533400"/>
          </a:xfrm>
          <a:custGeom>
            <a:avLst/>
            <a:gdLst>
              <a:gd name="T0" fmla="*/ 51 w 502"/>
              <a:gd name="T1" fmla="*/ 0 h 336"/>
              <a:gd name="T2" fmla="*/ 94 w 502"/>
              <a:gd name="T3" fmla="*/ 46 h 336"/>
              <a:gd name="T4" fmla="*/ 6 w 502"/>
              <a:gd name="T5" fmla="*/ 120 h 336"/>
              <a:gd name="T6" fmla="*/ 56 w 502"/>
              <a:gd name="T7" fmla="*/ 238 h 336"/>
              <a:gd name="T8" fmla="*/ 315 w 502"/>
              <a:gd name="T9" fmla="*/ 319 h 336"/>
              <a:gd name="T10" fmla="*/ 502 w 502"/>
              <a:gd name="T1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336">
                <a:moveTo>
                  <a:pt x="51" y="0"/>
                </a:moveTo>
                <a:cubicBezTo>
                  <a:pt x="76" y="13"/>
                  <a:pt x="102" y="26"/>
                  <a:pt x="94" y="46"/>
                </a:cubicBezTo>
                <a:cubicBezTo>
                  <a:pt x="86" y="66"/>
                  <a:pt x="12" y="88"/>
                  <a:pt x="6" y="120"/>
                </a:cubicBezTo>
                <a:cubicBezTo>
                  <a:pt x="0" y="152"/>
                  <a:pt x="5" y="205"/>
                  <a:pt x="56" y="238"/>
                </a:cubicBezTo>
                <a:cubicBezTo>
                  <a:pt x="107" y="271"/>
                  <a:pt x="241" y="303"/>
                  <a:pt x="315" y="319"/>
                </a:cubicBezTo>
                <a:cubicBezTo>
                  <a:pt x="389" y="335"/>
                  <a:pt x="387" y="332"/>
                  <a:pt x="502" y="336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4379" name="Oval 43"/>
          <p:cNvSpPr>
            <a:spLocks noChangeArrowheads="1"/>
          </p:cNvSpPr>
          <p:nvPr/>
        </p:nvSpPr>
        <p:spPr bwMode="auto">
          <a:xfrm>
            <a:off x="9658350" y="6107113"/>
            <a:ext cx="165100" cy="165100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54380" name="Freeform 44"/>
          <p:cNvSpPr>
            <a:spLocks/>
          </p:cNvSpPr>
          <p:nvPr/>
        </p:nvSpPr>
        <p:spPr bwMode="auto">
          <a:xfrm>
            <a:off x="8770938" y="6011864"/>
            <a:ext cx="876300" cy="168275"/>
          </a:xfrm>
          <a:custGeom>
            <a:avLst/>
            <a:gdLst>
              <a:gd name="T0" fmla="*/ 0 w 552"/>
              <a:gd name="T1" fmla="*/ 0 h 106"/>
              <a:gd name="T2" fmla="*/ 281 w 552"/>
              <a:gd name="T3" fmla="*/ 48 h 106"/>
              <a:gd name="T4" fmla="*/ 552 w 552"/>
              <a:gd name="T5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2" h="106">
                <a:moveTo>
                  <a:pt x="0" y="0"/>
                </a:moveTo>
                <a:cubicBezTo>
                  <a:pt x="94" y="15"/>
                  <a:pt x="189" y="30"/>
                  <a:pt x="281" y="48"/>
                </a:cubicBezTo>
                <a:cubicBezTo>
                  <a:pt x="373" y="66"/>
                  <a:pt x="484" y="91"/>
                  <a:pt x="552" y="106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4381" name="AutoShape 45"/>
          <p:cNvSpPr>
            <a:spLocks noChangeArrowheads="1"/>
          </p:cNvSpPr>
          <p:nvPr/>
        </p:nvSpPr>
        <p:spPr bwMode="auto">
          <a:xfrm>
            <a:off x="9631363" y="6392863"/>
            <a:ext cx="698500" cy="381000"/>
          </a:xfrm>
          <a:prstGeom prst="wedgeRectCallout">
            <a:avLst>
              <a:gd name="adj1" fmla="val -32500"/>
              <a:gd name="adj2" fmla="val -8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帕大喇</a:t>
            </a:r>
          </a:p>
        </p:txBody>
      </p:sp>
      <p:sp>
        <p:nvSpPr>
          <p:cNvPr id="654382" name="Oval 46"/>
          <p:cNvSpPr>
            <a:spLocks noChangeAspect="1" noChangeArrowheads="1"/>
          </p:cNvSpPr>
          <p:nvPr/>
        </p:nvSpPr>
        <p:spPr bwMode="auto">
          <a:xfrm>
            <a:off x="8640763" y="59150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54383" name="Oval 47"/>
          <p:cNvSpPr>
            <a:spLocks noChangeAspect="1" noChangeArrowheads="1"/>
          </p:cNvSpPr>
          <p:nvPr/>
        </p:nvSpPr>
        <p:spPr bwMode="auto">
          <a:xfrm>
            <a:off x="7769225" y="4673600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54384" name="AutoShape 48"/>
          <p:cNvSpPr>
            <a:spLocks noChangeArrowheads="1"/>
          </p:cNvSpPr>
          <p:nvPr/>
        </p:nvSpPr>
        <p:spPr bwMode="auto">
          <a:xfrm>
            <a:off x="7091364" y="1849438"/>
            <a:ext cx="727075" cy="292100"/>
          </a:xfrm>
          <a:prstGeom prst="wedgeRectCallout">
            <a:avLst>
              <a:gd name="adj1" fmla="val -68778"/>
              <a:gd name="adj2" fmla="val 4456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特羅亞</a:t>
            </a:r>
          </a:p>
        </p:txBody>
      </p:sp>
    </p:spTree>
    <p:extLst>
      <p:ext uri="{BB962C8B-B14F-4D97-AF65-F5344CB8AC3E}">
        <p14:creationId xmlns:p14="http://schemas.microsoft.com/office/powerpoint/2010/main" val="250823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5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5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70" grpId="0" animBg="1"/>
      <p:bldP spid="654371" grpId="0" animBg="1"/>
      <p:bldP spid="654377" grpId="0" animBg="1"/>
      <p:bldP spid="654378" grpId="0" animBg="1"/>
      <p:bldP spid="654379" grpId="0" animBg="1"/>
      <p:bldP spid="654380" grpId="0" animBg="1"/>
      <p:bldP spid="654381" grpId="0" animBg="1"/>
      <p:bldP spid="65438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090" name="Picture 2" descr="paul-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3091" name="Freeform 3"/>
          <p:cNvSpPr>
            <a:spLocks/>
          </p:cNvSpPr>
          <p:nvPr/>
        </p:nvSpPr>
        <p:spPr bwMode="auto">
          <a:xfrm>
            <a:off x="4629150" y="1858963"/>
            <a:ext cx="203200" cy="360362"/>
          </a:xfrm>
          <a:custGeom>
            <a:avLst/>
            <a:gdLst>
              <a:gd name="T0" fmla="*/ 128 w 128"/>
              <a:gd name="T1" fmla="*/ 0 h 227"/>
              <a:gd name="T2" fmla="*/ 102 w 128"/>
              <a:gd name="T3" fmla="*/ 71 h 227"/>
              <a:gd name="T4" fmla="*/ 38 w 128"/>
              <a:gd name="T5" fmla="*/ 131 h 227"/>
              <a:gd name="T6" fmla="*/ 0 w 128"/>
              <a:gd name="T7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227">
                <a:moveTo>
                  <a:pt x="128" y="0"/>
                </a:moveTo>
                <a:cubicBezTo>
                  <a:pt x="124" y="12"/>
                  <a:pt x="117" y="49"/>
                  <a:pt x="102" y="71"/>
                </a:cubicBezTo>
                <a:cubicBezTo>
                  <a:pt x="87" y="93"/>
                  <a:pt x="55" y="105"/>
                  <a:pt x="38" y="131"/>
                </a:cubicBezTo>
                <a:cubicBezTo>
                  <a:pt x="21" y="157"/>
                  <a:pt x="8" y="207"/>
                  <a:pt x="0" y="22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092" name="Freeform 4"/>
          <p:cNvSpPr>
            <a:spLocks/>
          </p:cNvSpPr>
          <p:nvPr/>
        </p:nvSpPr>
        <p:spPr bwMode="auto">
          <a:xfrm>
            <a:off x="4745038" y="1582739"/>
            <a:ext cx="120650" cy="276225"/>
          </a:xfrm>
          <a:custGeom>
            <a:avLst/>
            <a:gdLst>
              <a:gd name="T0" fmla="*/ 0 w 76"/>
              <a:gd name="T1" fmla="*/ 0 h 174"/>
              <a:gd name="T2" fmla="*/ 66 w 76"/>
              <a:gd name="T3" fmla="*/ 54 h 174"/>
              <a:gd name="T4" fmla="*/ 61 w 76"/>
              <a:gd name="T5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" h="174">
                <a:moveTo>
                  <a:pt x="0" y="0"/>
                </a:moveTo>
                <a:cubicBezTo>
                  <a:pt x="28" y="12"/>
                  <a:pt x="56" y="25"/>
                  <a:pt x="66" y="54"/>
                </a:cubicBezTo>
                <a:cubicBezTo>
                  <a:pt x="76" y="83"/>
                  <a:pt x="64" y="140"/>
                  <a:pt x="61" y="17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093" name="Line 5"/>
          <p:cNvSpPr>
            <a:spLocks noChangeShapeType="1"/>
          </p:cNvSpPr>
          <p:nvPr/>
        </p:nvSpPr>
        <p:spPr bwMode="auto">
          <a:xfrm>
            <a:off x="4664076" y="1444625"/>
            <a:ext cx="53975" cy="114300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094" name="Freeform 6"/>
          <p:cNvSpPr>
            <a:spLocks/>
          </p:cNvSpPr>
          <p:nvPr/>
        </p:nvSpPr>
        <p:spPr bwMode="auto">
          <a:xfrm>
            <a:off x="3843339" y="719139"/>
            <a:ext cx="776287" cy="674687"/>
          </a:xfrm>
          <a:custGeom>
            <a:avLst/>
            <a:gdLst>
              <a:gd name="T0" fmla="*/ 0 w 489"/>
              <a:gd name="T1" fmla="*/ 0 h 425"/>
              <a:gd name="T2" fmla="*/ 89 w 489"/>
              <a:gd name="T3" fmla="*/ 77 h 425"/>
              <a:gd name="T4" fmla="*/ 305 w 489"/>
              <a:gd name="T5" fmla="*/ 153 h 425"/>
              <a:gd name="T6" fmla="*/ 422 w 489"/>
              <a:gd name="T7" fmla="*/ 232 h 425"/>
              <a:gd name="T8" fmla="*/ 451 w 489"/>
              <a:gd name="T9" fmla="*/ 377 h 425"/>
              <a:gd name="T10" fmla="*/ 489 w 489"/>
              <a:gd name="T11" fmla="*/ 425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9" h="425">
                <a:moveTo>
                  <a:pt x="0" y="0"/>
                </a:moveTo>
                <a:cubicBezTo>
                  <a:pt x="19" y="25"/>
                  <a:pt x="38" y="51"/>
                  <a:pt x="89" y="77"/>
                </a:cubicBezTo>
                <a:cubicBezTo>
                  <a:pt x="140" y="103"/>
                  <a:pt x="250" y="127"/>
                  <a:pt x="305" y="153"/>
                </a:cubicBezTo>
                <a:cubicBezTo>
                  <a:pt x="360" y="179"/>
                  <a:pt x="398" y="195"/>
                  <a:pt x="422" y="232"/>
                </a:cubicBezTo>
                <a:cubicBezTo>
                  <a:pt x="446" y="269"/>
                  <a:pt x="440" y="345"/>
                  <a:pt x="451" y="377"/>
                </a:cubicBezTo>
                <a:cubicBezTo>
                  <a:pt x="462" y="409"/>
                  <a:pt x="480" y="410"/>
                  <a:pt x="489" y="425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095" name="Freeform 7"/>
          <p:cNvSpPr>
            <a:spLocks/>
          </p:cNvSpPr>
          <p:nvPr/>
        </p:nvSpPr>
        <p:spPr bwMode="auto">
          <a:xfrm>
            <a:off x="2905125" y="741364"/>
            <a:ext cx="895350" cy="1698625"/>
          </a:xfrm>
          <a:custGeom>
            <a:avLst/>
            <a:gdLst>
              <a:gd name="T0" fmla="*/ 143 w 564"/>
              <a:gd name="T1" fmla="*/ 1070 h 1070"/>
              <a:gd name="T2" fmla="*/ 269 w 564"/>
              <a:gd name="T3" fmla="*/ 1008 h 1070"/>
              <a:gd name="T4" fmla="*/ 272 w 564"/>
              <a:gd name="T5" fmla="*/ 890 h 1070"/>
              <a:gd name="T6" fmla="*/ 84 w 564"/>
              <a:gd name="T7" fmla="*/ 765 h 1070"/>
              <a:gd name="T8" fmla="*/ 77 w 564"/>
              <a:gd name="T9" fmla="*/ 624 h 1070"/>
              <a:gd name="T10" fmla="*/ 186 w 564"/>
              <a:gd name="T11" fmla="*/ 499 h 1070"/>
              <a:gd name="T12" fmla="*/ 74 w 564"/>
              <a:gd name="T13" fmla="*/ 327 h 1070"/>
              <a:gd name="T14" fmla="*/ 4 w 564"/>
              <a:gd name="T15" fmla="*/ 195 h 1070"/>
              <a:gd name="T16" fmla="*/ 52 w 564"/>
              <a:gd name="T17" fmla="*/ 83 h 1070"/>
              <a:gd name="T18" fmla="*/ 311 w 564"/>
              <a:gd name="T19" fmla="*/ 119 h 1070"/>
              <a:gd name="T20" fmla="*/ 564 w 564"/>
              <a:gd name="T21" fmla="*/ 0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4" h="1070">
                <a:moveTo>
                  <a:pt x="143" y="1070"/>
                </a:moveTo>
                <a:cubicBezTo>
                  <a:pt x="164" y="1060"/>
                  <a:pt x="248" y="1038"/>
                  <a:pt x="269" y="1008"/>
                </a:cubicBezTo>
                <a:cubicBezTo>
                  <a:pt x="290" y="978"/>
                  <a:pt x="303" y="931"/>
                  <a:pt x="272" y="890"/>
                </a:cubicBezTo>
                <a:cubicBezTo>
                  <a:pt x="241" y="849"/>
                  <a:pt x="116" y="809"/>
                  <a:pt x="84" y="765"/>
                </a:cubicBezTo>
                <a:cubicBezTo>
                  <a:pt x="52" y="721"/>
                  <a:pt x="60" y="668"/>
                  <a:pt x="77" y="624"/>
                </a:cubicBezTo>
                <a:cubicBezTo>
                  <a:pt x="94" y="580"/>
                  <a:pt x="186" y="548"/>
                  <a:pt x="186" y="499"/>
                </a:cubicBezTo>
                <a:cubicBezTo>
                  <a:pt x="186" y="450"/>
                  <a:pt x="104" y="378"/>
                  <a:pt x="74" y="327"/>
                </a:cubicBezTo>
                <a:cubicBezTo>
                  <a:pt x="44" y="276"/>
                  <a:pt x="8" y="236"/>
                  <a:pt x="4" y="195"/>
                </a:cubicBezTo>
                <a:cubicBezTo>
                  <a:pt x="0" y="154"/>
                  <a:pt x="1" y="96"/>
                  <a:pt x="52" y="83"/>
                </a:cubicBezTo>
                <a:cubicBezTo>
                  <a:pt x="103" y="70"/>
                  <a:pt x="226" y="133"/>
                  <a:pt x="311" y="119"/>
                </a:cubicBezTo>
                <a:cubicBezTo>
                  <a:pt x="396" y="105"/>
                  <a:pt x="493" y="46"/>
                  <a:pt x="564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097" name="Oval 9"/>
          <p:cNvSpPr>
            <a:spLocks noChangeArrowheads="1"/>
          </p:cNvSpPr>
          <p:nvPr/>
        </p:nvSpPr>
        <p:spPr bwMode="auto">
          <a:xfrm>
            <a:off x="3194051" y="82073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098" name="Oval 10"/>
          <p:cNvSpPr>
            <a:spLocks noChangeArrowheads="1"/>
          </p:cNvSpPr>
          <p:nvPr/>
        </p:nvSpPr>
        <p:spPr bwMode="auto">
          <a:xfrm>
            <a:off x="2859088" y="8636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099" name="Oval 11"/>
          <p:cNvSpPr>
            <a:spLocks noChangeArrowheads="1"/>
          </p:cNvSpPr>
          <p:nvPr/>
        </p:nvSpPr>
        <p:spPr bwMode="auto">
          <a:xfrm>
            <a:off x="9218613" y="3268663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73100" name="Oval 12"/>
          <p:cNvSpPr>
            <a:spLocks noChangeArrowheads="1"/>
          </p:cNvSpPr>
          <p:nvPr/>
        </p:nvSpPr>
        <p:spPr bwMode="auto">
          <a:xfrm>
            <a:off x="8586788" y="290988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73101" name="Oval 13"/>
          <p:cNvSpPr>
            <a:spLocks noChangeArrowheads="1"/>
          </p:cNvSpPr>
          <p:nvPr/>
        </p:nvSpPr>
        <p:spPr bwMode="auto">
          <a:xfrm>
            <a:off x="7893051" y="2684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73102" name="Oval 14"/>
          <p:cNvSpPr>
            <a:spLocks noChangeArrowheads="1"/>
          </p:cNvSpPr>
          <p:nvPr/>
        </p:nvSpPr>
        <p:spPr bwMode="auto">
          <a:xfrm>
            <a:off x="7351713" y="26098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73103" name="Oval 15"/>
          <p:cNvSpPr>
            <a:spLocks noChangeArrowheads="1"/>
          </p:cNvSpPr>
          <p:nvPr/>
        </p:nvSpPr>
        <p:spPr bwMode="auto">
          <a:xfrm>
            <a:off x="7464426" y="2430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73104" name="Oval 16"/>
          <p:cNvSpPr>
            <a:spLocks noChangeArrowheads="1"/>
          </p:cNvSpPr>
          <p:nvPr/>
        </p:nvSpPr>
        <p:spPr bwMode="auto">
          <a:xfrm>
            <a:off x="6856413" y="22098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73105" name="Oval 17"/>
          <p:cNvSpPr>
            <a:spLocks noChangeArrowheads="1"/>
          </p:cNvSpPr>
          <p:nvPr/>
        </p:nvSpPr>
        <p:spPr bwMode="auto">
          <a:xfrm>
            <a:off x="4613276" y="13874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73106" name="Oval 18"/>
          <p:cNvSpPr>
            <a:spLocks noChangeArrowheads="1"/>
          </p:cNvSpPr>
          <p:nvPr/>
        </p:nvSpPr>
        <p:spPr bwMode="auto">
          <a:xfrm>
            <a:off x="8997951" y="58547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107" name="Oval 19"/>
          <p:cNvSpPr>
            <a:spLocks noChangeArrowheads="1"/>
          </p:cNvSpPr>
          <p:nvPr/>
        </p:nvSpPr>
        <p:spPr bwMode="auto">
          <a:xfrm>
            <a:off x="3462338" y="23828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108" name="AutoShape 20"/>
          <p:cNvSpPr>
            <a:spLocks noChangeArrowheads="1"/>
          </p:cNvSpPr>
          <p:nvPr/>
        </p:nvSpPr>
        <p:spPr bwMode="auto">
          <a:xfrm>
            <a:off x="5394325" y="2217738"/>
            <a:ext cx="698500" cy="381000"/>
          </a:xfrm>
          <a:prstGeom prst="wedgeRectCallout">
            <a:avLst>
              <a:gd name="adj1" fmla="val -75681"/>
              <a:gd name="adj2" fmla="val 237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</a:p>
        </p:txBody>
      </p:sp>
      <p:sp>
        <p:nvSpPr>
          <p:cNvPr id="473109" name="Text Box 21"/>
          <p:cNvSpPr txBox="1">
            <a:spLocks noChangeArrowheads="1"/>
          </p:cNvSpPr>
          <p:nvPr/>
        </p:nvSpPr>
        <p:spPr bwMode="auto">
          <a:xfrm>
            <a:off x="2500313" y="2586038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亞該亞</a:t>
            </a:r>
          </a:p>
        </p:txBody>
      </p:sp>
      <p:sp>
        <p:nvSpPr>
          <p:cNvPr id="473110" name="Text Box 22"/>
          <p:cNvSpPr txBox="1">
            <a:spLocks noChangeArrowheads="1"/>
          </p:cNvSpPr>
          <p:nvPr/>
        </p:nvSpPr>
        <p:spPr bwMode="auto">
          <a:xfrm>
            <a:off x="2478088" y="331788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馬其頓</a:t>
            </a:r>
          </a:p>
        </p:txBody>
      </p:sp>
      <p:sp>
        <p:nvSpPr>
          <p:cNvPr id="473111" name="Text Box 23"/>
          <p:cNvSpPr txBox="1">
            <a:spLocks noChangeArrowheads="1"/>
          </p:cNvSpPr>
          <p:nvPr/>
        </p:nvSpPr>
        <p:spPr bwMode="auto">
          <a:xfrm>
            <a:off x="5226050" y="1812926"/>
            <a:ext cx="869950" cy="366713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亞西亞</a:t>
            </a:r>
          </a:p>
        </p:txBody>
      </p:sp>
      <p:sp>
        <p:nvSpPr>
          <p:cNvPr id="473112" name="Oval 24"/>
          <p:cNvSpPr>
            <a:spLocks noChangeArrowheads="1"/>
          </p:cNvSpPr>
          <p:nvPr/>
        </p:nvSpPr>
        <p:spPr bwMode="auto">
          <a:xfrm>
            <a:off x="5105401" y="24447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113" name="Oval 25"/>
          <p:cNvSpPr>
            <a:spLocks noChangeArrowheads="1"/>
          </p:cNvSpPr>
          <p:nvPr/>
        </p:nvSpPr>
        <p:spPr bwMode="auto">
          <a:xfrm>
            <a:off x="3071813" y="23939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114" name="Oval 26"/>
          <p:cNvSpPr>
            <a:spLocks noChangeArrowheads="1"/>
          </p:cNvSpPr>
          <p:nvPr/>
        </p:nvSpPr>
        <p:spPr bwMode="auto">
          <a:xfrm>
            <a:off x="3787776" y="6413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115" name="AutoShape 27"/>
          <p:cNvSpPr>
            <a:spLocks noChangeArrowheads="1"/>
          </p:cNvSpPr>
          <p:nvPr/>
        </p:nvSpPr>
        <p:spPr bwMode="auto">
          <a:xfrm>
            <a:off x="9312276" y="5821363"/>
            <a:ext cx="919163" cy="292100"/>
          </a:xfrm>
          <a:prstGeom prst="wedgeRectCallout">
            <a:avLst>
              <a:gd name="adj1" fmla="val -72454"/>
              <a:gd name="adj2" fmla="val -2010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473116" name="Rectangle 28"/>
          <p:cNvSpPr>
            <a:spLocks noChangeArrowheads="1"/>
          </p:cNvSpPr>
          <p:nvPr/>
        </p:nvSpPr>
        <p:spPr bwMode="auto">
          <a:xfrm>
            <a:off x="1524000" y="4491038"/>
            <a:ext cx="4178300" cy="2366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117" name="Text Box 29"/>
          <p:cNvSpPr txBox="1">
            <a:spLocks noChangeArrowheads="1"/>
          </p:cNvSpPr>
          <p:nvPr/>
        </p:nvSpPr>
        <p:spPr bwMode="auto">
          <a:xfrm>
            <a:off x="1851025" y="4692650"/>
            <a:ext cx="3570288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望見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居比路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，就從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南邊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行過，往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敘利亞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去，我們就在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推羅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上岸，因為船要在那裡卸貨。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21: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3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73118" name="AutoShape 30"/>
          <p:cNvSpPr>
            <a:spLocks noChangeArrowheads="1"/>
          </p:cNvSpPr>
          <p:nvPr/>
        </p:nvSpPr>
        <p:spPr bwMode="auto">
          <a:xfrm>
            <a:off x="2197100" y="2132013"/>
            <a:ext cx="698500" cy="381000"/>
          </a:xfrm>
          <a:prstGeom prst="wedgeRectCallout">
            <a:avLst>
              <a:gd name="adj1" fmla="val 74773"/>
              <a:gd name="adj2" fmla="val 3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473119" name="AutoShape 31"/>
          <p:cNvSpPr>
            <a:spLocks noChangeArrowheads="1"/>
          </p:cNvSpPr>
          <p:nvPr/>
        </p:nvSpPr>
        <p:spPr bwMode="auto">
          <a:xfrm>
            <a:off x="3594101" y="122238"/>
            <a:ext cx="727075" cy="292100"/>
          </a:xfrm>
          <a:prstGeom prst="wedgeRectCallout">
            <a:avLst>
              <a:gd name="adj1" fmla="val -16375"/>
              <a:gd name="adj2" fmla="val 12554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473120" name="AutoShape 32"/>
          <p:cNvSpPr>
            <a:spLocks noChangeArrowheads="1"/>
          </p:cNvSpPr>
          <p:nvPr/>
        </p:nvSpPr>
        <p:spPr bwMode="auto">
          <a:xfrm>
            <a:off x="4924426" y="1146175"/>
            <a:ext cx="727075" cy="292100"/>
          </a:xfrm>
          <a:prstGeom prst="wedgeRectCallout">
            <a:avLst>
              <a:gd name="adj1" fmla="val -78602"/>
              <a:gd name="adj2" fmla="val 4456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特羅亞</a:t>
            </a:r>
          </a:p>
        </p:txBody>
      </p:sp>
      <p:sp>
        <p:nvSpPr>
          <p:cNvPr id="473121" name="Oval 33"/>
          <p:cNvSpPr>
            <a:spLocks noChangeArrowheads="1"/>
          </p:cNvSpPr>
          <p:nvPr/>
        </p:nvSpPr>
        <p:spPr bwMode="auto">
          <a:xfrm>
            <a:off x="4667251" y="1511301"/>
            <a:ext cx="106363" cy="106363"/>
          </a:xfrm>
          <a:prstGeom prst="ellipse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73122" name="AutoShape 34"/>
          <p:cNvSpPr>
            <a:spLocks noChangeArrowheads="1"/>
          </p:cNvSpPr>
          <p:nvPr/>
        </p:nvSpPr>
        <p:spPr bwMode="auto">
          <a:xfrm>
            <a:off x="5033964" y="1476375"/>
            <a:ext cx="522287" cy="292100"/>
          </a:xfrm>
          <a:prstGeom prst="wedgeRectCallout">
            <a:avLst>
              <a:gd name="adj1" fmla="val -98634"/>
              <a:gd name="adj2" fmla="val -2010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亞朔</a:t>
            </a:r>
          </a:p>
        </p:txBody>
      </p:sp>
      <p:sp>
        <p:nvSpPr>
          <p:cNvPr id="473123" name="Oval 35"/>
          <p:cNvSpPr>
            <a:spLocks noChangeArrowheads="1"/>
          </p:cNvSpPr>
          <p:nvPr/>
        </p:nvSpPr>
        <p:spPr bwMode="auto">
          <a:xfrm>
            <a:off x="4760913" y="1787526"/>
            <a:ext cx="106362" cy="106363"/>
          </a:xfrm>
          <a:prstGeom prst="ellipse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73124" name="AutoShape 36"/>
          <p:cNvSpPr>
            <a:spLocks noChangeArrowheads="1"/>
          </p:cNvSpPr>
          <p:nvPr/>
        </p:nvSpPr>
        <p:spPr bwMode="auto">
          <a:xfrm>
            <a:off x="3605214" y="1679575"/>
            <a:ext cx="923925" cy="292100"/>
          </a:xfrm>
          <a:prstGeom prst="wedgeRectCallout">
            <a:avLst>
              <a:gd name="adj1" fmla="val 74741"/>
              <a:gd name="adj2" fmla="val 815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米推利尼</a:t>
            </a:r>
          </a:p>
        </p:txBody>
      </p:sp>
      <p:sp>
        <p:nvSpPr>
          <p:cNvPr id="473125" name="AutoShape 37"/>
          <p:cNvSpPr>
            <a:spLocks noChangeArrowheads="1"/>
          </p:cNvSpPr>
          <p:nvPr/>
        </p:nvSpPr>
        <p:spPr bwMode="auto">
          <a:xfrm>
            <a:off x="5394325" y="2643188"/>
            <a:ext cx="698500" cy="381000"/>
          </a:xfrm>
          <a:prstGeom prst="wedgeRectCallout">
            <a:avLst>
              <a:gd name="adj1" fmla="val -79319"/>
              <a:gd name="adj2" fmla="val -26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米利都</a:t>
            </a:r>
          </a:p>
        </p:txBody>
      </p:sp>
      <p:sp>
        <p:nvSpPr>
          <p:cNvPr id="473126" name="AutoShape 38"/>
          <p:cNvSpPr>
            <a:spLocks noChangeArrowheads="1"/>
          </p:cNvSpPr>
          <p:nvPr/>
        </p:nvSpPr>
        <p:spPr bwMode="auto">
          <a:xfrm>
            <a:off x="3922714" y="2109788"/>
            <a:ext cx="522287" cy="292100"/>
          </a:xfrm>
          <a:prstGeom prst="wedgeRectCallout">
            <a:avLst>
              <a:gd name="adj1" fmla="val 77051"/>
              <a:gd name="adj2" fmla="val -26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基阿</a:t>
            </a:r>
          </a:p>
        </p:txBody>
      </p:sp>
      <p:sp>
        <p:nvSpPr>
          <p:cNvPr id="473127" name="Freeform 39"/>
          <p:cNvSpPr>
            <a:spLocks/>
          </p:cNvSpPr>
          <p:nvPr/>
        </p:nvSpPr>
        <p:spPr bwMode="auto">
          <a:xfrm>
            <a:off x="4622801" y="2211389"/>
            <a:ext cx="174625" cy="409575"/>
          </a:xfrm>
          <a:custGeom>
            <a:avLst/>
            <a:gdLst>
              <a:gd name="T0" fmla="*/ 5 w 110"/>
              <a:gd name="T1" fmla="*/ 0 h 258"/>
              <a:gd name="T2" fmla="*/ 17 w 110"/>
              <a:gd name="T3" fmla="*/ 85 h 258"/>
              <a:gd name="T4" fmla="*/ 110 w 110"/>
              <a:gd name="T5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" h="258">
                <a:moveTo>
                  <a:pt x="5" y="0"/>
                </a:moveTo>
                <a:cubicBezTo>
                  <a:pt x="2" y="21"/>
                  <a:pt x="0" y="42"/>
                  <a:pt x="17" y="85"/>
                </a:cubicBezTo>
                <a:cubicBezTo>
                  <a:pt x="34" y="128"/>
                  <a:pt x="72" y="193"/>
                  <a:pt x="110" y="258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128" name="AutoShape 40"/>
          <p:cNvSpPr>
            <a:spLocks noChangeArrowheads="1"/>
          </p:cNvSpPr>
          <p:nvPr/>
        </p:nvSpPr>
        <p:spPr bwMode="auto">
          <a:xfrm>
            <a:off x="4135439" y="2544763"/>
            <a:ext cx="522287" cy="292100"/>
          </a:xfrm>
          <a:prstGeom prst="wedgeRectCallout">
            <a:avLst>
              <a:gd name="adj1" fmla="val 77051"/>
              <a:gd name="adj2" fmla="val -26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撒摩</a:t>
            </a:r>
          </a:p>
        </p:txBody>
      </p:sp>
      <p:sp>
        <p:nvSpPr>
          <p:cNvPr id="473129" name="Freeform 41"/>
          <p:cNvSpPr>
            <a:spLocks/>
          </p:cNvSpPr>
          <p:nvPr/>
        </p:nvSpPr>
        <p:spPr bwMode="auto">
          <a:xfrm>
            <a:off x="4799013" y="2625726"/>
            <a:ext cx="279400" cy="117475"/>
          </a:xfrm>
          <a:custGeom>
            <a:avLst/>
            <a:gdLst>
              <a:gd name="T0" fmla="*/ 0 w 176"/>
              <a:gd name="T1" fmla="*/ 0 h 74"/>
              <a:gd name="T2" fmla="*/ 60 w 176"/>
              <a:gd name="T3" fmla="*/ 55 h 74"/>
              <a:gd name="T4" fmla="*/ 176 w 176"/>
              <a:gd name="T5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" h="74">
                <a:moveTo>
                  <a:pt x="0" y="0"/>
                </a:moveTo>
                <a:cubicBezTo>
                  <a:pt x="15" y="21"/>
                  <a:pt x="31" y="43"/>
                  <a:pt x="60" y="55"/>
                </a:cubicBezTo>
                <a:cubicBezTo>
                  <a:pt x="89" y="67"/>
                  <a:pt x="150" y="71"/>
                  <a:pt x="176" y="7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130" name="Freeform 42"/>
          <p:cNvSpPr>
            <a:spLocks/>
          </p:cNvSpPr>
          <p:nvPr/>
        </p:nvSpPr>
        <p:spPr bwMode="auto">
          <a:xfrm>
            <a:off x="5018089" y="2746375"/>
            <a:ext cx="180975" cy="342900"/>
          </a:xfrm>
          <a:custGeom>
            <a:avLst/>
            <a:gdLst>
              <a:gd name="T0" fmla="*/ 63 w 114"/>
              <a:gd name="T1" fmla="*/ 0 h 216"/>
              <a:gd name="T2" fmla="*/ 9 w 114"/>
              <a:gd name="T3" fmla="*/ 131 h 216"/>
              <a:gd name="T4" fmla="*/ 114 w 114"/>
              <a:gd name="T5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" h="216">
                <a:moveTo>
                  <a:pt x="63" y="0"/>
                </a:moveTo>
                <a:cubicBezTo>
                  <a:pt x="55" y="22"/>
                  <a:pt x="0" y="95"/>
                  <a:pt x="9" y="131"/>
                </a:cubicBezTo>
                <a:cubicBezTo>
                  <a:pt x="18" y="167"/>
                  <a:pt x="92" y="198"/>
                  <a:pt x="114" y="21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131" name="Oval 43"/>
          <p:cNvSpPr>
            <a:spLocks noChangeArrowheads="1"/>
          </p:cNvSpPr>
          <p:nvPr/>
        </p:nvSpPr>
        <p:spPr bwMode="auto">
          <a:xfrm>
            <a:off x="5087938" y="26876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73132" name="AutoShape 44"/>
          <p:cNvSpPr>
            <a:spLocks noChangeArrowheads="1"/>
          </p:cNvSpPr>
          <p:nvPr/>
        </p:nvSpPr>
        <p:spPr bwMode="auto">
          <a:xfrm>
            <a:off x="4408489" y="3035300"/>
            <a:ext cx="522287" cy="292100"/>
          </a:xfrm>
          <a:prstGeom prst="wedgeRectCallout">
            <a:avLst>
              <a:gd name="adj1" fmla="val 77051"/>
              <a:gd name="adj2" fmla="val -26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哥士</a:t>
            </a:r>
          </a:p>
        </p:txBody>
      </p:sp>
      <p:sp>
        <p:nvSpPr>
          <p:cNvPr id="473133" name="Freeform 45"/>
          <p:cNvSpPr>
            <a:spLocks/>
          </p:cNvSpPr>
          <p:nvPr/>
        </p:nvSpPr>
        <p:spPr bwMode="auto">
          <a:xfrm>
            <a:off x="5130800" y="3081339"/>
            <a:ext cx="444500" cy="263525"/>
          </a:xfrm>
          <a:custGeom>
            <a:avLst/>
            <a:gdLst>
              <a:gd name="T0" fmla="*/ 43 w 280"/>
              <a:gd name="T1" fmla="*/ 0 h 166"/>
              <a:gd name="T2" fmla="*/ 2 w 280"/>
              <a:gd name="T3" fmla="*/ 75 h 166"/>
              <a:gd name="T4" fmla="*/ 53 w 280"/>
              <a:gd name="T5" fmla="*/ 129 h 166"/>
              <a:gd name="T6" fmla="*/ 182 w 280"/>
              <a:gd name="T7" fmla="*/ 161 h 166"/>
              <a:gd name="T8" fmla="*/ 280 w 280"/>
              <a:gd name="T9" fmla="*/ 15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0" h="166">
                <a:moveTo>
                  <a:pt x="43" y="0"/>
                </a:moveTo>
                <a:cubicBezTo>
                  <a:pt x="36" y="13"/>
                  <a:pt x="0" y="54"/>
                  <a:pt x="2" y="75"/>
                </a:cubicBezTo>
                <a:cubicBezTo>
                  <a:pt x="4" y="96"/>
                  <a:pt x="23" y="115"/>
                  <a:pt x="53" y="129"/>
                </a:cubicBezTo>
                <a:cubicBezTo>
                  <a:pt x="83" y="143"/>
                  <a:pt x="144" y="156"/>
                  <a:pt x="182" y="161"/>
                </a:cubicBezTo>
                <a:cubicBezTo>
                  <a:pt x="220" y="166"/>
                  <a:pt x="260" y="159"/>
                  <a:pt x="280" y="158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134" name="AutoShape 46"/>
          <p:cNvSpPr>
            <a:spLocks noChangeArrowheads="1"/>
          </p:cNvSpPr>
          <p:nvPr/>
        </p:nvSpPr>
        <p:spPr bwMode="auto">
          <a:xfrm>
            <a:off x="5503864" y="3581400"/>
            <a:ext cx="522287" cy="292100"/>
          </a:xfrm>
          <a:prstGeom prst="wedgeRectCallout">
            <a:avLst>
              <a:gd name="adj1" fmla="val -46352"/>
              <a:gd name="adj2" fmla="val -10978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羅底</a:t>
            </a:r>
          </a:p>
        </p:txBody>
      </p:sp>
      <p:sp>
        <p:nvSpPr>
          <p:cNvPr id="473135" name="Freeform 47"/>
          <p:cNvSpPr>
            <a:spLocks/>
          </p:cNvSpPr>
          <p:nvPr/>
        </p:nvSpPr>
        <p:spPr bwMode="auto">
          <a:xfrm>
            <a:off x="5570539" y="3327401"/>
            <a:ext cx="466725" cy="119063"/>
          </a:xfrm>
          <a:custGeom>
            <a:avLst/>
            <a:gdLst>
              <a:gd name="T0" fmla="*/ 0 w 294"/>
              <a:gd name="T1" fmla="*/ 0 h 75"/>
              <a:gd name="T2" fmla="*/ 136 w 294"/>
              <a:gd name="T3" fmla="*/ 56 h 75"/>
              <a:gd name="T4" fmla="*/ 294 w 294"/>
              <a:gd name="T5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4" h="75">
                <a:moveTo>
                  <a:pt x="0" y="0"/>
                </a:moveTo>
                <a:cubicBezTo>
                  <a:pt x="41" y="21"/>
                  <a:pt x="87" y="44"/>
                  <a:pt x="136" y="56"/>
                </a:cubicBezTo>
                <a:cubicBezTo>
                  <a:pt x="185" y="68"/>
                  <a:pt x="261" y="71"/>
                  <a:pt x="294" y="75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137" name="AutoShape 49"/>
          <p:cNvSpPr>
            <a:spLocks noChangeArrowheads="1"/>
          </p:cNvSpPr>
          <p:nvPr/>
        </p:nvSpPr>
        <p:spPr bwMode="auto">
          <a:xfrm>
            <a:off x="6472238" y="3360738"/>
            <a:ext cx="698500" cy="381000"/>
          </a:xfrm>
          <a:prstGeom prst="wedgeRectCallout">
            <a:avLst>
              <a:gd name="adj1" fmla="val -96366"/>
              <a:gd name="adj2" fmla="val -2708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帕大喇</a:t>
            </a:r>
          </a:p>
        </p:txBody>
      </p:sp>
      <p:sp>
        <p:nvSpPr>
          <p:cNvPr id="473138" name="Oval 50"/>
          <p:cNvSpPr>
            <a:spLocks noChangeArrowheads="1"/>
          </p:cNvSpPr>
          <p:nvPr/>
        </p:nvSpPr>
        <p:spPr bwMode="auto">
          <a:xfrm>
            <a:off x="8907463" y="50038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139" name="AutoShape 51"/>
          <p:cNvSpPr>
            <a:spLocks noChangeArrowheads="1"/>
          </p:cNvSpPr>
          <p:nvPr/>
        </p:nvSpPr>
        <p:spPr bwMode="auto">
          <a:xfrm>
            <a:off x="9286875" y="4857750"/>
            <a:ext cx="522288" cy="292100"/>
          </a:xfrm>
          <a:prstGeom prst="wedgeRectCallout">
            <a:avLst>
              <a:gd name="adj1" fmla="val -101366"/>
              <a:gd name="adj2" fmla="val 17394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推羅</a:t>
            </a:r>
          </a:p>
        </p:txBody>
      </p:sp>
      <p:sp>
        <p:nvSpPr>
          <p:cNvPr id="473140" name="Freeform 52"/>
          <p:cNvSpPr>
            <a:spLocks/>
          </p:cNvSpPr>
          <p:nvPr/>
        </p:nvSpPr>
        <p:spPr bwMode="auto">
          <a:xfrm>
            <a:off x="6099175" y="3478213"/>
            <a:ext cx="2794000" cy="1562100"/>
          </a:xfrm>
          <a:custGeom>
            <a:avLst/>
            <a:gdLst>
              <a:gd name="T0" fmla="*/ 0 w 1760"/>
              <a:gd name="T1" fmla="*/ 0 h 984"/>
              <a:gd name="T2" fmla="*/ 298 w 1760"/>
              <a:gd name="T3" fmla="*/ 240 h 984"/>
              <a:gd name="T4" fmla="*/ 1253 w 1760"/>
              <a:gd name="T5" fmla="*/ 751 h 984"/>
              <a:gd name="T6" fmla="*/ 1760 w 1760"/>
              <a:gd name="T7" fmla="*/ 984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0" h="984">
                <a:moveTo>
                  <a:pt x="0" y="0"/>
                </a:moveTo>
                <a:cubicBezTo>
                  <a:pt x="44" y="57"/>
                  <a:pt x="89" y="115"/>
                  <a:pt x="298" y="240"/>
                </a:cubicBezTo>
                <a:cubicBezTo>
                  <a:pt x="507" y="365"/>
                  <a:pt x="1009" y="627"/>
                  <a:pt x="1253" y="751"/>
                </a:cubicBezTo>
                <a:cubicBezTo>
                  <a:pt x="1497" y="875"/>
                  <a:pt x="1628" y="929"/>
                  <a:pt x="1760" y="98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136" name="Oval 48"/>
          <p:cNvSpPr>
            <a:spLocks noChangeArrowheads="1"/>
          </p:cNvSpPr>
          <p:nvPr/>
        </p:nvSpPr>
        <p:spPr bwMode="auto">
          <a:xfrm>
            <a:off x="6037263" y="3394076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73141" name="Text Box 53"/>
          <p:cNvSpPr txBox="1">
            <a:spLocks noChangeArrowheads="1"/>
          </p:cNvSpPr>
          <p:nvPr/>
        </p:nvSpPr>
        <p:spPr bwMode="auto">
          <a:xfrm>
            <a:off x="7485063" y="3922713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居比路</a:t>
            </a:r>
          </a:p>
        </p:txBody>
      </p:sp>
    </p:spTree>
    <p:extLst>
      <p:ext uri="{BB962C8B-B14F-4D97-AF65-F5344CB8AC3E}">
        <p14:creationId xmlns:p14="http://schemas.microsoft.com/office/powerpoint/2010/main" val="27438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47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16" grpId="0" animBg="1"/>
      <p:bldP spid="473138" grpId="0" animBg="1"/>
      <p:bldP spid="473139" grpId="0" animBg="1"/>
      <p:bldP spid="473140" grpId="0" animBg="1"/>
      <p:bldP spid="4731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73" name="Text Box 29"/>
          <p:cNvSpPr txBox="1">
            <a:spLocks noChangeArrowheads="1"/>
          </p:cNvSpPr>
          <p:nvPr/>
        </p:nvSpPr>
        <p:spPr bwMode="auto">
          <a:xfrm>
            <a:off x="958788" y="507410"/>
            <a:ext cx="4258093" cy="430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找著了門徒，就在那裡住了七天。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他們被聖靈感動，對保羅說：「不要上耶路撒冷去。」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過了這幾天，我們就起身前行。他們眾人同妻子兒女，送我們到城外，我們都跪在岸上禱告，彼此辭別。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我們上了船，他們就回家去了。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21: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4-6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492600" name="Picture 56" descr="map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67"/>
          <a:stretch>
            <a:fillRect/>
          </a:stretch>
        </p:blipFill>
        <p:spPr bwMode="auto">
          <a:xfrm>
            <a:off x="5553076" y="0"/>
            <a:ext cx="511492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601" name="Oval 57"/>
          <p:cNvSpPr>
            <a:spLocks noChangeArrowheads="1"/>
          </p:cNvSpPr>
          <p:nvPr/>
        </p:nvSpPr>
        <p:spPr bwMode="auto">
          <a:xfrm>
            <a:off x="8750301" y="4810126"/>
            <a:ext cx="119063" cy="1174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92603" name="AutoShape 59"/>
          <p:cNvSpPr>
            <a:spLocks noChangeArrowheads="1"/>
          </p:cNvSpPr>
          <p:nvPr/>
        </p:nvSpPr>
        <p:spPr bwMode="auto">
          <a:xfrm>
            <a:off x="7818439" y="762001"/>
            <a:ext cx="668337" cy="360363"/>
          </a:xfrm>
          <a:prstGeom prst="wedgeRectCallout">
            <a:avLst>
              <a:gd name="adj1" fmla="val 72088"/>
              <a:gd name="adj2" fmla="val 27972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推羅</a:t>
            </a:r>
          </a:p>
        </p:txBody>
      </p:sp>
      <p:sp>
        <p:nvSpPr>
          <p:cNvPr id="492605" name="AutoShape 61"/>
          <p:cNvSpPr>
            <a:spLocks noChangeArrowheads="1"/>
          </p:cNvSpPr>
          <p:nvPr/>
        </p:nvSpPr>
        <p:spPr bwMode="auto">
          <a:xfrm>
            <a:off x="8616951" y="5108576"/>
            <a:ext cx="1127125" cy="377825"/>
          </a:xfrm>
          <a:prstGeom prst="wedgeRectCallout">
            <a:avLst>
              <a:gd name="adj1" fmla="val -31551"/>
              <a:gd name="adj2" fmla="val -99157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492608" name="Oval 64"/>
          <p:cNvSpPr>
            <a:spLocks noChangeArrowheads="1"/>
          </p:cNvSpPr>
          <p:nvPr/>
        </p:nvSpPr>
        <p:spPr bwMode="auto">
          <a:xfrm>
            <a:off x="8642351" y="998539"/>
            <a:ext cx="119063" cy="1174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499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623" name="Text Box 55"/>
          <p:cNvSpPr txBox="1">
            <a:spLocks noChangeArrowheads="1"/>
          </p:cNvSpPr>
          <p:nvPr/>
        </p:nvSpPr>
        <p:spPr bwMode="auto">
          <a:xfrm>
            <a:off x="470518" y="446089"/>
            <a:ext cx="4590434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我們從推羅行盡了水路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或譯：繼續行水路</a:t>
            </a:r>
            <a:r>
              <a:rPr lang="en-US" altLang="zh-TW" sz="2400" dirty="0">
                <a:solidFill>
                  <a:srgbClr val="99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，來到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多利買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，就問那裡的弟兄安，和他們同住了一天。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第二天，我們離開那裡，來到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該撒利亞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，就進了傳福音的腓利家裡，和他同住。他是那七個執事裡的一個。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21: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7-8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pic>
        <p:nvPicPr>
          <p:cNvPr id="493629" name="Picture 61" descr="map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67"/>
          <a:stretch>
            <a:fillRect/>
          </a:stretch>
        </p:blipFill>
        <p:spPr bwMode="auto">
          <a:xfrm>
            <a:off x="5553076" y="0"/>
            <a:ext cx="511492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3630" name="Oval 62"/>
          <p:cNvSpPr>
            <a:spLocks noChangeArrowheads="1"/>
          </p:cNvSpPr>
          <p:nvPr/>
        </p:nvSpPr>
        <p:spPr bwMode="auto">
          <a:xfrm>
            <a:off x="8750301" y="4810126"/>
            <a:ext cx="119063" cy="1174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93631" name="Oval 63"/>
          <p:cNvSpPr>
            <a:spLocks noChangeArrowheads="1"/>
          </p:cNvSpPr>
          <p:nvPr/>
        </p:nvSpPr>
        <p:spPr bwMode="auto">
          <a:xfrm>
            <a:off x="8007351" y="2979739"/>
            <a:ext cx="119063" cy="1174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93633" name="AutoShape 65"/>
          <p:cNvSpPr>
            <a:spLocks noChangeArrowheads="1"/>
          </p:cNvSpPr>
          <p:nvPr/>
        </p:nvSpPr>
        <p:spPr bwMode="auto">
          <a:xfrm>
            <a:off x="7818439" y="762001"/>
            <a:ext cx="668337" cy="360363"/>
          </a:xfrm>
          <a:prstGeom prst="wedgeRectCallout">
            <a:avLst>
              <a:gd name="adj1" fmla="val 72088"/>
              <a:gd name="adj2" fmla="val 27972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推羅</a:t>
            </a:r>
          </a:p>
        </p:txBody>
      </p:sp>
      <p:sp>
        <p:nvSpPr>
          <p:cNvPr id="493634" name="AutoShape 66"/>
          <p:cNvSpPr>
            <a:spLocks noChangeArrowheads="1"/>
          </p:cNvSpPr>
          <p:nvPr/>
        </p:nvSpPr>
        <p:spPr bwMode="auto">
          <a:xfrm>
            <a:off x="6696076" y="2752726"/>
            <a:ext cx="1127125" cy="377825"/>
          </a:xfrm>
          <a:prstGeom prst="wedgeRectCallout">
            <a:avLst>
              <a:gd name="adj1" fmla="val 65634"/>
              <a:gd name="adj2" fmla="val 23949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該撒利亞</a:t>
            </a:r>
          </a:p>
        </p:txBody>
      </p:sp>
      <p:sp>
        <p:nvSpPr>
          <p:cNvPr id="493635" name="AutoShape 67"/>
          <p:cNvSpPr>
            <a:spLocks noChangeArrowheads="1"/>
          </p:cNvSpPr>
          <p:nvPr/>
        </p:nvSpPr>
        <p:spPr bwMode="auto">
          <a:xfrm>
            <a:off x="8616951" y="5108576"/>
            <a:ext cx="1127125" cy="377825"/>
          </a:xfrm>
          <a:prstGeom prst="wedgeRectCallout">
            <a:avLst>
              <a:gd name="adj1" fmla="val -31551"/>
              <a:gd name="adj2" fmla="val -99157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493637" name="AutoShape 69"/>
          <p:cNvSpPr>
            <a:spLocks noChangeArrowheads="1"/>
          </p:cNvSpPr>
          <p:nvPr/>
        </p:nvSpPr>
        <p:spPr bwMode="auto">
          <a:xfrm>
            <a:off x="7140576" y="1658939"/>
            <a:ext cx="900113" cy="377825"/>
          </a:xfrm>
          <a:prstGeom prst="wedgeRectCallout">
            <a:avLst>
              <a:gd name="adj1" fmla="val 87565"/>
              <a:gd name="adj2" fmla="val 26051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多利買</a:t>
            </a:r>
          </a:p>
        </p:txBody>
      </p:sp>
      <p:sp>
        <p:nvSpPr>
          <p:cNvPr id="493638" name="Freeform 70"/>
          <p:cNvSpPr>
            <a:spLocks/>
          </p:cNvSpPr>
          <p:nvPr/>
        </p:nvSpPr>
        <p:spPr bwMode="auto">
          <a:xfrm>
            <a:off x="8348663" y="1069975"/>
            <a:ext cx="328612" cy="819150"/>
          </a:xfrm>
          <a:custGeom>
            <a:avLst/>
            <a:gdLst>
              <a:gd name="T0" fmla="*/ 207 w 207"/>
              <a:gd name="T1" fmla="*/ 0 h 516"/>
              <a:gd name="T2" fmla="*/ 27 w 207"/>
              <a:gd name="T3" fmla="*/ 221 h 516"/>
              <a:gd name="T4" fmla="*/ 43 w 207"/>
              <a:gd name="T5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7" h="516">
                <a:moveTo>
                  <a:pt x="207" y="0"/>
                </a:moveTo>
                <a:cubicBezTo>
                  <a:pt x="130" y="67"/>
                  <a:pt x="54" y="135"/>
                  <a:pt x="27" y="221"/>
                </a:cubicBezTo>
                <a:cubicBezTo>
                  <a:pt x="0" y="307"/>
                  <a:pt x="21" y="411"/>
                  <a:pt x="43" y="51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632" name="Oval 64"/>
          <p:cNvSpPr>
            <a:spLocks noChangeArrowheads="1"/>
          </p:cNvSpPr>
          <p:nvPr/>
        </p:nvSpPr>
        <p:spPr bwMode="auto">
          <a:xfrm>
            <a:off x="8642351" y="998539"/>
            <a:ext cx="119063" cy="1174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93639" name="Freeform 71"/>
          <p:cNvSpPr>
            <a:spLocks/>
          </p:cNvSpPr>
          <p:nvPr/>
        </p:nvSpPr>
        <p:spPr bwMode="auto">
          <a:xfrm>
            <a:off x="8031163" y="1955800"/>
            <a:ext cx="385762" cy="1022350"/>
          </a:xfrm>
          <a:custGeom>
            <a:avLst/>
            <a:gdLst>
              <a:gd name="T0" fmla="*/ 243 w 243"/>
              <a:gd name="T1" fmla="*/ 0 h 644"/>
              <a:gd name="T2" fmla="*/ 76 w 243"/>
              <a:gd name="T3" fmla="*/ 95 h 644"/>
              <a:gd name="T4" fmla="*/ 10 w 243"/>
              <a:gd name="T5" fmla="*/ 330 h 644"/>
              <a:gd name="T6" fmla="*/ 13 w 243"/>
              <a:gd name="T7" fmla="*/ 64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3" h="644">
                <a:moveTo>
                  <a:pt x="243" y="0"/>
                </a:moveTo>
                <a:cubicBezTo>
                  <a:pt x="179" y="20"/>
                  <a:pt x="115" y="40"/>
                  <a:pt x="76" y="95"/>
                </a:cubicBezTo>
                <a:cubicBezTo>
                  <a:pt x="37" y="150"/>
                  <a:pt x="20" y="239"/>
                  <a:pt x="10" y="330"/>
                </a:cubicBezTo>
                <a:cubicBezTo>
                  <a:pt x="0" y="421"/>
                  <a:pt x="6" y="532"/>
                  <a:pt x="13" y="64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636" name="Oval 68"/>
          <p:cNvSpPr>
            <a:spLocks noChangeArrowheads="1"/>
          </p:cNvSpPr>
          <p:nvPr/>
        </p:nvSpPr>
        <p:spPr bwMode="auto">
          <a:xfrm>
            <a:off x="8386763" y="1885951"/>
            <a:ext cx="119062" cy="117475"/>
          </a:xfrm>
          <a:prstGeom prst="ellipse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58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9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9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631" grpId="0" animBg="1"/>
      <p:bldP spid="493634" grpId="0" animBg="1"/>
      <p:bldP spid="493637" grpId="0" animBg="1"/>
      <p:bldP spid="493638" grpId="0" animBg="1"/>
      <p:bldP spid="493639" grpId="0" animBg="1"/>
      <p:bldP spid="4936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623" name="Text Box 55"/>
          <p:cNvSpPr txBox="1">
            <a:spLocks noChangeArrowheads="1"/>
          </p:cNvSpPr>
          <p:nvPr/>
        </p:nvSpPr>
        <p:spPr bwMode="auto">
          <a:xfrm>
            <a:off x="559416" y="90982"/>
            <a:ext cx="4904760" cy="668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他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有四個女兒，都是處女，是說預言的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。我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們在那裡多住了幾天，有一個先知，名叫亞迦布，從猶太下來，到了我們這裡，就拿保羅的腰帶捆上自己的手腳，說：「聖靈說：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猶太人在耶路撒冷，要如此捆綁這腰帶的主人，把他交在外邦人手裡。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」</a:t>
            </a:r>
            <a:r>
              <a:rPr lang="zh-TW" altLang="en-US" sz="2400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們和那本地的人聽見這話，都苦勸保羅不要上耶路撒冷去</a:t>
            </a:r>
            <a:r>
              <a:rPr lang="zh-TW" altLang="en-US" sz="2400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保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羅說：「你們為什麼這樣痛哭，使我心碎呢？我為主耶穌的名，不但被人捆綁，就是死在耶路撒冷也是願意的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。」保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羅既不聽勸，我們便住了口，只說：「願主的旨意成就，便了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。」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21:</a:t>
            </a:r>
            <a:r>
              <a:rPr lang="en-US" altLang="zh-TW" sz="2400" dirty="0" smtClean="0">
                <a:latin typeface="SimHei" panose="02010609060101010101" pitchFamily="49" charset="-122"/>
              </a:rPr>
              <a:t>9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-1</a:t>
            </a:r>
            <a:r>
              <a:rPr lang="en-US" altLang="zh-TW" sz="2400" dirty="0" smtClean="0">
                <a:latin typeface="SimHei" panose="02010609060101010101" pitchFamily="49" charset="-122"/>
              </a:rPr>
              <a:t>4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493629" name="Picture 61" descr="map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67"/>
          <a:stretch>
            <a:fillRect/>
          </a:stretch>
        </p:blipFill>
        <p:spPr bwMode="auto">
          <a:xfrm>
            <a:off x="5553076" y="0"/>
            <a:ext cx="511492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3630" name="Oval 62"/>
          <p:cNvSpPr>
            <a:spLocks noChangeArrowheads="1"/>
          </p:cNvSpPr>
          <p:nvPr/>
        </p:nvSpPr>
        <p:spPr bwMode="auto">
          <a:xfrm>
            <a:off x="8750301" y="4810126"/>
            <a:ext cx="119063" cy="1174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93631" name="Oval 63"/>
          <p:cNvSpPr>
            <a:spLocks noChangeArrowheads="1"/>
          </p:cNvSpPr>
          <p:nvPr/>
        </p:nvSpPr>
        <p:spPr bwMode="auto">
          <a:xfrm>
            <a:off x="8007351" y="2979739"/>
            <a:ext cx="119063" cy="1174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93633" name="AutoShape 65"/>
          <p:cNvSpPr>
            <a:spLocks noChangeArrowheads="1"/>
          </p:cNvSpPr>
          <p:nvPr/>
        </p:nvSpPr>
        <p:spPr bwMode="auto">
          <a:xfrm>
            <a:off x="7818439" y="762001"/>
            <a:ext cx="668337" cy="360363"/>
          </a:xfrm>
          <a:prstGeom prst="wedgeRectCallout">
            <a:avLst>
              <a:gd name="adj1" fmla="val 72088"/>
              <a:gd name="adj2" fmla="val 27972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推羅</a:t>
            </a:r>
          </a:p>
        </p:txBody>
      </p:sp>
      <p:sp>
        <p:nvSpPr>
          <p:cNvPr id="493634" name="AutoShape 66"/>
          <p:cNvSpPr>
            <a:spLocks noChangeArrowheads="1"/>
          </p:cNvSpPr>
          <p:nvPr/>
        </p:nvSpPr>
        <p:spPr bwMode="auto">
          <a:xfrm>
            <a:off x="6696076" y="2752726"/>
            <a:ext cx="1127125" cy="377825"/>
          </a:xfrm>
          <a:prstGeom prst="wedgeRectCallout">
            <a:avLst>
              <a:gd name="adj1" fmla="val 65634"/>
              <a:gd name="adj2" fmla="val 23949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該撒利亞</a:t>
            </a:r>
          </a:p>
        </p:txBody>
      </p:sp>
      <p:sp>
        <p:nvSpPr>
          <p:cNvPr id="493635" name="AutoShape 67"/>
          <p:cNvSpPr>
            <a:spLocks noChangeArrowheads="1"/>
          </p:cNvSpPr>
          <p:nvPr/>
        </p:nvSpPr>
        <p:spPr bwMode="auto">
          <a:xfrm>
            <a:off x="8616951" y="5108576"/>
            <a:ext cx="1127125" cy="377825"/>
          </a:xfrm>
          <a:prstGeom prst="wedgeRectCallout">
            <a:avLst>
              <a:gd name="adj1" fmla="val -31551"/>
              <a:gd name="adj2" fmla="val -99157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493637" name="AutoShape 69"/>
          <p:cNvSpPr>
            <a:spLocks noChangeArrowheads="1"/>
          </p:cNvSpPr>
          <p:nvPr/>
        </p:nvSpPr>
        <p:spPr bwMode="auto">
          <a:xfrm>
            <a:off x="7140576" y="1658939"/>
            <a:ext cx="900113" cy="377825"/>
          </a:xfrm>
          <a:prstGeom prst="wedgeRectCallout">
            <a:avLst>
              <a:gd name="adj1" fmla="val 87565"/>
              <a:gd name="adj2" fmla="val 26051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多利買</a:t>
            </a:r>
          </a:p>
        </p:txBody>
      </p:sp>
      <p:sp>
        <p:nvSpPr>
          <p:cNvPr id="493638" name="Freeform 70"/>
          <p:cNvSpPr>
            <a:spLocks/>
          </p:cNvSpPr>
          <p:nvPr/>
        </p:nvSpPr>
        <p:spPr bwMode="auto">
          <a:xfrm>
            <a:off x="8348663" y="1069975"/>
            <a:ext cx="328612" cy="819150"/>
          </a:xfrm>
          <a:custGeom>
            <a:avLst/>
            <a:gdLst>
              <a:gd name="T0" fmla="*/ 207 w 207"/>
              <a:gd name="T1" fmla="*/ 0 h 516"/>
              <a:gd name="T2" fmla="*/ 27 w 207"/>
              <a:gd name="T3" fmla="*/ 221 h 516"/>
              <a:gd name="T4" fmla="*/ 43 w 207"/>
              <a:gd name="T5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7" h="516">
                <a:moveTo>
                  <a:pt x="207" y="0"/>
                </a:moveTo>
                <a:cubicBezTo>
                  <a:pt x="130" y="67"/>
                  <a:pt x="54" y="135"/>
                  <a:pt x="27" y="221"/>
                </a:cubicBezTo>
                <a:cubicBezTo>
                  <a:pt x="0" y="307"/>
                  <a:pt x="21" y="411"/>
                  <a:pt x="43" y="51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632" name="Oval 64"/>
          <p:cNvSpPr>
            <a:spLocks noChangeArrowheads="1"/>
          </p:cNvSpPr>
          <p:nvPr/>
        </p:nvSpPr>
        <p:spPr bwMode="auto">
          <a:xfrm>
            <a:off x="8642351" y="998539"/>
            <a:ext cx="119063" cy="1174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93639" name="Freeform 71"/>
          <p:cNvSpPr>
            <a:spLocks/>
          </p:cNvSpPr>
          <p:nvPr/>
        </p:nvSpPr>
        <p:spPr bwMode="auto">
          <a:xfrm>
            <a:off x="8031163" y="1955800"/>
            <a:ext cx="385762" cy="1022350"/>
          </a:xfrm>
          <a:custGeom>
            <a:avLst/>
            <a:gdLst>
              <a:gd name="T0" fmla="*/ 243 w 243"/>
              <a:gd name="T1" fmla="*/ 0 h 644"/>
              <a:gd name="T2" fmla="*/ 76 w 243"/>
              <a:gd name="T3" fmla="*/ 95 h 644"/>
              <a:gd name="T4" fmla="*/ 10 w 243"/>
              <a:gd name="T5" fmla="*/ 330 h 644"/>
              <a:gd name="T6" fmla="*/ 13 w 243"/>
              <a:gd name="T7" fmla="*/ 64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3" h="644">
                <a:moveTo>
                  <a:pt x="243" y="0"/>
                </a:moveTo>
                <a:cubicBezTo>
                  <a:pt x="179" y="20"/>
                  <a:pt x="115" y="40"/>
                  <a:pt x="76" y="95"/>
                </a:cubicBezTo>
                <a:cubicBezTo>
                  <a:pt x="37" y="150"/>
                  <a:pt x="20" y="239"/>
                  <a:pt x="10" y="330"/>
                </a:cubicBezTo>
                <a:cubicBezTo>
                  <a:pt x="0" y="421"/>
                  <a:pt x="6" y="532"/>
                  <a:pt x="13" y="64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636" name="Oval 68"/>
          <p:cNvSpPr>
            <a:spLocks noChangeArrowheads="1"/>
          </p:cNvSpPr>
          <p:nvPr/>
        </p:nvSpPr>
        <p:spPr bwMode="auto">
          <a:xfrm>
            <a:off x="8386763" y="1885951"/>
            <a:ext cx="119062" cy="117475"/>
          </a:xfrm>
          <a:prstGeom prst="ellipse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648" name="Text Box 56"/>
          <p:cNvSpPr txBox="1">
            <a:spLocks noChangeArrowheads="1"/>
          </p:cNvSpPr>
          <p:nvPr/>
        </p:nvSpPr>
        <p:spPr bwMode="auto">
          <a:xfrm>
            <a:off x="976545" y="446089"/>
            <a:ext cx="4266970" cy="368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過了幾日，我們收拾行李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上耶路撒冷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去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。有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該撒利亞的幾個門徒和我們同去，帶我們到一個久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為門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徒的家裡，叫我們與他同住；他名叫拿孫，是居比路人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zh-TW" altLang="en-US" sz="2400" u="sng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到</a:t>
            </a:r>
            <a:r>
              <a:rPr lang="zh-TW" altLang="en-US" sz="2400" u="sng" dirty="0">
                <a:latin typeface="SimHei" panose="02010609060101010101" pitchFamily="49" charset="-122"/>
                <a:ea typeface="SimHei" panose="02010609060101010101" pitchFamily="49" charset="-122"/>
              </a:rPr>
              <a:t>了耶路撒冷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，弟兄們歡歡喜喜的接待我們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400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21:15-17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494653" name="Picture 61" descr="map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67"/>
          <a:stretch>
            <a:fillRect/>
          </a:stretch>
        </p:blipFill>
        <p:spPr bwMode="auto">
          <a:xfrm>
            <a:off x="5553076" y="0"/>
            <a:ext cx="511492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4666" name="Freeform 74"/>
          <p:cNvSpPr>
            <a:spLocks/>
          </p:cNvSpPr>
          <p:nvPr/>
        </p:nvSpPr>
        <p:spPr bwMode="auto">
          <a:xfrm>
            <a:off x="7985126" y="3009900"/>
            <a:ext cx="766763" cy="1828800"/>
          </a:xfrm>
          <a:custGeom>
            <a:avLst/>
            <a:gdLst>
              <a:gd name="T0" fmla="*/ 49 w 483"/>
              <a:gd name="T1" fmla="*/ 0 h 1152"/>
              <a:gd name="T2" fmla="*/ 72 w 483"/>
              <a:gd name="T3" fmla="*/ 893 h 1152"/>
              <a:gd name="T4" fmla="*/ 483 w 483"/>
              <a:gd name="T5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3" h="1152">
                <a:moveTo>
                  <a:pt x="49" y="0"/>
                </a:moveTo>
                <a:cubicBezTo>
                  <a:pt x="53" y="149"/>
                  <a:pt x="0" y="701"/>
                  <a:pt x="72" y="893"/>
                </a:cubicBezTo>
                <a:cubicBezTo>
                  <a:pt x="144" y="1085"/>
                  <a:pt x="398" y="1098"/>
                  <a:pt x="483" y="1152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4654" name="Oval 62"/>
          <p:cNvSpPr>
            <a:spLocks noChangeArrowheads="1"/>
          </p:cNvSpPr>
          <p:nvPr/>
        </p:nvSpPr>
        <p:spPr bwMode="auto">
          <a:xfrm>
            <a:off x="8750301" y="4810126"/>
            <a:ext cx="119063" cy="1174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94655" name="Oval 63"/>
          <p:cNvSpPr>
            <a:spLocks noChangeArrowheads="1"/>
          </p:cNvSpPr>
          <p:nvPr/>
        </p:nvSpPr>
        <p:spPr bwMode="auto">
          <a:xfrm>
            <a:off x="8007351" y="2979739"/>
            <a:ext cx="119063" cy="1174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94656" name="AutoShape 64"/>
          <p:cNvSpPr>
            <a:spLocks noChangeArrowheads="1"/>
          </p:cNvSpPr>
          <p:nvPr/>
        </p:nvSpPr>
        <p:spPr bwMode="auto">
          <a:xfrm>
            <a:off x="7818439" y="762001"/>
            <a:ext cx="668337" cy="360363"/>
          </a:xfrm>
          <a:prstGeom prst="wedgeRectCallout">
            <a:avLst>
              <a:gd name="adj1" fmla="val 72088"/>
              <a:gd name="adj2" fmla="val 27972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推羅</a:t>
            </a:r>
          </a:p>
        </p:txBody>
      </p:sp>
      <p:sp>
        <p:nvSpPr>
          <p:cNvPr id="494657" name="AutoShape 65"/>
          <p:cNvSpPr>
            <a:spLocks noChangeArrowheads="1"/>
          </p:cNvSpPr>
          <p:nvPr/>
        </p:nvSpPr>
        <p:spPr bwMode="auto">
          <a:xfrm>
            <a:off x="6696076" y="2752726"/>
            <a:ext cx="1127125" cy="377825"/>
          </a:xfrm>
          <a:prstGeom prst="wedgeRectCallout">
            <a:avLst>
              <a:gd name="adj1" fmla="val 65634"/>
              <a:gd name="adj2" fmla="val 23949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該撒利亞</a:t>
            </a:r>
          </a:p>
        </p:txBody>
      </p:sp>
      <p:sp>
        <p:nvSpPr>
          <p:cNvPr id="494658" name="AutoShape 66"/>
          <p:cNvSpPr>
            <a:spLocks noChangeArrowheads="1"/>
          </p:cNvSpPr>
          <p:nvPr/>
        </p:nvSpPr>
        <p:spPr bwMode="auto">
          <a:xfrm>
            <a:off x="8616951" y="5108576"/>
            <a:ext cx="1127125" cy="377825"/>
          </a:xfrm>
          <a:prstGeom prst="wedgeRectCallout">
            <a:avLst>
              <a:gd name="adj1" fmla="val -31551"/>
              <a:gd name="adj2" fmla="val -99157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494659" name="AutoShape 67"/>
          <p:cNvSpPr>
            <a:spLocks noChangeArrowheads="1"/>
          </p:cNvSpPr>
          <p:nvPr/>
        </p:nvSpPr>
        <p:spPr bwMode="auto">
          <a:xfrm>
            <a:off x="7140576" y="1658939"/>
            <a:ext cx="900113" cy="377825"/>
          </a:xfrm>
          <a:prstGeom prst="wedgeRectCallout">
            <a:avLst>
              <a:gd name="adj1" fmla="val 87565"/>
              <a:gd name="adj2" fmla="val 26051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多利買</a:t>
            </a:r>
          </a:p>
        </p:txBody>
      </p:sp>
      <p:sp>
        <p:nvSpPr>
          <p:cNvPr id="494660" name="Freeform 68"/>
          <p:cNvSpPr>
            <a:spLocks/>
          </p:cNvSpPr>
          <p:nvPr/>
        </p:nvSpPr>
        <p:spPr bwMode="auto">
          <a:xfrm>
            <a:off x="8348663" y="1069975"/>
            <a:ext cx="328612" cy="819150"/>
          </a:xfrm>
          <a:custGeom>
            <a:avLst/>
            <a:gdLst>
              <a:gd name="T0" fmla="*/ 207 w 207"/>
              <a:gd name="T1" fmla="*/ 0 h 516"/>
              <a:gd name="T2" fmla="*/ 27 w 207"/>
              <a:gd name="T3" fmla="*/ 221 h 516"/>
              <a:gd name="T4" fmla="*/ 43 w 207"/>
              <a:gd name="T5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7" h="516">
                <a:moveTo>
                  <a:pt x="207" y="0"/>
                </a:moveTo>
                <a:cubicBezTo>
                  <a:pt x="130" y="67"/>
                  <a:pt x="54" y="135"/>
                  <a:pt x="27" y="221"/>
                </a:cubicBezTo>
                <a:cubicBezTo>
                  <a:pt x="0" y="307"/>
                  <a:pt x="21" y="411"/>
                  <a:pt x="43" y="51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4661" name="Oval 69"/>
          <p:cNvSpPr>
            <a:spLocks noChangeArrowheads="1"/>
          </p:cNvSpPr>
          <p:nvPr/>
        </p:nvSpPr>
        <p:spPr bwMode="auto">
          <a:xfrm>
            <a:off x="8642351" y="998539"/>
            <a:ext cx="119063" cy="1174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94662" name="Freeform 70"/>
          <p:cNvSpPr>
            <a:spLocks/>
          </p:cNvSpPr>
          <p:nvPr/>
        </p:nvSpPr>
        <p:spPr bwMode="auto">
          <a:xfrm>
            <a:off x="8031163" y="1955800"/>
            <a:ext cx="385762" cy="1022350"/>
          </a:xfrm>
          <a:custGeom>
            <a:avLst/>
            <a:gdLst>
              <a:gd name="T0" fmla="*/ 243 w 243"/>
              <a:gd name="T1" fmla="*/ 0 h 644"/>
              <a:gd name="T2" fmla="*/ 76 w 243"/>
              <a:gd name="T3" fmla="*/ 95 h 644"/>
              <a:gd name="T4" fmla="*/ 10 w 243"/>
              <a:gd name="T5" fmla="*/ 330 h 644"/>
              <a:gd name="T6" fmla="*/ 13 w 243"/>
              <a:gd name="T7" fmla="*/ 64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3" h="644">
                <a:moveTo>
                  <a:pt x="243" y="0"/>
                </a:moveTo>
                <a:cubicBezTo>
                  <a:pt x="179" y="20"/>
                  <a:pt x="115" y="40"/>
                  <a:pt x="76" y="95"/>
                </a:cubicBezTo>
                <a:cubicBezTo>
                  <a:pt x="37" y="150"/>
                  <a:pt x="20" y="239"/>
                  <a:pt x="10" y="330"/>
                </a:cubicBezTo>
                <a:cubicBezTo>
                  <a:pt x="0" y="421"/>
                  <a:pt x="6" y="532"/>
                  <a:pt x="13" y="64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4663" name="Oval 71"/>
          <p:cNvSpPr>
            <a:spLocks noChangeArrowheads="1"/>
          </p:cNvSpPr>
          <p:nvPr/>
        </p:nvSpPr>
        <p:spPr bwMode="auto">
          <a:xfrm>
            <a:off x="8386763" y="1885951"/>
            <a:ext cx="119062" cy="117475"/>
          </a:xfrm>
          <a:prstGeom prst="ellipse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440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9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6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78" name="Picture 2" descr="paul-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4224" name="Rectangle 48"/>
          <p:cNvSpPr>
            <a:spLocks noChangeArrowheads="1"/>
          </p:cNvSpPr>
          <p:nvPr/>
        </p:nvSpPr>
        <p:spPr bwMode="auto">
          <a:xfrm>
            <a:off x="1524000" y="5337176"/>
            <a:ext cx="9144000" cy="1520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4179" name="Oval 3"/>
          <p:cNvSpPr>
            <a:spLocks noChangeArrowheads="1"/>
          </p:cNvSpPr>
          <p:nvPr/>
        </p:nvSpPr>
        <p:spPr bwMode="auto">
          <a:xfrm>
            <a:off x="3787776" y="6413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4181" name="Oval 5"/>
          <p:cNvSpPr>
            <a:spLocks noChangeArrowheads="1"/>
          </p:cNvSpPr>
          <p:nvPr/>
        </p:nvSpPr>
        <p:spPr bwMode="auto">
          <a:xfrm>
            <a:off x="3194051" y="82073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4182" name="Oval 6"/>
          <p:cNvSpPr>
            <a:spLocks noChangeArrowheads="1"/>
          </p:cNvSpPr>
          <p:nvPr/>
        </p:nvSpPr>
        <p:spPr bwMode="auto">
          <a:xfrm>
            <a:off x="2859088" y="8636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4197" name="AutoShape 21"/>
          <p:cNvSpPr>
            <a:spLocks noChangeArrowheads="1"/>
          </p:cNvSpPr>
          <p:nvPr/>
        </p:nvSpPr>
        <p:spPr bwMode="auto">
          <a:xfrm>
            <a:off x="5929314" y="2619376"/>
            <a:ext cx="966787" cy="538163"/>
          </a:xfrm>
          <a:prstGeom prst="wedgeRectCallout">
            <a:avLst>
              <a:gd name="adj1" fmla="val 48028"/>
              <a:gd name="adj2" fmla="val -10899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彼西底的安提阿</a:t>
            </a:r>
          </a:p>
        </p:txBody>
      </p:sp>
      <p:sp>
        <p:nvSpPr>
          <p:cNvPr id="434198" name="Oval 22"/>
          <p:cNvSpPr>
            <a:spLocks noChangeArrowheads="1"/>
          </p:cNvSpPr>
          <p:nvPr/>
        </p:nvSpPr>
        <p:spPr bwMode="auto">
          <a:xfrm>
            <a:off x="4613276" y="13874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4203" name="Text Box 27"/>
          <p:cNvSpPr txBox="1">
            <a:spLocks noChangeArrowheads="1"/>
          </p:cNvSpPr>
          <p:nvPr/>
        </p:nvSpPr>
        <p:spPr bwMode="auto">
          <a:xfrm>
            <a:off x="2273301" y="5537201"/>
            <a:ext cx="7643813" cy="9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亞波羅在哥林多的時候，保羅經過了上邊一帶地方，就來到以弗所。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9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1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34204" name="Oval 28"/>
          <p:cNvSpPr>
            <a:spLocks noChangeArrowheads="1"/>
          </p:cNvSpPr>
          <p:nvPr/>
        </p:nvSpPr>
        <p:spPr bwMode="auto">
          <a:xfrm>
            <a:off x="3462338" y="23828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4205" name="Oval 29"/>
          <p:cNvSpPr>
            <a:spLocks noChangeArrowheads="1"/>
          </p:cNvSpPr>
          <p:nvPr/>
        </p:nvSpPr>
        <p:spPr bwMode="auto">
          <a:xfrm>
            <a:off x="3071813" y="23939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4206" name="AutoShape 30"/>
          <p:cNvSpPr>
            <a:spLocks noChangeArrowheads="1"/>
          </p:cNvSpPr>
          <p:nvPr/>
        </p:nvSpPr>
        <p:spPr bwMode="auto">
          <a:xfrm>
            <a:off x="5073650" y="1946275"/>
            <a:ext cx="698500" cy="381000"/>
          </a:xfrm>
          <a:prstGeom prst="wedgeRectCallout">
            <a:avLst>
              <a:gd name="adj1" fmla="val -35000"/>
              <a:gd name="adj2" fmla="val 804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</a:p>
        </p:txBody>
      </p:sp>
      <p:sp>
        <p:nvSpPr>
          <p:cNvPr id="434207" name="Oval 31"/>
          <p:cNvSpPr>
            <a:spLocks noChangeArrowheads="1"/>
          </p:cNvSpPr>
          <p:nvPr/>
        </p:nvSpPr>
        <p:spPr bwMode="auto">
          <a:xfrm>
            <a:off x="5105401" y="24447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4209" name="AutoShape 33"/>
          <p:cNvSpPr>
            <a:spLocks noChangeArrowheads="1"/>
          </p:cNvSpPr>
          <p:nvPr/>
        </p:nvSpPr>
        <p:spPr bwMode="auto">
          <a:xfrm>
            <a:off x="2197100" y="2132013"/>
            <a:ext cx="698500" cy="381000"/>
          </a:xfrm>
          <a:prstGeom prst="wedgeRectCallout">
            <a:avLst>
              <a:gd name="adj1" fmla="val 74773"/>
              <a:gd name="adj2" fmla="val 3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434210" name="Freeform 34"/>
          <p:cNvSpPr>
            <a:spLocks/>
          </p:cNvSpPr>
          <p:nvPr/>
        </p:nvSpPr>
        <p:spPr bwMode="auto">
          <a:xfrm>
            <a:off x="5224464" y="1931989"/>
            <a:ext cx="1749425" cy="587375"/>
          </a:xfrm>
          <a:custGeom>
            <a:avLst/>
            <a:gdLst>
              <a:gd name="T0" fmla="*/ 1080 w 1102"/>
              <a:gd name="T1" fmla="*/ 197 h 370"/>
              <a:gd name="T2" fmla="*/ 1101 w 1102"/>
              <a:gd name="T3" fmla="*/ 153 h 370"/>
              <a:gd name="T4" fmla="*/ 1072 w 1102"/>
              <a:gd name="T5" fmla="*/ 98 h 370"/>
              <a:gd name="T6" fmla="*/ 949 w 1102"/>
              <a:gd name="T7" fmla="*/ 33 h 370"/>
              <a:gd name="T8" fmla="*/ 851 w 1102"/>
              <a:gd name="T9" fmla="*/ 2 h 370"/>
              <a:gd name="T10" fmla="*/ 778 w 1102"/>
              <a:gd name="T11" fmla="*/ 45 h 370"/>
              <a:gd name="T12" fmla="*/ 747 w 1102"/>
              <a:gd name="T13" fmla="*/ 146 h 370"/>
              <a:gd name="T14" fmla="*/ 730 w 1102"/>
              <a:gd name="T15" fmla="*/ 287 h 370"/>
              <a:gd name="T16" fmla="*/ 703 w 1102"/>
              <a:gd name="T17" fmla="*/ 335 h 370"/>
              <a:gd name="T18" fmla="*/ 567 w 1102"/>
              <a:gd name="T19" fmla="*/ 367 h 370"/>
              <a:gd name="T20" fmla="*/ 482 w 1102"/>
              <a:gd name="T21" fmla="*/ 356 h 370"/>
              <a:gd name="T22" fmla="*/ 395 w 1102"/>
              <a:gd name="T23" fmla="*/ 321 h 370"/>
              <a:gd name="T24" fmla="*/ 234 w 1102"/>
              <a:gd name="T25" fmla="*/ 345 h 370"/>
              <a:gd name="T26" fmla="*/ 127 w 1102"/>
              <a:gd name="T27" fmla="*/ 361 h 370"/>
              <a:gd name="T28" fmla="*/ 0 w 1102"/>
              <a:gd name="T29" fmla="*/ 353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2" h="370">
                <a:moveTo>
                  <a:pt x="1080" y="197"/>
                </a:moveTo>
                <a:cubicBezTo>
                  <a:pt x="1091" y="183"/>
                  <a:pt x="1102" y="169"/>
                  <a:pt x="1101" y="153"/>
                </a:cubicBezTo>
                <a:cubicBezTo>
                  <a:pt x="1100" y="137"/>
                  <a:pt x="1097" y="118"/>
                  <a:pt x="1072" y="98"/>
                </a:cubicBezTo>
                <a:cubicBezTo>
                  <a:pt x="1047" y="78"/>
                  <a:pt x="986" y="49"/>
                  <a:pt x="949" y="33"/>
                </a:cubicBezTo>
                <a:cubicBezTo>
                  <a:pt x="912" y="17"/>
                  <a:pt x="879" y="0"/>
                  <a:pt x="851" y="2"/>
                </a:cubicBezTo>
                <a:cubicBezTo>
                  <a:pt x="823" y="4"/>
                  <a:pt x="795" y="21"/>
                  <a:pt x="778" y="45"/>
                </a:cubicBezTo>
                <a:cubicBezTo>
                  <a:pt x="761" y="69"/>
                  <a:pt x="755" y="106"/>
                  <a:pt x="747" y="146"/>
                </a:cubicBezTo>
                <a:cubicBezTo>
                  <a:pt x="739" y="186"/>
                  <a:pt x="737" y="256"/>
                  <a:pt x="730" y="287"/>
                </a:cubicBezTo>
                <a:cubicBezTo>
                  <a:pt x="723" y="318"/>
                  <a:pt x="730" y="322"/>
                  <a:pt x="703" y="335"/>
                </a:cubicBezTo>
                <a:cubicBezTo>
                  <a:pt x="676" y="348"/>
                  <a:pt x="604" y="364"/>
                  <a:pt x="567" y="367"/>
                </a:cubicBezTo>
                <a:cubicBezTo>
                  <a:pt x="530" y="370"/>
                  <a:pt x="511" y="364"/>
                  <a:pt x="482" y="356"/>
                </a:cubicBezTo>
                <a:cubicBezTo>
                  <a:pt x="453" y="348"/>
                  <a:pt x="436" y="323"/>
                  <a:pt x="395" y="321"/>
                </a:cubicBezTo>
                <a:cubicBezTo>
                  <a:pt x="354" y="319"/>
                  <a:pt x="279" y="338"/>
                  <a:pt x="234" y="345"/>
                </a:cubicBezTo>
                <a:cubicBezTo>
                  <a:pt x="189" y="352"/>
                  <a:pt x="166" y="360"/>
                  <a:pt x="127" y="361"/>
                </a:cubicBezTo>
                <a:cubicBezTo>
                  <a:pt x="88" y="362"/>
                  <a:pt x="46" y="361"/>
                  <a:pt x="0" y="353"/>
                </a:cubicBezTo>
              </a:path>
            </a:pathLst>
          </a:cu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4211" name="Oval 35"/>
          <p:cNvSpPr>
            <a:spLocks noChangeArrowheads="1"/>
          </p:cNvSpPr>
          <p:nvPr/>
        </p:nvSpPr>
        <p:spPr bwMode="auto">
          <a:xfrm>
            <a:off x="9218613" y="3268663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4212" name="Oval 36"/>
          <p:cNvSpPr>
            <a:spLocks noChangeArrowheads="1"/>
          </p:cNvSpPr>
          <p:nvPr/>
        </p:nvSpPr>
        <p:spPr bwMode="auto">
          <a:xfrm>
            <a:off x="8586788" y="290988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4213" name="AutoShape 37"/>
          <p:cNvSpPr>
            <a:spLocks noChangeArrowheads="1"/>
          </p:cNvSpPr>
          <p:nvPr/>
        </p:nvSpPr>
        <p:spPr bwMode="auto">
          <a:xfrm>
            <a:off x="9499601" y="3179763"/>
            <a:ext cx="727075" cy="292100"/>
          </a:xfrm>
          <a:prstGeom prst="wedgeRectCallout">
            <a:avLst>
              <a:gd name="adj1" fmla="val -73144"/>
              <a:gd name="adj2" fmla="val -3259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安提阿</a:t>
            </a:r>
          </a:p>
        </p:txBody>
      </p:sp>
      <p:sp>
        <p:nvSpPr>
          <p:cNvPr id="434214" name="AutoShape 38"/>
          <p:cNvSpPr>
            <a:spLocks noChangeArrowheads="1"/>
          </p:cNvSpPr>
          <p:nvPr/>
        </p:nvSpPr>
        <p:spPr bwMode="auto">
          <a:xfrm>
            <a:off x="8482013" y="3259138"/>
            <a:ext cx="514350" cy="292100"/>
          </a:xfrm>
          <a:prstGeom prst="wedgeRectCallout">
            <a:avLst>
              <a:gd name="adj1" fmla="val -19134"/>
              <a:gd name="adj2" fmla="val -134241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大數</a:t>
            </a:r>
          </a:p>
        </p:txBody>
      </p:sp>
      <p:sp>
        <p:nvSpPr>
          <p:cNvPr id="434215" name="Oval 39"/>
          <p:cNvSpPr>
            <a:spLocks noChangeArrowheads="1"/>
          </p:cNvSpPr>
          <p:nvPr/>
        </p:nvSpPr>
        <p:spPr bwMode="auto">
          <a:xfrm>
            <a:off x="7893051" y="2684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4216" name="Oval 40"/>
          <p:cNvSpPr>
            <a:spLocks noChangeArrowheads="1"/>
          </p:cNvSpPr>
          <p:nvPr/>
        </p:nvSpPr>
        <p:spPr bwMode="auto">
          <a:xfrm>
            <a:off x="7351713" y="26098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4217" name="AutoShape 41"/>
          <p:cNvSpPr>
            <a:spLocks noChangeArrowheads="1"/>
          </p:cNvSpPr>
          <p:nvPr/>
        </p:nvSpPr>
        <p:spPr bwMode="auto">
          <a:xfrm>
            <a:off x="7772400" y="2947988"/>
            <a:ext cx="514350" cy="292100"/>
          </a:xfrm>
          <a:prstGeom prst="wedgeRectCallout">
            <a:avLst>
              <a:gd name="adj1" fmla="val -16977"/>
              <a:gd name="adj2" fmla="val -102718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特庇</a:t>
            </a:r>
          </a:p>
        </p:txBody>
      </p:sp>
      <p:sp>
        <p:nvSpPr>
          <p:cNvPr id="434218" name="AutoShape 42"/>
          <p:cNvSpPr>
            <a:spLocks noChangeArrowheads="1"/>
          </p:cNvSpPr>
          <p:nvPr/>
        </p:nvSpPr>
        <p:spPr bwMode="auto">
          <a:xfrm>
            <a:off x="6927851" y="2895600"/>
            <a:ext cx="727075" cy="292100"/>
          </a:xfrm>
          <a:prstGeom prst="wedgeRectCallout">
            <a:avLst>
              <a:gd name="adj1" fmla="val 15722"/>
              <a:gd name="adj2" fmla="val -11087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路司得</a:t>
            </a:r>
          </a:p>
        </p:txBody>
      </p:sp>
      <p:sp>
        <p:nvSpPr>
          <p:cNvPr id="434219" name="Oval 43"/>
          <p:cNvSpPr>
            <a:spLocks noChangeArrowheads="1"/>
          </p:cNvSpPr>
          <p:nvPr/>
        </p:nvSpPr>
        <p:spPr bwMode="auto">
          <a:xfrm>
            <a:off x="7464426" y="2430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4220" name="AutoShape 44"/>
          <p:cNvSpPr>
            <a:spLocks noChangeArrowheads="1"/>
          </p:cNvSpPr>
          <p:nvPr/>
        </p:nvSpPr>
        <p:spPr bwMode="auto">
          <a:xfrm>
            <a:off x="7686676" y="2233613"/>
            <a:ext cx="727075" cy="292100"/>
          </a:xfrm>
          <a:prstGeom prst="wedgeRectCallout">
            <a:avLst>
              <a:gd name="adj1" fmla="val -65500"/>
              <a:gd name="adj2" fmla="val 3206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以哥念</a:t>
            </a:r>
          </a:p>
        </p:txBody>
      </p:sp>
      <p:sp>
        <p:nvSpPr>
          <p:cNvPr id="434221" name="Oval 45"/>
          <p:cNvSpPr>
            <a:spLocks noChangeArrowheads="1"/>
          </p:cNvSpPr>
          <p:nvPr/>
        </p:nvSpPr>
        <p:spPr bwMode="auto">
          <a:xfrm>
            <a:off x="6856413" y="22098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6000923" y="6153151"/>
            <a:ext cx="3996981" cy="444500"/>
          </a:xfrm>
          <a:prstGeom prst="wedgeRectCallout">
            <a:avLst>
              <a:gd name="adj1" fmla="val -2670"/>
              <a:gd name="adj2" fmla="val -49773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  <a:spcAft>
                <a:spcPct val="10000"/>
              </a:spcAft>
            </a:pPr>
            <a:r>
              <a:rPr lang="zh-CN" altLang="en-US" sz="2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約翰的洗禮 </a:t>
            </a:r>
            <a:r>
              <a:rPr lang="en-US" altLang="zh-CN" sz="2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Vs </a:t>
            </a:r>
            <a:r>
              <a:rPr lang="zh-CN" altLang="en-US" sz="2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聖靈的洗禮</a:t>
            </a:r>
            <a:endParaRPr lang="zh-TW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34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43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203" grpId="0"/>
      <p:bldP spid="434206" grpId="0" animBg="1"/>
      <p:bldP spid="434209" grpId="0" animBg="1"/>
      <p:bldP spid="434210" grpId="0" animBg="1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89050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、一點討論：在神的家中應當怎樣行</a:t>
            </a:r>
            <a:endParaRPr lang="zh-TW" altLang="en-US" sz="40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516" y="732191"/>
            <a:ext cx="101505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  <a:sym typeface="Wingdings" panose="05000000000000000000" pitchFamily="2" charset="2"/>
              </a:rPr>
              <a:t>關於教會組織架構：</a:t>
            </a:r>
            <a:endParaRPr lang="en-US" altLang="zh-CN" sz="2800" dirty="0">
              <a:latin typeface="SimHei" panose="02010609060101010101" pitchFamily="49" charset="-122"/>
              <a:ea typeface="SimHei" panose="02010609060101010101" pitchFamily="49" charset="-122"/>
              <a:sym typeface="Wingdings" panose="05000000000000000000" pitchFamily="2" charset="2"/>
            </a:endParaRPr>
          </a:p>
          <a:p>
            <a:pPr lvl="2"/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  <a:sym typeface="Wingdings" panose="05000000000000000000" pitchFamily="2" charset="2"/>
              </a:rPr>
              <a:t>長老、執事、牧師、傳道、主任、傳道、小組長？、老師、其他？這些職分有什麼作用？</a:t>
            </a:r>
            <a:endParaRPr lang="en-US" altLang="zh-CN" sz="2800" dirty="0">
              <a:latin typeface="SimHei" panose="02010609060101010101" pitchFamily="49" charset="-122"/>
              <a:ea typeface="SimHei" panose="02010609060101010101" pitchFamily="49" charset="-122"/>
              <a:sym typeface="Wingdings" panose="05000000000000000000" pitchFamily="2" charset="2"/>
            </a:endParaRPr>
          </a:p>
          <a:p>
            <a:endParaRPr lang="en-US" altLang="zh-CN" sz="2800" dirty="0">
              <a:latin typeface="SimHei" panose="02010609060101010101" pitchFamily="49" charset="-122"/>
              <a:ea typeface="SimHei" panose="02010609060101010101" pitchFamily="49" charset="-122"/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  <a:sym typeface="Wingdings" panose="05000000000000000000" pitchFamily="2" charset="2"/>
              </a:rPr>
              <a:t>領袖在教會中應怎樣行？你有怎樣的期盼，神工人必備的品格有那些？</a:t>
            </a:r>
            <a:endParaRPr lang="en-US" altLang="zh-CN" sz="2800" dirty="0">
              <a:latin typeface="SimHei" panose="02010609060101010101" pitchFamily="49" charset="-122"/>
              <a:ea typeface="SimHei" panose="02010609060101010101" pitchFamily="49" charset="-122"/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2800" dirty="0">
              <a:latin typeface="SimHei" panose="02010609060101010101" pitchFamily="49" charset="-122"/>
              <a:ea typeface="SimHei" panose="02010609060101010101" pitchFamily="49" charset="-122"/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  <a:sym typeface="Wingdings" panose="05000000000000000000" pitchFamily="2" charset="2"/>
              </a:rPr>
              <a:t>會眾在教會中應怎樣行？你有什麼分享</a:t>
            </a: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  <a:sym typeface="Wingdings" panose="05000000000000000000" pitchFamily="2" charset="2"/>
              </a:rPr>
              <a:t>? 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  <a:sym typeface="Wingdings" panose="05000000000000000000" pitchFamily="2" charset="2"/>
              </a:rPr>
              <a:t>那些事必須行的？哪些是必須禁止的？（準時？衣著？財務？態度？婚姻？）</a:t>
            </a:r>
            <a:endParaRPr lang="en-US" altLang="zh-CN" sz="2800" dirty="0">
              <a:latin typeface="SimHei" panose="02010609060101010101" pitchFamily="49" charset="-122"/>
              <a:ea typeface="SimHei" panose="02010609060101010101" pitchFamily="49" charset="-122"/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2800" dirty="0">
              <a:latin typeface="SimHei" panose="02010609060101010101" pitchFamily="49" charset="-122"/>
              <a:ea typeface="SimHei" panose="02010609060101010101" pitchFamily="49" charset="-122"/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  <a:sym typeface="Wingdings" panose="05000000000000000000" pitchFamily="2" charset="2"/>
              </a:rPr>
              <a:t>關於教會，你覺得有什麼問題需要矯正或提醒？（未必本教會）</a:t>
            </a: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  <a:sym typeface="Wingdings" panose="05000000000000000000" pitchFamily="2" charset="2"/>
              </a:rPr>
              <a:t> 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  <a:sym typeface="Wingdings" panose="05000000000000000000" pitchFamily="2" charset="2"/>
              </a:rPr>
              <a:t>（紛爭、結黨、批評論斷、無人作工、財務困擾） </a:t>
            </a:r>
            <a:endParaRPr lang="en-US" altLang="zh-CN" sz="2800" dirty="0">
              <a:latin typeface="SimHei" panose="02010609060101010101" pitchFamily="49" charset="-122"/>
              <a:ea typeface="SimHei" panose="02010609060101010101" pitchFamily="49" charset="-122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513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2" name="Picture 2" descr="paul-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23" name="Oval 3"/>
          <p:cNvSpPr>
            <a:spLocks noChangeArrowheads="1"/>
          </p:cNvSpPr>
          <p:nvPr/>
        </p:nvSpPr>
        <p:spPr bwMode="auto">
          <a:xfrm>
            <a:off x="3787776" y="6413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0325" name="Oval 5"/>
          <p:cNvSpPr>
            <a:spLocks noChangeArrowheads="1"/>
          </p:cNvSpPr>
          <p:nvPr/>
        </p:nvSpPr>
        <p:spPr bwMode="auto">
          <a:xfrm>
            <a:off x="3194051" y="82073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0326" name="Oval 6"/>
          <p:cNvSpPr>
            <a:spLocks noChangeArrowheads="1"/>
          </p:cNvSpPr>
          <p:nvPr/>
        </p:nvSpPr>
        <p:spPr bwMode="auto">
          <a:xfrm>
            <a:off x="2859088" y="8636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0327" name="Oval 7"/>
          <p:cNvSpPr>
            <a:spLocks noChangeArrowheads="1"/>
          </p:cNvSpPr>
          <p:nvPr/>
        </p:nvSpPr>
        <p:spPr bwMode="auto">
          <a:xfrm>
            <a:off x="9218613" y="3268663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0328" name="Oval 8"/>
          <p:cNvSpPr>
            <a:spLocks noChangeArrowheads="1"/>
          </p:cNvSpPr>
          <p:nvPr/>
        </p:nvSpPr>
        <p:spPr bwMode="auto">
          <a:xfrm>
            <a:off x="8586788" y="290988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0329" name="Oval 9"/>
          <p:cNvSpPr>
            <a:spLocks noChangeArrowheads="1"/>
          </p:cNvSpPr>
          <p:nvPr/>
        </p:nvSpPr>
        <p:spPr bwMode="auto">
          <a:xfrm>
            <a:off x="7893051" y="2684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0330" name="Oval 10"/>
          <p:cNvSpPr>
            <a:spLocks noChangeArrowheads="1"/>
          </p:cNvSpPr>
          <p:nvPr/>
        </p:nvSpPr>
        <p:spPr bwMode="auto">
          <a:xfrm>
            <a:off x="7351713" y="26098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0331" name="Oval 11"/>
          <p:cNvSpPr>
            <a:spLocks noChangeArrowheads="1"/>
          </p:cNvSpPr>
          <p:nvPr/>
        </p:nvSpPr>
        <p:spPr bwMode="auto">
          <a:xfrm>
            <a:off x="7464426" y="2430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0332" name="Oval 12"/>
          <p:cNvSpPr>
            <a:spLocks noChangeArrowheads="1"/>
          </p:cNvSpPr>
          <p:nvPr/>
        </p:nvSpPr>
        <p:spPr bwMode="auto">
          <a:xfrm>
            <a:off x="6856413" y="22098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0333" name="Oval 13"/>
          <p:cNvSpPr>
            <a:spLocks noChangeArrowheads="1"/>
          </p:cNvSpPr>
          <p:nvPr/>
        </p:nvSpPr>
        <p:spPr bwMode="auto">
          <a:xfrm>
            <a:off x="4613276" y="13874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0334" name="Oval 14"/>
          <p:cNvSpPr>
            <a:spLocks noChangeArrowheads="1"/>
          </p:cNvSpPr>
          <p:nvPr/>
        </p:nvSpPr>
        <p:spPr bwMode="auto">
          <a:xfrm>
            <a:off x="8997951" y="58547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0335" name="Rectangle 15"/>
          <p:cNvSpPr>
            <a:spLocks noChangeArrowheads="1"/>
          </p:cNvSpPr>
          <p:nvPr/>
        </p:nvSpPr>
        <p:spPr bwMode="auto">
          <a:xfrm>
            <a:off x="1524000" y="4573588"/>
            <a:ext cx="9144000" cy="22844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0336" name="Text Box 16"/>
          <p:cNvSpPr txBox="1">
            <a:spLocks noChangeArrowheads="1"/>
          </p:cNvSpPr>
          <p:nvPr/>
        </p:nvSpPr>
        <p:spPr bwMode="auto">
          <a:xfrm>
            <a:off x="2273301" y="4737100"/>
            <a:ext cx="7643813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保羅進會堂，放膽講道，一連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三個月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，辯論神國的事，勸化眾人。後來，有些人心裡剛硬不信，在眾人面前毀謗這道，保羅就離開他們，也叫門徒與他們分離，便在推喇奴的學房天天辯論。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19:8-9)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40337" name="Oval 17"/>
          <p:cNvSpPr>
            <a:spLocks noChangeArrowheads="1"/>
          </p:cNvSpPr>
          <p:nvPr/>
        </p:nvSpPr>
        <p:spPr bwMode="auto">
          <a:xfrm>
            <a:off x="3462338" y="23828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0339" name="AutoShape 19"/>
          <p:cNvSpPr>
            <a:spLocks noChangeArrowheads="1"/>
          </p:cNvSpPr>
          <p:nvPr/>
        </p:nvSpPr>
        <p:spPr bwMode="auto">
          <a:xfrm>
            <a:off x="5141913" y="2717800"/>
            <a:ext cx="698500" cy="381000"/>
          </a:xfrm>
          <a:prstGeom prst="wedgeRectCallout">
            <a:avLst>
              <a:gd name="adj1" fmla="val -43634"/>
              <a:gd name="adj2" fmla="val -9750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</a:p>
        </p:txBody>
      </p:sp>
      <p:sp>
        <p:nvSpPr>
          <p:cNvPr id="440340" name="Oval 20"/>
          <p:cNvSpPr>
            <a:spLocks noChangeArrowheads="1"/>
          </p:cNvSpPr>
          <p:nvPr/>
        </p:nvSpPr>
        <p:spPr bwMode="auto">
          <a:xfrm>
            <a:off x="5105401" y="24447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0342" name="Text Box 22"/>
          <p:cNvSpPr txBox="1">
            <a:spLocks noChangeArrowheads="1"/>
          </p:cNvSpPr>
          <p:nvPr/>
        </p:nvSpPr>
        <p:spPr bwMode="auto">
          <a:xfrm>
            <a:off x="2166938" y="354013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馬其頓</a:t>
            </a:r>
          </a:p>
        </p:txBody>
      </p:sp>
      <p:sp>
        <p:nvSpPr>
          <p:cNvPr id="440345" name="Oval 25"/>
          <p:cNvSpPr>
            <a:spLocks noChangeArrowheads="1"/>
          </p:cNvSpPr>
          <p:nvPr/>
        </p:nvSpPr>
        <p:spPr bwMode="auto">
          <a:xfrm>
            <a:off x="3071813" y="23939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0346" name="AutoShape 26"/>
          <p:cNvSpPr>
            <a:spLocks noChangeArrowheads="1"/>
          </p:cNvSpPr>
          <p:nvPr/>
        </p:nvSpPr>
        <p:spPr bwMode="auto">
          <a:xfrm>
            <a:off x="2197100" y="2132013"/>
            <a:ext cx="698500" cy="381000"/>
          </a:xfrm>
          <a:prstGeom prst="wedgeRectCallout">
            <a:avLst>
              <a:gd name="adj1" fmla="val 74773"/>
              <a:gd name="adj2" fmla="val 3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</p:spTree>
    <p:extLst>
      <p:ext uri="{BB962C8B-B14F-4D97-AF65-F5344CB8AC3E}">
        <p14:creationId xmlns:p14="http://schemas.microsoft.com/office/powerpoint/2010/main" val="19133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5" grpId="0" animBg="1"/>
      <p:bldP spid="4403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58" name="Picture 2" descr="map-46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745724" y="0"/>
            <a:ext cx="99222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8273" name="AutoShape 17"/>
          <p:cNvSpPr>
            <a:spLocks noChangeArrowheads="1"/>
          </p:cNvSpPr>
          <p:nvPr/>
        </p:nvSpPr>
        <p:spPr bwMode="auto">
          <a:xfrm>
            <a:off x="8180388" y="3976688"/>
            <a:ext cx="698500" cy="381000"/>
          </a:xfrm>
          <a:prstGeom prst="wedgeRectCallout">
            <a:avLst>
              <a:gd name="adj1" fmla="val -75681"/>
              <a:gd name="adj2" fmla="val 237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</a:p>
        </p:txBody>
      </p:sp>
      <p:sp>
        <p:nvSpPr>
          <p:cNvPr id="608274" name="Text Box 18"/>
          <p:cNvSpPr txBox="1">
            <a:spLocks noChangeArrowheads="1"/>
          </p:cNvSpPr>
          <p:nvPr/>
        </p:nvSpPr>
        <p:spPr bwMode="auto">
          <a:xfrm>
            <a:off x="8932863" y="2270125"/>
            <a:ext cx="1098550" cy="45720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亞西亞</a:t>
            </a:r>
          </a:p>
        </p:txBody>
      </p:sp>
      <p:sp>
        <p:nvSpPr>
          <p:cNvPr id="608275" name="Oval 19"/>
          <p:cNvSpPr>
            <a:spLocks noChangeAspect="1" noChangeArrowheads="1"/>
          </p:cNvSpPr>
          <p:nvPr/>
        </p:nvSpPr>
        <p:spPr bwMode="auto">
          <a:xfrm>
            <a:off x="6784975" y="20669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08276" name="Oval 20"/>
          <p:cNvSpPr>
            <a:spLocks noChangeAspect="1" noChangeArrowheads="1"/>
          </p:cNvSpPr>
          <p:nvPr/>
        </p:nvSpPr>
        <p:spPr bwMode="auto">
          <a:xfrm>
            <a:off x="7826375" y="41767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08283" name="AutoShape 27"/>
          <p:cNvSpPr>
            <a:spLocks noChangeArrowheads="1"/>
          </p:cNvSpPr>
          <p:nvPr/>
        </p:nvSpPr>
        <p:spPr bwMode="auto">
          <a:xfrm>
            <a:off x="7091364" y="1849438"/>
            <a:ext cx="727075" cy="292100"/>
          </a:xfrm>
          <a:prstGeom prst="wedgeRectCallout">
            <a:avLst>
              <a:gd name="adj1" fmla="val -68778"/>
              <a:gd name="adj2" fmla="val 4456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特羅亞</a:t>
            </a:r>
          </a:p>
        </p:txBody>
      </p:sp>
      <p:sp>
        <p:nvSpPr>
          <p:cNvPr id="608286" name="Rectangle 30"/>
          <p:cNvSpPr>
            <a:spLocks noChangeArrowheads="1"/>
          </p:cNvSpPr>
          <p:nvPr/>
        </p:nvSpPr>
        <p:spPr bwMode="auto">
          <a:xfrm>
            <a:off x="745724" y="0"/>
            <a:ext cx="3578626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08287" name="Text Box 31"/>
          <p:cNvSpPr txBox="1">
            <a:spLocks noChangeArrowheads="1"/>
          </p:cNvSpPr>
          <p:nvPr/>
        </p:nvSpPr>
        <p:spPr bwMode="auto">
          <a:xfrm>
            <a:off x="949911" y="715964"/>
            <a:ext cx="308710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這樣有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兩年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之久，叫一切住在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亞西亞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的，無論是猶太人，是希臘人，都聽見主的道。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19: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10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08288" name="Text Box 32"/>
          <p:cNvSpPr txBox="1">
            <a:spLocks noChangeArrowheads="1"/>
          </p:cNvSpPr>
          <p:nvPr/>
        </p:nvSpPr>
        <p:spPr bwMode="auto">
          <a:xfrm>
            <a:off x="745724" y="3810000"/>
            <a:ext cx="3578625" cy="15819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ea typeface="SimHei" panose="02010609060101010101" pitchFamily="49" charset="-122"/>
              </a:rPr>
              <a:t>寫</a:t>
            </a:r>
            <a:r>
              <a:rPr lang="zh-TW" altLang="en-US" sz="2200" dirty="0" smtClean="0">
                <a:ea typeface="SimHei" panose="02010609060101010101" pitchFamily="49" charset="-122"/>
              </a:rPr>
              <a:t>哥</a:t>
            </a:r>
            <a:r>
              <a:rPr lang="zh-TW" altLang="en-US" sz="2200" dirty="0">
                <a:ea typeface="SimHei" panose="02010609060101010101" pitchFamily="49" charset="-122"/>
              </a:rPr>
              <a:t>林</a:t>
            </a:r>
            <a:r>
              <a:rPr lang="zh-TW" altLang="en-US" sz="2200" dirty="0" smtClean="0">
                <a:ea typeface="SimHei" panose="02010609060101010101" pitchFamily="49" charset="-122"/>
              </a:rPr>
              <a:t>多</a:t>
            </a:r>
            <a:r>
              <a:rPr lang="en-US" altLang="zh-TW" sz="2200" dirty="0" smtClean="0">
                <a:ea typeface="SimHei" panose="02010609060101010101" pitchFamily="49" charset="-122"/>
              </a:rPr>
              <a:t>[</a:t>
            </a:r>
            <a:r>
              <a:rPr lang="zh-TW" altLang="en-US" sz="2200" dirty="0" smtClean="0">
                <a:ea typeface="SimHei" panose="02010609060101010101" pitchFamily="49" charset="-122"/>
              </a:rPr>
              <a:t>前</a:t>
            </a:r>
            <a:r>
              <a:rPr lang="en-US" altLang="zh-TW" sz="2200" dirty="0" smtClean="0">
                <a:ea typeface="SimHei" panose="02010609060101010101" pitchFamily="49" charset="-122"/>
              </a:rPr>
              <a:t>]</a:t>
            </a:r>
            <a:r>
              <a:rPr lang="zh-CN" altLang="en-US" sz="2200" dirty="0" smtClean="0">
                <a:ea typeface="SimHei" panose="02010609060101010101" pitchFamily="49" charset="-122"/>
              </a:rPr>
              <a:t>前</a:t>
            </a:r>
            <a:r>
              <a:rPr lang="zh-TW" altLang="en-US" sz="2200" dirty="0" smtClean="0">
                <a:ea typeface="SimHei" panose="02010609060101010101" pitchFamily="49" charset="-122"/>
              </a:rPr>
              <a:t>書</a:t>
            </a:r>
            <a:r>
              <a:rPr lang="zh-CN" altLang="en-US" sz="2200" dirty="0" smtClean="0">
                <a:ea typeface="SimHei" panose="02010609060101010101" pitchFamily="49" charset="-122"/>
              </a:rPr>
              <a:t>，哥林多也有回信</a:t>
            </a:r>
            <a:r>
              <a:rPr lang="zh-TW" altLang="en-US" sz="2200" dirty="0" smtClean="0">
                <a:ea typeface="SimHei" panose="02010609060101010101" pitchFamily="49" charset="-122"/>
              </a:rPr>
              <a:t> </a:t>
            </a:r>
            <a:endParaRPr lang="en-US" altLang="zh-TW" sz="2200" dirty="0" smtClean="0">
              <a:ea typeface="SimHei" panose="02010609060101010101" pitchFamily="49" charset="-122"/>
            </a:endParaRPr>
          </a:p>
          <a:p>
            <a:pPr marL="342900" indent="-34290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ea typeface="SimHei" panose="02010609060101010101" pitchFamily="49" charset="-122"/>
              </a:rPr>
              <a:t>寫</a:t>
            </a:r>
            <a:r>
              <a:rPr lang="zh-TW" altLang="en-US" sz="2200" dirty="0">
                <a:ea typeface="SimHei" panose="02010609060101010101" pitchFamily="49" charset="-122"/>
              </a:rPr>
              <a:t>哥林多</a:t>
            </a:r>
            <a:r>
              <a:rPr lang="zh-TW" altLang="en-US" sz="2200" dirty="0" smtClean="0">
                <a:ea typeface="SimHei" panose="02010609060101010101" pitchFamily="49" charset="-122"/>
              </a:rPr>
              <a:t>前書</a:t>
            </a:r>
            <a:endParaRPr lang="en-US" altLang="zh-TW" sz="2200" dirty="0" smtClean="0">
              <a:ea typeface="SimHei" panose="02010609060101010101" pitchFamily="49" charset="-122"/>
            </a:endParaRPr>
          </a:p>
          <a:p>
            <a:pPr>
              <a:spcAft>
                <a:spcPct val="20000"/>
              </a:spcAft>
            </a:pPr>
            <a:r>
              <a:rPr lang="en-US" altLang="zh-TW" sz="2200" dirty="0" smtClean="0">
                <a:ea typeface="SimHei" panose="02010609060101010101" pitchFamily="49" charset="-122"/>
              </a:rPr>
              <a:t>(</a:t>
            </a:r>
            <a:r>
              <a:rPr lang="zh-TW" altLang="en-US" sz="2200" dirty="0">
                <a:ea typeface="SimHei" panose="02010609060101010101" pitchFamily="49" charset="-122"/>
              </a:rPr>
              <a:t>林前</a:t>
            </a:r>
            <a:r>
              <a:rPr lang="en-US" altLang="zh-TW" sz="2200" dirty="0">
                <a:ea typeface="SimHei" panose="02010609060101010101" pitchFamily="49" charset="-122"/>
              </a:rPr>
              <a:t>16:5</a:t>
            </a:r>
            <a:r>
              <a:rPr lang="en-US" altLang="zh-TW" sz="2200" dirty="0" smtClean="0">
                <a:ea typeface="SimHei" panose="02010609060101010101" pitchFamily="49" charset="-122"/>
              </a:rPr>
              <a:t>, 8, 12, 19</a:t>
            </a:r>
            <a:r>
              <a:rPr lang="en-US" altLang="zh-TW" sz="2200" dirty="0">
                <a:ea typeface="SimHei" panose="02010609060101010101" pitchFamily="49" charset="-122"/>
              </a:rPr>
              <a:t>)</a:t>
            </a:r>
            <a:endParaRPr lang="zh-TW" altLang="en-US" sz="2200" dirty="0">
              <a:ea typeface="SimHei" panose="02010609060101010101" pitchFamily="49" charset="-122"/>
            </a:endParaRPr>
          </a:p>
        </p:txBody>
      </p:sp>
      <p:sp>
        <p:nvSpPr>
          <p:cNvPr id="608289" name="Oval 33"/>
          <p:cNvSpPr>
            <a:spLocks noChangeAspect="1" noChangeArrowheads="1"/>
          </p:cNvSpPr>
          <p:nvPr/>
        </p:nvSpPr>
        <p:spPr bwMode="auto">
          <a:xfrm>
            <a:off x="7651750" y="36163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08290" name="AutoShape 34"/>
          <p:cNvSpPr>
            <a:spLocks noChangeArrowheads="1"/>
          </p:cNvSpPr>
          <p:nvPr/>
        </p:nvSpPr>
        <p:spPr bwMode="auto">
          <a:xfrm>
            <a:off x="6813551" y="3786188"/>
            <a:ext cx="727075" cy="292100"/>
          </a:xfrm>
          <a:prstGeom prst="wedgeRectCallout">
            <a:avLst>
              <a:gd name="adj1" fmla="val 68343"/>
              <a:gd name="adj2" fmla="val -5978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士每拿</a:t>
            </a:r>
          </a:p>
        </p:txBody>
      </p:sp>
      <p:sp>
        <p:nvSpPr>
          <p:cNvPr id="608291" name="Oval 35"/>
          <p:cNvSpPr>
            <a:spLocks noChangeAspect="1" noChangeArrowheads="1"/>
          </p:cNvSpPr>
          <p:nvPr/>
        </p:nvSpPr>
        <p:spPr bwMode="auto">
          <a:xfrm>
            <a:off x="7677150" y="2819400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08292" name="AutoShape 36"/>
          <p:cNvSpPr>
            <a:spLocks noChangeArrowheads="1"/>
          </p:cNvSpPr>
          <p:nvPr/>
        </p:nvSpPr>
        <p:spPr bwMode="auto">
          <a:xfrm>
            <a:off x="7724776" y="2425700"/>
            <a:ext cx="727075" cy="292100"/>
          </a:xfrm>
          <a:prstGeom prst="wedgeRectCallout">
            <a:avLst>
              <a:gd name="adj1" fmla="val -38426"/>
              <a:gd name="adj2" fmla="val 85324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別迦摩</a:t>
            </a:r>
          </a:p>
        </p:txBody>
      </p:sp>
      <p:sp>
        <p:nvSpPr>
          <p:cNvPr id="608293" name="Oval 37"/>
          <p:cNvSpPr>
            <a:spLocks noChangeAspect="1" noChangeArrowheads="1"/>
          </p:cNvSpPr>
          <p:nvPr/>
        </p:nvSpPr>
        <p:spPr bwMode="auto">
          <a:xfrm>
            <a:off x="8285163" y="3049588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08294" name="AutoShape 38"/>
          <p:cNvSpPr>
            <a:spLocks noChangeArrowheads="1"/>
          </p:cNvSpPr>
          <p:nvPr/>
        </p:nvSpPr>
        <p:spPr bwMode="auto">
          <a:xfrm>
            <a:off x="8610600" y="2833688"/>
            <a:ext cx="903288" cy="292100"/>
          </a:xfrm>
          <a:prstGeom prst="wedgeRectCallout">
            <a:avLst>
              <a:gd name="adj1" fmla="val -68981"/>
              <a:gd name="adj2" fmla="val 3750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推雅推喇</a:t>
            </a:r>
            <a:endParaRPr lang="en-US" altLang="zh-TW" sz="160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  <p:sp>
        <p:nvSpPr>
          <p:cNvPr id="608295" name="Oval 39"/>
          <p:cNvSpPr>
            <a:spLocks noChangeAspect="1" noChangeArrowheads="1"/>
          </p:cNvSpPr>
          <p:nvPr/>
        </p:nvSpPr>
        <p:spPr bwMode="auto">
          <a:xfrm>
            <a:off x="8459788" y="3556000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08296" name="AutoShape 40"/>
          <p:cNvSpPr>
            <a:spLocks noChangeArrowheads="1"/>
          </p:cNvSpPr>
          <p:nvPr/>
        </p:nvSpPr>
        <p:spPr bwMode="auto">
          <a:xfrm>
            <a:off x="8810626" y="3324225"/>
            <a:ext cx="498475" cy="292100"/>
          </a:xfrm>
          <a:prstGeom prst="wedgeRectCallout">
            <a:avLst>
              <a:gd name="adj1" fmla="val -88537"/>
              <a:gd name="adj2" fmla="val 4456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撒狄</a:t>
            </a:r>
          </a:p>
        </p:txBody>
      </p:sp>
      <p:sp>
        <p:nvSpPr>
          <p:cNvPr id="608297" name="Oval 41"/>
          <p:cNvSpPr>
            <a:spLocks noChangeAspect="1" noChangeArrowheads="1"/>
          </p:cNvSpPr>
          <p:nvPr/>
        </p:nvSpPr>
        <p:spPr bwMode="auto">
          <a:xfrm>
            <a:off x="8902700" y="37068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08298" name="AutoShape 42"/>
          <p:cNvSpPr>
            <a:spLocks noChangeArrowheads="1"/>
          </p:cNvSpPr>
          <p:nvPr/>
        </p:nvSpPr>
        <p:spPr bwMode="auto">
          <a:xfrm>
            <a:off x="9301164" y="3663950"/>
            <a:ext cx="903287" cy="292100"/>
          </a:xfrm>
          <a:prstGeom prst="wedgeRectCallout">
            <a:avLst>
              <a:gd name="adj1" fmla="val -75481"/>
              <a:gd name="adj2" fmla="val -10324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非拉鐵非</a:t>
            </a:r>
          </a:p>
        </p:txBody>
      </p:sp>
      <p:sp>
        <p:nvSpPr>
          <p:cNvPr id="608299" name="Oval 43"/>
          <p:cNvSpPr>
            <a:spLocks noChangeAspect="1" noChangeArrowheads="1"/>
          </p:cNvSpPr>
          <p:nvPr/>
        </p:nvSpPr>
        <p:spPr bwMode="auto">
          <a:xfrm>
            <a:off x="9420225" y="42910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08300" name="AutoShape 44"/>
          <p:cNvSpPr>
            <a:spLocks noChangeArrowheads="1"/>
          </p:cNvSpPr>
          <p:nvPr/>
        </p:nvSpPr>
        <p:spPr bwMode="auto">
          <a:xfrm>
            <a:off x="8656638" y="4445000"/>
            <a:ext cx="698500" cy="381000"/>
          </a:xfrm>
          <a:prstGeom prst="wedgeRectCallout">
            <a:avLst>
              <a:gd name="adj1" fmla="val 62046"/>
              <a:gd name="adj2" fmla="val -529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老底嘉</a:t>
            </a:r>
          </a:p>
        </p:txBody>
      </p:sp>
      <p:sp>
        <p:nvSpPr>
          <p:cNvPr id="608301" name="Oval 45"/>
          <p:cNvSpPr>
            <a:spLocks noChangeAspect="1" noChangeArrowheads="1"/>
          </p:cNvSpPr>
          <p:nvPr/>
        </p:nvSpPr>
        <p:spPr bwMode="auto">
          <a:xfrm>
            <a:off x="9575800" y="434657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08302" name="AutoShape 46"/>
          <p:cNvSpPr>
            <a:spLocks noChangeArrowheads="1"/>
          </p:cNvSpPr>
          <p:nvPr/>
        </p:nvSpPr>
        <p:spPr bwMode="auto">
          <a:xfrm>
            <a:off x="9702800" y="4592638"/>
            <a:ext cx="698500" cy="381000"/>
          </a:xfrm>
          <a:prstGeom prst="wedgeRectCallout">
            <a:avLst>
              <a:gd name="adj1" fmla="val -46366"/>
              <a:gd name="adj2" fmla="val -7750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歌羅西</a:t>
            </a:r>
          </a:p>
        </p:txBody>
      </p:sp>
    </p:spTree>
    <p:extLst>
      <p:ext uri="{BB962C8B-B14F-4D97-AF65-F5344CB8AC3E}">
        <p14:creationId xmlns:p14="http://schemas.microsoft.com/office/powerpoint/2010/main" val="27663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75" grpId="0" animBg="1"/>
      <p:bldP spid="608283" grpId="0" animBg="1"/>
      <p:bldP spid="608286" grpId="0" animBg="1"/>
      <p:bldP spid="608287" grpId="0"/>
      <p:bldP spid="608288" grpId="0" animBg="1"/>
      <p:bldP spid="608289" grpId="0" animBg="1"/>
      <p:bldP spid="608290" grpId="0" animBg="1"/>
      <p:bldP spid="608291" grpId="0" animBg="1"/>
      <p:bldP spid="608292" grpId="0" animBg="1"/>
      <p:bldP spid="608293" grpId="0" animBg="1"/>
      <p:bldP spid="608294" grpId="0" animBg="1"/>
      <p:bldP spid="608295" grpId="0" animBg="1"/>
      <p:bldP spid="608296" grpId="0" animBg="1"/>
      <p:bldP spid="608297" grpId="0" animBg="1"/>
      <p:bldP spid="608298" grpId="0" animBg="1"/>
      <p:bldP spid="608299" grpId="0" animBg="1"/>
      <p:bldP spid="608300" grpId="0" animBg="1"/>
      <p:bldP spid="608301" grpId="0" animBg="1"/>
      <p:bldP spid="6083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2" name="Picture 2" descr="map-46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9283" name="AutoShape 3"/>
          <p:cNvSpPr>
            <a:spLocks noChangeArrowheads="1"/>
          </p:cNvSpPr>
          <p:nvPr/>
        </p:nvSpPr>
        <p:spPr bwMode="auto">
          <a:xfrm>
            <a:off x="8180388" y="3976688"/>
            <a:ext cx="698500" cy="381000"/>
          </a:xfrm>
          <a:prstGeom prst="wedgeRectCallout">
            <a:avLst>
              <a:gd name="adj1" fmla="val -75681"/>
              <a:gd name="adj2" fmla="val 237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</a:p>
        </p:txBody>
      </p:sp>
      <p:sp>
        <p:nvSpPr>
          <p:cNvPr id="609284" name="Text Box 4"/>
          <p:cNvSpPr txBox="1">
            <a:spLocks noChangeArrowheads="1"/>
          </p:cNvSpPr>
          <p:nvPr/>
        </p:nvSpPr>
        <p:spPr bwMode="auto">
          <a:xfrm>
            <a:off x="8932863" y="2270125"/>
            <a:ext cx="1098550" cy="45720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亞西亞</a:t>
            </a:r>
          </a:p>
        </p:txBody>
      </p:sp>
      <p:sp>
        <p:nvSpPr>
          <p:cNvPr id="609285" name="Oval 5"/>
          <p:cNvSpPr>
            <a:spLocks noChangeAspect="1" noChangeArrowheads="1"/>
          </p:cNvSpPr>
          <p:nvPr/>
        </p:nvSpPr>
        <p:spPr bwMode="auto">
          <a:xfrm>
            <a:off x="6784975" y="20669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09286" name="Oval 6"/>
          <p:cNvSpPr>
            <a:spLocks noChangeAspect="1" noChangeArrowheads="1"/>
          </p:cNvSpPr>
          <p:nvPr/>
        </p:nvSpPr>
        <p:spPr bwMode="auto">
          <a:xfrm>
            <a:off x="7826375" y="41767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09287" name="Text Box 7"/>
          <p:cNvSpPr txBox="1">
            <a:spLocks noChangeArrowheads="1"/>
          </p:cNvSpPr>
          <p:nvPr/>
        </p:nvSpPr>
        <p:spPr bwMode="auto">
          <a:xfrm>
            <a:off x="2516188" y="255588"/>
            <a:ext cx="1098550" cy="45720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馬其頓</a:t>
            </a:r>
          </a:p>
        </p:txBody>
      </p:sp>
      <p:sp>
        <p:nvSpPr>
          <p:cNvPr id="609288" name="AutoShape 8"/>
          <p:cNvSpPr>
            <a:spLocks noChangeArrowheads="1"/>
          </p:cNvSpPr>
          <p:nvPr/>
        </p:nvSpPr>
        <p:spPr bwMode="auto">
          <a:xfrm>
            <a:off x="7091364" y="1849438"/>
            <a:ext cx="727075" cy="292100"/>
          </a:xfrm>
          <a:prstGeom prst="wedgeRectCallout">
            <a:avLst>
              <a:gd name="adj1" fmla="val -68778"/>
              <a:gd name="adj2" fmla="val 4456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特羅亞</a:t>
            </a:r>
          </a:p>
        </p:txBody>
      </p:sp>
      <p:sp>
        <p:nvSpPr>
          <p:cNvPr id="609289" name="Rectangle 9"/>
          <p:cNvSpPr>
            <a:spLocks noChangeArrowheads="1"/>
          </p:cNvSpPr>
          <p:nvPr/>
        </p:nvSpPr>
        <p:spPr bwMode="auto">
          <a:xfrm>
            <a:off x="870013" y="0"/>
            <a:ext cx="3454338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09290" name="Text Box 10"/>
          <p:cNvSpPr txBox="1">
            <a:spLocks noChangeArrowheads="1"/>
          </p:cNvSpPr>
          <p:nvPr/>
        </p:nvSpPr>
        <p:spPr bwMode="auto">
          <a:xfrm>
            <a:off x="1376039" y="715964"/>
            <a:ext cx="2660974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神藉保羅的手行了些</a:t>
            </a:r>
            <a:r>
              <a:rPr lang="zh-TW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非常的奇事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；甚至有人從保羅身上拿手巾或圍裙放在病人身上，病就退了，惡鬼也出去了。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19:11-12)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09292" name="Oval 12"/>
          <p:cNvSpPr>
            <a:spLocks noChangeAspect="1" noChangeArrowheads="1"/>
          </p:cNvSpPr>
          <p:nvPr/>
        </p:nvSpPr>
        <p:spPr bwMode="auto">
          <a:xfrm>
            <a:off x="7651750" y="361632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09293" name="AutoShape 13"/>
          <p:cNvSpPr>
            <a:spLocks noChangeArrowheads="1"/>
          </p:cNvSpPr>
          <p:nvPr/>
        </p:nvSpPr>
        <p:spPr bwMode="auto">
          <a:xfrm>
            <a:off x="6813551" y="3786188"/>
            <a:ext cx="727075" cy="292100"/>
          </a:xfrm>
          <a:prstGeom prst="wedgeRectCallout">
            <a:avLst>
              <a:gd name="adj1" fmla="val 68343"/>
              <a:gd name="adj2" fmla="val -5978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士每拿</a:t>
            </a:r>
          </a:p>
        </p:txBody>
      </p:sp>
      <p:sp>
        <p:nvSpPr>
          <p:cNvPr id="609294" name="Oval 14"/>
          <p:cNvSpPr>
            <a:spLocks noChangeAspect="1" noChangeArrowheads="1"/>
          </p:cNvSpPr>
          <p:nvPr/>
        </p:nvSpPr>
        <p:spPr bwMode="auto">
          <a:xfrm>
            <a:off x="7677150" y="2819400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09295" name="AutoShape 15"/>
          <p:cNvSpPr>
            <a:spLocks noChangeArrowheads="1"/>
          </p:cNvSpPr>
          <p:nvPr/>
        </p:nvSpPr>
        <p:spPr bwMode="auto">
          <a:xfrm>
            <a:off x="7724776" y="2425700"/>
            <a:ext cx="727075" cy="292100"/>
          </a:xfrm>
          <a:prstGeom prst="wedgeRectCallout">
            <a:avLst>
              <a:gd name="adj1" fmla="val -38426"/>
              <a:gd name="adj2" fmla="val 85324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別迦摩</a:t>
            </a:r>
          </a:p>
        </p:txBody>
      </p:sp>
      <p:sp>
        <p:nvSpPr>
          <p:cNvPr id="609296" name="Oval 16"/>
          <p:cNvSpPr>
            <a:spLocks noChangeAspect="1" noChangeArrowheads="1"/>
          </p:cNvSpPr>
          <p:nvPr/>
        </p:nvSpPr>
        <p:spPr bwMode="auto">
          <a:xfrm>
            <a:off x="8285163" y="3049588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09297" name="AutoShape 17"/>
          <p:cNvSpPr>
            <a:spLocks noChangeArrowheads="1"/>
          </p:cNvSpPr>
          <p:nvPr/>
        </p:nvSpPr>
        <p:spPr bwMode="auto">
          <a:xfrm>
            <a:off x="8610600" y="2833688"/>
            <a:ext cx="903288" cy="292100"/>
          </a:xfrm>
          <a:prstGeom prst="wedgeRectCallout">
            <a:avLst>
              <a:gd name="adj1" fmla="val -68981"/>
              <a:gd name="adj2" fmla="val 3750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推雅推喇</a:t>
            </a:r>
            <a:endParaRPr lang="en-US" altLang="zh-TW" sz="160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  <p:sp>
        <p:nvSpPr>
          <p:cNvPr id="609298" name="Oval 18"/>
          <p:cNvSpPr>
            <a:spLocks noChangeAspect="1" noChangeArrowheads="1"/>
          </p:cNvSpPr>
          <p:nvPr/>
        </p:nvSpPr>
        <p:spPr bwMode="auto">
          <a:xfrm>
            <a:off x="8459788" y="3556000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09299" name="AutoShape 19"/>
          <p:cNvSpPr>
            <a:spLocks noChangeArrowheads="1"/>
          </p:cNvSpPr>
          <p:nvPr/>
        </p:nvSpPr>
        <p:spPr bwMode="auto">
          <a:xfrm>
            <a:off x="8810626" y="3324225"/>
            <a:ext cx="498475" cy="292100"/>
          </a:xfrm>
          <a:prstGeom prst="wedgeRectCallout">
            <a:avLst>
              <a:gd name="adj1" fmla="val -88537"/>
              <a:gd name="adj2" fmla="val 4456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撒狄</a:t>
            </a:r>
          </a:p>
        </p:txBody>
      </p:sp>
      <p:sp>
        <p:nvSpPr>
          <p:cNvPr id="609300" name="Oval 20"/>
          <p:cNvSpPr>
            <a:spLocks noChangeAspect="1" noChangeArrowheads="1"/>
          </p:cNvSpPr>
          <p:nvPr/>
        </p:nvSpPr>
        <p:spPr bwMode="auto">
          <a:xfrm>
            <a:off x="8902700" y="37068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09301" name="AutoShape 21"/>
          <p:cNvSpPr>
            <a:spLocks noChangeArrowheads="1"/>
          </p:cNvSpPr>
          <p:nvPr/>
        </p:nvSpPr>
        <p:spPr bwMode="auto">
          <a:xfrm>
            <a:off x="9301164" y="3663950"/>
            <a:ext cx="903287" cy="292100"/>
          </a:xfrm>
          <a:prstGeom prst="wedgeRectCallout">
            <a:avLst>
              <a:gd name="adj1" fmla="val -75481"/>
              <a:gd name="adj2" fmla="val -10324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非拉鐵非</a:t>
            </a:r>
          </a:p>
        </p:txBody>
      </p:sp>
      <p:sp>
        <p:nvSpPr>
          <p:cNvPr id="609302" name="Oval 22"/>
          <p:cNvSpPr>
            <a:spLocks noChangeAspect="1" noChangeArrowheads="1"/>
          </p:cNvSpPr>
          <p:nvPr/>
        </p:nvSpPr>
        <p:spPr bwMode="auto">
          <a:xfrm>
            <a:off x="9420225" y="42910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09303" name="AutoShape 23"/>
          <p:cNvSpPr>
            <a:spLocks noChangeArrowheads="1"/>
          </p:cNvSpPr>
          <p:nvPr/>
        </p:nvSpPr>
        <p:spPr bwMode="auto">
          <a:xfrm>
            <a:off x="8656638" y="4445000"/>
            <a:ext cx="698500" cy="381000"/>
          </a:xfrm>
          <a:prstGeom prst="wedgeRectCallout">
            <a:avLst>
              <a:gd name="adj1" fmla="val 62046"/>
              <a:gd name="adj2" fmla="val -5291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老底嘉</a:t>
            </a:r>
          </a:p>
        </p:txBody>
      </p:sp>
      <p:sp>
        <p:nvSpPr>
          <p:cNvPr id="609304" name="Oval 24"/>
          <p:cNvSpPr>
            <a:spLocks noChangeAspect="1" noChangeArrowheads="1"/>
          </p:cNvSpPr>
          <p:nvPr/>
        </p:nvSpPr>
        <p:spPr bwMode="auto">
          <a:xfrm>
            <a:off x="9575800" y="4346575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09305" name="AutoShape 25"/>
          <p:cNvSpPr>
            <a:spLocks noChangeArrowheads="1"/>
          </p:cNvSpPr>
          <p:nvPr/>
        </p:nvSpPr>
        <p:spPr bwMode="auto">
          <a:xfrm>
            <a:off x="9702800" y="4592638"/>
            <a:ext cx="698500" cy="381000"/>
          </a:xfrm>
          <a:prstGeom prst="wedgeRectCallout">
            <a:avLst>
              <a:gd name="adj1" fmla="val -46366"/>
              <a:gd name="adj2" fmla="val -7750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歌羅西</a:t>
            </a:r>
          </a:p>
        </p:txBody>
      </p:sp>
    </p:spTree>
    <p:extLst>
      <p:ext uri="{BB962C8B-B14F-4D97-AF65-F5344CB8AC3E}">
        <p14:creationId xmlns:p14="http://schemas.microsoft.com/office/powerpoint/2010/main" val="172243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2" name="Picture 2" descr="Ephesus Gate of Augustus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63" name="Text Box 3"/>
          <p:cNvSpPr txBox="1">
            <a:spLocks noChangeArrowheads="1"/>
          </p:cNvSpPr>
          <p:nvPr/>
        </p:nvSpPr>
        <p:spPr bwMode="auto">
          <a:xfrm>
            <a:off x="3141664" y="95250"/>
            <a:ext cx="3852337" cy="87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亞西亞省第一大城，商業中心</a:t>
            </a:r>
          </a:p>
          <a:p>
            <a:pPr>
              <a:spcAft>
                <a:spcPct val="30000"/>
              </a:spcAft>
            </a:pPr>
            <a:r>
              <a:rPr lang="zh-TW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行邪術、拜偶像之風鼎盛</a:t>
            </a:r>
          </a:p>
        </p:txBody>
      </p:sp>
      <p:sp>
        <p:nvSpPr>
          <p:cNvPr id="450564" name="Text Box 4"/>
          <p:cNvSpPr txBox="1">
            <a:spLocks noChangeArrowheads="1"/>
          </p:cNvSpPr>
          <p:nvPr/>
        </p:nvSpPr>
        <p:spPr bwMode="auto">
          <a:xfrm>
            <a:off x="1679575" y="120650"/>
            <a:ext cx="1098550" cy="4572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  <a:endParaRPr lang="zh-TW" altLang="en-US" sz="200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448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86" name="Picture 2" descr="ephesus-seven-wonders-ancient-worl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1587" name="Text Box 3"/>
          <p:cNvSpPr txBox="1">
            <a:spLocks noChangeArrowheads="1"/>
          </p:cNvSpPr>
          <p:nvPr/>
        </p:nvSpPr>
        <p:spPr bwMode="auto">
          <a:xfrm>
            <a:off x="1679575" y="120650"/>
            <a:ext cx="2190750" cy="4572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以弗所</a:t>
            </a:r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：</a:t>
            </a:r>
            <a:r>
              <a:rPr lang="zh-TW" altLang="en-US" sz="2200">
                <a:solidFill>
                  <a:schemeClr val="bg1"/>
                </a:solidFill>
                <a:ea typeface="SimHei" panose="02010609060101010101" pitchFamily="49" charset="-122"/>
              </a:rPr>
              <a:t>圖書館</a:t>
            </a:r>
          </a:p>
        </p:txBody>
      </p:sp>
    </p:spTree>
    <p:extLst>
      <p:ext uri="{BB962C8B-B14F-4D97-AF65-F5344CB8AC3E}">
        <p14:creationId xmlns:p14="http://schemas.microsoft.com/office/powerpoint/2010/main" val="13020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4379</TotalTime>
  <Words>4639</Words>
  <Application>Microsoft Office PowerPoint</Application>
  <PresentationFormat>Widescreen</PresentationFormat>
  <Paragraphs>312</Paragraphs>
  <Slides>40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Microsoft YaHei</vt:lpstr>
      <vt:lpstr>新細明體</vt:lpstr>
      <vt:lpstr>SimHei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M3 Engineering &amp;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Lu</dc:creator>
  <cp:lastModifiedBy>Mike Lu</cp:lastModifiedBy>
  <cp:revision>160</cp:revision>
  <dcterms:created xsi:type="dcterms:W3CDTF">2014-12-30T18:22:34Z</dcterms:created>
  <dcterms:modified xsi:type="dcterms:W3CDTF">2018-02-25T16:02:16Z</dcterms:modified>
</cp:coreProperties>
</file>