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500" r:id="rId3"/>
    <p:sldId id="501" r:id="rId4"/>
    <p:sldId id="502" r:id="rId5"/>
    <p:sldId id="503" r:id="rId6"/>
    <p:sldId id="507" r:id="rId7"/>
    <p:sldId id="504" r:id="rId8"/>
    <p:sldId id="50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1EDF"/>
    <a:srgbClr val="150575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4" autoAdjust="0"/>
    <p:restoredTop sz="94660"/>
  </p:normalViewPr>
  <p:slideViewPr>
    <p:cSldViewPr snapToGrid="0">
      <p:cViewPr varScale="1">
        <p:scale>
          <a:sx n="77" d="100"/>
          <a:sy n="77" d="100"/>
        </p:scale>
        <p:origin x="42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248BC-A7B4-46D6-832B-CA6FB112499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7E2C5-8E48-47FE-82E1-8A074F3A5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63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4/26/2018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8889" y="160312"/>
            <a:ext cx="1026258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《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你們當效法我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》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第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14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課 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- 4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月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29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日</a:t>
            </a:r>
            <a:endParaRPr lang="en-US" altLang="zh-CN" sz="4000" b="1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algn="ctr"/>
            <a:r>
              <a:rPr lang="zh-TW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提</a:t>
            </a:r>
            <a:r>
              <a:rPr lang="zh-CN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多</a:t>
            </a:r>
            <a:r>
              <a:rPr lang="zh-TW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書</a:t>
            </a:r>
            <a:r>
              <a:rPr lang="zh-TW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概論</a:t>
            </a:r>
            <a:endParaRPr lang="zh-TW" altLang="en-US" sz="4800" b="1" dirty="0">
              <a:solidFill>
                <a:srgbClr val="C00000"/>
              </a:solidFill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3733" y="1940807"/>
            <a:ext cx="45736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課程內容：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4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個方面</a:t>
            </a:r>
            <a:endParaRPr lang="en-US" sz="4000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2712649"/>
            <a:ext cx="121116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TW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簡單回顧保羅晚年的行</a:t>
            </a:r>
            <a:r>
              <a:rPr lang="zh-TW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程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：</a:t>
            </a:r>
            <a:endParaRPr lang="en-US" altLang="zh-TW" sz="4000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提</a:t>
            </a:r>
            <a:r>
              <a:rPr lang="zh-TW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摩</a:t>
            </a:r>
            <a:r>
              <a:rPr lang="zh-TW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太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個人簡介</a:t>
            </a:r>
            <a:r>
              <a:rPr lang="en-US" altLang="zh-TW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:</a:t>
            </a:r>
            <a:endParaRPr lang="zh-TW" altLang="en-US" sz="4000" dirty="0">
              <a:solidFill>
                <a:srgbClr val="FF0000"/>
              </a:solidFill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提</a:t>
            </a:r>
            <a:r>
              <a:rPr lang="zh-CN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多</a:t>
            </a:r>
            <a:r>
              <a:rPr lang="zh-TW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書</a:t>
            </a:r>
            <a:r>
              <a:rPr lang="zh-TW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應該瞭解的內容</a:t>
            </a:r>
            <a:r>
              <a:rPr lang="en-US" altLang="zh-TW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在神的家中怎樣行</a:t>
            </a:r>
            <a:endParaRPr lang="zh-TW" altLang="en-US" sz="4000" dirty="0">
              <a:solidFill>
                <a:srgbClr val="C00000"/>
              </a:solidFill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一點討論</a:t>
            </a:r>
            <a:r>
              <a:rPr lang="en-US" altLang="zh-TW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:  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教會與教會領袖</a:t>
            </a:r>
            <a:endParaRPr lang="zh-TW" altLang="en-US" sz="4000" dirty="0">
              <a:solidFill>
                <a:srgbClr val="C00000"/>
              </a:solidFill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" y="781396"/>
            <a:ext cx="9318567" cy="6076604"/>
            <a:chOff x="1524000" y="2"/>
            <a:chExt cx="9144000" cy="5843846"/>
          </a:xfrm>
        </p:grpSpPr>
        <p:pic>
          <p:nvPicPr>
            <p:cNvPr id="3074" name="Picture 2" descr="Roman empire1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749"/>
            <a:stretch/>
          </p:blipFill>
          <p:spPr bwMode="auto">
            <a:xfrm>
              <a:off x="1524000" y="2"/>
              <a:ext cx="9144000" cy="58438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13" name="Freeform 41"/>
            <p:cNvSpPr>
              <a:spLocks/>
            </p:cNvSpPr>
            <p:nvPr/>
          </p:nvSpPr>
          <p:spPr bwMode="auto">
            <a:xfrm>
              <a:off x="8145464" y="2320926"/>
              <a:ext cx="560387" cy="665163"/>
            </a:xfrm>
            <a:custGeom>
              <a:avLst/>
              <a:gdLst>
                <a:gd name="T0" fmla="*/ 353 w 353"/>
                <a:gd name="T1" fmla="*/ 410 h 419"/>
                <a:gd name="T2" fmla="*/ 283 w 353"/>
                <a:gd name="T3" fmla="*/ 410 h 419"/>
                <a:gd name="T4" fmla="*/ 240 w 353"/>
                <a:gd name="T5" fmla="*/ 355 h 419"/>
                <a:gd name="T6" fmla="*/ 161 w 353"/>
                <a:gd name="T7" fmla="*/ 213 h 419"/>
                <a:gd name="T8" fmla="*/ 123 w 353"/>
                <a:gd name="T9" fmla="*/ 96 h 419"/>
                <a:gd name="T10" fmla="*/ 0 w 353"/>
                <a:gd name="T11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3" h="419">
                  <a:moveTo>
                    <a:pt x="353" y="410"/>
                  </a:moveTo>
                  <a:cubicBezTo>
                    <a:pt x="341" y="410"/>
                    <a:pt x="302" y="419"/>
                    <a:pt x="283" y="410"/>
                  </a:cubicBezTo>
                  <a:cubicBezTo>
                    <a:pt x="264" y="401"/>
                    <a:pt x="260" y="388"/>
                    <a:pt x="240" y="355"/>
                  </a:cubicBezTo>
                  <a:cubicBezTo>
                    <a:pt x="220" y="322"/>
                    <a:pt x="181" y="256"/>
                    <a:pt x="161" y="213"/>
                  </a:cubicBezTo>
                  <a:cubicBezTo>
                    <a:pt x="141" y="170"/>
                    <a:pt x="150" y="131"/>
                    <a:pt x="123" y="96"/>
                  </a:cubicBezTo>
                  <a:cubicBezTo>
                    <a:pt x="96" y="61"/>
                    <a:pt x="26" y="20"/>
                    <a:pt x="0" y="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39"/>
            <p:cNvSpPr>
              <a:spLocks/>
            </p:cNvSpPr>
            <p:nvPr/>
          </p:nvSpPr>
          <p:spPr bwMode="auto">
            <a:xfrm>
              <a:off x="8728076" y="2944814"/>
              <a:ext cx="301625" cy="15875"/>
            </a:xfrm>
            <a:custGeom>
              <a:avLst/>
              <a:gdLst>
                <a:gd name="T0" fmla="*/ 0 w 190"/>
                <a:gd name="T1" fmla="*/ 10 h 10"/>
                <a:gd name="T2" fmla="*/ 116 w 190"/>
                <a:gd name="T3" fmla="*/ 5 h 10"/>
                <a:gd name="T4" fmla="*/ 190 w 190"/>
                <a:gd name="T5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0" h="10">
                  <a:moveTo>
                    <a:pt x="0" y="10"/>
                  </a:moveTo>
                  <a:cubicBezTo>
                    <a:pt x="42" y="8"/>
                    <a:pt x="84" y="6"/>
                    <a:pt x="116" y="5"/>
                  </a:cubicBezTo>
                  <a:cubicBezTo>
                    <a:pt x="148" y="4"/>
                    <a:pt x="145" y="0"/>
                    <a:pt x="190" y="3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" name="Oval 4"/>
            <p:cNvSpPr>
              <a:spLocks noChangeArrowheads="1"/>
            </p:cNvSpPr>
            <p:nvPr/>
          </p:nvSpPr>
          <p:spPr bwMode="auto">
            <a:xfrm>
              <a:off x="8682039" y="2933701"/>
              <a:ext cx="73025" cy="74613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" name="Oval 15"/>
            <p:cNvSpPr>
              <a:spLocks noChangeArrowheads="1"/>
            </p:cNvSpPr>
            <p:nvPr/>
          </p:nvSpPr>
          <p:spPr bwMode="auto">
            <a:xfrm>
              <a:off x="8078789" y="2255838"/>
              <a:ext cx="73025" cy="7461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" name="Oval 18"/>
            <p:cNvSpPr>
              <a:spLocks noChangeArrowheads="1"/>
            </p:cNvSpPr>
            <p:nvPr/>
          </p:nvSpPr>
          <p:spPr bwMode="auto">
            <a:xfrm>
              <a:off x="9039226" y="2913063"/>
              <a:ext cx="73025" cy="7461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" name="Oval 20"/>
            <p:cNvSpPr>
              <a:spLocks noChangeArrowheads="1"/>
            </p:cNvSpPr>
            <p:nvPr/>
          </p:nvSpPr>
          <p:spPr bwMode="auto">
            <a:xfrm>
              <a:off x="5921376" y="2027238"/>
              <a:ext cx="73025" cy="7461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" name="AutoShape 21"/>
            <p:cNvSpPr>
              <a:spLocks noChangeArrowheads="1"/>
            </p:cNvSpPr>
            <p:nvPr/>
          </p:nvSpPr>
          <p:spPr bwMode="auto">
            <a:xfrm>
              <a:off x="5754689" y="1457326"/>
              <a:ext cx="631825" cy="379413"/>
            </a:xfrm>
            <a:prstGeom prst="wedgeRectCallout">
              <a:avLst>
                <a:gd name="adj1" fmla="val -18093"/>
                <a:gd name="adj2" fmla="val 9853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羅馬</a:t>
              </a:r>
            </a:p>
          </p:txBody>
        </p:sp>
        <p:sp>
          <p:nvSpPr>
            <p:cNvPr id="3096" name="AutoShape 24"/>
            <p:cNvSpPr>
              <a:spLocks noChangeArrowheads="1"/>
            </p:cNvSpPr>
            <p:nvPr/>
          </p:nvSpPr>
          <p:spPr bwMode="auto">
            <a:xfrm>
              <a:off x="9250363" y="2733676"/>
              <a:ext cx="817562" cy="379413"/>
            </a:xfrm>
            <a:prstGeom prst="wedgeRectCallout">
              <a:avLst>
                <a:gd name="adj1" fmla="val -66505"/>
                <a:gd name="adj2" fmla="val 815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歌羅西</a:t>
              </a:r>
            </a:p>
          </p:txBody>
        </p:sp>
        <p:sp>
          <p:nvSpPr>
            <p:cNvPr id="3097" name="AutoShape 25"/>
            <p:cNvSpPr>
              <a:spLocks noChangeArrowheads="1"/>
            </p:cNvSpPr>
            <p:nvPr/>
          </p:nvSpPr>
          <p:spPr bwMode="auto">
            <a:xfrm>
              <a:off x="8810626" y="3238501"/>
              <a:ext cx="817563" cy="379413"/>
            </a:xfrm>
            <a:prstGeom prst="wedgeRectCallout">
              <a:avLst>
                <a:gd name="adj1" fmla="val -57769"/>
                <a:gd name="adj2" fmla="val -111926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 dirty="0">
                  <a:ea typeface="SimHei" panose="02010609060101010101" pitchFamily="49" charset="-122"/>
                </a:rPr>
                <a:t>以弗所</a:t>
              </a:r>
            </a:p>
          </p:txBody>
        </p:sp>
        <p:sp>
          <p:nvSpPr>
            <p:cNvPr id="3099" name="AutoShape 27"/>
            <p:cNvSpPr>
              <a:spLocks noChangeArrowheads="1"/>
            </p:cNvSpPr>
            <p:nvPr/>
          </p:nvSpPr>
          <p:spPr bwMode="auto">
            <a:xfrm>
              <a:off x="7961313" y="1774826"/>
              <a:ext cx="817562" cy="379413"/>
            </a:xfrm>
            <a:prstGeom prst="wedgeRectCallout">
              <a:avLst>
                <a:gd name="adj1" fmla="val -29806"/>
                <a:gd name="adj2" fmla="val 7259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腓立比</a:t>
              </a:r>
            </a:p>
          </p:txBody>
        </p:sp>
        <p:sp>
          <p:nvSpPr>
            <p:cNvPr id="3101" name="AutoShape 29" descr="Canvas"/>
            <p:cNvSpPr>
              <a:spLocks noChangeArrowheads="1"/>
            </p:cNvSpPr>
            <p:nvPr/>
          </p:nvSpPr>
          <p:spPr bwMode="auto">
            <a:xfrm>
              <a:off x="1658938" y="5257800"/>
              <a:ext cx="4729162" cy="585788"/>
            </a:xfrm>
            <a:prstGeom prst="plaque">
              <a:avLst>
                <a:gd name="adj" fmla="val 16667"/>
              </a:avLst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2000">
                  <a:latin typeface="SimHei" panose="02010609060101010101" pitchFamily="49" charset="-122"/>
                  <a:ea typeface="SimHei" panose="02010609060101010101" pitchFamily="49" charset="-122"/>
                </a:rPr>
                <a:t>保羅從羅馬獲釋後的可能旅程</a:t>
              </a:r>
              <a:r>
                <a:rPr lang="en-US" altLang="zh-TW" sz="2000">
                  <a:latin typeface="SimHei" panose="02010609060101010101" pitchFamily="49" charset="-122"/>
                  <a:ea typeface="SimHei" panose="02010609060101010101" pitchFamily="49" charset="-122"/>
                </a:rPr>
                <a:t>(62-67AD)</a:t>
              </a:r>
            </a:p>
          </p:txBody>
        </p:sp>
        <p:sp>
          <p:nvSpPr>
            <p:cNvPr id="3108" name="Oval 36"/>
            <p:cNvSpPr>
              <a:spLocks noChangeArrowheads="1"/>
            </p:cNvSpPr>
            <p:nvPr/>
          </p:nvSpPr>
          <p:spPr bwMode="auto">
            <a:xfrm>
              <a:off x="7843839" y="2947988"/>
              <a:ext cx="73025" cy="7461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0" name="Freeform 38"/>
            <p:cNvSpPr>
              <a:spLocks/>
            </p:cNvSpPr>
            <p:nvPr/>
          </p:nvSpPr>
          <p:spPr bwMode="auto">
            <a:xfrm>
              <a:off x="5873750" y="2065338"/>
              <a:ext cx="2820988" cy="1420812"/>
            </a:xfrm>
            <a:custGeom>
              <a:avLst/>
              <a:gdLst>
                <a:gd name="T0" fmla="*/ 42 w 1777"/>
                <a:gd name="T1" fmla="*/ 0 h 895"/>
                <a:gd name="T2" fmla="*/ 6 w 1777"/>
                <a:gd name="T3" fmla="*/ 74 h 895"/>
                <a:gd name="T4" fmla="*/ 80 w 1777"/>
                <a:gd name="T5" fmla="*/ 151 h 895"/>
                <a:gd name="T6" fmla="*/ 298 w 1777"/>
                <a:gd name="T7" fmla="*/ 273 h 895"/>
                <a:gd name="T8" fmla="*/ 433 w 1777"/>
                <a:gd name="T9" fmla="*/ 434 h 895"/>
                <a:gd name="T10" fmla="*/ 442 w 1777"/>
                <a:gd name="T11" fmla="*/ 645 h 895"/>
                <a:gd name="T12" fmla="*/ 920 w 1777"/>
                <a:gd name="T13" fmla="*/ 840 h 895"/>
                <a:gd name="T14" fmla="*/ 1359 w 1777"/>
                <a:gd name="T15" fmla="*/ 895 h 895"/>
                <a:gd name="T16" fmla="*/ 1599 w 1777"/>
                <a:gd name="T17" fmla="*/ 842 h 895"/>
                <a:gd name="T18" fmla="*/ 1777 w 1777"/>
                <a:gd name="T19" fmla="*/ 590 h 8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7" h="895">
                  <a:moveTo>
                    <a:pt x="42" y="0"/>
                  </a:moveTo>
                  <a:cubicBezTo>
                    <a:pt x="25" y="21"/>
                    <a:pt x="0" y="49"/>
                    <a:pt x="6" y="74"/>
                  </a:cubicBezTo>
                  <a:cubicBezTo>
                    <a:pt x="12" y="99"/>
                    <a:pt x="31" y="118"/>
                    <a:pt x="80" y="151"/>
                  </a:cubicBezTo>
                  <a:cubicBezTo>
                    <a:pt x="129" y="184"/>
                    <a:pt x="239" y="226"/>
                    <a:pt x="298" y="273"/>
                  </a:cubicBezTo>
                  <a:cubicBezTo>
                    <a:pt x="357" y="320"/>
                    <a:pt x="409" y="372"/>
                    <a:pt x="433" y="434"/>
                  </a:cubicBezTo>
                  <a:cubicBezTo>
                    <a:pt x="457" y="496"/>
                    <a:pt x="361" y="577"/>
                    <a:pt x="442" y="645"/>
                  </a:cubicBezTo>
                  <a:cubicBezTo>
                    <a:pt x="523" y="713"/>
                    <a:pt x="767" y="798"/>
                    <a:pt x="920" y="840"/>
                  </a:cubicBezTo>
                  <a:cubicBezTo>
                    <a:pt x="1073" y="882"/>
                    <a:pt x="1246" y="895"/>
                    <a:pt x="1359" y="895"/>
                  </a:cubicBezTo>
                  <a:cubicBezTo>
                    <a:pt x="1472" y="895"/>
                    <a:pt x="1529" y="893"/>
                    <a:pt x="1599" y="842"/>
                  </a:cubicBezTo>
                  <a:cubicBezTo>
                    <a:pt x="1669" y="791"/>
                    <a:pt x="1740" y="643"/>
                    <a:pt x="1777" y="59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Text Box 40" descr="Brown marble"/>
            <p:cNvSpPr txBox="1">
              <a:spLocks noChangeArrowheads="1"/>
            </p:cNvSpPr>
            <p:nvPr/>
          </p:nvSpPr>
          <p:spPr bwMode="auto">
            <a:xfrm>
              <a:off x="8772526" y="3648075"/>
              <a:ext cx="879475" cy="376238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提摩太</a:t>
              </a:r>
            </a:p>
          </p:txBody>
        </p:sp>
        <p:sp>
          <p:nvSpPr>
            <p:cNvPr id="3114" name="Text Box 42" descr="Green marble"/>
            <p:cNvSpPr txBox="1">
              <a:spLocks noChangeArrowheads="1"/>
            </p:cNvSpPr>
            <p:nvPr/>
          </p:nvSpPr>
          <p:spPr bwMode="auto">
            <a:xfrm>
              <a:off x="7929564" y="1365250"/>
              <a:ext cx="879475" cy="376238"/>
            </a:xfrm>
            <a:prstGeom prst="rect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寫提前</a:t>
              </a:r>
            </a:p>
          </p:txBody>
        </p:sp>
        <p:sp>
          <p:nvSpPr>
            <p:cNvPr id="3115" name="Oval 43"/>
            <p:cNvSpPr>
              <a:spLocks noChangeArrowheads="1"/>
            </p:cNvSpPr>
            <p:nvPr/>
          </p:nvSpPr>
          <p:spPr bwMode="auto">
            <a:xfrm>
              <a:off x="7451726" y="2651126"/>
              <a:ext cx="73025" cy="74613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 保羅“晚年的可能行程”</a:t>
            </a:r>
            <a:endParaRPr lang="en-US" sz="4000" b="1" dirty="0">
              <a:latin typeface="SimHei" panose="02010609060101010101" pitchFamily="49" charset="-122"/>
              <a:ea typeface="SimHei" panose="02010609060101010101" pitchFamily="49" charset="-122"/>
              <a:cs typeface="Microsoft YaHei" panose="020B0503020204020204" pitchFamily="34" charset="-122"/>
            </a:endParaRP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1024603" y="3239460"/>
            <a:ext cx="879475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dirty="0">
                <a:ea typeface="SimHei" panose="02010609060101010101" pitchFamily="49" charset="-122"/>
              </a:rPr>
              <a:t>西班牙</a:t>
            </a:r>
          </a:p>
        </p:txBody>
      </p:sp>
    </p:spTree>
    <p:extLst>
      <p:ext uri="{BB962C8B-B14F-4D97-AF65-F5344CB8AC3E}">
        <p14:creationId xmlns:p14="http://schemas.microsoft.com/office/powerpoint/2010/main" val="6158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908138"/>
            <a:ext cx="9144000" cy="5949862"/>
            <a:chOff x="1524000" y="2"/>
            <a:chExt cx="9144000" cy="5949862"/>
          </a:xfrm>
        </p:grpSpPr>
        <p:pic>
          <p:nvPicPr>
            <p:cNvPr id="6146" name="Picture 2" descr="Roman empire1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202"/>
            <a:stretch/>
          </p:blipFill>
          <p:spPr bwMode="auto">
            <a:xfrm>
              <a:off x="1524000" y="2"/>
              <a:ext cx="9144000" cy="5949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71" name="Freeform 27"/>
            <p:cNvSpPr>
              <a:spLocks/>
            </p:cNvSpPr>
            <p:nvPr/>
          </p:nvSpPr>
          <p:spPr bwMode="auto">
            <a:xfrm>
              <a:off x="7527926" y="2705101"/>
              <a:ext cx="461963" cy="263525"/>
            </a:xfrm>
            <a:custGeom>
              <a:avLst/>
              <a:gdLst>
                <a:gd name="T0" fmla="*/ 236 w 291"/>
                <a:gd name="T1" fmla="*/ 166 h 166"/>
                <a:gd name="T2" fmla="*/ 252 w 291"/>
                <a:gd name="T3" fmla="*/ 103 h 166"/>
                <a:gd name="T4" fmla="*/ 0 w 291"/>
                <a:gd name="T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1" h="166">
                  <a:moveTo>
                    <a:pt x="236" y="166"/>
                  </a:moveTo>
                  <a:cubicBezTo>
                    <a:pt x="239" y="156"/>
                    <a:pt x="291" y="131"/>
                    <a:pt x="252" y="103"/>
                  </a:cubicBezTo>
                  <a:cubicBezTo>
                    <a:pt x="213" y="75"/>
                    <a:pt x="53" y="22"/>
                    <a:pt x="0" y="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" name="Freeform 3"/>
            <p:cNvSpPr>
              <a:spLocks/>
            </p:cNvSpPr>
            <p:nvPr/>
          </p:nvSpPr>
          <p:spPr bwMode="auto">
            <a:xfrm>
              <a:off x="8145464" y="2320926"/>
              <a:ext cx="560387" cy="665163"/>
            </a:xfrm>
            <a:custGeom>
              <a:avLst/>
              <a:gdLst>
                <a:gd name="T0" fmla="*/ 353 w 353"/>
                <a:gd name="T1" fmla="*/ 410 h 419"/>
                <a:gd name="T2" fmla="*/ 283 w 353"/>
                <a:gd name="T3" fmla="*/ 410 h 419"/>
                <a:gd name="T4" fmla="*/ 240 w 353"/>
                <a:gd name="T5" fmla="*/ 355 h 419"/>
                <a:gd name="T6" fmla="*/ 161 w 353"/>
                <a:gd name="T7" fmla="*/ 213 h 419"/>
                <a:gd name="T8" fmla="*/ 123 w 353"/>
                <a:gd name="T9" fmla="*/ 96 h 419"/>
                <a:gd name="T10" fmla="*/ 0 w 353"/>
                <a:gd name="T11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3" h="419">
                  <a:moveTo>
                    <a:pt x="353" y="410"/>
                  </a:moveTo>
                  <a:cubicBezTo>
                    <a:pt x="341" y="410"/>
                    <a:pt x="302" y="419"/>
                    <a:pt x="283" y="410"/>
                  </a:cubicBezTo>
                  <a:cubicBezTo>
                    <a:pt x="264" y="401"/>
                    <a:pt x="260" y="388"/>
                    <a:pt x="240" y="355"/>
                  </a:cubicBezTo>
                  <a:cubicBezTo>
                    <a:pt x="220" y="322"/>
                    <a:pt x="181" y="256"/>
                    <a:pt x="161" y="213"/>
                  </a:cubicBezTo>
                  <a:cubicBezTo>
                    <a:pt x="141" y="170"/>
                    <a:pt x="150" y="131"/>
                    <a:pt x="123" y="96"/>
                  </a:cubicBezTo>
                  <a:cubicBezTo>
                    <a:pt x="96" y="61"/>
                    <a:pt x="26" y="20"/>
                    <a:pt x="0" y="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arrow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" name="Text Box 5"/>
            <p:cNvSpPr txBox="1">
              <a:spLocks noChangeArrowheads="1"/>
            </p:cNvSpPr>
            <p:nvPr/>
          </p:nvSpPr>
          <p:spPr bwMode="auto">
            <a:xfrm>
              <a:off x="2498726" y="2317750"/>
              <a:ext cx="879475" cy="3762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>
                  <a:ea typeface="SimHei" panose="02010609060101010101" pitchFamily="49" charset="-122"/>
                </a:rPr>
                <a:t>西班牙</a:t>
              </a:r>
            </a:p>
          </p:txBody>
        </p:sp>
        <p:sp>
          <p:nvSpPr>
            <p:cNvPr id="6151" name="Oval 7"/>
            <p:cNvSpPr>
              <a:spLocks noChangeArrowheads="1"/>
            </p:cNvSpPr>
            <p:nvPr/>
          </p:nvSpPr>
          <p:spPr bwMode="auto">
            <a:xfrm>
              <a:off x="8078789" y="2255838"/>
              <a:ext cx="73025" cy="7461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" name="Oval 8"/>
            <p:cNvSpPr>
              <a:spLocks noChangeArrowheads="1"/>
            </p:cNvSpPr>
            <p:nvPr/>
          </p:nvSpPr>
          <p:spPr bwMode="auto">
            <a:xfrm>
              <a:off x="9039226" y="2913063"/>
              <a:ext cx="73025" cy="7461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" name="Oval 9"/>
            <p:cNvSpPr>
              <a:spLocks noChangeArrowheads="1"/>
            </p:cNvSpPr>
            <p:nvPr/>
          </p:nvSpPr>
          <p:spPr bwMode="auto">
            <a:xfrm>
              <a:off x="5921376" y="2027238"/>
              <a:ext cx="73025" cy="7461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" name="AutoShape 10"/>
            <p:cNvSpPr>
              <a:spLocks noChangeArrowheads="1"/>
            </p:cNvSpPr>
            <p:nvPr/>
          </p:nvSpPr>
          <p:spPr bwMode="auto">
            <a:xfrm>
              <a:off x="5754689" y="1457326"/>
              <a:ext cx="631825" cy="379413"/>
            </a:xfrm>
            <a:prstGeom prst="wedgeRectCallout">
              <a:avLst>
                <a:gd name="adj1" fmla="val -18093"/>
                <a:gd name="adj2" fmla="val 9853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羅馬</a:t>
              </a:r>
            </a:p>
          </p:txBody>
        </p:sp>
        <p:sp>
          <p:nvSpPr>
            <p:cNvPr id="6155" name="AutoShape 11"/>
            <p:cNvSpPr>
              <a:spLocks noChangeArrowheads="1"/>
            </p:cNvSpPr>
            <p:nvPr/>
          </p:nvSpPr>
          <p:spPr bwMode="auto">
            <a:xfrm>
              <a:off x="9250363" y="2733676"/>
              <a:ext cx="817562" cy="379413"/>
            </a:xfrm>
            <a:prstGeom prst="wedgeRectCallout">
              <a:avLst>
                <a:gd name="adj1" fmla="val -66505"/>
                <a:gd name="adj2" fmla="val 815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歌羅西</a:t>
              </a:r>
            </a:p>
          </p:txBody>
        </p:sp>
        <p:sp>
          <p:nvSpPr>
            <p:cNvPr id="6156" name="AutoShape 12"/>
            <p:cNvSpPr>
              <a:spLocks noChangeArrowheads="1"/>
            </p:cNvSpPr>
            <p:nvPr/>
          </p:nvSpPr>
          <p:spPr bwMode="auto">
            <a:xfrm>
              <a:off x="8810626" y="3238501"/>
              <a:ext cx="817563" cy="379413"/>
            </a:xfrm>
            <a:prstGeom prst="wedgeRectCallout">
              <a:avLst>
                <a:gd name="adj1" fmla="val -57769"/>
                <a:gd name="adj2" fmla="val -111926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以弗所</a:t>
              </a:r>
            </a:p>
          </p:txBody>
        </p:sp>
        <p:sp>
          <p:nvSpPr>
            <p:cNvPr id="6157" name="AutoShape 13"/>
            <p:cNvSpPr>
              <a:spLocks noChangeArrowheads="1"/>
            </p:cNvSpPr>
            <p:nvPr/>
          </p:nvSpPr>
          <p:spPr bwMode="auto">
            <a:xfrm>
              <a:off x="7961313" y="1774826"/>
              <a:ext cx="817562" cy="379413"/>
            </a:xfrm>
            <a:prstGeom prst="wedgeRectCallout">
              <a:avLst>
                <a:gd name="adj1" fmla="val -29806"/>
                <a:gd name="adj2" fmla="val 7259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腓立比</a:t>
              </a:r>
            </a:p>
          </p:txBody>
        </p:sp>
        <p:sp>
          <p:nvSpPr>
            <p:cNvPr id="6158" name="AutoShape 14" descr="Canvas"/>
            <p:cNvSpPr>
              <a:spLocks noChangeArrowheads="1"/>
            </p:cNvSpPr>
            <p:nvPr/>
          </p:nvSpPr>
          <p:spPr bwMode="auto">
            <a:xfrm>
              <a:off x="1658938" y="5257800"/>
              <a:ext cx="4729162" cy="585788"/>
            </a:xfrm>
            <a:prstGeom prst="plaque">
              <a:avLst>
                <a:gd name="adj" fmla="val 16667"/>
              </a:avLst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2000">
                  <a:latin typeface="SimHei" panose="02010609060101010101" pitchFamily="49" charset="-122"/>
                  <a:ea typeface="SimHei" panose="02010609060101010101" pitchFamily="49" charset="-122"/>
                </a:rPr>
                <a:t>保羅從羅馬獲釋後的可能旅程</a:t>
              </a:r>
              <a:r>
                <a:rPr lang="en-US" altLang="zh-TW" sz="2000">
                  <a:latin typeface="SimHei" panose="02010609060101010101" pitchFamily="49" charset="-122"/>
                  <a:ea typeface="SimHei" panose="02010609060101010101" pitchFamily="49" charset="-122"/>
                </a:rPr>
                <a:t>(62-67AD)</a:t>
              </a:r>
            </a:p>
          </p:txBody>
        </p:sp>
        <p:sp>
          <p:nvSpPr>
            <p:cNvPr id="6159" name="Oval 15"/>
            <p:cNvSpPr>
              <a:spLocks noChangeArrowheads="1"/>
            </p:cNvSpPr>
            <p:nvPr/>
          </p:nvSpPr>
          <p:spPr bwMode="auto">
            <a:xfrm>
              <a:off x="7843839" y="2947988"/>
              <a:ext cx="73025" cy="7461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0" name="AutoShape 16"/>
            <p:cNvSpPr>
              <a:spLocks noChangeArrowheads="1"/>
            </p:cNvSpPr>
            <p:nvPr/>
          </p:nvSpPr>
          <p:spPr bwMode="auto">
            <a:xfrm>
              <a:off x="6856413" y="2930526"/>
              <a:ext cx="817562" cy="379413"/>
            </a:xfrm>
            <a:prstGeom prst="wedgeRectCallout">
              <a:avLst>
                <a:gd name="adj1" fmla="val 69806"/>
                <a:gd name="adj2" fmla="val -32426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哥林多</a:t>
              </a:r>
            </a:p>
          </p:txBody>
        </p:sp>
        <p:sp>
          <p:nvSpPr>
            <p:cNvPr id="6162" name="Text Box 18" descr="Brown marble"/>
            <p:cNvSpPr txBox="1">
              <a:spLocks noChangeArrowheads="1"/>
            </p:cNvSpPr>
            <p:nvPr/>
          </p:nvSpPr>
          <p:spPr bwMode="auto">
            <a:xfrm>
              <a:off x="8772526" y="3648075"/>
              <a:ext cx="879475" cy="376238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提摩太</a:t>
              </a:r>
            </a:p>
          </p:txBody>
        </p:sp>
        <p:sp>
          <p:nvSpPr>
            <p:cNvPr id="6163" name="Text Box 19" descr="Green marble"/>
            <p:cNvSpPr txBox="1">
              <a:spLocks noChangeArrowheads="1"/>
            </p:cNvSpPr>
            <p:nvPr/>
          </p:nvSpPr>
          <p:spPr bwMode="auto">
            <a:xfrm>
              <a:off x="7929564" y="1365250"/>
              <a:ext cx="879475" cy="376238"/>
            </a:xfrm>
            <a:prstGeom prst="rect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寫提前</a:t>
              </a:r>
            </a:p>
          </p:txBody>
        </p:sp>
        <p:sp>
          <p:nvSpPr>
            <p:cNvPr id="6164" name="Freeform 20"/>
            <p:cNvSpPr>
              <a:spLocks/>
            </p:cNvSpPr>
            <p:nvPr/>
          </p:nvSpPr>
          <p:spPr bwMode="auto">
            <a:xfrm>
              <a:off x="8351839" y="2979738"/>
              <a:ext cx="357187" cy="582612"/>
            </a:xfrm>
            <a:custGeom>
              <a:avLst/>
              <a:gdLst>
                <a:gd name="T0" fmla="*/ 225 w 225"/>
                <a:gd name="T1" fmla="*/ 0 h 367"/>
                <a:gd name="T2" fmla="*/ 129 w 225"/>
                <a:gd name="T3" fmla="*/ 194 h 367"/>
                <a:gd name="T4" fmla="*/ 0 w 225"/>
                <a:gd name="T5" fmla="*/ 367 h 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5" h="367">
                  <a:moveTo>
                    <a:pt x="225" y="0"/>
                  </a:moveTo>
                  <a:cubicBezTo>
                    <a:pt x="209" y="33"/>
                    <a:pt x="166" y="133"/>
                    <a:pt x="129" y="194"/>
                  </a:cubicBezTo>
                  <a:cubicBezTo>
                    <a:pt x="92" y="255"/>
                    <a:pt x="27" y="331"/>
                    <a:pt x="0" y="367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" name="Oval 6"/>
            <p:cNvSpPr>
              <a:spLocks noChangeArrowheads="1"/>
            </p:cNvSpPr>
            <p:nvPr/>
          </p:nvSpPr>
          <p:spPr bwMode="auto">
            <a:xfrm>
              <a:off x="8682039" y="2933701"/>
              <a:ext cx="73025" cy="74613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Freeform 23"/>
            <p:cNvSpPr>
              <a:spLocks/>
            </p:cNvSpPr>
            <p:nvPr/>
          </p:nvSpPr>
          <p:spPr bwMode="auto">
            <a:xfrm>
              <a:off x="7921625" y="3009901"/>
              <a:ext cx="387350" cy="549275"/>
            </a:xfrm>
            <a:custGeom>
              <a:avLst/>
              <a:gdLst>
                <a:gd name="T0" fmla="*/ 244 w 244"/>
                <a:gd name="T1" fmla="*/ 346 h 346"/>
                <a:gd name="T2" fmla="*/ 153 w 244"/>
                <a:gd name="T3" fmla="*/ 132 h 346"/>
                <a:gd name="T4" fmla="*/ 0 w 244"/>
                <a:gd name="T5" fmla="*/ 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4" h="346">
                  <a:moveTo>
                    <a:pt x="244" y="346"/>
                  </a:moveTo>
                  <a:cubicBezTo>
                    <a:pt x="219" y="268"/>
                    <a:pt x="194" y="190"/>
                    <a:pt x="153" y="132"/>
                  </a:cubicBezTo>
                  <a:cubicBezTo>
                    <a:pt x="112" y="74"/>
                    <a:pt x="116" y="64"/>
                    <a:pt x="0" y="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Text Box 24" descr="Green marble"/>
            <p:cNvSpPr txBox="1">
              <a:spLocks noChangeArrowheads="1"/>
            </p:cNvSpPr>
            <p:nvPr/>
          </p:nvSpPr>
          <p:spPr bwMode="auto">
            <a:xfrm>
              <a:off x="6823076" y="3344864"/>
              <a:ext cx="879475" cy="376237"/>
            </a:xfrm>
            <a:prstGeom prst="rect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寫提多</a:t>
              </a:r>
              <a:endParaRPr lang="en-US" altLang="zh-TW">
                <a:solidFill>
                  <a:schemeClr val="bg1"/>
                </a:solidFill>
                <a:ea typeface="SimHei" panose="02010609060101010101" pitchFamily="49" charset="-122"/>
              </a:endParaRPr>
            </a:p>
          </p:txBody>
        </p:sp>
        <p:sp>
          <p:nvSpPr>
            <p:cNvPr id="6170" name="AutoShape 26"/>
            <p:cNvSpPr>
              <a:spLocks noChangeArrowheads="1"/>
            </p:cNvSpPr>
            <p:nvPr/>
          </p:nvSpPr>
          <p:spPr bwMode="auto">
            <a:xfrm>
              <a:off x="6723064" y="1854201"/>
              <a:ext cx="1031875" cy="379413"/>
            </a:xfrm>
            <a:prstGeom prst="wedgeRectCallout">
              <a:avLst>
                <a:gd name="adj1" fmla="val 23079"/>
                <a:gd name="adj2" fmla="val 159625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尼哥波立</a:t>
              </a:r>
            </a:p>
          </p:txBody>
        </p:sp>
        <p:sp>
          <p:nvSpPr>
            <p:cNvPr id="6173" name="Freeform 29"/>
            <p:cNvSpPr>
              <a:spLocks/>
            </p:cNvSpPr>
            <p:nvPr/>
          </p:nvSpPr>
          <p:spPr bwMode="auto">
            <a:xfrm>
              <a:off x="2552700" y="2689226"/>
              <a:ext cx="4914900" cy="842963"/>
            </a:xfrm>
            <a:custGeom>
              <a:avLst/>
              <a:gdLst>
                <a:gd name="T0" fmla="*/ 3096 w 3096"/>
                <a:gd name="T1" fmla="*/ 0 h 531"/>
                <a:gd name="T2" fmla="*/ 2688 w 3096"/>
                <a:gd name="T3" fmla="*/ 77 h 531"/>
                <a:gd name="T4" fmla="*/ 2496 w 3096"/>
                <a:gd name="T5" fmla="*/ 341 h 531"/>
                <a:gd name="T6" fmla="*/ 2338 w 3096"/>
                <a:gd name="T7" fmla="*/ 413 h 531"/>
                <a:gd name="T8" fmla="*/ 1939 w 3096"/>
                <a:gd name="T9" fmla="*/ 269 h 531"/>
                <a:gd name="T10" fmla="*/ 1618 w 3096"/>
                <a:gd name="T11" fmla="*/ 250 h 531"/>
                <a:gd name="T12" fmla="*/ 1085 w 3096"/>
                <a:gd name="T13" fmla="*/ 274 h 531"/>
                <a:gd name="T14" fmla="*/ 778 w 3096"/>
                <a:gd name="T15" fmla="*/ 327 h 531"/>
                <a:gd name="T16" fmla="*/ 389 w 3096"/>
                <a:gd name="T17" fmla="*/ 514 h 531"/>
                <a:gd name="T18" fmla="*/ 0 w 3096"/>
                <a:gd name="T19" fmla="*/ 432 h 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096" h="531">
                  <a:moveTo>
                    <a:pt x="3096" y="0"/>
                  </a:moveTo>
                  <a:cubicBezTo>
                    <a:pt x="2942" y="10"/>
                    <a:pt x="2788" y="20"/>
                    <a:pt x="2688" y="77"/>
                  </a:cubicBezTo>
                  <a:cubicBezTo>
                    <a:pt x="2588" y="134"/>
                    <a:pt x="2554" y="285"/>
                    <a:pt x="2496" y="341"/>
                  </a:cubicBezTo>
                  <a:cubicBezTo>
                    <a:pt x="2438" y="397"/>
                    <a:pt x="2431" y="425"/>
                    <a:pt x="2338" y="413"/>
                  </a:cubicBezTo>
                  <a:cubicBezTo>
                    <a:pt x="2245" y="401"/>
                    <a:pt x="2059" y="296"/>
                    <a:pt x="1939" y="269"/>
                  </a:cubicBezTo>
                  <a:cubicBezTo>
                    <a:pt x="1819" y="242"/>
                    <a:pt x="1760" y="249"/>
                    <a:pt x="1618" y="250"/>
                  </a:cubicBezTo>
                  <a:cubicBezTo>
                    <a:pt x="1476" y="251"/>
                    <a:pt x="1225" y="261"/>
                    <a:pt x="1085" y="274"/>
                  </a:cubicBezTo>
                  <a:cubicBezTo>
                    <a:pt x="945" y="287"/>
                    <a:pt x="894" y="287"/>
                    <a:pt x="778" y="327"/>
                  </a:cubicBezTo>
                  <a:cubicBezTo>
                    <a:pt x="662" y="367"/>
                    <a:pt x="519" y="497"/>
                    <a:pt x="389" y="514"/>
                  </a:cubicBezTo>
                  <a:cubicBezTo>
                    <a:pt x="259" y="531"/>
                    <a:pt x="135" y="484"/>
                    <a:pt x="0" y="432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Oval 25"/>
            <p:cNvSpPr>
              <a:spLocks noChangeArrowheads="1"/>
            </p:cNvSpPr>
            <p:nvPr/>
          </p:nvSpPr>
          <p:spPr bwMode="auto">
            <a:xfrm>
              <a:off x="7451726" y="2651126"/>
              <a:ext cx="73025" cy="74613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5" name="AutoShape 31"/>
            <p:cNvSpPr>
              <a:spLocks noChangeArrowheads="1"/>
            </p:cNvSpPr>
            <p:nvPr/>
          </p:nvSpPr>
          <p:spPr bwMode="auto">
            <a:xfrm>
              <a:off x="7624763" y="3908425"/>
              <a:ext cx="957262" cy="679450"/>
            </a:xfrm>
            <a:prstGeom prst="wedgeRectCallout">
              <a:avLst>
                <a:gd name="adj1" fmla="val 22139"/>
                <a:gd name="adj2" fmla="val -8878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>
                <a:spcAft>
                  <a:spcPct val="20000"/>
                </a:spcAft>
              </a:pPr>
              <a:r>
                <a:rPr lang="zh-TW" altLang="en-US" sz="1600">
                  <a:latin typeface="SimHei" panose="02010609060101010101" pitchFamily="49" charset="-122"/>
                  <a:ea typeface="SimHei" panose="02010609060101010101" pitchFamily="49" charset="-122"/>
                </a:rPr>
                <a:t>革哩底</a:t>
              </a:r>
            </a:p>
            <a:p>
              <a:pPr algn="ctr">
                <a:spcAft>
                  <a:spcPct val="20000"/>
                </a:spcAft>
              </a:pPr>
              <a:r>
                <a:rPr lang="en-US" altLang="zh-TW" sz="1600">
                  <a:latin typeface="SimHei" panose="02010609060101010101" pitchFamily="49" charset="-122"/>
                  <a:ea typeface="SimHei" panose="02010609060101010101" pitchFamily="49" charset="-122"/>
                </a:rPr>
                <a:t>(</a:t>
              </a:r>
              <a:r>
                <a:rPr lang="zh-TW" altLang="en-US" sz="1600">
                  <a:latin typeface="SimHei" panose="02010609060101010101" pitchFamily="49" charset="-122"/>
                  <a:ea typeface="SimHei" panose="02010609060101010101" pitchFamily="49" charset="-122"/>
                </a:rPr>
                <a:t>克里特</a:t>
              </a:r>
              <a:r>
                <a:rPr lang="en-US" altLang="zh-TW" sz="1600">
                  <a:latin typeface="SimHei" panose="02010609060101010101" pitchFamily="49" charset="-122"/>
                  <a:ea typeface="SimHei" panose="02010609060101010101" pitchFamily="49" charset="-122"/>
                </a:rPr>
                <a:t>)</a:t>
              </a:r>
            </a:p>
          </p:txBody>
        </p:sp>
        <p:sp>
          <p:nvSpPr>
            <p:cNvPr id="6176" name="Text Box 32" descr="Brown marble"/>
            <p:cNvSpPr txBox="1">
              <a:spLocks noChangeArrowheads="1"/>
            </p:cNvSpPr>
            <p:nvPr/>
          </p:nvSpPr>
          <p:spPr bwMode="auto">
            <a:xfrm>
              <a:off x="7794626" y="4632325"/>
              <a:ext cx="650875" cy="376238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提多</a:t>
              </a:r>
            </a:p>
          </p:txBody>
        </p:sp>
        <p:sp>
          <p:nvSpPr>
            <p:cNvPr id="6177" name="Text Box 33" descr="blue-marble"/>
            <p:cNvSpPr txBox="1">
              <a:spLocks noChangeArrowheads="1"/>
            </p:cNvSpPr>
            <p:nvPr/>
          </p:nvSpPr>
          <p:spPr bwMode="auto">
            <a:xfrm>
              <a:off x="6908801" y="1439864"/>
              <a:ext cx="650875" cy="376237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過冬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保羅“晚年的可能行程”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-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續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1</a:t>
            </a:r>
            <a:endParaRPr lang="en-US" sz="4000" b="1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9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895612"/>
            <a:ext cx="9144000" cy="5962388"/>
            <a:chOff x="1524000" y="2"/>
            <a:chExt cx="9144000" cy="5962388"/>
          </a:xfrm>
        </p:grpSpPr>
        <p:pic>
          <p:nvPicPr>
            <p:cNvPr id="7170" name="Picture 2" descr="Roman empire1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019"/>
            <a:stretch/>
          </p:blipFill>
          <p:spPr bwMode="auto">
            <a:xfrm>
              <a:off x="1524000" y="2"/>
              <a:ext cx="9144000" cy="5962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208" name="Line 40"/>
            <p:cNvSpPr>
              <a:spLocks noChangeShapeType="1"/>
            </p:cNvSpPr>
            <p:nvPr/>
          </p:nvSpPr>
          <p:spPr bwMode="auto">
            <a:xfrm flipH="1" flipV="1">
              <a:off x="5994401" y="2062164"/>
              <a:ext cx="2519363" cy="4730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3" name="Text Box 5"/>
            <p:cNvSpPr txBox="1">
              <a:spLocks noChangeArrowheads="1"/>
            </p:cNvSpPr>
            <p:nvPr/>
          </p:nvSpPr>
          <p:spPr bwMode="auto">
            <a:xfrm>
              <a:off x="2498726" y="2317750"/>
              <a:ext cx="879475" cy="3762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dirty="0">
                  <a:ea typeface="SimHei" panose="02010609060101010101" pitchFamily="49" charset="-122"/>
                </a:rPr>
                <a:t>西班牙</a:t>
              </a:r>
            </a:p>
          </p:txBody>
        </p:sp>
        <p:sp>
          <p:nvSpPr>
            <p:cNvPr id="7176" name="Oval 8"/>
            <p:cNvSpPr>
              <a:spLocks noChangeArrowheads="1"/>
            </p:cNvSpPr>
            <p:nvPr/>
          </p:nvSpPr>
          <p:spPr bwMode="auto">
            <a:xfrm>
              <a:off x="5921376" y="2027238"/>
              <a:ext cx="73025" cy="7461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AutoShape 9"/>
            <p:cNvSpPr>
              <a:spLocks noChangeArrowheads="1"/>
            </p:cNvSpPr>
            <p:nvPr/>
          </p:nvSpPr>
          <p:spPr bwMode="auto">
            <a:xfrm>
              <a:off x="5754689" y="1457326"/>
              <a:ext cx="631825" cy="379413"/>
            </a:xfrm>
            <a:prstGeom prst="wedgeRectCallout">
              <a:avLst>
                <a:gd name="adj1" fmla="val -18093"/>
                <a:gd name="adj2" fmla="val 9853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羅馬</a:t>
              </a:r>
            </a:p>
          </p:txBody>
        </p:sp>
        <p:sp>
          <p:nvSpPr>
            <p:cNvPr id="7179" name="AutoShape 11"/>
            <p:cNvSpPr>
              <a:spLocks noChangeArrowheads="1"/>
            </p:cNvSpPr>
            <p:nvPr/>
          </p:nvSpPr>
          <p:spPr bwMode="auto">
            <a:xfrm>
              <a:off x="8880476" y="2708276"/>
              <a:ext cx="817563" cy="379413"/>
            </a:xfrm>
            <a:prstGeom prst="wedgeRectCallout">
              <a:avLst>
                <a:gd name="adj1" fmla="val -64370"/>
                <a:gd name="adj2" fmla="val 19875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以弗所</a:t>
              </a:r>
            </a:p>
          </p:txBody>
        </p:sp>
        <p:sp>
          <p:nvSpPr>
            <p:cNvPr id="7181" name="AutoShape 13" descr="Canvas"/>
            <p:cNvSpPr>
              <a:spLocks noChangeArrowheads="1"/>
            </p:cNvSpPr>
            <p:nvPr/>
          </p:nvSpPr>
          <p:spPr bwMode="auto">
            <a:xfrm>
              <a:off x="1658938" y="5257800"/>
              <a:ext cx="4729162" cy="585788"/>
            </a:xfrm>
            <a:prstGeom prst="plaque">
              <a:avLst>
                <a:gd name="adj" fmla="val 16667"/>
              </a:avLst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2000">
                  <a:latin typeface="SimHei" panose="02010609060101010101" pitchFamily="49" charset="-122"/>
                  <a:ea typeface="SimHei" panose="02010609060101010101" pitchFamily="49" charset="-122"/>
                </a:rPr>
                <a:t>保羅從羅馬獲釋後的可能旅程</a:t>
              </a:r>
              <a:r>
                <a:rPr lang="en-US" altLang="zh-TW" sz="2000">
                  <a:latin typeface="SimHei" panose="02010609060101010101" pitchFamily="49" charset="-122"/>
                  <a:ea typeface="SimHei" panose="02010609060101010101" pitchFamily="49" charset="-122"/>
                </a:rPr>
                <a:t>(62-67AD)</a:t>
              </a:r>
            </a:p>
          </p:txBody>
        </p:sp>
        <p:sp>
          <p:nvSpPr>
            <p:cNvPr id="7183" name="AutoShape 15"/>
            <p:cNvSpPr>
              <a:spLocks noChangeArrowheads="1"/>
            </p:cNvSpPr>
            <p:nvPr/>
          </p:nvSpPr>
          <p:spPr bwMode="auto">
            <a:xfrm>
              <a:off x="7178676" y="3114676"/>
              <a:ext cx="817563" cy="379413"/>
            </a:xfrm>
            <a:prstGeom prst="wedgeRectCallout">
              <a:avLst>
                <a:gd name="adj1" fmla="val 33301"/>
                <a:gd name="adj2" fmla="val -76778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哥林多</a:t>
              </a:r>
            </a:p>
          </p:txBody>
        </p:sp>
        <p:sp>
          <p:nvSpPr>
            <p:cNvPr id="7184" name="Text Box 16" descr="Brown marble"/>
            <p:cNvSpPr txBox="1">
              <a:spLocks noChangeArrowheads="1"/>
            </p:cNvSpPr>
            <p:nvPr/>
          </p:nvSpPr>
          <p:spPr bwMode="auto">
            <a:xfrm>
              <a:off x="8739189" y="3624264"/>
              <a:ext cx="1108075" cy="3762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特羅非摩</a:t>
              </a:r>
            </a:p>
          </p:txBody>
        </p:sp>
        <p:sp>
          <p:nvSpPr>
            <p:cNvPr id="7187" name="Oval 19"/>
            <p:cNvSpPr>
              <a:spLocks noChangeArrowheads="1"/>
            </p:cNvSpPr>
            <p:nvPr/>
          </p:nvSpPr>
          <p:spPr bwMode="auto">
            <a:xfrm>
              <a:off x="8682039" y="2933701"/>
              <a:ext cx="73025" cy="74613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3" name="Freeform 25"/>
            <p:cNvSpPr>
              <a:spLocks/>
            </p:cNvSpPr>
            <p:nvPr/>
          </p:nvSpPr>
          <p:spPr bwMode="auto">
            <a:xfrm>
              <a:off x="2552700" y="2795588"/>
              <a:ext cx="5303838" cy="736600"/>
            </a:xfrm>
            <a:custGeom>
              <a:avLst/>
              <a:gdLst>
                <a:gd name="T0" fmla="*/ 3341 w 3341"/>
                <a:gd name="T1" fmla="*/ 101 h 464"/>
                <a:gd name="T2" fmla="*/ 2789 w 3341"/>
                <a:gd name="T3" fmla="*/ 29 h 464"/>
                <a:gd name="T4" fmla="*/ 2496 w 3341"/>
                <a:gd name="T5" fmla="*/ 274 h 464"/>
                <a:gd name="T6" fmla="*/ 2338 w 3341"/>
                <a:gd name="T7" fmla="*/ 346 h 464"/>
                <a:gd name="T8" fmla="*/ 1939 w 3341"/>
                <a:gd name="T9" fmla="*/ 202 h 464"/>
                <a:gd name="T10" fmla="*/ 1618 w 3341"/>
                <a:gd name="T11" fmla="*/ 183 h 464"/>
                <a:gd name="T12" fmla="*/ 1085 w 3341"/>
                <a:gd name="T13" fmla="*/ 207 h 464"/>
                <a:gd name="T14" fmla="*/ 778 w 3341"/>
                <a:gd name="T15" fmla="*/ 260 h 464"/>
                <a:gd name="T16" fmla="*/ 389 w 3341"/>
                <a:gd name="T17" fmla="*/ 447 h 464"/>
                <a:gd name="T18" fmla="*/ 0 w 3341"/>
                <a:gd name="T19" fmla="*/ 365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41" h="464">
                  <a:moveTo>
                    <a:pt x="3341" y="101"/>
                  </a:moveTo>
                  <a:cubicBezTo>
                    <a:pt x="3249" y="89"/>
                    <a:pt x="2930" y="0"/>
                    <a:pt x="2789" y="29"/>
                  </a:cubicBezTo>
                  <a:cubicBezTo>
                    <a:pt x="2648" y="58"/>
                    <a:pt x="2571" y="221"/>
                    <a:pt x="2496" y="274"/>
                  </a:cubicBezTo>
                  <a:cubicBezTo>
                    <a:pt x="2421" y="327"/>
                    <a:pt x="2431" y="358"/>
                    <a:pt x="2338" y="346"/>
                  </a:cubicBezTo>
                  <a:cubicBezTo>
                    <a:pt x="2245" y="334"/>
                    <a:pt x="2059" y="229"/>
                    <a:pt x="1939" y="202"/>
                  </a:cubicBezTo>
                  <a:cubicBezTo>
                    <a:pt x="1819" y="175"/>
                    <a:pt x="1760" y="182"/>
                    <a:pt x="1618" y="183"/>
                  </a:cubicBezTo>
                  <a:cubicBezTo>
                    <a:pt x="1476" y="184"/>
                    <a:pt x="1225" y="194"/>
                    <a:pt x="1085" y="207"/>
                  </a:cubicBezTo>
                  <a:cubicBezTo>
                    <a:pt x="945" y="220"/>
                    <a:pt x="894" y="220"/>
                    <a:pt x="778" y="260"/>
                  </a:cubicBezTo>
                  <a:cubicBezTo>
                    <a:pt x="662" y="300"/>
                    <a:pt x="519" y="430"/>
                    <a:pt x="389" y="447"/>
                  </a:cubicBezTo>
                  <a:cubicBezTo>
                    <a:pt x="259" y="464"/>
                    <a:pt x="135" y="417"/>
                    <a:pt x="0" y="365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arrow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AutoShape 28"/>
            <p:cNvSpPr>
              <a:spLocks noChangeArrowheads="1"/>
            </p:cNvSpPr>
            <p:nvPr/>
          </p:nvSpPr>
          <p:spPr bwMode="auto">
            <a:xfrm>
              <a:off x="8736013" y="3214688"/>
              <a:ext cx="817562" cy="379412"/>
            </a:xfrm>
            <a:prstGeom prst="wedgeRectCallout">
              <a:avLst>
                <a:gd name="adj1" fmla="val -47866"/>
                <a:gd name="adj2" fmla="val -85565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米利都</a:t>
              </a:r>
            </a:p>
          </p:txBody>
        </p:sp>
        <p:sp>
          <p:nvSpPr>
            <p:cNvPr id="7199" name="Text Box 31" descr="Brown marble"/>
            <p:cNvSpPr txBox="1">
              <a:spLocks noChangeArrowheads="1"/>
            </p:cNvSpPr>
            <p:nvPr/>
          </p:nvSpPr>
          <p:spPr bwMode="auto">
            <a:xfrm>
              <a:off x="7143751" y="3524250"/>
              <a:ext cx="879475" cy="376238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以拉都</a:t>
              </a:r>
            </a:p>
          </p:txBody>
        </p:sp>
        <p:sp>
          <p:nvSpPr>
            <p:cNvPr id="7200" name="Freeform 32"/>
            <p:cNvSpPr>
              <a:spLocks/>
            </p:cNvSpPr>
            <p:nvPr/>
          </p:nvSpPr>
          <p:spPr bwMode="auto">
            <a:xfrm>
              <a:off x="7894639" y="2987676"/>
              <a:ext cx="788987" cy="119063"/>
            </a:xfrm>
            <a:custGeom>
              <a:avLst/>
              <a:gdLst>
                <a:gd name="T0" fmla="*/ 0 w 497"/>
                <a:gd name="T1" fmla="*/ 0 h 75"/>
                <a:gd name="T2" fmla="*/ 163 w 497"/>
                <a:gd name="T3" fmla="*/ 67 h 75"/>
                <a:gd name="T4" fmla="*/ 497 w 497"/>
                <a:gd name="T5" fmla="*/ 5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97" h="75">
                  <a:moveTo>
                    <a:pt x="0" y="0"/>
                  </a:moveTo>
                  <a:cubicBezTo>
                    <a:pt x="40" y="29"/>
                    <a:pt x="80" y="59"/>
                    <a:pt x="163" y="67"/>
                  </a:cubicBezTo>
                  <a:cubicBezTo>
                    <a:pt x="246" y="75"/>
                    <a:pt x="379" y="64"/>
                    <a:pt x="497" y="5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Oval 14"/>
            <p:cNvSpPr>
              <a:spLocks noChangeArrowheads="1"/>
            </p:cNvSpPr>
            <p:nvPr/>
          </p:nvSpPr>
          <p:spPr bwMode="auto">
            <a:xfrm>
              <a:off x="7843839" y="2947988"/>
              <a:ext cx="73025" cy="7461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1" name="AutoShape 33"/>
            <p:cNvSpPr>
              <a:spLocks noChangeArrowheads="1"/>
            </p:cNvSpPr>
            <p:nvPr/>
          </p:nvSpPr>
          <p:spPr bwMode="auto">
            <a:xfrm>
              <a:off x="8750301" y="2225676"/>
              <a:ext cx="817563" cy="379413"/>
            </a:xfrm>
            <a:prstGeom prst="wedgeRectCallout">
              <a:avLst>
                <a:gd name="adj1" fmla="val -72718"/>
                <a:gd name="adj2" fmla="val 3117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特羅亞</a:t>
              </a:r>
            </a:p>
          </p:txBody>
        </p:sp>
        <p:sp>
          <p:nvSpPr>
            <p:cNvPr id="7202" name="Oval 34"/>
            <p:cNvSpPr>
              <a:spLocks noChangeArrowheads="1"/>
            </p:cNvSpPr>
            <p:nvPr/>
          </p:nvSpPr>
          <p:spPr bwMode="auto">
            <a:xfrm>
              <a:off x="8483601" y="2500313"/>
              <a:ext cx="73025" cy="7461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3" name="Freeform 35"/>
            <p:cNvSpPr>
              <a:spLocks/>
            </p:cNvSpPr>
            <p:nvPr/>
          </p:nvSpPr>
          <p:spPr bwMode="auto">
            <a:xfrm>
              <a:off x="8505825" y="2579688"/>
              <a:ext cx="196850" cy="457200"/>
            </a:xfrm>
            <a:custGeom>
              <a:avLst/>
              <a:gdLst>
                <a:gd name="T0" fmla="*/ 124 w 124"/>
                <a:gd name="T1" fmla="*/ 288 h 288"/>
                <a:gd name="T2" fmla="*/ 20 w 124"/>
                <a:gd name="T3" fmla="*/ 228 h 288"/>
                <a:gd name="T4" fmla="*/ 1 w 124"/>
                <a:gd name="T5" fmla="*/ 0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288">
                  <a:moveTo>
                    <a:pt x="124" y="288"/>
                  </a:moveTo>
                  <a:cubicBezTo>
                    <a:pt x="82" y="282"/>
                    <a:pt x="40" y="276"/>
                    <a:pt x="20" y="228"/>
                  </a:cubicBezTo>
                  <a:cubicBezTo>
                    <a:pt x="0" y="180"/>
                    <a:pt x="3" y="66"/>
                    <a:pt x="1" y="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Oval 27"/>
            <p:cNvSpPr>
              <a:spLocks noChangeArrowheads="1"/>
            </p:cNvSpPr>
            <p:nvPr/>
          </p:nvSpPr>
          <p:spPr bwMode="auto">
            <a:xfrm>
              <a:off x="8685214" y="3013076"/>
              <a:ext cx="73025" cy="74613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4" name="Text Box 36" descr="Green marble"/>
            <p:cNvSpPr txBox="1">
              <a:spLocks noChangeArrowheads="1"/>
            </p:cNvSpPr>
            <p:nvPr/>
          </p:nvSpPr>
          <p:spPr bwMode="auto">
            <a:xfrm>
              <a:off x="5619751" y="1044575"/>
              <a:ext cx="879475" cy="376238"/>
            </a:xfrm>
            <a:prstGeom prst="rect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寫提後</a:t>
              </a:r>
            </a:p>
          </p:txBody>
        </p:sp>
        <p:sp>
          <p:nvSpPr>
            <p:cNvPr id="7205" name="Text Box 37" descr="red-marble"/>
            <p:cNvSpPr txBox="1">
              <a:spLocks noChangeArrowheads="1"/>
            </p:cNvSpPr>
            <p:nvPr/>
          </p:nvSpPr>
          <p:spPr bwMode="auto">
            <a:xfrm>
              <a:off x="5737226" y="630239"/>
              <a:ext cx="650875" cy="376237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殉道</a:t>
              </a:r>
            </a:p>
          </p:txBody>
        </p:sp>
        <p:sp>
          <p:nvSpPr>
            <p:cNvPr id="7206" name="Text Box 38" descr="Medium wood"/>
            <p:cNvSpPr txBox="1">
              <a:spLocks noChangeArrowheads="1"/>
            </p:cNvSpPr>
            <p:nvPr/>
          </p:nvSpPr>
          <p:spPr bwMode="auto">
            <a:xfrm>
              <a:off x="8756651" y="1817689"/>
              <a:ext cx="1793875" cy="376237"/>
            </a:xfrm>
            <a:prstGeom prst="rect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外衣、書、皮卷</a:t>
              </a:r>
            </a:p>
          </p:txBody>
        </p:sp>
        <p:sp>
          <p:nvSpPr>
            <p:cNvPr id="7209" name="Text Box 41" descr="Brown marble"/>
            <p:cNvSpPr txBox="1">
              <a:spLocks noChangeArrowheads="1"/>
            </p:cNvSpPr>
            <p:nvPr/>
          </p:nvSpPr>
          <p:spPr bwMode="auto">
            <a:xfrm>
              <a:off x="9732964" y="2711450"/>
              <a:ext cx="879475" cy="376238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提摩太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保羅“晚年的可能行程</a:t>
            </a:r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” </a:t>
            </a:r>
            <a:r>
              <a:rPr lang="en-US" altLang="zh-CN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-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續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2</a:t>
            </a:r>
            <a:endParaRPr lang="en-US" sz="4000" b="1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56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1" y="764859"/>
            <a:ext cx="12161519" cy="5370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關於提多共有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13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處經文，見講義，林後、加、多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未受割禮的外邦人。保羅曾帶提多同巴拿巴一起上耶路撒冷，作為外邦人無需割禮的見證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加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2:1-3)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保羅稱他為「作我真兒子的」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多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1:4)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，因此他可能是保羅帶領信主的。</a:t>
            </a: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從第二次旅行佈道起，提多便常與保羅在一起，成為他的重要同工，保羅曾派提多到哥林多教會去處理教會內的問題。</a:t>
            </a: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，化解哥林多教會對保羅的誤解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林後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7:7)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保羅派提多收集眾教會為耶路撒冷教會的奉獻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林後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8:16-24)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保羅首次被捕獲釋之後，再度周遊布道，提多也與他同行。</a:t>
            </a: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保羅到了革哩底島傳道後，便把提多留在革哩底，讓他處理教務，設立長老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多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1:5)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</p:txBody>
      </p:sp>
      <p:sp>
        <p:nvSpPr>
          <p:cNvPr id="5" name="Rectangle 4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 </a:t>
            </a:r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提多其人</a:t>
            </a:r>
            <a:endParaRPr lang="en-US" sz="4000" b="1" dirty="0">
              <a:latin typeface="SimHei" panose="02010609060101010101" pitchFamily="49" charset="-122"/>
              <a:ea typeface="SimHei" panose="02010609060101010101" pitchFamily="49" charset="-122"/>
              <a:cs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7751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1" y="764859"/>
            <a:ext cx="12161519" cy="283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保羅在馬其頓省的尼哥波立過冬時，召提多前往該處，同時派亞提馬或推基古去代替提多在革哩底島工作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多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3:12)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保羅再度被捕入獄時，提多和他在一起，但後來又被保羅派到撻馬太去工作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提後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4:10)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使徒行傳從未提到提多，據推測提多可能是路加的親戚，以致於路加不希望張揚。</a:t>
            </a:r>
          </a:p>
        </p:txBody>
      </p:sp>
      <p:sp>
        <p:nvSpPr>
          <p:cNvPr id="5" name="Rectangle 4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 </a:t>
            </a:r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提多其人</a:t>
            </a:r>
            <a:endParaRPr lang="en-US" sz="4000" b="1" dirty="0">
              <a:latin typeface="SimHei" panose="02010609060101010101" pitchFamily="49" charset="-122"/>
              <a:ea typeface="SimHei" panose="02010609060101010101" pitchFamily="49" charset="-122"/>
              <a:cs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940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975665"/>
            <a:ext cx="114383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3.2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、</a:t>
            </a:r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鑰節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與鑰字</a:t>
            </a:r>
            <a:r>
              <a:rPr lang="zh-TW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altLang="zh-TW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en-US" altLang="zh-CN" sz="40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2:7-8</a:t>
            </a:r>
            <a:r>
              <a:rPr lang="en-US" altLang="zh-CN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; </a:t>
            </a:r>
            <a:r>
              <a:rPr lang="en-US" altLang="zh-CN" sz="40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3:8</a:t>
            </a:r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； </a:t>
            </a:r>
            <a:r>
              <a:rPr lang="zh-CN" altLang="en-US" sz="40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道、真理</a:t>
            </a:r>
          </a:p>
        </p:txBody>
      </p:sp>
      <p:sp>
        <p:nvSpPr>
          <p:cNvPr id="5" name="Rectangle 4"/>
          <p:cNvSpPr/>
          <p:nvPr/>
        </p:nvSpPr>
        <p:spPr>
          <a:xfrm>
            <a:off x="146649" y="141785"/>
            <a:ext cx="120453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三、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提多書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概</a:t>
            </a:r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論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：</a:t>
            </a:r>
            <a:r>
              <a:rPr lang="zh-TW" altLang="en-US" sz="40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教</a:t>
            </a:r>
            <a:r>
              <a:rPr lang="zh-TW" altLang="en-US" sz="40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會領袖與會眾都要留心行善</a:t>
            </a:r>
            <a:endParaRPr lang="zh-TW" altLang="en-US" sz="4000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764533"/>
            <a:ext cx="118373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3.3</a:t>
            </a:r>
            <a:r>
              <a:rPr lang="zh-CN" altLang="en-US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、分段</a:t>
            </a:r>
            <a:r>
              <a:rPr lang="en-US" altLang="zh-TW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:</a:t>
            </a:r>
            <a:endParaRPr lang="en-US" altLang="zh-CN" sz="40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AutoNum type="arabicPeriod"/>
            </a:pPr>
            <a:r>
              <a:rPr lang="zh-TW" altLang="en-US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教</a:t>
            </a:r>
            <a:r>
              <a:rPr lang="zh-TW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會中的長老：以正道與善行來治理教會</a:t>
            </a:r>
            <a:r>
              <a:rPr lang="en-US" altLang="zh-TW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(1</a:t>
            </a:r>
            <a:r>
              <a:rPr lang="zh-TW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章</a:t>
            </a:r>
            <a:r>
              <a:rPr lang="en-US" altLang="zh-TW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)</a:t>
            </a:r>
          </a:p>
          <a:p>
            <a:pPr marL="742950" indent="-742950">
              <a:buAutoNum type="arabicPeriod"/>
            </a:pPr>
            <a:r>
              <a:rPr lang="zh-TW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教會中的群體：以正道與善行勸勉會眾</a:t>
            </a:r>
            <a:r>
              <a:rPr lang="en-US" altLang="zh-TW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(2</a:t>
            </a:r>
            <a:r>
              <a:rPr lang="zh-TW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章</a:t>
            </a:r>
            <a:r>
              <a:rPr lang="en-US" altLang="zh-TW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)</a:t>
            </a:r>
          </a:p>
          <a:p>
            <a:pPr marL="742950" indent="-742950">
              <a:buAutoNum type="arabicPeriod"/>
            </a:pPr>
            <a:r>
              <a:rPr lang="zh-TW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教會全體：預備行各樣的善事 </a:t>
            </a:r>
            <a:r>
              <a:rPr lang="en-US" altLang="zh-TW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(3</a:t>
            </a:r>
            <a:r>
              <a:rPr lang="zh-TW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章</a:t>
            </a:r>
            <a:r>
              <a:rPr lang="en-US" altLang="zh-TW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1058725"/>
            <a:ext cx="126798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3.1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、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中心信息</a:t>
            </a:r>
            <a:r>
              <a:rPr lang="zh-TW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altLang="zh-TW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TW" altLang="en-US" sz="40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凡</a:t>
            </a:r>
            <a:r>
              <a:rPr lang="zh-TW" altLang="en-US" sz="40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事要顯出善行的榜樣</a:t>
            </a:r>
            <a:endParaRPr lang="zh-CN" altLang="en-US" sz="4000" b="1" dirty="0" smtClean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72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7753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四、一點討論：</a:t>
            </a:r>
            <a:endParaRPr lang="zh-TW" altLang="en-US" sz="4000" b="1" dirty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798" y="707886"/>
            <a:ext cx="1179896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鑰節</a:t>
            </a:r>
            <a:r>
              <a:rPr lang="en-US" altLang="zh-CN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“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你自己凡事要显出善行的榜样</a:t>
            </a:r>
            <a:r>
              <a:rPr lang="en-US" altLang="zh-CN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..(2:7a)”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和</a:t>
            </a:r>
            <a:r>
              <a:rPr lang="en-US" altLang="zh-CN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“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留心行善</a:t>
            </a:r>
            <a:r>
              <a:rPr lang="en-US" altLang="zh-CN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3:8”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 ， 給我們有怎樣的提醒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？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zh-CN" sz="3200" dirty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我們教會的問題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出在哪裡？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r>
              <a:rPr lang="en-US" altLang="zh-CN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	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是教會的組織結構出了問題？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r>
              <a:rPr lang="en-US" altLang="zh-CN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	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實行方式出了問題？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r>
              <a:rPr lang="en-US" altLang="zh-CN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	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會眾出了問題？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r>
              <a:rPr lang="en-US" altLang="zh-CN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	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領袖出了問題？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2"/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還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是其他別的方面？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關於我們的教會問題，如何解決呢？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0827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9125</TotalTime>
  <Words>850</Words>
  <Application>Microsoft Office PowerPoint</Application>
  <PresentationFormat>Widescreen</PresentationFormat>
  <Paragraphs>77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Microsoft YaHei</vt:lpstr>
      <vt:lpstr>SimHei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Mike Lu</cp:lastModifiedBy>
  <cp:revision>199</cp:revision>
  <dcterms:created xsi:type="dcterms:W3CDTF">2014-12-30T18:22:34Z</dcterms:created>
  <dcterms:modified xsi:type="dcterms:W3CDTF">2018-04-29T14:59:34Z</dcterms:modified>
</cp:coreProperties>
</file>