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8" r:id="rId2"/>
    <p:sldId id="503" r:id="rId3"/>
    <p:sldId id="514" r:id="rId4"/>
    <p:sldId id="518" r:id="rId5"/>
    <p:sldId id="517" r:id="rId6"/>
    <p:sldId id="519" r:id="rId7"/>
    <p:sldId id="520" r:id="rId8"/>
    <p:sldId id="506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E1EDF"/>
    <a:srgbClr val="150575"/>
    <a:srgbClr val="00467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85" autoAdjust="0"/>
    <p:restoredTop sz="94660"/>
  </p:normalViewPr>
  <p:slideViewPr>
    <p:cSldViewPr snapToGrid="0">
      <p:cViewPr varScale="1">
        <p:scale>
          <a:sx n="75" d="100"/>
          <a:sy n="75" d="100"/>
        </p:scale>
        <p:origin x="96" y="1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C248BC-A7B4-46D6-832B-CA6FB1124999}" type="datetimeFigureOut">
              <a:rPr lang="en-US" smtClean="0"/>
              <a:t>5/13/2018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97E2C5-8E48-47FE-82E1-8A074F3A56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3632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FD320-BA8F-45F1-978F-228D58686EAB}" type="datetimeFigureOut">
              <a:rPr lang="en-US" smtClean="0"/>
              <a:t>5/13/2018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E5B61-800B-40A3-B7B5-C8FDFAC58B5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71892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FD320-BA8F-45F1-978F-228D58686EAB}" type="datetimeFigureOut">
              <a:rPr lang="en-US" smtClean="0"/>
              <a:t>5/13/2018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E5B61-800B-40A3-B7B5-C8FDFAC58B5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66424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FD320-BA8F-45F1-978F-228D58686EAB}" type="datetimeFigureOut">
              <a:rPr lang="en-US" smtClean="0"/>
              <a:t>5/13/2018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E5B61-800B-40A3-B7B5-C8FDFAC58B5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65869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FD320-BA8F-45F1-978F-228D58686EAB}" type="datetimeFigureOut">
              <a:rPr lang="en-US" smtClean="0"/>
              <a:t>5/13/2018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E5B61-800B-40A3-B7B5-C8FDFAC58B5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64446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FD320-BA8F-45F1-978F-228D58686EAB}" type="datetimeFigureOut">
              <a:rPr lang="en-US" smtClean="0"/>
              <a:t>5/13/2018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E5B61-800B-40A3-B7B5-C8FDFAC58B5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41435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FD320-BA8F-45F1-978F-228D58686EAB}" type="datetimeFigureOut">
              <a:rPr lang="en-US" smtClean="0"/>
              <a:t>5/13/2018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E5B61-800B-40A3-B7B5-C8FDFAC58B5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86463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FD320-BA8F-45F1-978F-228D58686EAB}" type="datetimeFigureOut">
              <a:rPr lang="en-US" smtClean="0"/>
              <a:t>5/13/2018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E5B61-800B-40A3-B7B5-C8FDFAC58B5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18330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FD320-BA8F-45F1-978F-228D58686EAB}" type="datetimeFigureOut">
              <a:rPr lang="en-US" smtClean="0"/>
              <a:t>5/13/2018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E5B61-800B-40A3-B7B5-C8FDFAC58B5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26055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FD320-BA8F-45F1-978F-228D58686EAB}" type="datetimeFigureOut">
              <a:rPr lang="en-US" smtClean="0"/>
              <a:t>5/13/2018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E5B61-800B-40A3-B7B5-C8FDFAC58B5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20379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FD320-BA8F-45F1-978F-228D58686EAB}" type="datetimeFigureOut">
              <a:rPr lang="en-US" smtClean="0"/>
              <a:t>5/13/2018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E5B61-800B-40A3-B7B5-C8FDFAC58B5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65944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FD320-BA8F-45F1-978F-228D58686EAB}" type="datetimeFigureOut">
              <a:rPr lang="en-US" smtClean="0"/>
              <a:t>5/13/2018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E5B61-800B-40A3-B7B5-C8FDFAC58B5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8277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FFD320-BA8F-45F1-978F-228D58686EAB}" type="datetimeFigureOut">
              <a:rPr lang="en-US" smtClean="0"/>
              <a:t>5/13/2018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DE5B61-800B-40A3-B7B5-C8FDFAC58B5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84826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78889" y="160312"/>
            <a:ext cx="10262587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zh-CN" sz="4000" b="1" dirty="0" smtClean="0"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</a:rPr>
              <a:t>《</a:t>
            </a:r>
            <a:r>
              <a:rPr lang="zh-CN" altLang="en-US" sz="4000" b="1" dirty="0" smtClean="0"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</a:rPr>
              <a:t>你們當效法我</a:t>
            </a:r>
            <a:r>
              <a:rPr lang="en-US" altLang="zh-CN" sz="4000" b="1" dirty="0" smtClean="0"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</a:rPr>
              <a:t>》</a:t>
            </a:r>
            <a:r>
              <a:rPr lang="zh-CN" altLang="en-US" sz="4000" b="1" dirty="0" smtClean="0"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</a:rPr>
              <a:t>第</a:t>
            </a:r>
            <a:r>
              <a:rPr lang="en-US" altLang="zh-CN" sz="4000" b="1" dirty="0" smtClean="0"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</a:rPr>
              <a:t>16</a:t>
            </a:r>
            <a:r>
              <a:rPr lang="zh-CN" altLang="en-US" sz="4000" b="1" dirty="0" smtClean="0"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</a:rPr>
              <a:t>課 </a:t>
            </a:r>
            <a:r>
              <a:rPr lang="en-US" altLang="zh-CN" sz="4000" b="1" dirty="0" smtClean="0"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</a:rPr>
              <a:t>- 5</a:t>
            </a:r>
            <a:r>
              <a:rPr lang="zh-CN" altLang="en-US" sz="4000" b="1" dirty="0" smtClean="0"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</a:rPr>
              <a:t>月</a:t>
            </a:r>
            <a:r>
              <a:rPr lang="en-US" altLang="zh-CN" sz="4000" b="1" dirty="0" smtClean="0"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</a:rPr>
              <a:t>13</a:t>
            </a:r>
            <a:r>
              <a:rPr lang="zh-CN" altLang="en-US" sz="4000" b="1" dirty="0" smtClean="0"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</a:rPr>
              <a:t>日</a:t>
            </a:r>
            <a:endParaRPr lang="en-US" altLang="zh-CN" sz="4000" b="1" dirty="0" smtClean="0">
              <a:latin typeface="Arial" panose="020B0604020202020204" pitchFamily="34" charset="0"/>
              <a:ea typeface="SimHei" panose="02010609060101010101" pitchFamily="49" charset="-122"/>
              <a:cs typeface="Arial" panose="020B0604020202020204" pitchFamily="34" charset="0"/>
            </a:endParaRPr>
          </a:p>
          <a:p>
            <a:pPr algn="ctr"/>
            <a:r>
              <a:rPr lang="zh-CN" altLang="en-US" sz="4800" b="1" dirty="0" smtClean="0">
                <a:solidFill>
                  <a:srgbClr val="C00000"/>
                </a:solidFill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</a:rPr>
              <a:t>保羅的 </a:t>
            </a:r>
            <a:r>
              <a:rPr lang="en-US" altLang="zh-CN" sz="4800" b="1" dirty="0" smtClean="0">
                <a:solidFill>
                  <a:srgbClr val="C00000"/>
                </a:solidFill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</a:rPr>
              <a:t>[</a:t>
            </a:r>
            <a:r>
              <a:rPr lang="zh-CN" altLang="en-US" sz="4800" b="1" dirty="0" smtClean="0">
                <a:solidFill>
                  <a:srgbClr val="C00000"/>
                </a:solidFill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</a:rPr>
              <a:t>人觀</a:t>
            </a:r>
            <a:r>
              <a:rPr lang="en-US" altLang="zh-CN" sz="4800" b="1" dirty="0" smtClean="0">
                <a:solidFill>
                  <a:srgbClr val="C00000"/>
                </a:solidFill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</a:rPr>
              <a:t>] </a:t>
            </a:r>
            <a:r>
              <a:rPr lang="zh-CN" altLang="en-US" sz="4800" b="1" dirty="0" smtClean="0">
                <a:solidFill>
                  <a:srgbClr val="C00000"/>
                </a:solidFill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</a:rPr>
              <a:t>簡介</a:t>
            </a:r>
            <a:endParaRPr lang="zh-TW" altLang="en-US" sz="4800" b="1" dirty="0">
              <a:solidFill>
                <a:srgbClr val="C00000"/>
              </a:solidFill>
              <a:latin typeface="Arial" panose="020B0604020202020204" pitchFamily="34" charset="0"/>
              <a:ea typeface="SimHei" panose="02010609060101010101" pitchFamily="49" charset="-122"/>
              <a:cs typeface="Arial" panose="020B0604020202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63733" y="1940807"/>
            <a:ext cx="457368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4000" b="1" dirty="0" smtClean="0"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</a:rPr>
              <a:t>課程內容：</a:t>
            </a:r>
            <a:r>
              <a:rPr lang="en-US" altLang="zh-CN" sz="4000" b="1" dirty="0" smtClean="0"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</a:rPr>
              <a:t>2</a:t>
            </a:r>
            <a:r>
              <a:rPr lang="zh-CN" altLang="en-US" sz="4000" b="1" dirty="0" smtClean="0"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</a:rPr>
              <a:t>個方面</a:t>
            </a:r>
            <a:endParaRPr lang="en-US" sz="4000" dirty="0">
              <a:latin typeface="Arial" panose="020B0604020202020204" pitchFamily="34" charset="0"/>
              <a:ea typeface="SimHei" panose="02010609060101010101" pitchFamily="49" charset="-122"/>
              <a:cs typeface="Arial" panose="020B0604020202020204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0" y="2712649"/>
            <a:ext cx="12111644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zh-CN" altLang="en-US" sz="4000" dirty="0" smtClean="0"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</a:rPr>
              <a:t>保</a:t>
            </a:r>
            <a:r>
              <a:rPr lang="zh-CN" altLang="en-US" sz="4000" dirty="0"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</a:rPr>
              <a:t>羅的“</a:t>
            </a:r>
            <a:r>
              <a:rPr lang="zh-CN" altLang="en-US" sz="4000" dirty="0" smtClean="0"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</a:rPr>
              <a:t>人觀”</a:t>
            </a:r>
            <a:endParaRPr lang="en-US" altLang="zh-CN" sz="4000" dirty="0" smtClean="0">
              <a:latin typeface="Arial" panose="020B0604020202020204" pitchFamily="34" charset="0"/>
              <a:ea typeface="SimHei" panose="02010609060101010101" pitchFamily="49" charset="-122"/>
              <a:cs typeface="Arial" panose="020B0604020202020204" pitchFamily="34" charset="0"/>
            </a:endParaRPr>
          </a:p>
          <a:p>
            <a:pPr marL="742950" indent="-742950">
              <a:buFont typeface="+mj-lt"/>
              <a:buAutoNum type="arabicPeriod"/>
            </a:pPr>
            <a:r>
              <a:rPr lang="zh-TW" altLang="en-US" sz="4000" dirty="0"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</a:rPr>
              <a:t>一點討論</a:t>
            </a:r>
            <a:r>
              <a:rPr lang="en-US" altLang="zh-TW" sz="4000" dirty="0" smtClean="0"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</a:rPr>
              <a:t>: </a:t>
            </a:r>
            <a:r>
              <a:rPr lang="zh-CN" altLang="en-US" sz="4000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</a:rPr>
              <a:t>如何處理我們的情緒</a:t>
            </a:r>
            <a:endParaRPr lang="zh-TW" altLang="en-US" sz="4000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ea typeface="SimHei" panose="02010609060101010101" pitchFamily="49" charset="-122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94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30481" y="663259"/>
            <a:ext cx="12161519" cy="62786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287338" indent="-287338">
              <a:tabLst>
                <a:tab pos="381000" algn="l"/>
                <a:tab pos="533400" algn="l"/>
                <a:tab pos="609600" algn="l"/>
                <a:tab pos="762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tabLst>
                <a:tab pos="381000" algn="l"/>
                <a:tab pos="533400" algn="l"/>
                <a:tab pos="609600" algn="l"/>
                <a:tab pos="762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tabLst>
                <a:tab pos="381000" algn="l"/>
                <a:tab pos="533400" algn="l"/>
                <a:tab pos="609600" algn="l"/>
                <a:tab pos="762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tabLst>
                <a:tab pos="381000" algn="l"/>
                <a:tab pos="533400" algn="l"/>
                <a:tab pos="609600" algn="l"/>
                <a:tab pos="762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tabLst>
                <a:tab pos="381000" algn="l"/>
                <a:tab pos="533400" algn="l"/>
                <a:tab pos="609600" algn="l"/>
                <a:tab pos="762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81000" algn="l"/>
                <a:tab pos="533400" algn="l"/>
                <a:tab pos="609600" algn="l"/>
                <a:tab pos="762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81000" algn="l"/>
                <a:tab pos="533400" algn="l"/>
                <a:tab pos="609600" algn="l"/>
                <a:tab pos="762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81000" algn="l"/>
                <a:tab pos="533400" algn="l"/>
                <a:tab pos="609600" algn="l"/>
                <a:tab pos="762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81000" algn="l"/>
                <a:tab pos="533400" algn="l"/>
                <a:tab pos="609600" algn="l"/>
                <a:tab pos="762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45720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zh-CN" altLang="en-US" sz="3600" dirty="0">
                <a:ea typeface="SimHei" panose="02010609060101010101" pitchFamily="49" charset="-122"/>
              </a:rPr>
              <a:t>目</a:t>
            </a:r>
            <a:r>
              <a:rPr lang="zh-CN" altLang="en-US" sz="3600" dirty="0" smtClean="0">
                <a:ea typeface="SimHei" panose="02010609060101010101" pitchFamily="49" charset="-122"/>
              </a:rPr>
              <a:t>前對保羅的人觀的三種說法：</a:t>
            </a:r>
            <a:endParaRPr lang="en-US" altLang="zh-CN" sz="3600" dirty="0" smtClean="0">
              <a:ea typeface="SimHei" panose="02010609060101010101" pitchFamily="49" charset="-122"/>
            </a:endParaRPr>
          </a:p>
          <a:p>
            <a:pPr marL="1141412" lvl="2" indent="-514350">
              <a:spcAft>
                <a:spcPts val="600"/>
              </a:spcAft>
              <a:buFont typeface="+mj-lt"/>
              <a:buAutoNum type="arabicPeriod"/>
            </a:pPr>
            <a:r>
              <a:rPr lang="zh-CN" altLang="en-US" sz="2800" dirty="0" smtClean="0">
                <a:ea typeface="SimHei" panose="02010609060101010101" pitchFamily="49" charset="-122"/>
              </a:rPr>
              <a:t>三分法：靈</a:t>
            </a:r>
            <a:r>
              <a:rPr lang="en-US" sz="2800" dirty="0" err="1" smtClean="0"/>
              <a:t>ruach</a:t>
            </a:r>
            <a:r>
              <a:rPr lang="en-US" sz="2800" dirty="0" smtClean="0"/>
              <a:t>/</a:t>
            </a:r>
            <a:r>
              <a:rPr lang="en-US" sz="2800" dirty="0" err="1" smtClean="0"/>
              <a:t>pneuma</a:t>
            </a:r>
            <a:r>
              <a:rPr lang="en-US" altLang="zh-CN" sz="2800" dirty="0" smtClean="0">
                <a:ea typeface="SimHei" panose="02010609060101010101" pitchFamily="49" charset="-122"/>
              </a:rPr>
              <a:t>+</a:t>
            </a:r>
            <a:r>
              <a:rPr lang="zh-CN" altLang="en-US" sz="2800" dirty="0" smtClean="0">
                <a:ea typeface="SimHei" panose="02010609060101010101" pitchFamily="49" charset="-122"/>
              </a:rPr>
              <a:t>魂</a:t>
            </a:r>
            <a:r>
              <a:rPr lang="en-US" sz="2800" dirty="0" smtClean="0"/>
              <a:t>nephesh /</a:t>
            </a:r>
            <a:r>
              <a:rPr lang="en-US" sz="2800" dirty="0" err="1" smtClean="0"/>
              <a:t>psuche</a:t>
            </a:r>
            <a:r>
              <a:rPr lang="en-US" altLang="zh-CN" sz="2800" dirty="0" smtClean="0">
                <a:ea typeface="SimHei" panose="02010609060101010101" pitchFamily="49" charset="-122"/>
              </a:rPr>
              <a:t>+</a:t>
            </a:r>
            <a:r>
              <a:rPr lang="zh-CN" altLang="en-US" sz="2800" dirty="0" smtClean="0">
                <a:ea typeface="SimHei" panose="02010609060101010101" pitchFamily="49" charset="-122"/>
              </a:rPr>
              <a:t>體</a:t>
            </a:r>
            <a:r>
              <a:rPr lang="en-US" sz="2800" dirty="0" err="1" smtClean="0"/>
              <a:t>basar</a:t>
            </a:r>
            <a:r>
              <a:rPr lang="en-US" sz="2800" dirty="0" smtClean="0">
                <a:ea typeface="SimHei" panose="02010609060101010101" pitchFamily="49" charset="-122"/>
              </a:rPr>
              <a:t>/</a:t>
            </a:r>
            <a:r>
              <a:rPr lang="en-US" sz="2800" dirty="0" err="1">
                <a:ea typeface="SimHei" panose="02010609060101010101" pitchFamily="49" charset="-122"/>
              </a:rPr>
              <a:t>s</a:t>
            </a:r>
            <a:r>
              <a:rPr lang="en-US" sz="2800" dirty="0" err="1" smtClean="0">
                <a:ea typeface="SimHei" panose="02010609060101010101" pitchFamily="49" charset="-122"/>
              </a:rPr>
              <a:t>arx</a:t>
            </a:r>
            <a:r>
              <a:rPr lang="en-US" altLang="zh-CN" sz="2800" dirty="0" smtClean="0">
                <a:ea typeface="SimHei" panose="02010609060101010101" pitchFamily="49" charset="-122"/>
              </a:rPr>
              <a:t>(</a:t>
            </a:r>
            <a:r>
              <a:rPr lang="zh-CN" altLang="en-US" sz="2800" dirty="0" smtClean="0">
                <a:ea typeface="SimHei" panose="02010609060101010101" pitchFamily="49" charset="-122"/>
              </a:rPr>
              <a:t>帖前</a:t>
            </a:r>
            <a:r>
              <a:rPr lang="en-US" altLang="zh-CN" sz="2800" dirty="0" smtClean="0">
                <a:ea typeface="SimHei" panose="02010609060101010101" pitchFamily="49" charset="-122"/>
              </a:rPr>
              <a:t>5:23)</a:t>
            </a:r>
          </a:p>
          <a:p>
            <a:pPr marL="627062" lvl="2">
              <a:spcAft>
                <a:spcPts val="600"/>
              </a:spcAft>
            </a:pPr>
            <a:r>
              <a:rPr lang="zh-TW" altLang="en-US" sz="2800" i="1" dirty="0">
                <a:ea typeface="SimHei" panose="02010609060101010101" pitchFamily="49" charset="-122"/>
              </a:rPr>
              <a:t>願賜平安</a:t>
            </a:r>
            <a:r>
              <a:rPr lang="zh-TW" altLang="en-US" sz="2800" i="1" dirty="0" smtClean="0">
                <a:ea typeface="SimHei" panose="02010609060101010101" pitchFamily="49" charset="-122"/>
              </a:rPr>
              <a:t>的神親</a:t>
            </a:r>
            <a:r>
              <a:rPr lang="zh-TW" altLang="en-US" sz="2800" i="1" dirty="0">
                <a:ea typeface="SimHei" panose="02010609060101010101" pitchFamily="49" charset="-122"/>
              </a:rPr>
              <a:t>自使你們全然成</a:t>
            </a:r>
            <a:r>
              <a:rPr lang="zh-TW" altLang="en-US" sz="2800" i="1" dirty="0" smtClean="0">
                <a:ea typeface="SimHei" panose="02010609060101010101" pitchFamily="49" charset="-122"/>
              </a:rPr>
              <a:t>聖</a:t>
            </a:r>
            <a:r>
              <a:rPr lang="zh-CN" altLang="en-US" sz="2800" i="1" dirty="0" smtClean="0">
                <a:ea typeface="SimHei" panose="02010609060101010101" pitchFamily="49" charset="-122"/>
              </a:rPr>
              <a:t>。</a:t>
            </a:r>
            <a:r>
              <a:rPr lang="zh-TW" altLang="en-US" sz="2800" i="1" dirty="0" smtClean="0">
                <a:ea typeface="SimHei" panose="02010609060101010101" pitchFamily="49" charset="-122"/>
              </a:rPr>
              <a:t>又</a:t>
            </a:r>
            <a:r>
              <a:rPr lang="zh-TW" altLang="en-US" sz="2800" i="1" dirty="0">
                <a:ea typeface="SimHei" panose="02010609060101010101" pitchFamily="49" charset="-122"/>
              </a:rPr>
              <a:t>願你們的</a:t>
            </a:r>
            <a:r>
              <a:rPr lang="zh-TW" altLang="en-US" sz="2800" i="1" dirty="0" smtClean="0">
                <a:solidFill>
                  <a:srgbClr val="C00000"/>
                </a:solidFill>
                <a:ea typeface="SimHei" panose="02010609060101010101" pitchFamily="49" charset="-122"/>
              </a:rPr>
              <a:t>靈</a:t>
            </a:r>
            <a:r>
              <a:rPr lang="zh-TW" altLang="en-US" sz="2800" i="1" dirty="0" smtClean="0">
                <a:ea typeface="SimHei" panose="02010609060101010101" pitchFamily="49" charset="-122"/>
              </a:rPr>
              <a:t>與</a:t>
            </a:r>
            <a:r>
              <a:rPr lang="zh-TW" altLang="en-US" sz="2800" i="1" dirty="0" smtClean="0">
                <a:solidFill>
                  <a:srgbClr val="C00000"/>
                </a:solidFill>
                <a:ea typeface="SimHei" panose="02010609060101010101" pitchFamily="49" charset="-122"/>
              </a:rPr>
              <a:t>魂</a:t>
            </a:r>
            <a:r>
              <a:rPr lang="zh-TW" altLang="en-US" sz="2800" i="1" dirty="0" smtClean="0">
                <a:ea typeface="SimHei" panose="02010609060101010101" pitchFamily="49" charset="-122"/>
              </a:rPr>
              <a:t>與</a:t>
            </a:r>
            <a:r>
              <a:rPr lang="zh-TW" altLang="en-US" sz="2800" i="1" dirty="0" smtClean="0">
                <a:solidFill>
                  <a:srgbClr val="C00000"/>
                </a:solidFill>
                <a:ea typeface="SimHei" panose="02010609060101010101" pitchFamily="49" charset="-122"/>
              </a:rPr>
              <a:t>身子</a:t>
            </a:r>
            <a:r>
              <a:rPr lang="zh-TW" altLang="en-US" sz="2800" i="1" dirty="0" smtClean="0">
                <a:ea typeface="SimHei" panose="02010609060101010101" pitchFamily="49" charset="-122"/>
              </a:rPr>
              <a:t>得</a:t>
            </a:r>
            <a:r>
              <a:rPr lang="zh-TW" altLang="en-US" sz="2800" i="1" dirty="0">
                <a:ea typeface="SimHei" panose="02010609060101010101" pitchFamily="49" charset="-122"/>
              </a:rPr>
              <a:t>蒙保</a:t>
            </a:r>
            <a:r>
              <a:rPr lang="zh-TW" altLang="en-US" sz="2800" i="1" dirty="0" smtClean="0">
                <a:ea typeface="SimHei" panose="02010609060101010101" pitchFamily="49" charset="-122"/>
              </a:rPr>
              <a:t>守</a:t>
            </a:r>
            <a:r>
              <a:rPr lang="zh-CN" altLang="en-US" sz="2800" i="1" dirty="0" smtClean="0">
                <a:ea typeface="SimHei" panose="02010609060101010101" pitchFamily="49" charset="-122"/>
              </a:rPr>
              <a:t>，</a:t>
            </a:r>
            <a:r>
              <a:rPr lang="zh-TW" altLang="en-US" sz="2800" i="1" dirty="0" smtClean="0">
                <a:ea typeface="SimHei" panose="02010609060101010101" pitchFamily="49" charset="-122"/>
              </a:rPr>
              <a:t>在</a:t>
            </a:r>
            <a:r>
              <a:rPr lang="zh-TW" altLang="en-US" sz="2800" i="1" dirty="0">
                <a:ea typeface="SimHei" panose="02010609060101010101" pitchFamily="49" charset="-122"/>
              </a:rPr>
              <a:t>我主耶穌基督降臨的時</a:t>
            </a:r>
            <a:r>
              <a:rPr lang="zh-TW" altLang="en-US" sz="2800" i="1" dirty="0" smtClean="0">
                <a:ea typeface="SimHei" panose="02010609060101010101" pitchFamily="49" charset="-122"/>
              </a:rPr>
              <a:t>候完</a:t>
            </a:r>
            <a:r>
              <a:rPr lang="zh-TW" altLang="en-US" sz="2800" i="1" dirty="0">
                <a:ea typeface="SimHei" panose="02010609060101010101" pitchFamily="49" charset="-122"/>
              </a:rPr>
              <a:t>全無可指摘。 </a:t>
            </a:r>
            <a:endParaRPr lang="en-US" altLang="zh-CN" sz="2800" i="1" dirty="0" smtClean="0">
              <a:ea typeface="SimHei" panose="02010609060101010101" pitchFamily="49" charset="-122"/>
            </a:endParaRPr>
          </a:p>
          <a:p>
            <a:pPr marL="1141412" lvl="2" indent="-514350">
              <a:spcAft>
                <a:spcPts val="600"/>
              </a:spcAft>
              <a:buFont typeface="+mj-lt"/>
              <a:buAutoNum type="arabicPeriod" startAt="2"/>
            </a:pPr>
            <a:r>
              <a:rPr lang="zh-CN" altLang="en-US" sz="2800" dirty="0" smtClean="0">
                <a:ea typeface="SimHei" panose="02010609060101010101" pitchFamily="49" charset="-122"/>
              </a:rPr>
              <a:t>二分法</a:t>
            </a:r>
            <a:r>
              <a:rPr lang="en-US" altLang="zh-CN" sz="2800" dirty="0" smtClean="0">
                <a:ea typeface="SimHei" panose="02010609060101010101" pitchFamily="49" charset="-122"/>
              </a:rPr>
              <a:t>: </a:t>
            </a:r>
            <a:r>
              <a:rPr lang="zh-CN" altLang="en-US" sz="2800" dirty="0" smtClean="0">
                <a:ea typeface="SimHei" panose="02010609060101010101" pitchFamily="49" charset="-122"/>
              </a:rPr>
              <a:t>靈</a:t>
            </a:r>
            <a:r>
              <a:rPr lang="en-US" altLang="zh-CN" sz="2800" dirty="0" smtClean="0">
                <a:ea typeface="SimHei" panose="02010609060101010101" pitchFamily="49" charset="-122"/>
              </a:rPr>
              <a:t>(</a:t>
            </a:r>
            <a:r>
              <a:rPr lang="zh-CN" altLang="en-US" sz="2800" dirty="0" smtClean="0">
                <a:ea typeface="SimHei" panose="02010609060101010101" pitchFamily="49" charset="-122"/>
              </a:rPr>
              <a:t>魂</a:t>
            </a:r>
            <a:r>
              <a:rPr lang="en-US" altLang="zh-CN" sz="2800" dirty="0" smtClean="0">
                <a:ea typeface="SimHei" panose="02010609060101010101" pitchFamily="49" charset="-122"/>
              </a:rPr>
              <a:t>)+</a:t>
            </a:r>
            <a:r>
              <a:rPr lang="zh-CN" altLang="en-US" sz="2800" dirty="0" smtClean="0">
                <a:ea typeface="SimHei" panose="02010609060101010101" pitchFamily="49" charset="-122"/>
              </a:rPr>
              <a:t>身體 </a:t>
            </a:r>
            <a:r>
              <a:rPr lang="en-US" altLang="zh-CN" sz="2800" dirty="0" smtClean="0">
                <a:ea typeface="SimHei" panose="02010609060101010101" pitchFamily="49" charset="-122"/>
              </a:rPr>
              <a:t>(</a:t>
            </a:r>
            <a:r>
              <a:rPr lang="zh-CN" altLang="en-US" sz="2800" dirty="0" smtClean="0">
                <a:ea typeface="SimHei" panose="02010609060101010101" pitchFamily="49" charset="-122"/>
              </a:rPr>
              <a:t>林前</a:t>
            </a:r>
            <a:r>
              <a:rPr lang="en-US" altLang="zh-CN" sz="2800" dirty="0" smtClean="0">
                <a:ea typeface="SimHei" panose="02010609060101010101" pitchFamily="49" charset="-122"/>
              </a:rPr>
              <a:t>5:3,5)</a:t>
            </a:r>
          </a:p>
          <a:p>
            <a:pPr marL="627062" lvl="2">
              <a:spcAft>
                <a:spcPts val="600"/>
              </a:spcAft>
            </a:pPr>
            <a:r>
              <a:rPr lang="zh-TW" altLang="en-US" sz="2800" i="1" dirty="0" smtClean="0">
                <a:ea typeface="SimHei" panose="02010609060101010101" pitchFamily="49" charset="-122"/>
              </a:rPr>
              <a:t>我</a:t>
            </a:r>
            <a:r>
              <a:rPr lang="zh-TW" altLang="en-US" sz="2800" i="1" dirty="0" smtClean="0">
                <a:solidFill>
                  <a:srgbClr val="C00000"/>
                </a:solidFill>
                <a:ea typeface="SimHei" panose="02010609060101010101" pitchFamily="49" charset="-122"/>
              </a:rPr>
              <a:t>身子</a:t>
            </a:r>
            <a:r>
              <a:rPr lang="zh-TW" altLang="en-US" sz="2800" i="1" dirty="0" smtClean="0">
                <a:ea typeface="SimHei" panose="02010609060101010101" pitchFamily="49" charset="-122"/>
              </a:rPr>
              <a:t>雖不在你們那裡</a:t>
            </a:r>
            <a:r>
              <a:rPr lang="zh-CN" altLang="en-US" sz="2800" i="1" dirty="0" smtClean="0">
                <a:ea typeface="SimHei" panose="02010609060101010101" pitchFamily="49" charset="-122"/>
              </a:rPr>
              <a:t>，</a:t>
            </a:r>
            <a:r>
              <a:rPr lang="zh-TW" altLang="en-US" sz="2800" i="1" dirty="0" smtClean="0">
                <a:solidFill>
                  <a:srgbClr val="C00000"/>
                </a:solidFill>
                <a:ea typeface="SimHei" panose="02010609060101010101" pitchFamily="49" charset="-122"/>
              </a:rPr>
              <a:t>心</a:t>
            </a:r>
            <a:r>
              <a:rPr lang="zh-TW" altLang="en-US" sz="2800" i="1" dirty="0" smtClean="0">
                <a:ea typeface="SimHei" panose="02010609060101010101" pitchFamily="49" charset="-122"/>
              </a:rPr>
              <a:t>卻在你們那裡</a:t>
            </a:r>
            <a:r>
              <a:rPr lang="zh-CN" altLang="en-US" sz="2800" i="1" dirty="0" smtClean="0">
                <a:ea typeface="SimHei" panose="02010609060101010101" pitchFamily="49" charset="-122"/>
              </a:rPr>
              <a:t>，</a:t>
            </a:r>
            <a:r>
              <a:rPr lang="zh-TW" altLang="en-US" sz="2800" i="1" dirty="0" smtClean="0">
                <a:ea typeface="SimHei" panose="02010609060101010101" pitchFamily="49" charset="-122"/>
              </a:rPr>
              <a:t>好像我親自與你們同在</a:t>
            </a:r>
            <a:r>
              <a:rPr lang="zh-CN" altLang="en-US" sz="2800" i="1" dirty="0" smtClean="0">
                <a:ea typeface="SimHei" panose="02010609060101010101" pitchFamily="49" charset="-122"/>
              </a:rPr>
              <a:t>，</a:t>
            </a:r>
            <a:r>
              <a:rPr lang="zh-TW" altLang="en-US" sz="2800" i="1" dirty="0" smtClean="0">
                <a:ea typeface="SimHei" panose="02010609060101010101" pitchFamily="49" charset="-122"/>
              </a:rPr>
              <a:t>已經判斷了行這事的人</a:t>
            </a:r>
            <a:r>
              <a:rPr lang="zh-CN" altLang="en-US" sz="2800" i="1" dirty="0" smtClean="0">
                <a:ea typeface="SimHei" panose="02010609060101010101" pitchFamily="49" charset="-122"/>
              </a:rPr>
              <a:t>，</a:t>
            </a:r>
            <a:r>
              <a:rPr lang="zh-TW" altLang="en-US" sz="2800" i="1" dirty="0" smtClean="0">
                <a:ea typeface="SimHei" panose="02010609060101010101" pitchFamily="49" charset="-122"/>
              </a:rPr>
              <a:t>就是你們聚會的時候、我的</a:t>
            </a:r>
            <a:r>
              <a:rPr lang="zh-TW" altLang="en-US" sz="2800" i="1" dirty="0" smtClean="0">
                <a:solidFill>
                  <a:srgbClr val="C00000"/>
                </a:solidFill>
                <a:ea typeface="SimHei" panose="02010609060101010101" pitchFamily="49" charset="-122"/>
              </a:rPr>
              <a:t>心</a:t>
            </a:r>
            <a:r>
              <a:rPr lang="zh-TW" altLang="en-US" sz="2800" i="1" dirty="0" smtClean="0">
                <a:ea typeface="SimHei" panose="02010609060101010101" pitchFamily="49" charset="-122"/>
              </a:rPr>
              <a:t>也同在、奉我們主耶穌的名、並用我們主耶穌的權能、 要把這樣的</a:t>
            </a:r>
            <a:r>
              <a:rPr lang="zh-TW" altLang="en-US" sz="2800" i="1" dirty="0" smtClean="0">
                <a:solidFill>
                  <a:srgbClr val="C00000"/>
                </a:solidFill>
                <a:ea typeface="SimHei" panose="02010609060101010101" pitchFamily="49" charset="-122"/>
              </a:rPr>
              <a:t>人</a:t>
            </a:r>
            <a:r>
              <a:rPr lang="zh-TW" altLang="en-US" sz="2800" i="1" dirty="0" smtClean="0">
                <a:ea typeface="SimHei" panose="02010609060101010101" pitchFamily="49" charset="-122"/>
              </a:rPr>
              <a:t>交給撒但、敗壞他的</a:t>
            </a:r>
            <a:r>
              <a:rPr lang="zh-TW" altLang="en-US" sz="2800" i="1" dirty="0" smtClean="0">
                <a:solidFill>
                  <a:srgbClr val="C00000"/>
                </a:solidFill>
                <a:ea typeface="SimHei" panose="02010609060101010101" pitchFamily="49" charset="-122"/>
              </a:rPr>
              <a:t>肉體</a:t>
            </a:r>
            <a:r>
              <a:rPr lang="zh-TW" altLang="en-US" sz="2800" i="1" dirty="0" smtClean="0">
                <a:ea typeface="SimHei" panose="02010609060101010101" pitchFamily="49" charset="-122"/>
              </a:rPr>
              <a:t>、使他的</a:t>
            </a:r>
            <a:r>
              <a:rPr lang="zh-TW" altLang="en-US" sz="2800" i="1" dirty="0" smtClean="0">
                <a:solidFill>
                  <a:srgbClr val="C00000"/>
                </a:solidFill>
                <a:ea typeface="SimHei" panose="02010609060101010101" pitchFamily="49" charset="-122"/>
              </a:rPr>
              <a:t>靈魂</a:t>
            </a:r>
            <a:r>
              <a:rPr lang="zh-TW" altLang="en-US" sz="2800" i="1" dirty="0" smtClean="0">
                <a:ea typeface="SimHei" panose="02010609060101010101" pitchFamily="49" charset="-122"/>
              </a:rPr>
              <a:t>在主耶穌的日子可以得救。 </a:t>
            </a:r>
            <a:r>
              <a:rPr lang="zh-CN" altLang="en-US" sz="2800" i="1" dirty="0" smtClean="0">
                <a:ea typeface="SimHei" panose="02010609060101010101" pitchFamily="49" charset="-122"/>
              </a:rPr>
              <a:t>（靈）</a:t>
            </a:r>
            <a:endParaRPr lang="en-US" altLang="zh-CN" sz="2800" i="1" dirty="0" smtClean="0">
              <a:ea typeface="SimHei" panose="02010609060101010101" pitchFamily="49" charset="-122"/>
            </a:endParaRPr>
          </a:p>
          <a:p>
            <a:pPr marL="627062" lvl="2">
              <a:spcAft>
                <a:spcPts val="600"/>
              </a:spcAft>
            </a:pPr>
            <a:r>
              <a:rPr lang="zh-TW" altLang="en-US" sz="2800" i="1" dirty="0" smtClean="0">
                <a:ea typeface="SimHei" panose="02010609060101010101" pitchFamily="49" charset="-122"/>
              </a:rPr>
              <a:t>親</a:t>
            </a:r>
            <a:r>
              <a:rPr lang="zh-TW" altLang="en-US" sz="2800" i="1" dirty="0">
                <a:ea typeface="SimHei" panose="02010609060101010101" pitchFamily="49" charset="-122"/>
              </a:rPr>
              <a:t>愛的弟兄</a:t>
            </a:r>
            <a:r>
              <a:rPr lang="zh-TW" altLang="en-US" sz="2800" i="1" dirty="0" smtClean="0">
                <a:ea typeface="SimHei" panose="02010609060101010101" pitchFamily="49" charset="-122"/>
              </a:rPr>
              <a:t>阿</a:t>
            </a:r>
            <a:r>
              <a:rPr lang="zh-CN" altLang="en-US" sz="2800" i="1" dirty="0" smtClean="0">
                <a:ea typeface="SimHei" panose="02010609060101010101" pitchFamily="49" charset="-122"/>
              </a:rPr>
              <a:t>，</a:t>
            </a:r>
            <a:r>
              <a:rPr lang="zh-TW" altLang="en-US" sz="2800" i="1" dirty="0" smtClean="0">
                <a:ea typeface="SimHei" panose="02010609060101010101" pitchFamily="49" charset="-122"/>
              </a:rPr>
              <a:t>我</a:t>
            </a:r>
            <a:r>
              <a:rPr lang="zh-TW" altLang="en-US" sz="2800" i="1" dirty="0">
                <a:ea typeface="SimHei" panose="02010609060101010101" pitchFamily="49" charset="-122"/>
              </a:rPr>
              <a:t>們既有這等應</a:t>
            </a:r>
            <a:r>
              <a:rPr lang="zh-TW" altLang="en-US" sz="2800" i="1" dirty="0" smtClean="0">
                <a:ea typeface="SimHei" panose="02010609060101010101" pitchFamily="49" charset="-122"/>
              </a:rPr>
              <a:t>許</a:t>
            </a:r>
            <a:r>
              <a:rPr lang="zh-CN" altLang="en-US" sz="2800" i="1" dirty="0" smtClean="0">
                <a:ea typeface="SimHei" panose="02010609060101010101" pitchFamily="49" charset="-122"/>
              </a:rPr>
              <a:t>，</a:t>
            </a:r>
            <a:r>
              <a:rPr lang="zh-TW" altLang="en-US" sz="2800" i="1" dirty="0" smtClean="0">
                <a:ea typeface="SimHei" panose="02010609060101010101" pitchFamily="49" charset="-122"/>
              </a:rPr>
              <a:t>就</a:t>
            </a:r>
            <a:r>
              <a:rPr lang="zh-TW" altLang="en-US" sz="2800" i="1" dirty="0">
                <a:ea typeface="SimHei" panose="02010609060101010101" pitchFamily="49" charset="-122"/>
              </a:rPr>
              <a:t>當潔淨自</a:t>
            </a:r>
            <a:r>
              <a:rPr lang="zh-TW" altLang="en-US" sz="2800" i="1" dirty="0" smtClean="0">
                <a:ea typeface="SimHei" panose="02010609060101010101" pitchFamily="49" charset="-122"/>
              </a:rPr>
              <a:t>己</a:t>
            </a:r>
            <a:r>
              <a:rPr lang="zh-CN" altLang="en-US" sz="2800" i="1" dirty="0" smtClean="0">
                <a:ea typeface="SimHei" panose="02010609060101010101" pitchFamily="49" charset="-122"/>
              </a:rPr>
              <a:t>，</a:t>
            </a:r>
            <a:r>
              <a:rPr lang="zh-TW" altLang="en-US" sz="2800" i="1" dirty="0" smtClean="0">
                <a:ea typeface="SimHei" panose="02010609060101010101" pitchFamily="49" charset="-122"/>
              </a:rPr>
              <a:t>除</a:t>
            </a:r>
            <a:r>
              <a:rPr lang="zh-TW" altLang="en-US" sz="2800" i="1" dirty="0">
                <a:ea typeface="SimHei" panose="02010609060101010101" pitchFamily="49" charset="-122"/>
              </a:rPr>
              <a:t>去</a:t>
            </a:r>
            <a:r>
              <a:rPr lang="zh-TW" altLang="en-US" sz="2800" i="1" dirty="0">
                <a:solidFill>
                  <a:srgbClr val="C00000"/>
                </a:solidFill>
                <a:ea typeface="SimHei" panose="02010609060101010101" pitchFamily="49" charset="-122"/>
              </a:rPr>
              <a:t>身</a:t>
            </a:r>
            <a:r>
              <a:rPr lang="zh-TW" altLang="en-US" sz="2800" i="1" dirty="0" smtClean="0">
                <a:solidFill>
                  <a:srgbClr val="C00000"/>
                </a:solidFill>
                <a:ea typeface="SimHei" panose="02010609060101010101" pitchFamily="49" charset="-122"/>
              </a:rPr>
              <a:t>體</a:t>
            </a:r>
            <a:r>
              <a:rPr lang="zh-CN" altLang="en-US" sz="2800" i="1" dirty="0" smtClean="0">
                <a:solidFill>
                  <a:srgbClr val="C00000"/>
                </a:solidFill>
                <a:ea typeface="SimHei" panose="02010609060101010101" pitchFamily="49" charset="-122"/>
              </a:rPr>
              <a:t>、</a:t>
            </a:r>
            <a:r>
              <a:rPr lang="zh-TW" altLang="en-US" sz="2800" i="1" dirty="0" smtClean="0">
                <a:solidFill>
                  <a:srgbClr val="C00000"/>
                </a:solidFill>
                <a:ea typeface="SimHei" panose="02010609060101010101" pitchFamily="49" charset="-122"/>
              </a:rPr>
              <a:t>靈</a:t>
            </a:r>
            <a:r>
              <a:rPr lang="zh-TW" altLang="en-US" sz="2800" i="1" dirty="0">
                <a:solidFill>
                  <a:srgbClr val="C00000"/>
                </a:solidFill>
                <a:ea typeface="SimHei" panose="02010609060101010101" pitchFamily="49" charset="-122"/>
              </a:rPr>
              <a:t>魂</a:t>
            </a:r>
            <a:r>
              <a:rPr lang="zh-TW" altLang="en-US" sz="2800" i="1" dirty="0">
                <a:ea typeface="SimHei" panose="02010609060101010101" pitchFamily="49" charset="-122"/>
              </a:rPr>
              <a:t>一切的污</a:t>
            </a:r>
            <a:r>
              <a:rPr lang="zh-TW" altLang="en-US" sz="2800" i="1" dirty="0" smtClean="0">
                <a:ea typeface="SimHei" panose="02010609060101010101" pitchFamily="49" charset="-122"/>
              </a:rPr>
              <a:t>穢</a:t>
            </a:r>
            <a:r>
              <a:rPr lang="zh-CN" altLang="en-US" sz="2800" i="1" dirty="0" smtClean="0">
                <a:ea typeface="SimHei" panose="02010609060101010101" pitchFamily="49" charset="-122"/>
              </a:rPr>
              <a:t>，</a:t>
            </a:r>
            <a:r>
              <a:rPr lang="zh-TW" altLang="en-US" sz="2800" i="1" dirty="0" smtClean="0">
                <a:ea typeface="SimHei" panose="02010609060101010101" pitchFamily="49" charset="-122"/>
              </a:rPr>
              <a:t>敬畏神</a:t>
            </a:r>
            <a:r>
              <a:rPr lang="zh-CN" altLang="en-US" sz="2800" i="1" dirty="0" smtClean="0">
                <a:ea typeface="SimHei" panose="02010609060101010101" pitchFamily="49" charset="-122"/>
              </a:rPr>
              <a:t>，</a:t>
            </a:r>
            <a:r>
              <a:rPr lang="zh-TW" altLang="en-US" sz="2800" i="1" dirty="0" smtClean="0">
                <a:ea typeface="SimHei" panose="02010609060101010101" pitchFamily="49" charset="-122"/>
              </a:rPr>
              <a:t>得</a:t>
            </a:r>
            <a:r>
              <a:rPr lang="zh-TW" altLang="en-US" sz="2800" i="1" dirty="0">
                <a:ea typeface="SimHei" panose="02010609060101010101" pitchFamily="49" charset="-122"/>
              </a:rPr>
              <a:t>以成聖</a:t>
            </a:r>
            <a:r>
              <a:rPr lang="zh-TW" altLang="en-US" sz="2800" i="1" dirty="0" smtClean="0">
                <a:ea typeface="SimHei" panose="02010609060101010101" pitchFamily="49" charset="-122"/>
              </a:rPr>
              <a:t>。</a:t>
            </a:r>
            <a:r>
              <a:rPr lang="en-US" altLang="zh-CN" sz="2800" dirty="0">
                <a:ea typeface="SimHei" panose="02010609060101010101" pitchFamily="49" charset="-122"/>
              </a:rPr>
              <a:t>(</a:t>
            </a:r>
            <a:r>
              <a:rPr lang="zh-CN" altLang="en-US" sz="2800" dirty="0" smtClean="0">
                <a:ea typeface="SimHei" panose="02010609060101010101" pitchFamily="49" charset="-122"/>
              </a:rPr>
              <a:t>林後</a:t>
            </a:r>
            <a:r>
              <a:rPr lang="en-US" altLang="zh-CN" sz="2800" dirty="0" smtClean="0">
                <a:ea typeface="SimHei" panose="02010609060101010101" pitchFamily="49" charset="-122"/>
              </a:rPr>
              <a:t>7:1)</a:t>
            </a:r>
            <a:endParaRPr lang="en-US" altLang="zh-CN" sz="2800" dirty="0">
              <a:ea typeface="SimHei" panose="02010609060101010101" pitchFamily="49" charset="-122"/>
            </a:endParaRPr>
          </a:p>
          <a:p>
            <a:pPr marL="1141412" lvl="2" indent="-514350">
              <a:spcAft>
                <a:spcPts val="600"/>
              </a:spcAft>
              <a:buFont typeface="+mj-lt"/>
              <a:buAutoNum type="arabicPeriod" startAt="3"/>
            </a:pPr>
            <a:r>
              <a:rPr lang="zh-CN" altLang="en-US" sz="2800" dirty="0" smtClean="0">
                <a:ea typeface="SimHei" panose="02010609060101010101" pitchFamily="49" charset="-122"/>
              </a:rPr>
              <a:t>整全法：靈魂體非三種不同元素，乃是由不同角度來看一個完整的人。</a:t>
            </a:r>
            <a:endParaRPr lang="en-US" altLang="zh-TW" sz="2800" dirty="0">
              <a:ea typeface="SimHei" panose="02010609060101010101" pitchFamily="49" charset="-122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13799" y="36300"/>
            <a:ext cx="1172815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4000" b="1" dirty="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一</a:t>
            </a:r>
            <a:r>
              <a:rPr lang="en-US" altLang="zh-CN" sz="4000" b="1" dirty="0" smtClean="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.</a:t>
            </a:r>
            <a:r>
              <a:rPr lang="zh-CN" altLang="en-US" sz="4000" b="1" dirty="0" smtClean="0">
                <a:latin typeface="SimHei" panose="02010609060101010101" pitchFamily="49" charset="-122"/>
                <a:ea typeface="SimHei" panose="02010609060101010101" pitchFamily="49" charset="-122"/>
                <a:cs typeface="Microsoft YaHei" panose="020B0503020204020204" pitchFamily="34" charset="-122"/>
              </a:rPr>
              <a:t> 保羅關於的人的觀</a:t>
            </a:r>
            <a:r>
              <a:rPr lang="zh-CN" altLang="en-US" sz="4000" b="1" dirty="0">
                <a:latin typeface="SimHei" panose="02010609060101010101" pitchFamily="49" charset="-122"/>
                <a:ea typeface="SimHei" panose="02010609060101010101" pitchFamily="49" charset="-122"/>
                <a:cs typeface="Microsoft YaHei" panose="020B0503020204020204" pitchFamily="34" charset="-122"/>
              </a:rPr>
              <a:t>點簡介</a:t>
            </a:r>
            <a:endParaRPr lang="en-US" sz="4000" b="1" dirty="0">
              <a:latin typeface="SimHei" panose="02010609060101010101" pitchFamily="49" charset="-122"/>
              <a:ea typeface="SimHei" panose="02010609060101010101" pitchFamily="49" charset="-122"/>
              <a:cs typeface="Microsoft YaHei" panose="020B0503020204020204" pitchFamily="34" charset="-122"/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3267364" y="5030816"/>
            <a:ext cx="407323" cy="365760"/>
            <a:chOff x="3241964" y="4713316"/>
            <a:chExt cx="407323" cy="365760"/>
          </a:xfrm>
        </p:grpSpPr>
        <p:cxnSp>
          <p:nvCxnSpPr>
            <p:cNvPr id="3" name="Straight Connector 2"/>
            <p:cNvCxnSpPr/>
            <p:nvPr/>
          </p:nvCxnSpPr>
          <p:spPr>
            <a:xfrm>
              <a:off x="3241964" y="4713316"/>
              <a:ext cx="332509" cy="36576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/>
            <p:cNvCxnSpPr/>
            <p:nvPr/>
          </p:nvCxnSpPr>
          <p:spPr>
            <a:xfrm flipH="1">
              <a:off x="3241964" y="4713316"/>
              <a:ext cx="407323" cy="36576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" name="Group 8"/>
          <p:cNvGrpSpPr/>
          <p:nvPr/>
        </p:nvGrpSpPr>
        <p:grpSpPr>
          <a:xfrm>
            <a:off x="11141378" y="5515717"/>
            <a:ext cx="407323" cy="365760"/>
            <a:chOff x="3241964" y="4713316"/>
            <a:chExt cx="407323" cy="365760"/>
          </a:xfrm>
        </p:grpSpPr>
        <p:cxnSp>
          <p:nvCxnSpPr>
            <p:cNvPr id="10" name="Straight Connector 9"/>
            <p:cNvCxnSpPr/>
            <p:nvPr/>
          </p:nvCxnSpPr>
          <p:spPr>
            <a:xfrm>
              <a:off x="3241964" y="4713316"/>
              <a:ext cx="332509" cy="36576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3241964" y="4713316"/>
              <a:ext cx="407323" cy="36576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1775157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30481" y="915687"/>
            <a:ext cx="12161519" cy="59554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287338" indent="-287338">
              <a:tabLst>
                <a:tab pos="381000" algn="l"/>
                <a:tab pos="533400" algn="l"/>
                <a:tab pos="609600" algn="l"/>
                <a:tab pos="762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tabLst>
                <a:tab pos="381000" algn="l"/>
                <a:tab pos="533400" algn="l"/>
                <a:tab pos="609600" algn="l"/>
                <a:tab pos="762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tabLst>
                <a:tab pos="381000" algn="l"/>
                <a:tab pos="533400" algn="l"/>
                <a:tab pos="609600" algn="l"/>
                <a:tab pos="762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tabLst>
                <a:tab pos="381000" algn="l"/>
                <a:tab pos="533400" algn="l"/>
                <a:tab pos="609600" algn="l"/>
                <a:tab pos="762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tabLst>
                <a:tab pos="381000" algn="l"/>
                <a:tab pos="533400" algn="l"/>
                <a:tab pos="609600" algn="l"/>
                <a:tab pos="762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81000" algn="l"/>
                <a:tab pos="533400" algn="l"/>
                <a:tab pos="609600" algn="l"/>
                <a:tab pos="762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81000" algn="l"/>
                <a:tab pos="533400" algn="l"/>
                <a:tab pos="609600" algn="l"/>
                <a:tab pos="762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81000" algn="l"/>
                <a:tab pos="533400" algn="l"/>
                <a:tab pos="609600" algn="l"/>
                <a:tab pos="762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81000" algn="l"/>
                <a:tab pos="533400" algn="l"/>
                <a:tab pos="609600" algn="l"/>
                <a:tab pos="762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571500" indent="-5715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zh-CN" altLang="en-US" sz="2800" dirty="0" smtClean="0">
                <a:ea typeface="SimHei" panose="02010609060101010101" pitchFamily="49" charset="-122"/>
              </a:rPr>
              <a:t>保羅魂的用法：</a:t>
            </a:r>
            <a:r>
              <a:rPr lang="zh-CN" altLang="en-US" sz="2800" dirty="0">
                <a:ea typeface="SimHei" panose="02010609060101010101" pitchFamily="49" charset="-122"/>
              </a:rPr>
              <a:t>常</a:t>
            </a:r>
            <a:r>
              <a:rPr lang="zh-CN" altLang="en-US" sz="2800" dirty="0" smtClean="0">
                <a:ea typeface="SimHei" panose="02010609060101010101" pitchFamily="49" charset="-122"/>
              </a:rPr>
              <a:t>用</a:t>
            </a:r>
            <a:r>
              <a:rPr lang="zh-CN" altLang="en-US" sz="2800" dirty="0" smtClean="0">
                <a:solidFill>
                  <a:srgbClr val="C00000"/>
                </a:solidFill>
                <a:ea typeface="SimHei" panose="02010609060101010101" pitchFamily="49" charset="-122"/>
              </a:rPr>
              <a:t>魂</a:t>
            </a:r>
            <a:r>
              <a:rPr lang="zh-CN" altLang="en-US" sz="2800" dirty="0" smtClean="0">
                <a:ea typeface="SimHei" panose="02010609060101010101" pitchFamily="49" charset="-122"/>
              </a:rPr>
              <a:t>代表整個人</a:t>
            </a:r>
            <a:endParaRPr lang="en-US" altLang="zh-CN" sz="2800" dirty="0" smtClean="0">
              <a:ea typeface="SimHei" panose="02010609060101010101" pitchFamily="49" charset="-122"/>
            </a:endParaRPr>
          </a:p>
          <a:p>
            <a:pPr marL="0" indent="0">
              <a:spcAft>
                <a:spcPts val="600"/>
              </a:spcAft>
            </a:pPr>
            <a:r>
              <a:rPr lang="en-US" altLang="zh-TW" sz="2800" i="1" dirty="0" smtClean="0">
                <a:ea typeface="SimHei" panose="02010609060101010101" pitchFamily="49" charset="-122"/>
              </a:rPr>
              <a:t>		</a:t>
            </a:r>
            <a:r>
              <a:rPr lang="zh-TW" altLang="en-US" sz="2800" i="1" dirty="0" smtClean="0">
                <a:ea typeface="SimHei" panose="02010609060101010101" pitchFamily="49" charset="-122"/>
              </a:rPr>
              <a:t>我</a:t>
            </a:r>
            <a:r>
              <a:rPr lang="zh-TW" altLang="en-US" sz="2800" i="1" dirty="0">
                <a:ea typeface="SimHei" panose="02010609060101010101" pitchFamily="49" charset="-122"/>
              </a:rPr>
              <a:t>也甘心樂意為你們的</a:t>
            </a:r>
            <a:r>
              <a:rPr lang="zh-TW" altLang="en-US" sz="2800" i="1" dirty="0">
                <a:solidFill>
                  <a:srgbClr val="C00000"/>
                </a:solidFill>
                <a:ea typeface="SimHei" panose="02010609060101010101" pitchFamily="49" charset="-122"/>
              </a:rPr>
              <a:t>靈魂</a:t>
            </a:r>
            <a:r>
              <a:rPr lang="zh-TW" altLang="en-US" sz="2800" i="1" dirty="0">
                <a:ea typeface="SimHei" panose="02010609060101010101" pitchFamily="49" charset="-122"/>
              </a:rPr>
              <a:t>費財費力</a:t>
            </a:r>
            <a:r>
              <a:rPr lang="zh-TW" altLang="en-US" sz="2800" i="1" dirty="0" smtClean="0">
                <a:ea typeface="SimHei" panose="02010609060101010101" pitchFamily="49" charset="-122"/>
              </a:rPr>
              <a:t>。</a:t>
            </a:r>
            <a:r>
              <a:rPr lang="en-US" altLang="zh-TW" sz="2800" i="1" dirty="0" smtClean="0">
                <a:ea typeface="SimHei" panose="02010609060101010101" pitchFamily="49" charset="-122"/>
              </a:rPr>
              <a:t>…..</a:t>
            </a:r>
            <a:r>
              <a:rPr lang="en-US" altLang="zh-CN" sz="2800" i="1" dirty="0" smtClean="0">
                <a:ea typeface="SimHei" panose="02010609060101010101" pitchFamily="49" charset="-122"/>
              </a:rPr>
              <a:t> </a:t>
            </a:r>
            <a:r>
              <a:rPr lang="en-US" altLang="zh-CN" sz="2800" dirty="0" smtClean="0">
                <a:ea typeface="SimHei" panose="02010609060101010101" pitchFamily="49" charset="-122"/>
              </a:rPr>
              <a:t>(</a:t>
            </a:r>
            <a:r>
              <a:rPr lang="zh-CN" altLang="en-US" sz="2800" i="1" dirty="0" smtClean="0">
                <a:ea typeface="SimHei" panose="02010609060101010101" pitchFamily="49" charset="-122"/>
              </a:rPr>
              <a:t>林</a:t>
            </a:r>
            <a:r>
              <a:rPr lang="zh-CN" altLang="en-US" sz="2800" i="1" dirty="0">
                <a:ea typeface="SimHei" panose="02010609060101010101" pitchFamily="49" charset="-122"/>
              </a:rPr>
              <a:t>後</a:t>
            </a:r>
            <a:r>
              <a:rPr lang="en-US" altLang="zh-CN" sz="2800" i="1" dirty="0" smtClean="0">
                <a:ea typeface="SimHei" panose="02010609060101010101" pitchFamily="49" charset="-122"/>
              </a:rPr>
              <a:t>12:15) </a:t>
            </a:r>
            <a:endParaRPr lang="en-US" altLang="zh-CN" sz="2800" dirty="0" smtClean="0">
              <a:ea typeface="SimHei" panose="02010609060101010101" pitchFamily="49" charset="-122"/>
            </a:endParaRPr>
          </a:p>
          <a:p>
            <a:pPr marL="0" indent="0">
              <a:spcAft>
                <a:spcPts val="600"/>
              </a:spcAft>
            </a:pPr>
            <a:endParaRPr lang="en-US" altLang="zh-TW" sz="2800" dirty="0" smtClean="0">
              <a:solidFill>
                <a:srgbClr val="C00000"/>
              </a:solidFill>
              <a:ea typeface="SimHei" panose="02010609060101010101" pitchFamily="49" charset="-122"/>
            </a:endParaRPr>
          </a:p>
          <a:p>
            <a:pPr marL="571500" indent="-5715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zh-CN" altLang="en-US" sz="2800" dirty="0" smtClean="0">
                <a:ea typeface="SimHei" panose="02010609060101010101" pitchFamily="49" charset="-122"/>
              </a:rPr>
              <a:t>舊約聖經的用法：</a:t>
            </a:r>
            <a:endParaRPr lang="en-US" altLang="zh-CN" sz="2800" dirty="0" smtClean="0">
              <a:ea typeface="SimHei" panose="02010609060101010101" pitchFamily="49" charset="-122"/>
            </a:endParaRPr>
          </a:p>
          <a:p>
            <a:pPr marL="1198562" lvl="2" indent="-571500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zh-CN" altLang="en-US" sz="2800" dirty="0" smtClean="0">
                <a:ea typeface="SimHei" panose="02010609060101010101" pitchFamily="49" charset="-122"/>
              </a:rPr>
              <a:t>常常用魂來代表</a:t>
            </a:r>
            <a:r>
              <a:rPr lang="en-US" altLang="zh-CN" sz="2800" dirty="0" smtClean="0">
                <a:ea typeface="SimHei" panose="02010609060101010101" pitchFamily="49" charset="-122"/>
              </a:rPr>
              <a:t>1</a:t>
            </a:r>
            <a:r>
              <a:rPr lang="zh-CN" altLang="en-US" sz="2800" dirty="0" smtClean="0">
                <a:ea typeface="SimHei" panose="02010609060101010101" pitchFamily="49" charset="-122"/>
              </a:rPr>
              <a:t>個人。</a:t>
            </a:r>
            <a:endParaRPr lang="en-US" altLang="zh-CN" sz="2800" dirty="0" smtClean="0">
              <a:ea typeface="SimHei" panose="02010609060101010101" pitchFamily="49" charset="-122"/>
            </a:endParaRPr>
          </a:p>
          <a:p>
            <a:pPr marL="1084262" lvl="3">
              <a:spcAft>
                <a:spcPts val="600"/>
              </a:spcAft>
            </a:pPr>
            <a:r>
              <a:rPr lang="en-US" altLang="zh-CN" sz="2800" i="1" dirty="0" smtClean="0">
                <a:ea typeface="SimHei" panose="02010609060101010101" pitchFamily="49" charset="-122"/>
              </a:rPr>
              <a:t>…</a:t>
            </a:r>
            <a:r>
              <a:rPr lang="zh-CN" altLang="en-US" sz="2800" i="1" dirty="0" smtClean="0">
                <a:ea typeface="SimHei" panose="02010609060101010101" pitchFamily="49" charset="-122"/>
              </a:rPr>
              <a:t>有</a:t>
            </a:r>
            <a:r>
              <a:rPr lang="zh-CN" altLang="en-US" sz="2800" i="1" u="sng" dirty="0" smtClean="0">
                <a:ea typeface="SimHei" panose="02010609060101010101" pitchFamily="49" charset="-122"/>
              </a:rPr>
              <a:t>靈的活人</a:t>
            </a:r>
            <a:r>
              <a:rPr lang="en-US" altLang="zh-CN" sz="2800" i="1" dirty="0" smtClean="0">
                <a:ea typeface="SimHei" panose="02010609060101010101" pitchFamily="49" charset="-122"/>
              </a:rPr>
              <a:t>…   </a:t>
            </a:r>
            <a:r>
              <a:rPr lang="zh-CN" altLang="en-US" sz="2800" dirty="0" smtClean="0">
                <a:ea typeface="SimHei" panose="02010609060101010101" pitchFamily="49" charset="-122"/>
              </a:rPr>
              <a:t>原文是</a:t>
            </a:r>
            <a:r>
              <a:rPr lang="zh-CN" altLang="en-US" sz="2800" u="sng" dirty="0" smtClean="0">
                <a:ea typeface="SimHei" panose="02010609060101010101" pitchFamily="49" charset="-122"/>
              </a:rPr>
              <a:t>“</a:t>
            </a:r>
            <a:r>
              <a:rPr lang="zh-CN" altLang="en-US" sz="2800" i="1" u="sng" dirty="0" smtClean="0">
                <a:ea typeface="SimHei" panose="02010609060101010101" pitchFamily="49" charset="-122"/>
              </a:rPr>
              <a:t>活的魂”</a:t>
            </a:r>
            <a:r>
              <a:rPr lang="en-US" altLang="zh-CN" sz="2800" i="1" dirty="0">
                <a:ea typeface="SimHei" panose="02010609060101010101" pitchFamily="49" charset="-122"/>
              </a:rPr>
              <a:t> (</a:t>
            </a:r>
            <a:r>
              <a:rPr lang="zh-CN" altLang="en-US" sz="2800" i="1" dirty="0">
                <a:ea typeface="SimHei" panose="02010609060101010101" pitchFamily="49" charset="-122"/>
              </a:rPr>
              <a:t>創</a:t>
            </a:r>
            <a:r>
              <a:rPr lang="en-US" altLang="zh-CN" sz="2800" i="1" dirty="0">
                <a:ea typeface="SimHei" panose="02010609060101010101" pitchFamily="49" charset="-122"/>
              </a:rPr>
              <a:t>1:7)</a:t>
            </a:r>
            <a:endParaRPr lang="en-US" altLang="zh-CN" sz="2800" i="1" u="sng" dirty="0" smtClean="0">
              <a:ea typeface="SimHei" panose="02010609060101010101" pitchFamily="49" charset="-122"/>
            </a:endParaRPr>
          </a:p>
          <a:p>
            <a:pPr marL="1084262" lvl="3">
              <a:spcAft>
                <a:spcPts val="600"/>
              </a:spcAft>
            </a:pPr>
            <a:r>
              <a:rPr lang="zh-TW" altLang="en-US" sz="2800" i="1" dirty="0" smtClean="0">
                <a:ea typeface="SimHei" panose="02010609060101010101" pitchFamily="49" charset="-122"/>
              </a:rPr>
              <a:t>亞</a:t>
            </a:r>
            <a:r>
              <a:rPr lang="zh-TW" altLang="en-US" sz="2800" i="1" dirty="0">
                <a:ea typeface="SimHei" panose="02010609060101010101" pitchFamily="49" charset="-122"/>
              </a:rPr>
              <a:t>伯蘭將他妻子撒</a:t>
            </a:r>
            <a:r>
              <a:rPr lang="zh-TW" altLang="en-US" sz="2800" i="1" dirty="0" smtClean="0">
                <a:ea typeface="SimHei" panose="02010609060101010101" pitchFamily="49" charset="-122"/>
              </a:rPr>
              <a:t>萊和</a:t>
            </a:r>
            <a:r>
              <a:rPr lang="zh-TW" altLang="en-US" sz="2800" i="1" dirty="0">
                <a:ea typeface="SimHei" panose="02010609060101010101" pitchFamily="49" charset="-122"/>
              </a:rPr>
              <a:t>姪兒羅</a:t>
            </a:r>
            <a:r>
              <a:rPr lang="zh-TW" altLang="en-US" sz="2800" i="1" dirty="0" smtClean="0">
                <a:ea typeface="SimHei" panose="02010609060101010101" pitchFamily="49" charset="-122"/>
              </a:rPr>
              <a:t>得</a:t>
            </a:r>
            <a:r>
              <a:rPr lang="zh-CN" altLang="en-US" sz="2800" i="1" dirty="0">
                <a:ea typeface="SimHei" panose="02010609060101010101" pitchFamily="49" charset="-122"/>
              </a:rPr>
              <a:t>，</a:t>
            </a:r>
            <a:r>
              <a:rPr lang="zh-TW" altLang="en-US" sz="2800" i="1" dirty="0" smtClean="0">
                <a:ea typeface="SimHei" panose="02010609060101010101" pitchFamily="49" charset="-122"/>
              </a:rPr>
              <a:t>連</a:t>
            </a:r>
            <a:r>
              <a:rPr lang="zh-TW" altLang="en-US" sz="2800" i="1" dirty="0">
                <a:ea typeface="SimHei" panose="02010609060101010101" pitchFamily="49" charset="-122"/>
              </a:rPr>
              <a:t>他們在哈蘭所積蓄的財</a:t>
            </a:r>
            <a:r>
              <a:rPr lang="zh-TW" altLang="en-US" sz="2800" i="1" dirty="0" smtClean="0">
                <a:ea typeface="SimHei" panose="02010609060101010101" pitchFamily="49" charset="-122"/>
              </a:rPr>
              <a:t>物</a:t>
            </a:r>
            <a:r>
              <a:rPr lang="zh-CN" altLang="en-US" sz="2800" i="1" dirty="0" smtClean="0">
                <a:ea typeface="SimHei" panose="02010609060101010101" pitchFamily="49" charset="-122"/>
              </a:rPr>
              <a:t>，</a:t>
            </a:r>
            <a:r>
              <a:rPr lang="zh-TW" altLang="en-US" sz="2800" i="1" dirty="0" smtClean="0">
                <a:ea typeface="SimHei" panose="02010609060101010101" pitchFamily="49" charset="-122"/>
              </a:rPr>
              <a:t>所</a:t>
            </a:r>
            <a:r>
              <a:rPr lang="zh-TW" altLang="en-US" sz="2800" i="1" dirty="0">
                <a:ea typeface="SimHei" panose="02010609060101010101" pitchFamily="49" charset="-122"/>
              </a:rPr>
              <a:t>得的</a:t>
            </a:r>
            <a:r>
              <a:rPr lang="zh-TW" altLang="en-US" sz="2800" i="1" dirty="0">
                <a:solidFill>
                  <a:srgbClr val="C00000"/>
                </a:solidFill>
                <a:ea typeface="SimHei" panose="02010609060101010101" pitchFamily="49" charset="-122"/>
              </a:rPr>
              <a:t>人</a:t>
            </a:r>
            <a:r>
              <a:rPr lang="zh-TW" altLang="en-US" sz="2800" i="1" dirty="0" smtClean="0">
                <a:solidFill>
                  <a:srgbClr val="C00000"/>
                </a:solidFill>
                <a:ea typeface="SimHei" panose="02010609060101010101" pitchFamily="49" charset="-122"/>
              </a:rPr>
              <a:t>口</a:t>
            </a:r>
            <a:r>
              <a:rPr lang="zh-CN" altLang="en-US" sz="2800" i="1" dirty="0" smtClean="0">
                <a:solidFill>
                  <a:srgbClr val="C00000"/>
                </a:solidFill>
                <a:ea typeface="SimHei" panose="02010609060101010101" pitchFamily="49" charset="-122"/>
              </a:rPr>
              <a:t>，</a:t>
            </a:r>
            <a:r>
              <a:rPr lang="zh-TW" altLang="en-US" sz="2800" i="1" dirty="0" smtClean="0">
                <a:ea typeface="SimHei" panose="02010609060101010101" pitchFamily="49" charset="-122"/>
              </a:rPr>
              <a:t>都</a:t>
            </a:r>
            <a:r>
              <a:rPr lang="zh-TW" altLang="en-US" sz="2800" i="1" dirty="0">
                <a:ea typeface="SimHei" panose="02010609060101010101" pitchFamily="49" charset="-122"/>
              </a:rPr>
              <a:t>帶往迦南地</a:t>
            </a:r>
            <a:r>
              <a:rPr lang="zh-TW" altLang="en-US" sz="2800" i="1" dirty="0" smtClean="0">
                <a:ea typeface="SimHei" panose="02010609060101010101" pitchFamily="49" charset="-122"/>
              </a:rPr>
              <a:t>去</a:t>
            </a:r>
            <a:r>
              <a:rPr lang="zh-CN" altLang="en-US" sz="2800" i="1" dirty="0" smtClean="0">
                <a:ea typeface="SimHei" panose="02010609060101010101" pitchFamily="49" charset="-122"/>
              </a:rPr>
              <a:t>。</a:t>
            </a:r>
            <a:r>
              <a:rPr lang="zh-TW" altLang="en-US" sz="2800" i="1" dirty="0" smtClean="0">
                <a:ea typeface="SimHei" panose="02010609060101010101" pitchFamily="49" charset="-122"/>
              </a:rPr>
              <a:t>他</a:t>
            </a:r>
            <a:r>
              <a:rPr lang="zh-TW" altLang="en-US" sz="2800" i="1" dirty="0">
                <a:ea typeface="SimHei" panose="02010609060101010101" pitchFamily="49" charset="-122"/>
              </a:rPr>
              <a:t>們就到了迦南地。 </a:t>
            </a:r>
            <a:r>
              <a:rPr lang="en-US" altLang="zh-CN" sz="2800" i="1" dirty="0">
                <a:ea typeface="SimHei" panose="02010609060101010101" pitchFamily="49" charset="-122"/>
              </a:rPr>
              <a:t>(</a:t>
            </a:r>
            <a:r>
              <a:rPr lang="zh-CN" altLang="en-US" sz="2800" i="1" dirty="0">
                <a:ea typeface="SimHei" panose="02010609060101010101" pitchFamily="49" charset="-122"/>
              </a:rPr>
              <a:t>創</a:t>
            </a:r>
            <a:r>
              <a:rPr lang="en-US" altLang="zh-CN" sz="2800" i="1" dirty="0">
                <a:ea typeface="SimHei" panose="02010609060101010101" pitchFamily="49" charset="-122"/>
              </a:rPr>
              <a:t>12:5</a:t>
            </a:r>
            <a:r>
              <a:rPr lang="en-US" altLang="zh-CN" sz="2800" i="1" dirty="0" smtClean="0">
                <a:ea typeface="SimHei" panose="02010609060101010101" pitchFamily="49" charset="-122"/>
              </a:rPr>
              <a:t>)</a:t>
            </a:r>
          </a:p>
          <a:p>
            <a:pPr marL="1084262" lvl="3">
              <a:spcAft>
                <a:spcPts val="600"/>
              </a:spcAft>
            </a:pPr>
            <a:r>
              <a:rPr lang="en-US" altLang="zh-TW" sz="2800" i="1" dirty="0" smtClean="0">
                <a:ea typeface="SimHei" panose="02010609060101010101" pitchFamily="49" charset="-122"/>
              </a:rPr>
              <a:t>…..</a:t>
            </a:r>
            <a:r>
              <a:rPr lang="zh-TW" altLang="en-US" sz="2800" i="1" dirty="0" smtClean="0">
                <a:ea typeface="SimHei" panose="02010609060101010101" pitchFamily="49" charset="-122"/>
              </a:rPr>
              <a:t>雅</a:t>
            </a:r>
            <a:r>
              <a:rPr lang="zh-TW" altLang="en-US" sz="2800" i="1" dirty="0">
                <a:ea typeface="SimHei" panose="02010609060101010101" pitchFamily="49" charset="-122"/>
              </a:rPr>
              <a:t>各家來到埃及的共有七十</a:t>
            </a:r>
            <a:r>
              <a:rPr lang="zh-TW" altLang="en-US" sz="2800" i="1" dirty="0" smtClean="0">
                <a:ea typeface="SimHei" panose="02010609060101010101" pitchFamily="49" charset="-122"/>
              </a:rPr>
              <a:t>人</a:t>
            </a:r>
            <a:r>
              <a:rPr lang="zh-TW" altLang="en-US" sz="2800" i="1" dirty="0">
                <a:ea typeface="SimHei" panose="02010609060101010101" pitchFamily="49" charset="-122"/>
              </a:rPr>
              <a:t>。 </a:t>
            </a:r>
            <a:r>
              <a:rPr lang="en-US" altLang="zh-CN" sz="2800" i="1" dirty="0">
                <a:ea typeface="SimHei" panose="02010609060101010101" pitchFamily="49" charset="-122"/>
              </a:rPr>
              <a:t>(</a:t>
            </a:r>
            <a:r>
              <a:rPr lang="zh-CN" altLang="en-US" sz="2800" i="1" dirty="0" smtClean="0">
                <a:ea typeface="SimHei" panose="02010609060101010101" pitchFamily="49" charset="-122"/>
              </a:rPr>
              <a:t>創</a:t>
            </a:r>
            <a:r>
              <a:rPr lang="en-US" altLang="zh-CN" sz="2800" i="1" dirty="0" smtClean="0">
                <a:ea typeface="SimHei" panose="02010609060101010101" pitchFamily="49" charset="-122"/>
              </a:rPr>
              <a:t>46:27)</a:t>
            </a:r>
          </a:p>
          <a:p>
            <a:pPr marL="1198562" lvl="2" indent="-571500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zh-CN" altLang="en-US" sz="2800" dirty="0">
                <a:ea typeface="SimHei" panose="02010609060101010101" pitchFamily="49" charset="-122"/>
              </a:rPr>
              <a:t>常常</a:t>
            </a:r>
            <a:r>
              <a:rPr lang="zh-CN" altLang="en-US" sz="2800" dirty="0" smtClean="0">
                <a:ea typeface="SimHei" panose="02010609060101010101" pitchFamily="49" charset="-122"/>
              </a:rPr>
              <a:t>用靈來</a:t>
            </a:r>
            <a:r>
              <a:rPr lang="zh-CN" altLang="en-US" sz="2800" dirty="0">
                <a:ea typeface="SimHei" panose="02010609060101010101" pitchFamily="49" charset="-122"/>
              </a:rPr>
              <a:t>代</a:t>
            </a:r>
            <a:r>
              <a:rPr lang="zh-CN" altLang="en-US" sz="2800" dirty="0" smtClean="0">
                <a:ea typeface="SimHei" panose="02010609060101010101" pitchFamily="49" charset="-122"/>
              </a:rPr>
              <a:t>表人精神。</a:t>
            </a:r>
            <a:r>
              <a:rPr lang="zh-CN" altLang="en-US" sz="2800" dirty="0">
                <a:ea typeface="SimHei" panose="02010609060101010101" pitchFamily="49" charset="-122"/>
              </a:rPr>
              <a:t>靈</a:t>
            </a:r>
            <a:r>
              <a:rPr lang="en-US" altLang="zh-CN" sz="2800" dirty="0">
                <a:ea typeface="SimHei" panose="02010609060101010101" pitchFamily="49" charset="-122"/>
              </a:rPr>
              <a:t>=</a:t>
            </a:r>
            <a:r>
              <a:rPr lang="zh-CN" altLang="en-US" sz="2800" dirty="0">
                <a:ea typeface="SimHei" panose="02010609060101010101" pitchFamily="49" charset="-122"/>
              </a:rPr>
              <a:t>氣</a:t>
            </a:r>
            <a:r>
              <a:rPr lang="en-US" altLang="zh-CN" sz="2800" dirty="0">
                <a:ea typeface="SimHei" panose="02010609060101010101" pitchFamily="49" charset="-122"/>
              </a:rPr>
              <a:t>=</a:t>
            </a:r>
            <a:r>
              <a:rPr lang="zh-CN" altLang="en-US" sz="2800" dirty="0" smtClean="0">
                <a:ea typeface="SimHei" panose="02010609060101010101" pitchFamily="49" charset="-122"/>
              </a:rPr>
              <a:t>風，中文有時翻譯為“心</a:t>
            </a:r>
            <a:r>
              <a:rPr lang="zh-CN" altLang="en-US" sz="2800" dirty="0">
                <a:ea typeface="SimHei" panose="02010609060101010101" pitchFamily="49" charset="-122"/>
              </a:rPr>
              <a:t>”</a:t>
            </a:r>
            <a:r>
              <a:rPr lang="zh-CN" altLang="en-US" sz="2800" dirty="0" smtClean="0">
                <a:ea typeface="SimHei" panose="02010609060101010101" pitchFamily="49" charset="-122"/>
              </a:rPr>
              <a:t> </a:t>
            </a:r>
            <a:endParaRPr lang="en-US" altLang="zh-CN" sz="2800" dirty="0">
              <a:ea typeface="SimHei" panose="02010609060101010101" pitchFamily="49" charset="-122"/>
            </a:endParaRPr>
          </a:p>
          <a:p>
            <a:pPr marL="1084262" lvl="3">
              <a:spcAft>
                <a:spcPts val="600"/>
              </a:spcAft>
            </a:pPr>
            <a:r>
              <a:rPr lang="zh-TW" altLang="en-US" sz="2800" i="1" dirty="0">
                <a:ea typeface="SimHei" panose="02010609060101010101" pitchFamily="49" charset="-122"/>
              </a:rPr>
              <a:t>他們便將約瑟對他們說的一切</a:t>
            </a:r>
            <a:r>
              <a:rPr lang="zh-TW" altLang="en-US" sz="2800" i="1" dirty="0" smtClean="0">
                <a:ea typeface="SimHei" panose="02010609060101010101" pitchFamily="49" charset="-122"/>
              </a:rPr>
              <a:t>話都</a:t>
            </a:r>
            <a:r>
              <a:rPr lang="zh-TW" altLang="en-US" sz="2800" i="1" dirty="0">
                <a:ea typeface="SimHei" panose="02010609060101010101" pitchFamily="49" charset="-122"/>
              </a:rPr>
              <a:t>告訴了</a:t>
            </a:r>
            <a:r>
              <a:rPr lang="zh-TW" altLang="en-US" sz="2800" i="1" dirty="0" smtClean="0">
                <a:ea typeface="SimHei" panose="02010609060101010101" pitchFamily="49" charset="-122"/>
              </a:rPr>
              <a:t>他</a:t>
            </a:r>
            <a:r>
              <a:rPr lang="zh-CN" altLang="en-US" sz="2800" i="1" dirty="0" smtClean="0">
                <a:ea typeface="SimHei" panose="02010609060101010101" pitchFamily="49" charset="-122"/>
              </a:rPr>
              <a:t>。</a:t>
            </a:r>
            <a:r>
              <a:rPr lang="zh-TW" altLang="en-US" sz="2800" i="1" dirty="0" smtClean="0">
                <a:ea typeface="SimHei" panose="02010609060101010101" pitchFamily="49" charset="-122"/>
              </a:rPr>
              <a:t>他</a:t>
            </a:r>
            <a:r>
              <a:rPr lang="zh-TW" altLang="en-US" sz="2800" i="1" dirty="0">
                <a:ea typeface="SimHei" panose="02010609060101010101" pitchFamily="49" charset="-122"/>
              </a:rPr>
              <a:t>們父親雅</a:t>
            </a:r>
            <a:r>
              <a:rPr lang="zh-TW" altLang="en-US" sz="2800" i="1" dirty="0" smtClean="0">
                <a:ea typeface="SimHei" panose="02010609060101010101" pitchFamily="49" charset="-122"/>
              </a:rPr>
              <a:t>各又</a:t>
            </a:r>
            <a:r>
              <a:rPr lang="zh-TW" altLang="en-US" sz="2800" i="1" dirty="0">
                <a:ea typeface="SimHei" panose="02010609060101010101" pitchFamily="49" charset="-122"/>
              </a:rPr>
              <a:t>看見約瑟打發來接他的車</a:t>
            </a:r>
            <a:r>
              <a:rPr lang="zh-TW" altLang="en-US" sz="2800" i="1" dirty="0" smtClean="0">
                <a:ea typeface="SimHei" panose="02010609060101010101" pitchFamily="49" charset="-122"/>
              </a:rPr>
              <a:t>輛</a:t>
            </a:r>
            <a:r>
              <a:rPr lang="zh-CN" altLang="en-US" sz="2800" i="1" dirty="0" smtClean="0">
                <a:ea typeface="SimHei" panose="02010609060101010101" pitchFamily="49" charset="-122"/>
              </a:rPr>
              <a:t>，</a:t>
            </a:r>
            <a:r>
              <a:rPr lang="zh-TW" altLang="en-US" sz="2800" i="1" dirty="0" smtClean="0">
                <a:solidFill>
                  <a:srgbClr val="C00000"/>
                </a:solidFill>
                <a:ea typeface="SimHei" panose="02010609060101010101" pitchFamily="49" charset="-122"/>
              </a:rPr>
              <a:t>心</a:t>
            </a:r>
            <a:r>
              <a:rPr lang="zh-TW" altLang="en-US" sz="2800" i="1" dirty="0">
                <a:ea typeface="SimHei" panose="02010609060101010101" pitchFamily="49" charset="-122"/>
              </a:rPr>
              <a:t>就甦醒了。</a:t>
            </a:r>
            <a:r>
              <a:rPr lang="en-US" altLang="zh-CN" sz="2800" i="1" dirty="0" smtClean="0">
                <a:ea typeface="SimHei" panose="02010609060101010101" pitchFamily="49" charset="-122"/>
              </a:rPr>
              <a:t>(</a:t>
            </a:r>
            <a:r>
              <a:rPr lang="zh-CN" altLang="en-US" sz="2800" i="1" dirty="0" smtClean="0">
                <a:ea typeface="SimHei" panose="02010609060101010101" pitchFamily="49" charset="-122"/>
              </a:rPr>
              <a:t>創</a:t>
            </a:r>
            <a:r>
              <a:rPr lang="en-US" altLang="zh-CN" sz="2800" i="1" dirty="0" smtClean="0">
                <a:ea typeface="SimHei" panose="02010609060101010101" pitchFamily="49" charset="-122"/>
              </a:rPr>
              <a:t>45:27)</a:t>
            </a:r>
            <a:endParaRPr lang="en-US" altLang="zh-TW" sz="2800" i="1" dirty="0">
              <a:ea typeface="SimHei" panose="02010609060101010101" pitchFamily="49" charset="-122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13799" y="137900"/>
            <a:ext cx="1172815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4000" b="1" dirty="0" smtClean="0"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</a:rPr>
              <a:t>一</a:t>
            </a:r>
            <a:r>
              <a:rPr lang="en-US" altLang="zh-CN" sz="4000" b="1" dirty="0" smtClean="0"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</a:rPr>
              <a:t>.</a:t>
            </a:r>
            <a:r>
              <a:rPr lang="zh-CN" altLang="en-US" sz="4000" b="1" dirty="0"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</a:rPr>
              <a:t>保羅關於的</a:t>
            </a:r>
            <a:r>
              <a:rPr lang="zh-CN" altLang="en-US" sz="4000" b="1" dirty="0" smtClean="0"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</a:rPr>
              <a:t>人的</a:t>
            </a:r>
            <a:r>
              <a:rPr lang="zh-CN" altLang="en-US" sz="4000" b="1" dirty="0"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</a:rPr>
              <a:t>觀</a:t>
            </a:r>
            <a:r>
              <a:rPr lang="zh-CN" altLang="en-US" sz="4000" b="1" dirty="0" smtClean="0"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</a:rPr>
              <a:t>點簡介 </a:t>
            </a:r>
            <a:r>
              <a:rPr lang="en-US" altLang="zh-CN" sz="4000" b="1" dirty="0" smtClean="0"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</a:rPr>
              <a:t>— </a:t>
            </a:r>
            <a:r>
              <a:rPr lang="zh-CN" altLang="en-US" sz="4000" b="1" dirty="0" smtClean="0"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</a:rPr>
              <a:t>續 </a:t>
            </a:r>
            <a:r>
              <a:rPr lang="en-US" altLang="zh-CN" sz="4000" b="1" dirty="0" smtClean="0"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</a:rPr>
              <a:t>1</a:t>
            </a:r>
            <a:endParaRPr lang="en-US" sz="4000" b="1" dirty="0">
              <a:latin typeface="Arial" panose="020B0604020202020204" pitchFamily="34" charset="0"/>
              <a:ea typeface="SimHei" panose="02010609060101010101" pitchFamily="49" charset="-122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5331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30481" y="915687"/>
            <a:ext cx="12161519" cy="50167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287338" indent="-287338">
              <a:tabLst>
                <a:tab pos="381000" algn="l"/>
                <a:tab pos="533400" algn="l"/>
                <a:tab pos="609600" algn="l"/>
                <a:tab pos="762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tabLst>
                <a:tab pos="381000" algn="l"/>
                <a:tab pos="533400" algn="l"/>
                <a:tab pos="609600" algn="l"/>
                <a:tab pos="762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tabLst>
                <a:tab pos="381000" algn="l"/>
                <a:tab pos="533400" algn="l"/>
                <a:tab pos="609600" algn="l"/>
                <a:tab pos="762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tabLst>
                <a:tab pos="381000" algn="l"/>
                <a:tab pos="533400" algn="l"/>
                <a:tab pos="609600" algn="l"/>
                <a:tab pos="762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tabLst>
                <a:tab pos="381000" algn="l"/>
                <a:tab pos="533400" algn="l"/>
                <a:tab pos="609600" algn="l"/>
                <a:tab pos="762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81000" algn="l"/>
                <a:tab pos="533400" algn="l"/>
                <a:tab pos="609600" algn="l"/>
                <a:tab pos="762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81000" algn="l"/>
                <a:tab pos="533400" algn="l"/>
                <a:tab pos="609600" algn="l"/>
                <a:tab pos="762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81000" algn="l"/>
                <a:tab pos="533400" algn="l"/>
                <a:tab pos="609600" algn="l"/>
                <a:tab pos="762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81000" algn="l"/>
                <a:tab pos="533400" algn="l"/>
                <a:tab pos="609600" algn="l"/>
                <a:tab pos="762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1198562" lvl="2" indent="-571500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zh-CN" altLang="en-US" sz="2800" dirty="0">
                <a:ea typeface="SimHei" panose="02010609060101010101" pitchFamily="49" charset="-122"/>
              </a:rPr>
              <a:t>常常用靈來代表人精神</a:t>
            </a:r>
            <a:r>
              <a:rPr lang="zh-CN" altLang="en-US" sz="2800" dirty="0" smtClean="0">
                <a:ea typeface="SimHei" panose="02010609060101010101" pitchFamily="49" charset="-122"/>
              </a:rPr>
              <a:t>。靈</a:t>
            </a:r>
            <a:r>
              <a:rPr lang="en-US" altLang="zh-CN" sz="2800" dirty="0">
                <a:ea typeface="SimHei" panose="02010609060101010101" pitchFamily="49" charset="-122"/>
              </a:rPr>
              <a:t>=</a:t>
            </a:r>
            <a:r>
              <a:rPr lang="zh-CN" altLang="en-US" sz="2800" dirty="0">
                <a:ea typeface="SimHei" panose="02010609060101010101" pitchFamily="49" charset="-122"/>
              </a:rPr>
              <a:t>氣</a:t>
            </a:r>
            <a:r>
              <a:rPr lang="en-US" altLang="zh-CN" sz="2800" dirty="0">
                <a:ea typeface="SimHei" panose="02010609060101010101" pitchFamily="49" charset="-122"/>
              </a:rPr>
              <a:t>=</a:t>
            </a:r>
            <a:r>
              <a:rPr lang="zh-CN" altLang="en-US" sz="2800" dirty="0">
                <a:ea typeface="SimHei" panose="02010609060101010101" pitchFamily="49" charset="-122"/>
              </a:rPr>
              <a:t>風，中文有時翻譯為“</a:t>
            </a:r>
            <a:r>
              <a:rPr lang="zh-CN" altLang="en-US" sz="2800" dirty="0" smtClean="0">
                <a:ea typeface="SimHei" panose="02010609060101010101" pitchFamily="49" charset="-122"/>
              </a:rPr>
              <a:t>心</a:t>
            </a:r>
            <a:r>
              <a:rPr lang="en-US" altLang="zh-CN" sz="2800" dirty="0" smtClean="0">
                <a:ea typeface="SimHei" panose="02010609060101010101" pitchFamily="49" charset="-122"/>
              </a:rPr>
              <a:t>/</a:t>
            </a:r>
            <a:r>
              <a:rPr lang="zh-CN" altLang="en-US" sz="2800" dirty="0" smtClean="0">
                <a:ea typeface="SimHei" panose="02010609060101010101" pitchFamily="49" charset="-122"/>
              </a:rPr>
              <a:t>精神” </a:t>
            </a:r>
            <a:endParaRPr lang="en-US" altLang="zh-CN" sz="2800" dirty="0">
              <a:ea typeface="SimHei" panose="02010609060101010101" pitchFamily="49" charset="-122"/>
            </a:endParaRPr>
          </a:p>
          <a:p>
            <a:pPr marL="1084262" lvl="3">
              <a:spcAft>
                <a:spcPts val="600"/>
              </a:spcAft>
            </a:pPr>
            <a:r>
              <a:rPr lang="zh-TW" altLang="en-US" sz="2800" i="1" dirty="0">
                <a:ea typeface="SimHei" panose="02010609060101010101" pitchFamily="49" charset="-122"/>
              </a:rPr>
              <a:t>他們便將約瑟對他們說的一切話都告訴了他</a:t>
            </a:r>
            <a:r>
              <a:rPr lang="zh-CN" altLang="en-US" sz="2800" i="1" dirty="0">
                <a:ea typeface="SimHei" panose="02010609060101010101" pitchFamily="49" charset="-122"/>
              </a:rPr>
              <a:t>。</a:t>
            </a:r>
            <a:r>
              <a:rPr lang="zh-TW" altLang="en-US" sz="2800" i="1" dirty="0">
                <a:ea typeface="SimHei" panose="02010609060101010101" pitchFamily="49" charset="-122"/>
              </a:rPr>
              <a:t>他們父親雅各又看見約瑟打發來接他的車輛</a:t>
            </a:r>
            <a:r>
              <a:rPr lang="zh-CN" altLang="en-US" sz="2800" i="1" dirty="0">
                <a:ea typeface="SimHei" panose="02010609060101010101" pitchFamily="49" charset="-122"/>
              </a:rPr>
              <a:t>，</a:t>
            </a:r>
            <a:r>
              <a:rPr lang="zh-TW" altLang="en-US" sz="2800" i="1" dirty="0">
                <a:solidFill>
                  <a:srgbClr val="C00000"/>
                </a:solidFill>
                <a:ea typeface="SimHei" panose="02010609060101010101" pitchFamily="49" charset="-122"/>
              </a:rPr>
              <a:t>心</a:t>
            </a:r>
            <a:r>
              <a:rPr lang="zh-TW" altLang="en-US" sz="2800" i="1" dirty="0">
                <a:ea typeface="SimHei" panose="02010609060101010101" pitchFamily="49" charset="-122"/>
              </a:rPr>
              <a:t>就甦醒了。</a:t>
            </a:r>
            <a:r>
              <a:rPr lang="en-US" altLang="zh-CN" sz="2800" i="1" dirty="0">
                <a:ea typeface="SimHei" panose="02010609060101010101" pitchFamily="49" charset="-122"/>
              </a:rPr>
              <a:t>(</a:t>
            </a:r>
            <a:r>
              <a:rPr lang="zh-CN" altLang="en-US" sz="2800" i="1" dirty="0">
                <a:ea typeface="SimHei" panose="02010609060101010101" pitchFamily="49" charset="-122"/>
              </a:rPr>
              <a:t>創</a:t>
            </a:r>
            <a:r>
              <a:rPr lang="en-US" altLang="zh-CN" sz="2800" i="1" dirty="0">
                <a:ea typeface="SimHei" panose="02010609060101010101" pitchFamily="49" charset="-122"/>
              </a:rPr>
              <a:t>45:27</a:t>
            </a:r>
            <a:r>
              <a:rPr lang="en-US" altLang="zh-CN" sz="2800" i="1" dirty="0" smtClean="0">
                <a:ea typeface="SimHei" panose="02010609060101010101" pitchFamily="49" charset="-122"/>
              </a:rPr>
              <a:t>)</a:t>
            </a:r>
          </a:p>
          <a:p>
            <a:pPr marL="1084262" lvl="3">
              <a:spcAft>
                <a:spcPts val="600"/>
              </a:spcAft>
            </a:pPr>
            <a:r>
              <a:rPr lang="en-US" altLang="zh-TW" sz="2800" i="1" dirty="0" smtClean="0">
                <a:ea typeface="SimHei" panose="02010609060101010101" pitchFamily="49" charset="-122"/>
              </a:rPr>
              <a:t>……</a:t>
            </a:r>
            <a:r>
              <a:rPr lang="zh-TW" altLang="en-US" sz="2800" i="1" dirty="0" smtClean="0">
                <a:ea typeface="SimHei" panose="02010609060101010101" pitchFamily="49" charset="-122"/>
              </a:rPr>
              <a:t>他</a:t>
            </a:r>
            <a:r>
              <a:rPr lang="zh-TW" altLang="en-US" sz="2800" i="1" dirty="0">
                <a:ea typeface="SimHei" panose="02010609060101010101" pitchFamily="49" charset="-122"/>
              </a:rPr>
              <a:t>喫</a:t>
            </a:r>
            <a:r>
              <a:rPr lang="zh-TW" altLang="en-US" sz="2800" i="1" dirty="0" smtClean="0">
                <a:ea typeface="SimHei" panose="02010609060101010101" pitchFamily="49" charset="-122"/>
              </a:rPr>
              <a:t>了</a:t>
            </a:r>
            <a:r>
              <a:rPr lang="zh-CN" altLang="en-US" sz="2800" i="1" dirty="0" smtClean="0">
                <a:ea typeface="SimHei" panose="02010609060101010101" pitchFamily="49" charset="-122"/>
              </a:rPr>
              <a:t>，</a:t>
            </a:r>
            <a:r>
              <a:rPr lang="zh-TW" altLang="en-US" sz="2800" i="1" dirty="0" smtClean="0">
                <a:ea typeface="SimHei" panose="02010609060101010101" pitchFamily="49" charset="-122"/>
              </a:rPr>
              <a:t>就</a:t>
            </a:r>
            <a:r>
              <a:rPr lang="zh-TW" altLang="en-US" sz="2800" i="1" dirty="0">
                <a:solidFill>
                  <a:srgbClr val="C00000"/>
                </a:solidFill>
                <a:ea typeface="SimHei" panose="02010609060101010101" pitchFamily="49" charset="-122"/>
              </a:rPr>
              <a:t>精神</a:t>
            </a:r>
            <a:r>
              <a:rPr lang="zh-TW" altLang="en-US" sz="2800" i="1" dirty="0">
                <a:ea typeface="SimHei" panose="02010609060101010101" pitchFamily="49" charset="-122"/>
              </a:rPr>
              <a:t>復</a:t>
            </a:r>
            <a:r>
              <a:rPr lang="zh-TW" altLang="en-US" sz="2800" i="1" dirty="0" smtClean="0">
                <a:ea typeface="SimHei" panose="02010609060101010101" pitchFamily="49" charset="-122"/>
              </a:rPr>
              <a:t>原</a:t>
            </a:r>
            <a:r>
              <a:rPr lang="zh-CN" altLang="en-US" sz="2800" i="1" dirty="0" smtClean="0">
                <a:ea typeface="SimHei" panose="02010609060101010101" pitchFamily="49" charset="-122"/>
              </a:rPr>
              <a:t>。</a:t>
            </a:r>
            <a:r>
              <a:rPr lang="en-US" altLang="zh-CN" sz="2800" i="1" dirty="0" smtClean="0">
                <a:ea typeface="SimHei" panose="02010609060101010101" pitchFamily="49" charset="-122"/>
              </a:rPr>
              <a:t>(</a:t>
            </a:r>
            <a:r>
              <a:rPr lang="zh-CN" altLang="en-US" sz="2800" i="1" dirty="0" smtClean="0">
                <a:ea typeface="SimHei" panose="02010609060101010101" pitchFamily="49" charset="-122"/>
              </a:rPr>
              <a:t>撒上</a:t>
            </a:r>
            <a:r>
              <a:rPr lang="en-US" altLang="zh-CN" sz="2800" i="1" dirty="0" smtClean="0">
                <a:ea typeface="SimHei" panose="02010609060101010101" pitchFamily="49" charset="-122"/>
              </a:rPr>
              <a:t>30:12)</a:t>
            </a:r>
          </a:p>
          <a:p>
            <a:pPr marL="1084262" lvl="3">
              <a:spcAft>
                <a:spcPts val="600"/>
              </a:spcAft>
            </a:pPr>
            <a:r>
              <a:rPr lang="en-US" altLang="zh-TW" sz="2800" i="1" dirty="0" smtClean="0">
                <a:ea typeface="SimHei" panose="02010609060101010101" pitchFamily="49" charset="-122"/>
              </a:rPr>
              <a:t>……(</a:t>
            </a:r>
            <a:r>
              <a:rPr lang="zh-CN" altLang="en-US" sz="2800" i="1" dirty="0" smtClean="0">
                <a:ea typeface="SimHei" panose="02010609060101010101" pitchFamily="49" charset="-122"/>
              </a:rPr>
              <a:t>示巴女王</a:t>
            </a:r>
            <a:r>
              <a:rPr lang="en-US" altLang="zh-TW" sz="2800" i="1" dirty="0" smtClean="0">
                <a:ea typeface="SimHei" panose="02010609060101010101" pitchFamily="49" charset="-122"/>
              </a:rPr>
              <a:t>)</a:t>
            </a:r>
            <a:r>
              <a:rPr lang="zh-TW" altLang="en-US" sz="2800" i="1" dirty="0" smtClean="0">
                <a:ea typeface="SimHei" panose="02010609060101010101" pitchFamily="49" charset="-122"/>
              </a:rPr>
              <a:t>就</a:t>
            </a:r>
            <a:r>
              <a:rPr lang="zh-TW" altLang="en-US" sz="2800" i="1" dirty="0">
                <a:ea typeface="SimHei" panose="02010609060101010101" pitchFamily="49" charset="-122"/>
              </a:rPr>
              <a:t>詫異得</a:t>
            </a:r>
            <a:r>
              <a:rPr lang="zh-TW" altLang="en-US" sz="2800" i="1" dirty="0">
                <a:solidFill>
                  <a:srgbClr val="C00000"/>
                </a:solidFill>
                <a:ea typeface="SimHei" panose="02010609060101010101" pitchFamily="49" charset="-122"/>
              </a:rPr>
              <a:t>神</a:t>
            </a:r>
            <a:r>
              <a:rPr lang="zh-TW" altLang="en-US" sz="2800" i="1" dirty="0">
                <a:ea typeface="SimHei" panose="02010609060101010101" pitchFamily="49" charset="-122"/>
              </a:rPr>
              <a:t>不守</a:t>
            </a:r>
            <a:r>
              <a:rPr lang="zh-TW" altLang="en-US" sz="2800" i="1" dirty="0" smtClean="0">
                <a:ea typeface="SimHei" panose="02010609060101010101" pitchFamily="49" charset="-122"/>
              </a:rPr>
              <a:t>舍</a:t>
            </a:r>
            <a:r>
              <a:rPr lang="zh-CN" altLang="en-US" sz="2800" i="1" dirty="0" smtClean="0">
                <a:ea typeface="SimHei" panose="02010609060101010101" pitchFamily="49" charset="-122"/>
              </a:rPr>
              <a:t>。</a:t>
            </a:r>
            <a:r>
              <a:rPr lang="zh-TW" altLang="en-US" sz="2800" i="1" dirty="0" smtClean="0">
                <a:ea typeface="SimHei" panose="02010609060101010101" pitchFamily="49" charset="-122"/>
              </a:rPr>
              <a:t> </a:t>
            </a:r>
            <a:r>
              <a:rPr lang="en-US" altLang="zh-CN" sz="2800" i="1" dirty="0" smtClean="0">
                <a:ea typeface="SimHei" panose="02010609060101010101" pitchFamily="49" charset="-122"/>
              </a:rPr>
              <a:t>(</a:t>
            </a:r>
            <a:r>
              <a:rPr lang="zh-CN" altLang="en-US" sz="2800" i="1" dirty="0" smtClean="0">
                <a:ea typeface="SimHei" panose="02010609060101010101" pitchFamily="49" charset="-122"/>
              </a:rPr>
              <a:t>王上</a:t>
            </a:r>
            <a:r>
              <a:rPr lang="en-US" altLang="zh-CN" sz="2800" i="1" dirty="0" smtClean="0">
                <a:ea typeface="SimHei" panose="02010609060101010101" pitchFamily="49" charset="-122"/>
              </a:rPr>
              <a:t>10:5)</a:t>
            </a:r>
            <a:endParaRPr lang="en-US" altLang="zh-CN" sz="2800" i="1" dirty="0">
              <a:ea typeface="SimHei" panose="02010609060101010101" pitchFamily="49" charset="-122"/>
            </a:endParaRPr>
          </a:p>
          <a:p>
            <a:pPr marL="1084262" lvl="3">
              <a:spcAft>
                <a:spcPts val="600"/>
              </a:spcAft>
            </a:pPr>
            <a:endParaRPr lang="en-US" altLang="zh-CN" sz="2800" i="1" dirty="0">
              <a:ea typeface="SimHei" panose="02010609060101010101" pitchFamily="49" charset="-122"/>
            </a:endParaRPr>
          </a:p>
          <a:p>
            <a:pPr marL="1198562" lvl="2" indent="-571500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zh-CN" altLang="en-US" sz="2800" dirty="0" smtClean="0">
                <a:ea typeface="SimHei" panose="02010609060101010101" pitchFamily="49" charset="-122"/>
              </a:rPr>
              <a:t>論到野獸，三分法說動物</a:t>
            </a:r>
            <a:r>
              <a:rPr lang="zh-CN" altLang="en-US" sz="2800" dirty="0">
                <a:ea typeface="SimHei" panose="02010609060101010101" pitchFamily="49" charset="-122"/>
              </a:rPr>
              <a:t>只</a:t>
            </a:r>
            <a:r>
              <a:rPr lang="zh-CN" altLang="en-US" sz="2800" dirty="0" smtClean="0">
                <a:ea typeface="SimHei" panose="02010609060101010101" pitchFamily="49" charset="-122"/>
              </a:rPr>
              <a:t>有魂，沒有靈。</a:t>
            </a:r>
            <a:endParaRPr lang="en-US" altLang="zh-CN" sz="2800" dirty="0">
              <a:ea typeface="SimHei" panose="02010609060101010101" pitchFamily="49" charset="-122"/>
            </a:endParaRPr>
          </a:p>
          <a:p>
            <a:pPr marL="1084262" lvl="3">
              <a:spcAft>
                <a:spcPts val="600"/>
              </a:spcAft>
            </a:pPr>
            <a:r>
              <a:rPr lang="zh-TW" altLang="en-US" sz="2800" i="1" dirty="0">
                <a:ea typeface="SimHei" panose="02010609060101010101" pitchFamily="49" charset="-122"/>
              </a:rPr>
              <a:t>誰知道人的</a:t>
            </a:r>
            <a:r>
              <a:rPr lang="zh-TW" altLang="en-US" sz="2800" i="1" dirty="0">
                <a:solidFill>
                  <a:srgbClr val="C00000"/>
                </a:solidFill>
                <a:ea typeface="SimHei" panose="02010609060101010101" pitchFamily="49" charset="-122"/>
              </a:rPr>
              <a:t>靈</a:t>
            </a:r>
            <a:r>
              <a:rPr lang="zh-TW" altLang="en-US" sz="2800" i="1" dirty="0">
                <a:ea typeface="SimHei" panose="02010609060101010101" pitchFamily="49" charset="-122"/>
              </a:rPr>
              <a:t>是往上昇</a:t>
            </a:r>
            <a:r>
              <a:rPr lang="zh-TW" altLang="en-US" sz="2800" i="1" dirty="0" smtClean="0">
                <a:ea typeface="SimHei" panose="02010609060101010101" pitchFamily="49" charset="-122"/>
              </a:rPr>
              <a:t>升</a:t>
            </a:r>
            <a:r>
              <a:rPr lang="zh-CN" altLang="en-US" sz="2800" i="1" dirty="0" smtClean="0">
                <a:ea typeface="SimHei" panose="02010609060101010101" pitchFamily="49" charset="-122"/>
              </a:rPr>
              <a:t>，</a:t>
            </a:r>
            <a:r>
              <a:rPr lang="zh-TW" altLang="en-US" sz="2800" i="1" dirty="0" smtClean="0">
                <a:ea typeface="SimHei" panose="02010609060101010101" pitchFamily="49" charset="-122"/>
              </a:rPr>
              <a:t>獸</a:t>
            </a:r>
            <a:r>
              <a:rPr lang="zh-TW" altLang="en-US" sz="2800" i="1" dirty="0">
                <a:ea typeface="SimHei" panose="02010609060101010101" pitchFamily="49" charset="-122"/>
              </a:rPr>
              <a:t>的魂是下入地呢</a:t>
            </a:r>
            <a:r>
              <a:rPr lang="zh-TW" altLang="en-US" sz="2800" i="1" dirty="0" smtClean="0">
                <a:ea typeface="SimHei" panose="02010609060101010101" pitchFamily="49" charset="-122"/>
              </a:rPr>
              <a:t>。</a:t>
            </a:r>
            <a:r>
              <a:rPr lang="en-US" altLang="zh-CN" sz="2800" i="1" dirty="0" smtClean="0">
                <a:ea typeface="SimHei" panose="02010609060101010101" pitchFamily="49" charset="-122"/>
              </a:rPr>
              <a:t>(</a:t>
            </a:r>
            <a:r>
              <a:rPr lang="zh-CN" altLang="en-US" sz="2800" i="1" dirty="0" smtClean="0">
                <a:ea typeface="SimHei" panose="02010609060101010101" pitchFamily="49" charset="-122"/>
              </a:rPr>
              <a:t>傳</a:t>
            </a:r>
            <a:r>
              <a:rPr lang="en-US" altLang="zh-CN" sz="2800" i="1" dirty="0" smtClean="0">
                <a:ea typeface="SimHei" panose="02010609060101010101" pitchFamily="49" charset="-122"/>
              </a:rPr>
              <a:t>3:21)</a:t>
            </a:r>
          </a:p>
          <a:p>
            <a:pPr marL="1084262" lvl="3">
              <a:spcAft>
                <a:spcPts val="600"/>
              </a:spcAft>
            </a:pPr>
            <a:endParaRPr lang="en-US" altLang="zh-CN" sz="2800" i="1" dirty="0" smtClean="0">
              <a:ea typeface="SimHei" panose="02010609060101010101" pitchFamily="49" charset="-122"/>
            </a:endParaRPr>
          </a:p>
          <a:p>
            <a:pPr marL="1084262" lvl="3">
              <a:spcAft>
                <a:spcPts val="600"/>
              </a:spcAft>
            </a:pPr>
            <a:endParaRPr lang="en-US" altLang="zh-TW" sz="2800" i="1" dirty="0">
              <a:ea typeface="SimHei" panose="02010609060101010101" pitchFamily="49" charset="-122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13799" y="137900"/>
            <a:ext cx="1172815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4000" b="1" dirty="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一</a:t>
            </a:r>
            <a:r>
              <a:rPr lang="en-US" altLang="zh-CN" sz="4000" b="1" dirty="0" smtClean="0"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</a:rPr>
              <a:t>.</a:t>
            </a:r>
            <a:r>
              <a:rPr lang="zh-CN" altLang="en-US" sz="4000" b="1" dirty="0"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</a:rPr>
              <a:t>保羅關於的</a:t>
            </a:r>
            <a:r>
              <a:rPr lang="zh-CN" altLang="en-US" sz="4000" b="1" dirty="0" smtClean="0"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</a:rPr>
              <a:t>人的</a:t>
            </a:r>
            <a:r>
              <a:rPr lang="zh-CN" altLang="en-US" sz="4000" b="1" dirty="0"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</a:rPr>
              <a:t>觀</a:t>
            </a:r>
            <a:r>
              <a:rPr lang="zh-CN" altLang="en-US" sz="4000" b="1" dirty="0" smtClean="0"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</a:rPr>
              <a:t>點簡介</a:t>
            </a:r>
            <a:r>
              <a:rPr lang="en-US" altLang="zh-CN" sz="4000" b="1" dirty="0" smtClean="0"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</a:rPr>
              <a:t>— </a:t>
            </a:r>
            <a:r>
              <a:rPr lang="zh-CN" altLang="en-US" sz="4000" b="1" dirty="0" smtClean="0"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</a:rPr>
              <a:t>續 </a:t>
            </a:r>
            <a:r>
              <a:rPr lang="en-US" altLang="zh-CN" sz="4000" b="1" dirty="0" smtClean="0"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</a:rPr>
              <a:t>2</a:t>
            </a:r>
            <a:endParaRPr lang="en-US" sz="4000" b="1" dirty="0">
              <a:latin typeface="Arial" panose="020B0604020202020204" pitchFamily="34" charset="0"/>
              <a:ea typeface="SimHei" panose="02010609060101010101" pitchFamily="49" charset="-122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8660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30481" y="915687"/>
            <a:ext cx="12161519" cy="65402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287338" indent="-287338">
              <a:tabLst>
                <a:tab pos="381000" algn="l"/>
                <a:tab pos="533400" algn="l"/>
                <a:tab pos="609600" algn="l"/>
                <a:tab pos="762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tabLst>
                <a:tab pos="381000" algn="l"/>
                <a:tab pos="533400" algn="l"/>
                <a:tab pos="609600" algn="l"/>
                <a:tab pos="762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tabLst>
                <a:tab pos="381000" algn="l"/>
                <a:tab pos="533400" algn="l"/>
                <a:tab pos="609600" algn="l"/>
                <a:tab pos="762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tabLst>
                <a:tab pos="381000" algn="l"/>
                <a:tab pos="533400" algn="l"/>
                <a:tab pos="609600" algn="l"/>
                <a:tab pos="762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tabLst>
                <a:tab pos="381000" algn="l"/>
                <a:tab pos="533400" algn="l"/>
                <a:tab pos="609600" algn="l"/>
                <a:tab pos="762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81000" algn="l"/>
                <a:tab pos="533400" algn="l"/>
                <a:tab pos="609600" algn="l"/>
                <a:tab pos="762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81000" algn="l"/>
                <a:tab pos="533400" algn="l"/>
                <a:tab pos="609600" algn="l"/>
                <a:tab pos="762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81000" algn="l"/>
                <a:tab pos="533400" algn="l"/>
                <a:tab pos="609600" algn="l"/>
                <a:tab pos="762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81000" algn="l"/>
                <a:tab pos="533400" algn="l"/>
                <a:tab pos="609600" algn="l"/>
                <a:tab pos="762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571500" indent="-5715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zh-CN" altLang="en-US" sz="2800" dirty="0" smtClean="0">
                <a:ea typeface="SimHei" panose="02010609060101010101" pitchFamily="49" charset="-122"/>
              </a:rPr>
              <a:t>保羅的用法：</a:t>
            </a:r>
            <a:endParaRPr lang="en-US" altLang="zh-CN" sz="2800" dirty="0" smtClean="0">
              <a:ea typeface="SimHei" panose="02010609060101010101" pitchFamily="49" charset="-122"/>
            </a:endParaRPr>
          </a:p>
          <a:p>
            <a:pPr marL="1198562" lvl="2" indent="-571500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zh-CN" altLang="en-US" sz="2800" dirty="0" smtClean="0">
                <a:ea typeface="SimHei" panose="02010609060101010101" pitchFamily="49" charset="-122"/>
              </a:rPr>
              <a:t>保羅有時用“魂</a:t>
            </a:r>
            <a:r>
              <a:rPr lang="zh-CN" altLang="en-US" sz="2800" dirty="0">
                <a:ea typeface="SimHei" panose="02010609060101010101" pitchFamily="49" charset="-122"/>
              </a:rPr>
              <a:t>”</a:t>
            </a:r>
            <a:r>
              <a:rPr lang="zh-CN" altLang="en-US" sz="2800" dirty="0" smtClean="0">
                <a:ea typeface="SimHei" panose="02010609060101010101" pitchFamily="49" charset="-122"/>
              </a:rPr>
              <a:t>來代表整個人，與舊約類似。</a:t>
            </a:r>
            <a:endParaRPr lang="en-US" altLang="zh-CN" sz="2800" dirty="0">
              <a:ea typeface="SimHei" panose="02010609060101010101" pitchFamily="49" charset="-122"/>
            </a:endParaRPr>
          </a:p>
          <a:p>
            <a:pPr marL="1084262" lvl="3">
              <a:spcAft>
                <a:spcPts val="600"/>
              </a:spcAft>
            </a:pPr>
            <a:r>
              <a:rPr lang="zh-TW" altLang="en-US" sz="2800" i="1" dirty="0">
                <a:ea typeface="SimHei" panose="02010609060101010101" pitchFamily="49" charset="-122"/>
              </a:rPr>
              <a:t>將患難、困苦、加給一切作惡的</a:t>
            </a:r>
            <a:r>
              <a:rPr lang="zh-TW" altLang="en-US" sz="2800" i="1" dirty="0" smtClean="0">
                <a:solidFill>
                  <a:srgbClr val="C00000"/>
                </a:solidFill>
                <a:ea typeface="SimHei" panose="02010609060101010101" pitchFamily="49" charset="-122"/>
              </a:rPr>
              <a:t>人</a:t>
            </a:r>
            <a:r>
              <a:rPr lang="zh-CN" altLang="en-US" sz="2800" i="1" dirty="0" smtClean="0">
                <a:solidFill>
                  <a:srgbClr val="C00000"/>
                </a:solidFill>
                <a:ea typeface="SimHei" panose="02010609060101010101" pitchFamily="49" charset="-122"/>
              </a:rPr>
              <a:t>，</a:t>
            </a:r>
            <a:r>
              <a:rPr lang="en-US" altLang="zh-CN" sz="2800" i="1" dirty="0">
                <a:ea typeface="SimHei" panose="02010609060101010101" pitchFamily="49" charset="-122"/>
              </a:rPr>
              <a:t>…..(</a:t>
            </a:r>
            <a:r>
              <a:rPr lang="zh-CN" altLang="en-US" sz="2800" i="1" dirty="0" smtClean="0">
                <a:ea typeface="SimHei" panose="02010609060101010101" pitchFamily="49" charset="-122"/>
              </a:rPr>
              <a:t>羅</a:t>
            </a:r>
            <a:r>
              <a:rPr lang="en-US" altLang="zh-CN" sz="2800" i="1" dirty="0" smtClean="0">
                <a:ea typeface="SimHei" panose="02010609060101010101" pitchFamily="49" charset="-122"/>
              </a:rPr>
              <a:t>2:9)</a:t>
            </a:r>
          </a:p>
          <a:p>
            <a:pPr marL="1084262" lvl="3">
              <a:spcAft>
                <a:spcPts val="600"/>
              </a:spcAft>
            </a:pPr>
            <a:r>
              <a:rPr lang="zh-TW" altLang="en-US" sz="2800" i="1" dirty="0">
                <a:ea typeface="SimHei" panose="02010609060101010101" pitchFamily="49" charset="-122"/>
              </a:rPr>
              <a:t>在上有權柄</a:t>
            </a:r>
            <a:r>
              <a:rPr lang="zh-TW" altLang="en-US" sz="2800" i="1" dirty="0" smtClean="0">
                <a:ea typeface="SimHei" panose="02010609060101010101" pitchFamily="49" charset="-122"/>
              </a:rPr>
              <a:t>的</a:t>
            </a:r>
            <a:r>
              <a:rPr lang="zh-CN" altLang="en-US" sz="2800" i="1" dirty="0" smtClean="0">
                <a:ea typeface="SimHei" panose="02010609060101010101" pitchFamily="49" charset="-122"/>
              </a:rPr>
              <a:t>，</a:t>
            </a:r>
            <a:r>
              <a:rPr lang="zh-TW" altLang="en-US" sz="2800" i="1" dirty="0" smtClean="0">
                <a:solidFill>
                  <a:srgbClr val="C00000"/>
                </a:solidFill>
                <a:ea typeface="SimHei" panose="02010609060101010101" pitchFamily="49" charset="-122"/>
              </a:rPr>
              <a:t>人</a:t>
            </a:r>
            <a:r>
              <a:rPr lang="zh-TW" altLang="en-US" sz="2800" i="1" dirty="0">
                <a:solidFill>
                  <a:srgbClr val="C00000"/>
                </a:solidFill>
                <a:ea typeface="SimHei" panose="02010609060101010101" pitchFamily="49" charset="-122"/>
              </a:rPr>
              <a:t>人</a:t>
            </a:r>
            <a:r>
              <a:rPr lang="zh-TW" altLang="en-US" sz="2800" i="1" dirty="0">
                <a:ea typeface="SimHei" panose="02010609060101010101" pitchFamily="49" charset="-122"/>
              </a:rPr>
              <a:t>當順服</a:t>
            </a:r>
            <a:r>
              <a:rPr lang="zh-TW" altLang="en-US" sz="2800" i="1" dirty="0" smtClean="0">
                <a:ea typeface="SimHei" panose="02010609060101010101" pitchFamily="49" charset="-122"/>
              </a:rPr>
              <a:t>他</a:t>
            </a:r>
            <a:r>
              <a:rPr lang="zh-CN" altLang="en-US" sz="2800" i="1" dirty="0" smtClean="0">
                <a:ea typeface="SimHei" panose="02010609060101010101" pitchFamily="49" charset="-122"/>
              </a:rPr>
              <a:t>。</a:t>
            </a:r>
            <a:r>
              <a:rPr lang="en-US" altLang="zh-CN" sz="2800" i="1" dirty="0" smtClean="0">
                <a:ea typeface="SimHei" panose="02010609060101010101" pitchFamily="49" charset="-122"/>
              </a:rPr>
              <a:t>… (</a:t>
            </a:r>
            <a:r>
              <a:rPr lang="zh-CN" altLang="en-US" sz="2800" i="1" dirty="0" smtClean="0">
                <a:ea typeface="SimHei" panose="02010609060101010101" pitchFamily="49" charset="-122"/>
              </a:rPr>
              <a:t>羅</a:t>
            </a:r>
            <a:r>
              <a:rPr lang="en-US" altLang="zh-CN" sz="2800" i="1" dirty="0" smtClean="0">
                <a:ea typeface="SimHei" panose="02010609060101010101" pitchFamily="49" charset="-122"/>
              </a:rPr>
              <a:t>13:1)</a:t>
            </a:r>
          </a:p>
          <a:p>
            <a:pPr marL="1084262" lvl="3">
              <a:spcAft>
                <a:spcPts val="600"/>
              </a:spcAft>
            </a:pPr>
            <a:r>
              <a:rPr lang="zh-TW" altLang="en-US" sz="2800" i="1" dirty="0">
                <a:ea typeface="SimHei" panose="02010609060101010101" pitchFamily="49" charset="-122"/>
              </a:rPr>
              <a:t>我們在船上的、共有二百七十六個</a:t>
            </a:r>
            <a:r>
              <a:rPr lang="zh-TW" altLang="en-US" sz="2800" i="1" dirty="0">
                <a:solidFill>
                  <a:srgbClr val="C00000"/>
                </a:solidFill>
                <a:ea typeface="SimHei" panose="02010609060101010101" pitchFamily="49" charset="-122"/>
              </a:rPr>
              <a:t>人</a:t>
            </a:r>
            <a:r>
              <a:rPr lang="zh-TW" altLang="en-US" sz="2800" i="1" dirty="0">
                <a:ea typeface="SimHei" panose="02010609060101010101" pitchFamily="49" charset="-122"/>
              </a:rPr>
              <a:t>。 </a:t>
            </a:r>
            <a:r>
              <a:rPr lang="en-US" altLang="zh-CN" sz="2800" i="1" dirty="0" smtClean="0">
                <a:ea typeface="SimHei" panose="02010609060101010101" pitchFamily="49" charset="-122"/>
              </a:rPr>
              <a:t>(</a:t>
            </a:r>
            <a:r>
              <a:rPr lang="zh-CN" altLang="en-US" sz="2800" i="1" dirty="0" smtClean="0">
                <a:ea typeface="SimHei" panose="02010609060101010101" pitchFamily="49" charset="-122"/>
              </a:rPr>
              <a:t>徒</a:t>
            </a:r>
            <a:r>
              <a:rPr lang="en-US" altLang="zh-CN" sz="2800" i="1" dirty="0" smtClean="0">
                <a:ea typeface="SimHei" panose="02010609060101010101" pitchFamily="49" charset="-122"/>
              </a:rPr>
              <a:t>27:37) </a:t>
            </a:r>
          </a:p>
          <a:p>
            <a:pPr marL="1084262" lvl="3">
              <a:spcAft>
                <a:spcPts val="600"/>
              </a:spcAft>
            </a:pPr>
            <a:r>
              <a:rPr lang="zh-TW" altLang="en-US" sz="2800" i="1" dirty="0">
                <a:ea typeface="SimHei" panose="02010609060101010101" pitchFamily="49" charset="-122"/>
              </a:rPr>
              <a:t>我也甘心樂意為你們的</a:t>
            </a:r>
            <a:r>
              <a:rPr lang="zh-TW" altLang="en-US" sz="2800" i="1" dirty="0">
                <a:solidFill>
                  <a:srgbClr val="C00000"/>
                </a:solidFill>
                <a:ea typeface="SimHei" panose="02010609060101010101" pitchFamily="49" charset="-122"/>
              </a:rPr>
              <a:t>靈魂</a:t>
            </a:r>
            <a:r>
              <a:rPr lang="zh-TW" altLang="en-US" sz="2800" i="1" dirty="0">
                <a:ea typeface="SimHei" panose="02010609060101010101" pitchFamily="49" charset="-122"/>
              </a:rPr>
              <a:t>費財費力</a:t>
            </a:r>
            <a:r>
              <a:rPr lang="zh-TW" altLang="en-US" sz="2800" i="1" dirty="0" smtClean="0">
                <a:ea typeface="SimHei" panose="02010609060101010101" pitchFamily="49" charset="-122"/>
              </a:rPr>
              <a:t>我。</a:t>
            </a:r>
            <a:r>
              <a:rPr lang="en-US" altLang="zh-TW" sz="2800" i="1" dirty="0" smtClean="0">
                <a:ea typeface="SimHei" panose="02010609060101010101" pitchFamily="49" charset="-122"/>
              </a:rPr>
              <a:t>…..</a:t>
            </a:r>
            <a:r>
              <a:rPr lang="zh-TW" altLang="en-US" sz="2800" i="1" dirty="0" smtClean="0">
                <a:ea typeface="SimHei" panose="02010609060101010101" pitchFamily="49" charset="-122"/>
              </a:rPr>
              <a:t> </a:t>
            </a:r>
            <a:r>
              <a:rPr lang="en-US" altLang="zh-CN" sz="2800" i="1" dirty="0" smtClean="0">
                <a:ea typeface="SimHei" panose="02010609060101010101" pitchFamily="49" charset="-122"/>
              </a:rPr>
              <a:t>(</a:t>
            </a:r>
            <a:r>
              <a:rPr lang="zh-CN" altLang="en-US" sz="2800" i="1" dirty="0" smtClean="0">
                <a:ea typeface="SimHei" panose="02010609060101010101" pitchFamily="49" charset="-122"/>
              </a:rPr>
              <a:t>林後</a:t>
            </a:r>
            <a:r>
              <a:rPr lang="en-US" altLang="zh-CN" sz="2800" i="1" dirty="0" smtClean="0">
                <a:ea typeface="SimHei" panose="02010609060101010101" pitchFamily="49" charset="-122"/>
              </a:rPr>
              <a:t>12:15) </a:t>
            </a:r>
          </a:p>
          <a:p>
            <a:pPr marL="1084262" lvl="3">
              <a:spcAft>
                <a:spcPts val="600"/>
              </a:spcAft>
            </a:pPr>
            <a:endParaRPr lang="en-US" altLang="zh-CN" sz="2800" i="1" dirty="0">
              <a:ea typeface="SimHei" panose="02010609060101010101" pitchFamily="49" charset="-122"/>
            </a:endParaRPr>
          </a:p>
          <a:p>
            <a:pPr marL="1198562" lvl="2" indent="-571500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zh-CN" altLang="en-US" sz="2800" dirty="0">
                <a:ea typeface="SimHei" panose="02010609060101010101" pitchFamily="49" charset="-122"/>
              </a:rPr>
              <a:t>保</a:t>
            </a:r>
            <a:r>
              <a:rPr lang="zh-CN" altLang="en-US" sz="2800" dirty="0" smtClean="0">
                <a:ea typeface="SimHei" panose="02010609060101010101" pitchFamily="49" charset="-122"/>
              </a:rPr>
              <a:t>羅多用“靈”，少用</a:t>
            </a:r>
            <a:r>
              <a:rPr lang="zh-CN" altLang="en-US" sz="2800" dirty="0">
                <a:ea typeface="SimHei" panose="02010609060101010101" pitchFamily="49" charset="-122"/>
              </a:rPr>
              <a:t>“魂</a:t>
            </a:r>
            <a:r>
              <a:rPr lang="zh-CN" altLang="en-US" sz="2800" dirty="0" smtClean="0">
                <a:ea typeface="SimHei" panose="02010609060101010101" pitchFamily="49" charset="-122"/>
              </a:rPr>
              <a:t>”。常用</a:t>
            </a:r>
            <a:r>
              <a:rPr lang="zh-CN" altLang="en-US" sz="2800" u="sng" dirty="0" smtClean="0">
                <a:ea typeface="SimHei" panose="02010609060101010101" pitchFamily="49" charset="-122"/>
              </a:rPr>
              <a:t>靈與體相對</a:t>
            </a:r>
            <a:r>
              <a:rPr lang="zh-CN" altLang="en-US" sz="2800" dirty="0" smtClean="0">
                <a:ea typeface="SimHei" panose="02010609060101010101" pitchFamily="49" charset="-122"/>
              </a:rPr>
              <a:t>，與舊約類似。</a:t>
            </a:r>
            <a:endParaRPr lang="en-US" altLang="zh-CN" sz="2800" dirty="0">
              <a:ea typeface="SimHei" panose="02010609060101010101" pitchFamily="49" charset="-122"/>
            </a:endParaRPr>
          </a:p>
          <a:p>
            <a:pPr marL="1084262" lvl="3">
              <a:spcAft>
                <a:spcPts val="600"/>
              </a:spcAft>
            </a:pPr>
            <a:r>
              <a:rPr lang="en-US" altLang="zh-TW" sz="2800" i="1" dirty="0" smtClean="0">
                <a:ea typeface="SimHei" panose="02010609060101010101" pitchFamily="49" charset="-122"/>
              </a:rPr>
              <a:t>…</a:t>
            </a:r>
            <a:r>
              <a:rPr lang="zh-TW" altLang="en-US" sz="2800" i="1" dirty="0" smtClean="0">
                <a:ea typeface="SimHei" panose="02010609060101010101" pitchFamily="49" charset="-122"/>
              </a:rPr>
              <a:t>沒</a:t>
            </a:r>
            <a:r>
              <a:rPr lang="zh-TW" altLang="en-US" sz="2800" i="1" dirty="0">
                <a:ea typeface="SimHei" panose="02010609060101010101" pitchFamily="49" charset="-122"/>
              </a:rPr>
              <a:t>有出嫁</a:t>
            </a:r>
            <a:r>
              <a:rPr lang="zh-TW" altLang="en-US" sz="2800" i="1" dirty="0" smtClean="0">
                <a:ea typeface="SimHei" panose="02010609060101010101" pitchFamily="49" charset="-122"/>
              </a:rPr>
              <a:t>的是</a:t>
            </a:r>
            <a:r>
              <a:rPr lang="zh-TW" altLang="en-US" sz="2800" i="1" dirty="0">
                <a:ea typeface="SimHei" panose="02010609060101010101" pitchFamily="49" charset="-122"/>
              </a:rPr>
              <a:t>為主的</a:t>
            </a:r>
            <a:r>
              <a:rPr lang="zh-TW" altLang="en-US" sz="2800" i="1" dirty="0" smtClean="0">
                <a:ea typeface="SimHei" panose="02010609060101010101" pitchFamily="49" charset="-122"/>
              </a:rPr>
              <a:t>事</a:t>
            </a:r>
            <a:r>
              <a:rPr lang="zh-CN" altLang="en-US" sz="2800" i="1" dirty="0">
                <a:ea typeface="SimHei" panose="02010609060101010101" pitchFamily="49" charset="-122"/>
              </a:rPr>
              <a:t>掛</a:t>
            </a:r>
            <a:r>
              <a:rPr lang="zh-TW" altLang="en-US" sz="2800" i="1" dirty="0" smtClean="0">
                <a:ea typeface="SimHei" panose="02010609060101010101" pitchFamily="49" charset="-122"/>
              </a:rPr>
              <a:t>慮</a:t>
            </a:r>
            <a:r>
              <a:rPr lang="zh-TW" altLang="en-US" sz="2800" i="1" dirty="0">
                <a:ea typeface="SimHei" panose="02010609060101010101" pitchFamily="49" charset="-122"/>
              </a:rPr>
              <a:t>、要</a:t>
            </a:r>
            <a:r>
              <a:rPr lang="zh-TW" altLang="en-US" sz="2800" i="1" dirty="0">
                <a:solidFill>
                  <a:srgbClr val="C00000"/>
                </a:solidFill>
                <a:ea typeface="SimHei" panose="02010609060101010101" pitchFamily="49" charset="-122"/>
              </a:rPr>
              <a:t>身體靈魂</a:t>
            </a:r>
            <a:r>
              <a:rPr lang="zh-TW" altLang="en-US" sz="2800" i="1" dirty="0">
                <a:ea typeface="SimHei" panose="02010609060101010101" pitchFamily="49" charset="-122"/>
              </a:rPr>
              <a:t>都聖</a:t>
            </a:r>
            <a:r>
              <a:rPr lang="zh-TW" altLang="en-US" sz="2800" i="1" dirty="0" smtClean="0">
                <a:ea typeface="SimHei" panose="02010609060101010101" pitchFamily="49" charset="-122"/>
              </a:rPr>
              <a:t>潔</a:t>
            </a:r>
            <a:r>
              <a:rPr lang="en-US" altLang="zh-TW" sz="2800" i="1" dirty="0" smtClean="0">
                <a:ea typeface="SimHei" panose="02010609060101010101" pitchFamily="49" charset="-122"/>
              </a:rPr>
              <a:t>…</a:t>
            </a:r>
            <a:r>
              <a:rPr lang="zh-TW" altLang="en-US" sz="2800" i="1" dirty="0" smtClean="0">
                <a:ea typeface="SimHei" panose="02010609060101010101" pitchFamily="49" charset="-122"/>
              </a:rPr>
              <a:t>。</a:t>
            </a:r>
            <a:r>
              <a:rPr lang="en-US" altLang="zh-CN" sz="2800" i="1" dirty="0" smtClean="0">
                <a:ea typeface="SimHei" panose="02010609060101010101" pitchFamily="49" charset="-122"/>
              </a:rPr>
              <a:t>(</a:t>
            </a:r>
            <a:r>
              <a:rPr lang="zh-CN" altLang="en-US" sz="2800" i="1" dirty="0" smtClean="0">
                <a:ea typeface="SimHei" panose="02010609060101010101" pitchFamily="49" charset="-122"/>
              </a:rPr>
              <a:t>林前</a:t>
            </a:r>
            <a:r>
              <a:rPr lang="en-US" altLang="zh-CN" sz="2800" i="1" dirty="0" smtClean="0">
                <a:ea typeface="SimHei" panose="02010609060101010101" pitchFamily="49" charset="-122"/>
              </a:rPr>
              <a:t>7:34)</a:t>
            </a:r>
          </a:p>
          <a:p>
            <a:pPr marL="1084262" lvl="3">
              <a:spcAft>
                <a:spcPts val="600"/>
              </a:spcAft>
            </a:pPr>
            <a:r>
              <a:rPr lang="zh-TW" altLang="en-US" sz="2800" i="1" dirty="0">
                <a:ea typeface="SimHei" panose="02010609060101010101" pitchFamily="49" charset="-122"/>
              </a:rPr>
              <a:t>親愛的弟兄阿</a:t>
            </a:r>
            <a:r>
              <a:rPr lang="zh-CN" altLang="en-US" sz="2800" i="1" dirty="0">
                <a:ea typeface="SimHei" panose="02010609060101010101" pitchFamily="49" charset="-122"/>
              </a:rPr>
              <a:t>，</a:t>
            </a:r>
            <a:r>
              <a:rPr lang="zh-TW" altLang="en-US" sz="2800" i="1" dirty="0">
                <a:ea typeface="SimHei" panose="02010609060101010101" pitchFamily="49" charset="-122"/>
              </a:rPr>
              <a:t>我們既有這等應許</a:t>
            </a:r>
            <a:r>
              <a:rPr lang="zh-CN" altLang="en-US" sz="2800" i="1" dirty="0">
                <a:ea typeface="SimHei" panose="02010609060101010101" pitchFamily="49" charset="-122"/>
              </a:rPr>
              <a:t>，</a:t>
            </a:r>
            <a:r>
              <a:rPr lang="zh-TW" altLang="en-US" sz="2800" i="1" dirty="0">
                <a:ea typeface="SimHei" panose="02010609060101010101" pitchFamily="49" charset="-122"/>
              </a:rPr>
              <a:t>就當潔淨自己</a:t>
            </a:r>
            <a:r>
              <a:rPr lang="zh-CN" altLang="en-US" sz="2800" i="1" dirty="0">
                <a:ea typeface="SimHei" panose="02010609060101010101" pitchFamily="49" charset="-122"/>
              </a:rPr>
              <a:t>，</a:t>
            </a:r>
            <a:r>
              <a:rPr lang="zh-TW" altLang="en-US" sz="2800" i="1" dirty="0">
                <a:ea typeface="SimHei" panose="02010609060101010101" pitchFamily="49" charset="-122"/>
              </a:rPr>
              <a:t>除去</a:t>
            </a:r>
            <a:r>
              <a:rPr lang="zh-TW" altLang="en-US" sz="2800" i="1" dirty="0">
                <a:solidFill>
                  <a:srgbClr val="C00000"/>
                </a:solidFill>
                <a:ea typeface="SimHei" panose="02010609060101010101" pitchFamily="49" charset="-122"/>
              </a:rPr>
              <a:t>身體</a:t>
            </a:r>
            <a:r>
              <a:rPr lang="zh-CN" altLang="en-US" sz="2800" i="1" dirty="0">
                <a:solidFill>
                  <a:srgbClr val="C00000"/>
                </a:solidFill>
                <a:ea typeface="SimHei" panose="02010609060101010101" pitchFamily="49" charset="-122"/>
              </a:rPr>
              <a:t>、</a:t>
            </a:r>
            <a:r>
              <a:rPr lang="zh-TW" altLang="en-US" sz="2800" i="1" dirty="0">
                <a:solidFill>
                  <a:srgbClr val="C00000"/>
                </a:solidFill>
                <a:ea typeface="SimHei" panose="02010609060101010101" pitchFamily="49" charset="-122"/>
              </a:rPr>
              <a:t>靈魂</a:t>
            </a:r>
            <a:r>
              <a:rPr lang="zh-TW" altLang="en-US" sz="2800" i="1" dirty="0">
                <a:ea typeface="SimHei" panose="02010609060101010101" pitchFamily="49" charset="-122"/>
              </a:rPr>
              <a:t>一切的污穢</a:t>
            </a:r>
            <a:r>
              <a:rPr lang="zh-CN" altLang="en-US" sz="2800" i="1" dirty="0">
                <a:ea typeface="SimHei" panose="02010609060101010101" pitchFamily="49" charset="-122"/>
              </a:rPr>
              <a:t>，</a:t>
            </a:r>
            <a:r>
              <a:rPr lang="zh-TW" altLang="en-US" sz="2800" i="1" dirty="0">
                <a:ea typeface="SimHei" panose="02010609060101010101" pitchFamily="49" charset="-122"/>
              </a:rPr>
              <a:t>敬畏神</a:t>
            </a:r>
            <a:r>
              <a:rPr lang="zh-CN" altLang="en-US" sz="2800" i="1" dirty="0">
                <a:ea typeface="SimHei" panose="02010609060101010101" pitchFamily="49" charset="-122"/>
              </a:rPr>
              <a:t>，</a:t>
            </a:r>
            <a:r>
              <a:rPr lang="zh-TW" altLang="en-US" sz="2800" i="1" dirty="0">
                <a:ea typeface="SimHei" panose="02010609060101010101" pitchFamily="49" charset="-122"/>
              </a:rPr>
              <a:t>得以成聖。</a:t>
            </a:r>
            <a:r>
              <a:rPr lang="en-US" altLang="zh-CN" sz="2800" dirty="0">
                <a:ea typeface="SimHei" panose="02010609060101010101" pitchFamily="49" charset="-122"/>
              </a:rPr>
              <a:t>(</a:t>
            </a:r>
            <a:r>
              <a:rPr lang="zh-CN" altLang="en-US" sz="2800" dirty="0">
                <a:ea typeface="SimHei" panose="02010609060101010101" pitchFamily="49" charset="-122"/>
              </a:rPr>
              <a:t>林後</a:t>
            </a:r>
            <a:r>
              <a:rPr lang="en-US" altLang="zh-CN" sz="2800" dirty="0">
                <a:ea typeface="SimHei" panose="02010609060101010101" pitchFamily="49" charset="-122"/>
              </a:rPr>
              <a:t>7:1)</a:t>
            </a:r>
          </a:p>
          <a:p>
            <a:pPr marL="1084262" lvl="3">
              <a:spcAft>
                <a:spcPts val="600"/>
              </a:spcAft>
            </a:pPr>
            <a:endParaRPr lang="en-US" altLang="zh-CN" sz="2800" i="1" dirty="0" smtClean="0">
              <a:ea typeface="SimHei" panose="02010609060101010101" pitchFamily="49" charset="-122"/>
            </a:endParaRPr>
          </a:p>
          <a:p>
            <a:pPr marL="1084262" lvl="3">
              <a:spcAft>
                <a:spcPts val="600"/>
              </a:spcAft>
            </a:pPr>
            <a:endParaRPr lang="en-US" altLang="zh-TW" sz="2800" i="1" dirty="0">
              <a:ea typeface="SimHei" panose="02010609060101010101" pitchFamily="49" charset="-122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13799" y="137900"/>
            <a:ext cx="1172815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4000" b="1" dirty="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一</a:t>
            </a:r>
            <a:r>
              <a:rPr lang="en-US" altLang="zh-CN" sz="4000" b="1" dirty="0" smtClean="0"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</a:rPr>
              <a:t>.</a:t>
            </a:r>
            <a:r>
              <a:rPr lang="zh-CN" altLang="en-US" sz="4000" b="1" dirty="0"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</a:rPr>
              <a:t>保羅關於的</a:t>
            </a:r>
            <a:r>
              <a:rPr lang="zh-CN" altLang="en-US" sz="4000" b="1" dirty="0" smtClean="0"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</a:rPr>
              <a:t>人的</a:t>
            </a:r>
            <a:r>
              <a:rPr lang="zh-CN" altLang="en-US" sz="4000" b="1" dirty="0"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</a:rPr>
              <a:t>觀</a:t>
            </a:r>
            <a:r>
              <a:rPr lang="zh-CN" altLang="en-US" sz="4000" b="1" dirty="0" smtClean="0"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</a:rPr>
              <a:t>點簡介</a:t>
            </a:r>
            <a:r>
              <a:rPr lang="en-US" altLang="zh-CN" sz="4000" b="1" dirty="0" smtClean="0"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</a:rPr>
              <a:t>— </a:t>
            </a:r>
            <a:r>
              <a:rPr lang="zh-CN" altLang="en-US" sz="4000" b="1" dirty="0" smtClean="0"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</a:rPr>
              <a:t>續 </a:t>
            </a:r>
            <a:r>
              <a:rPr lang="en-US" altLang="zh-CN" sz="4000" b="1" dirty="0" smtClean="0"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</a:rPr>
              <a:t>3</a:t>
            </a:r>
            <a:endParaRPr lang="en-US" sz="4000" b="1" dirty="0">
              <a:latin typeface="Arial" panose="020B0604020202020204" pitchFamily="34" charset="0"/>
              <a:ea typeface="SimHei" panose="02010609060101010101" pitchFamily="49" charset="-122"/>
              <a:cs typeface="Arial" panose="020B0604020202020204" pitchFamily="34" charset="0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7666187" y="5018113"/>
            <a:ext cx="407323" cy="365760"/>
            <a:chOff x="3241964" y="4713316"/>
            <a:chExt cx="407323" cy="365760"/>
          </a:xfrm>
        </p:grpSpPr>
        <p:cxnSp>
          <p:nvCxnSpPr>
            <p:cNvPr id="6" name="Straight Connector 5"/>
            <p:cNvCxnSpPr/>
            <p:nvPr/>
          </p:nvCxnSpPr>
          <p:spPr>
            <a:xfrm>
              <a:off x="3241964" y="4713316"/>
              <a:ext cx="332509" cy="36576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 flipH="1">
              <a:off x="3241964" y="4713316"/>
              <a:ext cx="407323" cy="36576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" name="Group 7"/>
          <p:cNvGrpSpPr/>
          <p:nvPr/>
        </p:nvGrpSpPr>
        <p:grpSpPr>
          <a:xfrm>
            <a:off x="11573184" y="5581539"/>
            <a:ext cx="407323" cy="365760"/>
            <a:chOff x="3241964" y="4713316"/>
            <a:chExt cx="407323" cy="365760"/>
          </a:xfrm>
        </p:grpSpPr>
        <p:cxnSp>
          <p:nvCxnSpPr>
            <p:cNvPr id="9" name="Straight Connector 8"/>
            <p:cNvCxnSpPr/>
            <p:nvPr/>
          </p:nvCxnSpPr>
          <p:spPr>
            <a:xfrm>
              <a:off x="3241964" y="4713316"/>
              <a:ext cx="332509" cy="36576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3241964" y="4713316"/>
              <a:ext cx="407323" cy="36576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1059222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30481" y="915687"/>
            <a:ext cx="12161519" cy="52937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287338" indent="-287338">
              <a:tabLst>
                <a:tab pos="381000" algn="l"/>
                <a:tab pos="533400" algn="l"/>
                <a:tab pos="609600" algn="l"/>
                <a:tab pos="762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tabLst>
                <a:tab pos="381000" algn="l"/>
                <a:tab pos="533400" algn="l"/>
                <a:tab pos="609600" algn="l"/>
                <a:tab pos="762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tabLst>
                <a:tab pos="381000" algn="l"/>
                <a:tab pos="533400" algn="l"/>
                <a:tab pos="609600" algn="l"/>
                <a:tab pos="762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tabLst>
                <a:tab pos="381000" algn="l"/>
                <a:tab pos="533400" algn="l"/>
                <a:tab pos="609600" algn="l"/>
                <a:tab pos="762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tabLst>
                <a:tab pos="381000" algn="l"/>
                <a:tab pos="533400" algn="l"/>
                <a:tab pos="609600" algn="l"/>
                <a:tab pos="762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81000" algn="l"/>
                <a:tab pos="533400" algn="l"/>
                <a:tab pos="609600" algn="l"/>
                <a:tab pos="762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81000" algn="l"/>
                <a:tab pos="533400" algn="l"/>
                <a:tab pos="609600" algn="l"/>
                <a:tab pos="762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81000" algn="l"/>
                <a:tab pos="533400" algn="l"/>
                <a:tab pos="609600" algn="l"/>
                <a:tab pos="762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81000" algn="l"/>
                <a:tab pos="533400" algn="l"/>
                <a:tab pos="609600" algn="l"/>
                <a:tab pos="762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571500" indent="-5715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zh-CN" altLang="en-US" sz="2800" dirty="0" smtClean="0">
                <a:ea typeface="SimHei" panose="02010609060101010101" pitchFamily="49" charset="-122"/>
              </a:rPr>
              <a:t>保羅的用法：</a:t>
            </a:r>
            <a:endParaRPr lang="en-US" altLang="zh-CN" sz="2800" i="1" dirty="0">
              <a:ea typeface="SimHei" panose="02010609060101010101" pitchFamily="49" charset="-122"/>
            </a:endParaRPr>
          </a:p>
          <a:p>
            <a:pPr marL="1198562" lvl="2" indent="-571500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zh-CN" altLang="en-US" sz="2800" u="sng" dirty="0" smtClean="0">
                <a:ea typeface="SimHei" panose="02010609060101010101" pitchFamily="49" charset="-122"/>
              </a:rPr>
              <a:t>靈與體相對</a:t>
            </a:r>
            <a:endParaRPr lang="en-US" altLang="zh-CN" sz="2800" dirty="0" smtClean="0">
              <a:ea typeface="SimHei" panose="02010609060101010101" pitchFamily="49" charset="-122"/>
            </a:endParaRPr>
          </a:p>
          <a:p>
            <a:pPr marL="1084262" lvl="3">
              <a:spcAft>
                <a:spcPts val="600"/>
              </a:spcAft>
            </a:pPr>
            <a:r>
              <a:rPr lang="zh-TW" altLang="en-US" sz="2800" i="1" dirty="0" smtClean="0">
                <a:ea typeface="SimHei" panose="02010609060101010101" pitchFamily="49" charset="-122"/>
              </a:rPr>
              <a:t>基督若在你們心裡</a:t>
            </a:r>
            <a:r>
              <a:rPr lang="zh-CN" altLang="en-US" sz="2800" i="1" dirty="0" smtClean="0">
                <a:ea typeface="SimHei" panose="02010609060101010101" pitchFamily="49" charset="-122"/>
              </a:rPr>
              <a:t>，</a:t>
            </a:r>
            <a:r>
              <a:rPr lang="zh-TW" altLang="en-US" sz="2800" i="1" dirty="0" smtClean="0">
                <a:ea typeface="SimHei" panose="02010609060101010101" pitchFamily="49" charset="-122"/>
              </a:rPr>
              <a:t>身體就因罪而死</a:t>
            </a:r>
            <a:r>
              <a:rPr lang="zh-CN" altLang="en-US" sz="2800" i="1" dirty="0" smtClean="0">
                <a:ea typeface="SimHei" panose="02010609060101010101" pitchFamily="49" charset="-122"/>
              </a:rPr>
              <a:t>，</a:t>
            </a:r>
            <a:r>
              <a:rPr lang="zh-TW" altLang="en-US" sz="2800" i="1" dirty="0" smtClean="0">
                <a:solidFill>
                  <a:srgbClr val="C00000"/>
                </a:solidFill>
                <a:ea typeface="SimHei" panose="02010609060101010101" pitchFamily="49" charset="-122"/>
              </a:rPr>
              <a:t>心靈</a:t>
            </a:r>
            <a:r>
              <a:rPr lang="zh-TW" altLang="en-US" sz="2800" i="1" dirty="0" smtClean="0">
                <a:ea typeface="SimHei" panose="02010609060101010101" pitchFamily="49" charset="-122"/>
              </a:rPr>
              <a:t>卻因義而</a:t>
            </a:r>
            <a:r>
              <a:rPr lang="zh-TW" altLang="en-US" sz="2800" i="1" dirty="0">
                <a:ea typeface="SimHei" panose="02010609060101010101" pitchFamily="49" charset="-122"/>
              </a:rPr>
              <a:t>活</a:t>
            </a:r>
            <a:r>
              <a:rPr lang="zh-TW" altLang="en-US" sz="2800" i="1" dirty="0" smtClean="0">
                <a:ea typeface="SimHei" panose="02010609060101010101" pitchFamily="49" charset="-122"/>
              </a:rPr>
              <a:t>。然而叫耶穌從死裡復活者的靈</a:t>
            </a:r>
            <a:r>
              <a:rPr lang="zh-CN" altLang="en-US" sz="2800" i="1" dirty="0" smtClean="0">
                <a:ea typeface="SimHei" panose="02010609060101010101" pitchFamily="49" charset="-122"/>
              </a:rPr>
              <a:t>，</a:t>
            </a:r>
            <a:r>
              <a:rPr lang="zh-TW" altLang="en-US" sz="2800" i="1" dirty="0" smtClean="0">
                <a:ea typeface="SimHei" panose="02010609060101010101" pitchFamily="49" charset="-122"/>
              </a:rPr>
              <a:t>若住在你們心裡</a:t>
            </a:r>
            <a:r>
              <a:rPr lang="zh-CN" altLang="en-US" sz="2800" i="1" dirty="0" smtClean="0">
                <a:ea typeface="SimHei" panose="02010609060101010101" pitchFamily="49" charset="-122"/>
              </a:rPr>
              <a:t>，</a:t>
            </a:r>
            <a:r>
              <a:rPr lang="zh-TW" altLang="en-US" sz="2800" i="1" dirty="0" smtClean="0">
                <a:ea typeface="SimHei" panose="02010609060101010101" pitchFamily="49" charset="-122"/>
              </a:rPr>
              <a:t>那叫基督耶穌從死裡復活的</a:t>
            </a:r>
            <a:r>
              <a:rPr lang="zh-CN" altLang="en-US" sz="2800" i="1" dirty="0" smtClean="0">
                <a:ea typeface="SimHei" panose="02010609060101010101" pitchFamily="49" charset="-122"/>
              </a:rPr>
              <a:t>，</a:t>
            </a:r>
            <a:r>
              <a:rPr lang="zh-TW" altLang="en-US" sz="2800" i="1" dirty="0" smtClean="0">
                <a:ea typeface="SimHei" panose="02010609060101010101" pitchFamily="49" charset="-122"/>
              </a:rPr>
              <a:t>也必藉著住在你們心裡的聖靈</a:t>
            </a:r>
            <a:r>
              <a:rPr lang="zh-CN" altLang="en-US" sz="2800" i="1" dirty="0" smtClean="0">
                <a:ea typeface="SimHei" panose="02010609060101010101" pitchFamily="49" charset="-122"/>
              </a:rPr>
              <a:t>，</a:t>
            </a:r>
            <a:r>
              <a:rPr lang="zh-TW" altLang="en-US" sz="2800" i="1" dirty="0" smtClean="0">
                <a:ea typeface="SimHei" panose="02010609060101010101" pitchFamily="49" charset="-122"/>
              </a:rPr>
              <a:t>使你們必死的身體又活過來。 </a:t>
            </a:r>
            <a:r>
              <a:rPr lang="en-US" altLang="zh-CN" sz="2800" i="1" dirty="0" smtClean="0">
                <a:ea typeface="SimHei" panose="02010609060101010101" pitchFamily="49" charset="-122"/>
              </a:rPr>
              <a:t>(</a:t>
            </a:r>
            <a:r>
              <a:rPr lang="zh-CN" altLang="en-US" sz="2800" i="1" dirty="0" smtClean="0">
                <a:ea typeface="SimHei" panose="02010609060101010101" pitchFamily="49" charset="-122"/>
              </a:rPr>
              <a:t>羅</a:t>
            </a:r>
            <a:r>
              <a:rPr lang="en-US" altLang="zh-CN" sz="2800" i="1" dirty="0" smtClean="0">
                <a:ea typeface="SimHei" panose="02010609060101010101" pitchFamily="49" charset="-122"/>
              </a:rPr>
              <a:t>8:10-11)</a:t>
            </a:r>
          </a:p>
          <a:p>
            <a:pPr marL="1084262" lvl="2" indent="-457200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zh-CN" altLang="en-US" sz="2800" u="sng" dirty="0">
                <a:ea typeface="SimHei" panose="02010609060101010101" pitchFamily="49" charset="-122"/>
              </a:rPr>
              <a:t>靈</a:t>
            </a:r>
            <a:r>
              <a:rPr lang="zh-CN" altLang="en-US" sz="2800" u="sng" dirty="0" smtClean="0">
                <a:ea typeface="SimHei" panose="02010609060101010101" pitchFamily="49" charset="-122"/>
              </a:rPr>
              <a:t>與肉體</a:t>
            </a:r>
            <a:r>
              <a:rPr lang="zh-CN" altLang="en-US" sz="2800" u="sng" dirty="0">
                <a:ea typeface="SimHei" panose="02010609060101010101" pitchFamily="49" charset="-122"/>
              </a:rPr>
              <a:t>相</a:t>
            </a:r>
            <a:r>
              <a:rPr lang="zh-CN" altLang="en-US" sz="2800" u="sng" dirty="0" smtClean="0">
                <a:ea typeface="SimHei" panose="02010609060101010101" pitchFamily="49" charset="-122"/>
              </a:rPr>
              <a:t>對</a:t>
            </a:r>
            <a:endParaRPr lang="en-US" altLang="zh-CN" sz="2800" dirty="0">
              <a:ea typeface="SimHei" panose="02010609060101010101" pitchFamily="49" charset="-122"/>
            </a:endParaRPr>
          </a:p>
          <a:p>
            <a:pPr marL="1084262" lvl="3">
              <a:spcAft>
                <a:spcPts val="600"/>
              </a:spcAft>
            </a:pPr>
            <a:r>
              <a:rPr lang="zh-TW" altLang="en-US" sz="2800" i="1" dirty="0">
                <a:ea typeface="SimHei" panose="02010609060101010101" pitchFamily="49" charset="-122"/>
              </a:rPr>
              <a:t>因為真受割禮</a:t>
            </a:r>
            <a:r>
              <a:rPr lang="zh-TW" altLang="en-US" sz="2800" i="1" dirty="0" smtClean="0">
                <a:ea typeface="SimHei" panose="02010609060101010101" pitchFamily="49" charset="-122"/>
              </a:rPr>
              <a:t>的</a:t>
            </a:r>
            <a:r>
              <a:rPr lang="zh-CN" altLang="en-US" sz="2800" i="1" dirty="0" smtClean="0">
                <a:ea typeface="SimHei" panose="02010609060101010101" pitchFamily="49" charset="-122"/>
              </a:rPr>
              <a:t>，</a:t>
            </a:r>
            <a:r>
              <a:rPr lang="zh-TW" altLang="en-US" sz="2800" i="1" dirty="0" smtClean="0">
                <a:ea typeface="SimHei" panose="02010609060101010101" pitchFamily="49" charset="-122"/>
              </a:rPr>
              <a:t>乃</a:t>
            </a:r>
            <a:r>
              <a:rPr lang="zh-TW" altLang="en-US" sz="2800" i="1" dirty="0">
                <a:ea typeface="SimHei" panose="02010609060101010101" pitchFamily="49" charset="-122"/>
              </a:rPr>
              <a:t>是我們這</a:t>
            </a:r>
            <a:r>
              <a:rPr lang="zh-TW" altLang="en-US" sz="2800" i="1" dirty="0" smtClean="0">
                <a:ea typeface="SimHei" panose="02010609060101010101" pitchFamily="49" charset="-122"/>
              </a:rPr>
              <a:t>以神</a:t>
            </a:r>
            <a:r>
              <a:rPr lang="zh-TW" altLang="en-US" sz="2800" i="1" dirty="0">
                <a:ea typeface="SimHei" panose="02010609060101010101" pitchFamily="49" charset="-122"/>
              </a:rPr>
              <a:t>的</a:t>
            </a:r>
            <a:r>
              <a:rPr lang="zh-TW" altLang="en-US" sz="2800" i="1" dirty="0">
                <a:solidFill>
                  <a:srgbClr val="C00000"/>
                </a:solidFill>
                <a:ea typeface="SimHei" panose="02010609060101010101" pitchFamily="49" charset="-122"/>
              </a:rPr>
              <a:t>靈</a:t>
            </a:r>
            <a:r>
              <a:rPr lang="zh-TW" altLang="en-US" sz="2800" i="1" dirty="0">
                <a:ea typeface="SimHei" panose="02010609060101010101" pitchFamily="49" charset="-122"/>
              </a:rPr>
              <a:t>敬拜、在基督耶穌裡誇口、不靠著</a:t>
            </a:r>
            <a:r>
              <a:rPr lang="zh-TW" altLang="en-US" sz="2800" i="1" dirty="0">
                <a:solidFill>
                  <a:srgbClr val="C00000"/>
                </a:solidFill>
                <a:ea typeface="SimHei" panose="02010609060101010101" pitchFamily="49" charset="-122"/>
              </a:rPr>
              <a:t>肉體</a:t>
            </a:r>
            <a:r>
              <a:rPr lang="zh-TW" altLang="en-US" sz="2800" i="1" dirty="0">
                <a:ea typeface="SimHei" panose="02010609060101010101" pitchFamily="49" charset="-122"/>
              </a:rPr>
              <a:t>的。</a:t>
            </a:r>
            <a:r>
              <a:rPr lang="en-US" altLang="zh-CN" sz="2800" dirty="0" smtClean="0">
                <a:ea typeface="SimHei" panose="02010609060101010101" pitchFamily="49" charset="-122"/>
              </a:rPr>
              <a:t>(</a:t>
            </a:r>
            <a:r>
              <a:rPr lang="zh-CN" altLang="en-US" sz="2800" dirty="0" smtClean="0">
                <a:ea typeface="SimHei" panose="02010609060101010101" pitchFamily="49" charset="-122"/>
              </a:rPr>
              <a:t>腓</a:t>
            </a:r>
            <a:r>
              <a:rPr lang="en-US" altLang="zh-CN" sz="2800" dirty="0" smtClean="0">
                <a:ea typeface="SimHei" panose="02010609060101010101" pitchFamily="49" charset="-122"/>
              </a:rPr>
              <a:t>3:3)</a:t>
            </a:r>
            <a:endParaRPr lang="en-US" altLang="zh-CN" sz="2800" dirty="0">
              <a:ea typeface="SimHei" panose="02010609060101010101" pitchFamily="49" charset="-122"/>
            </a:endParaRPr>
          </a:p>
          <a:p>
            <a:pPr marL="1084262" lvl="3">
              <a:spcAft>
                <a:spcPts val="600"/>
              </a:spcAft>
            </a:pPr>
            <a:endParaRPr lang="en-US" altLang="zh-CN" sz="2800" i="1" dirty="0" smtClean="0">
              <a:ea typeface="SimHei" panose="02010609060101010101" pitchFamily="49" charset="-122"/>
            </a:endParaRPr>
          </a:p>
          <a:p>
            <a:pPr marL="1084262" lvl="3">
              <a:spcAft>
                <a:spcPts val="600"/>
              </a:spcAft>
            </a:pPr>
            <a:endParaRPr lang="en-US" altLang="zh-TW" sz="2800" i="1" dirty="0">
              <a:ea typeface="SimHei" panose="02010609060101010101" pitchFamily="49" charset="-122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13799" y="137900"/>
            <a:ext cx="1172815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4000" b="1" dirty="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一</a:t>
            </a:r>
            <a:r>
              <a:rPr lang="en-US" altLang="zh-CN" sz="4000" b="1" dirty="0" smtClean="0"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</a:rPr>
              <a:t>.</a:t>
            </a:r>
            <a:r>
              <a:rPr lang="zh-CN" altLang="en-US" sz="4000" b="1" dirty="0"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</a:rPr>
              <a:t>保羅關於的</a:t>
            </a:r>
            <a:r>
              <a:rPr lang="zh-CN" altLang="en-US" sz="4000" b="1" dirty="0" smtClean="0"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</a:rPr>
              <a:t>人的</a:t>
            </a:r>
            <a:r>
              <a:rPr lang="zh-CN" altLang="en-US" sz="4000" b="1" dirty="0"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</a:rPr>
              <a:t>觀</a:t>
            </a:r>
            <a:r>
              <a:rPr lang="zh-CN" altLang="en-US" sz="4000" b="1" dirty="0" smtClean="0"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</a:rPr>
              <a:t>點簡介</a:t>
            </a:r>
            <a:r>
              <a:rPr lang="en-US" altLang="zh-CN" sz="4000" b="1" dirty="0" smtClean="0"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</a:rPr>
              <a:t>— </a:t>
            </a:r>
            <a:r>
              <a:rPr lang="zh-CN" altLang="en-US" sz="4000" b="1" dirty="0" smtClean="0"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</a:rPr>
              <a:t>續 </a:t>
            </a:r>
            <a:r>
              <a:rPr lang="en-US" altLang="zh-CN" sz="4000" b="1" dirty="0" smtClean="0"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</a:rPr>
              <a:t>4</a:t>
            </a:r>
            <a:endParaRPr lang="en-US" sz="4000" b="1" dirty="0">
              <a:latin typeface="Arial" panose="020B0604020202020204" pitchFamily="34" charset="0"/>
              <a:ea typeface="SimHei" panose="02010609060101010101" pitchFamily="49" charset="-122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481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30481" y="915687"/>
            <a:ext cx="12161519" cy="49398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287338" indent="-287338">
              <a:tabLst>
                <a:tab pos="381000" algn="l"/>
                <a:tab pos="533400" algn="l"/>
                <a:tab pos="609600" algn="l"/>
                <a:tab pos="762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tabLst>
                <a:tab pos="381000" algn="l"/>
                <a:tab pos="533400" algn="l"/>
                <a:tab pos="609600" algn="l"/>
                <a:tab pos="762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tabLst>
                <a:tab pos="381000" algn="l"/>
                <a:tab pos="533400" algn="l"/>
                <a:tab pos="609600" algn="l"/>
                <a:tab pos="762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tabLst>
                <a:tab pos="381000" algn="l"/>
                <a:tab pos="533400" algn="l"/>
                <a:tab pos="609600" algn="l"/>
                <a:tab pos="762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tabLst>
                <a:tab pos="381000" algn="l"/>
                <a:tab pos="533400" algn="l"/>
                <a:tab pos="609600" algn="l"/>
                <a:tab pos="762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81000" algn="l"/>
                <a:tab pos="533400" algn="l"/>
                <a:tab pos="609600" algn="l"/>
                <a:tab pos="762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81000" algn="l"/>
                <a:tab pos="533400" algn="l"/>
                <a:tab pos="609600" algn="l"/>
                <a:tab pos="762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81000" algn="l"/>
                <a:tab pos="533400" algn="l"/>
                <a:tab pos="609600" algn="l"/>
                <a:tab pos="762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81000" algn="l"/>
                <a:tab pos="533400" algn="l"/>
                <a:tab pos="609600" algn="l"/>
                <a:tab pos="762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571500" indent="-5715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zh-CN" altLang="en-US" sz="2800" dirty="0" smtClean="0">
                <a:ea typeface="SimHei" panose="02010609060101010101" pitchFamily="49" charset="-122"/>
              </a:rPr>
              <a:t>保羅的用法：</a:t>
            </a:r>
            <a:endParaRPr lang="en-US" altLang="zh-CN" sz="2800" i="1" dirty="0">
              <a:ea typeface="SimHei" panose="02010609060101010101" pitchFamily="49" charset="-122"/>
            </a:endParaRPr>
          </a:p>
          <a:p>
            <a:pPr marL="1198562" lvl="2" indent="-571500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zh-CN" altLang="en-US" sz="2800" u="sng" dirty="0" smtClean="0">
                <a:ea typeface="SimHei" panose="02010609060101010101" pitchFamily="49" charset="-122"/>
              </a:rPr>
              <a:t>靈與魂並排使用，含義接近</a:t>
            </a:r>
            <a:endParaRPr lang="en-US" altLang="zh-CN" sz="2800" dirty="0" smtClean="0">
              <a:ea typeface="SimHei" panose="02010609060101010101" pitchFamily="49" charset="-122"/>
            </a:endParaRPr>
          </a:p>
          <a:p>
            <a:pPr marL="1084262" lvl="3">
              <a:spcAft>
                <a:spcPts val="600"/>
              </a:spcAft>
            </a:pPr>
            <a:r>
              <a:rPr lang="zh-TW" altLang="en-US" sz="2800" i="1" dirty="0">
                <a:ea typeface="SimHei" panose="02010609060101010101" pitchFamily="49" charset="-122"/>
              </a:rPr>
              <a:t>只要你們行事為人與基督的福音相</a:t>
            </a:r>
            <a:r>
              <a:rPr lang="zh-TW" altLang="en-US" sz="2800" i="1" dirty="0" smtClean="0">
                <a:ea typeface="SimHei" panose="02010609060101010101" pitchFamily="49" charset="-122"/>
              </a:rPr>
              <a:t>稱</a:t>
            </a:r>
            <a:r>
              <a:rPr lang="zh-CN" altLang="en-US" sz="2800" i="1" dirty="0" smtClean="0">
                <a:ea typeface="SimHei" panose="02010609060101010101" pitchFamily="49" charset="-122"/>
              </a:rPr>
              <a:t>。</a:t>
            </a:r>
            <a:r>
              <a:rPr lang="zh-TW" altLang="en-US" sz="2800" i="1" dirty="0" smtClean="0">
                <a:ea typeface="SimHei" panose="02010609060101010101" pitchFamily="49" charset="-122"/>
              </a:rPr>
              <a:t>叫</a:t>
            </a:r>
            <a:r>
              <a:rPr lang="zh-TW" altLang="en-US" sz="2800" i="1" dirty="0">
                <a:ea typeface="SimHei" panose="02010609060101010101" pitchFamily="49" charset="-122"/>
              </a:rPr>
              <a:t>我或來見你</a:t>
            </a:r>
            <a:r>
              <a:rPr lang="zh-TW" altLang="en-US" sz="2800" i="1" dirty="0" smtClean="0">
                <a:ea typeface="SimHei" panose="02010609060101010101" pitchFamily="49" charset="-122"/>
              </a:rPr>
              <a:t>們</a:t>
            </a:r>
            <a:r>
              <a:rPr lang="zh-CN" altLang="en-US" sz="2800" i="1" dirty="0" smtClean="0">
                <a:ea typeface="SimHei" panose="02010609060101010101" pitchFamily="49" charset="-122"/>
              </a:rPr>
              <a:t>，</a:t>
            </a:r>
            <a:r>
              <a:rPr lang="zh-TW" altLang="en-US" sz="2800" i="1" dirty="0" smtClean="0">
                <a:ea typeface="SimHei" panose="02010609060101010101" pitchFamily="49" charset="-122"/>
              </a:rPr>
              <a:t>或</a:t>
            </a:r>
            <a:r>
              <a:rPr lang="zh-TW" altLang="en-US" sz="2800" i="1" dirty="0">
                <a:ea typeface="SimHei" panose="02010609060101010101" pitchFamily="49" charset="-122"/>
              </a:rPr>
              <a:t>不在你們那</a:t>
            </a:r>
            <a:r>
              <a:rPr lang="zh-TW" altLang="en-US" sz="2800" i="1" dirty="0" smtClean="0">
                <a:ea typeface="SimHei" panose="02010609060101010101" pitchFamily="49" charset="-122"/>
              </a:rPr>
              <a:t>裡</a:t>
            </a:r>
            <a:r>
              <a:rPr lang="zh-CN" altLang="en-US" sz="2800" i="1" dirty="0" smtClean="0">
                <a:ea typeface="SimHei" panose="02010609060101010101" pitchFamily="49" charset="-122"/>
              </a:rPr>
              <a:t>，</a:t>
            </a:r>
            <a:r>
              <a:rPr lang="zh-TW" altLang="en-US" sz="2800" i="1" dirty="0" smtClean="0">
                <a:ea typeface="SimHei" panose="02010609060101010101" pitchFamily="49" charset="-122"/>
              </a:rPr>
              <a:t>可</a:t>
            </a:r>
            <a:r>
              <a:rPr lang="zh-TW" altLang="en-US" sz="2800" i="1" dirty="0">
                <a:ea typeface="SimHei" panose="02010609060101010101" pitchFamily="49" charset="-122"/>
              </a:rPr>
              <a:t>以聽見你們的景</a:t>
            </a:r>
            <a:r>
              <a:rPr lang="zh-TW" altLang="en-US" sz="2800" i="1" dirty="0" smtClean="0">
                <a:ea typeface="SimHei" panose="02010609060101010101" pitchFamily="49" charset="-122"/>
              </a:rPr>
              <a:t>況</a:t>
            </a:r>
            <a:r>
              <a:rPr lang="zh-CN" altLang="en-US" sz="2800" i="1" dirty="0" smtClean="0">
                <a:ea typeface="SimHei" panose="02010609060101010101" pitchFamily="49" charset="-122"/>
              </a:rPr>
              <a:t>，</a:t>
            </a:r>
            <a:r>
              <a:rPr lang="zh-TW" altLang="en-US" sz="2800" i="1" dirty="0" smtClean="0">
                <a:ea typeface="SimHei" panose="02010609060101010101" pitchFamily="49" charset="-122"/>
              </a:rPr>
              <a:t>知</a:t>
            </a:r>
            <a:r>
              <a:rPr lang="zh-TW" altLang="en-US" sz="2800" i="1" dirty="0">
                <a:ea typeface="SimHei" panose="02010609060101010101" pitchFamily="49" charset="-122"/>
              </a:rPr>
              <a:t>道你們同有一個</a:t>
            </a:r>
            <a:r>
              <a:rPr lang="zh-TW" altLang="en-US" sz="2800" i="1" dirty="0">
                <a:solidFill>
                  <a:srgbClr val="C00000"/>
                </a:solidFill>
                <a:ea typeface="SimHei" panose="02010609060101010101" pitchFamily="49" charset="-122"/>
              </a:rPr>
              <a:t>心</a:t>
            </a:r>
            <a:r>
              <a:rPr lang="zh-TW" altLang="en-US" sz="2800" i="1" dirty="0" smtClean="0">
                <a:solidFill>
                  <a:srgbClr val="C00000"/>
                </a:solidFill>
                <a:ea typeface="SimHei" panose="02010609060101010101" pitchFamily="49" charset="-122"/>
              </a:rPr>
              <a:t>志</a:t>
            </a:r>
            <a:r>
              <a:rPr lang="zh-CN" altLang="en-US" sz="2800" i="1" dirty="0" smtClean="0">
                <a:solidFill>
                  <a:srgbClr val="C00000"/>
                </a:solidFill>
                <a:ea typeface="SimHei" panose="02010609060101010101" pitchFamily="49" charset="-122"/>
              </a:rPr>
              <a:t>，</a:t>
            </a:r>
            <a:r>
              <a:rPr lang="zh-TW" altLang="en-US" sz="2800" i="1" dirty="0" smtClean="0">
                <a:ea typeface="SimHei" panose="02010609060101010101" pitchFamily="49" charset="-122"/>
              </a:rPr>
              <a:t>站</a:t>
            </a:r>
            <a:r>
              <a:rPr lang="zh-TW" altLang="en-US" sz="2800" i="1" dirty="0">
                <a:ea typeface="SimHei" panose="02010609060101010101" pitchFamily="49" charset="-122"/>
              </a:rPr>
              <a:t>立得</a:t>
            </a:r>
            <a:r>
              <a:rPr lang="zh-TW" altLang="en-US" sz="2800" i="1" dirty="0" smtClean="0">
                <a:ea typeface="SimHei" panose="02010609060101010101" pitchFamily="49" charset="-122"/>
              </a:rPr>
              <a:t>穩</a:t>
            </a:r>
            <a:r>
              <a:rPr lang="zh-CN" altLang="en-US" sz="2800" i="1" dirty="0" smtClean="0">
                <a:ea typeface="SimHei" panose="02010609060101010101" pitchFamily="49" charset="-122"/>
              </a:rPr>
              <a:t>，</a:t>
            </a:r>
            <a:r>
              <a:rPr lang="zh-TW" altLang="en-US" sz="2800" i="1" dirty="0" smtClean="0">
                <a:ea typeface="SimHei" panose="02010609060101010101" pitchFamily="49" charset="-122"/>
              </a:rPr>
              <a:t>為</a:t>
            </a:r>
            <a:r>
              <a:rPr lang="zh-TW" altLang="en-US" sz="2800" i="1" dirty="0">
                <a:ea typeface="SimHei" panose="02010609060101010101" pitchFamily="49" charset="-122"/>
              </a:rPr>
              <a:t>所信的福音齊</a:t>
            </a:r>
            <a:r>
              <a:rPr lang="zh-TW" altLang="en-US" sz="2800" i="1" dirty="0">
                <a:solidFill>
                  <a:srgbClr val="C00000"/>
                </a:solidFill>
                <a:ea typeface="SimHei" panose="02010609060101010101" pitchFamily="49" charset="-122"/>
              </a:rPr>
              <a:t>心</a:t>
            </a:r>
            <a:r>
              <a:rPr lang="zh-TW" altLang="en-US" sz="2800" i="1" dirty="0">
                <a:ea typeface="SimHei" panose="02010609060101010101" pitchFamily="49" charset="-122"/>
              </a:rPr>
              <a:t>努</a:t>
            </a:r>
            <a:r>
              <a:rPr lang="zh-TW" altLang="en-US" sz="2800" i="1" dirty="0" smtClean="0">
                <a:ea typeface="SimHei" panose="02010609060101010101" pitchFamily="49" charset="-122"/>
              </a:rPr>
              <a:t>力。 </a:t>
            </a:r>
            <a:r>
              <a:rPr lang="en-US" altLang="zh-CN" sz="2800" i="1" dirty="0" smtClean="0">
                <a:ea typeface="SimHei" panose="02010609060101010101" pitchFamily="49" charset="-122"/>
              </a:rPr>
              <a:t>(</a:t>
            </a:r>
            <a:r>
              <a:rPr lang="zh-CN" altLang="en-US" sz="2800" i="1" dirty="0" smtClean="0">
                <a:ea typeface="SimHei" panose="02010609060101010101" pitchFamily="49" charset="-122"/>
              </a:rPr>
              <a:t>腓</a:t>
            </a:r>
            <a:r>
              <a:rPr lang="en-US" altLang="zh-CN" sz="2800" i="1" dirty="0" smtClean="0">
                <a:ea typeface="SimHei" panose="02010609060101010101" pitchFamily="49" charset="-122"/>
              </a:rPr>
              <a:t>1:27) </a:t>
            </a:r>
            <a:r>
              <a:rPr lang="zh-CN" altLang="en-US" sz="2800" i="1" dirty="0" smtClean="0">
                <a:ea typeface="SimHei" panose="02010609060101010101" pitchFamily="49" charset="-122"/>
              </a:rPr>
              <a:t>同有一個</a:t>
            </a:r>
            <a:r>
              <a:rPr lang="zh-CN" altLang="en-US" sz="2800" i="1" dirty="0" smtClean="0">
                <a:solidFill>
                  <a:srgbClr val="C00000"/>
                </a:solidFill>
                <a:ea typeface="SimHei" panose="02010609060101010101" pitchFamily="49" charset="-122"/>
              </a:rPr>
              <a:t>靈，</a:t>
            </a:r>
            <a:r>
              <a:rPr lang="zh-CN" altLang="en-US" sz="2800" i="1" dirty="0" smtClean="0">
                <a:ea typeface="SimHei" panose="02010609060101010101" pitchFamily="49" charset="-122"/>
              </a:rPr>
              <a:t>齊</a:t>
            </a:r>
            <a:r>
              <a:rPr lang="zh-CN" altLang="en-US" sz="2800" i="1" dirty="0" smtClean="0">
                <a:solidFill>
                  <a:srgbClr val="C00000"/>
                </a:solidFill>
                <a:ea typeface="SimHei" panose="02010609060101010101" pitchFamily="49" charset="-122"/>
              </a:rPr>
              <a:t>魂</a:t>
            </a:r>
            <a:r>
              <a:rPr lang="zh-CN" altLang="en-US" sz="2800" i="1" dirty="0">
                <a:ea typeface="SimHei" panose="02010609060101010101" pitchFamily="49" charset="-122"/>
              </a:rPr>
              <a:t>努</a:t>
            </a:r>
            <a:r>
              <a:rPr lang="zh-CN" altLang="en-US" sz="2800" i="1" dirty="0" smtClean="0">
                <a:ea typeface="SimHei" panose="02010609060101010101" pitchFamily="49" charset="-122"/>
              </a:rPr>
              <a:t>力。</a:t>
            </a:r>
            <a:endParaRPr lang="en-US" altLang="zh-CN" sz="2800" i="1" dirty="0">
              <a:ea typeface="SimHei" panose="02010609060101010101" pitchFamily="49" charset="-122"/>
            </a:endParaRPr>
          </a:p>
          <a:p>
            <a:pPr marL="1084262" lvl="3">
              <a:spcAft>
                <a:spcPts val="600"/>
              </a:spcAft>
            </a:pPr>
            <a:endParaRPr lang="en-US" altLang="zh-CN" sz="2800" i="1" dirty="0" smtClean="0">
              <a:ea typeface="SimHei" panose="02010609060101010101" pitchFamily="49" charset="-122"/>
            </a:endParaRPr>
          </a:p>
          <a:p>
            <a:pPr marL="627062" lvl="1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zh-CN" altLang="en-US" sz="2800" dirty="0">
                <a:ea typeface="SimHei" panose="02010609060101010101" pitchFamily="49" charset="-122"/>
              </a:rPr>
              <a:t>結</a:t>
            </a:r>
            <a:r>
              <a:rPr lang="zh-CN" altLang="en-US" sz="2800" dirty="0" smtClean="0">
                <a:ea typeface="SimHei" panose="02010609060101010101" pitchFamily="49" charset="-122"/>
              </a:rPr>
              <a:t>論</a:t>
            </a:r>
            <a:endParaRPr lang="en-US" altLang="zh-CN" sz="2800" dirty="0" smtClean="0">
              <a:ea typeface="SimHei" panose="02010609060101010101" pitchFamily="49" charset="-122"/>
            </a:endParaRPr>
          </a:p>
          <a:p>
            <a:pPr marL="1541462" lvl="3" indent="-457200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zh-CN" altLang="en-US" sz="2800" dirty="0" smtClean="0">
                <a:ea typeface="SimHei" panose="02010609060101010101" pitchFamily="49" charset="-122"/>
              </a:rPr>
              <a:t>保羅有時使用三個不同的詞代表整個全人。</a:t>
            </a:r>
            <a:endParaRPr lang="en-US" altLang="zh-CN" sz="2800" dirty="0" smtClean="0">
              <a:ea typeface="SimHei" panose="02010609060101010101" pitchFamily="49" charset="-122"/>
            </a:endParaRPr>
          </a:p>
          <a:p>
            <a:pPr marL="1541462" lvl="3" indent="-457200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zh-CN" altLang="en-US" sz="2800" dirty="0" smtClean="0">
                <a:ea typeface="SimHei" panose="02010609060101010101" pitchFamily="49" charset="-122"/>
              </a:rPr>
              <a:t>保羅把人看為物質部分</a:t>
            </a:r>
            <a:r>
              <a:rPr lang="en-US" altLang="zh-CN" sz="2800" dirty="0" smtClean="0">
                <a:ea typeface="SimHei" panose="02010609060101010101" pitchFamily="49" charset="-122"/>
              </a:rPr>
              <a:t>(</a:t>
            </a:r>
            <a:r>
              <a:rPr lang="zh-CN" altLang="en-US" sz="2800" dirty="0" smtClean="0">
                <a:ea typeface="SimHei" panose="02010609060101010101" pitchFamily="49" charset="-122"/>
              </a:rPr>
              <a:t>體</a:t>
            </a:r>
            <a:r>
              <a:rPr lang="en-US" altLang="zh-CN" sz="2800" dirty="0" smtClean="0">
                <a:ea typeface="SimHei" panose="02010609060101010101" pitchFamily="49" charset="-122"/>
              </a:rPr>
              <a:t>) + </a:t>
            </a:r>
            <a:r>
              <a:rPr lang="zh-CN" altLang="en-US" sz="2800" dirty="0" smtClean="0">
                <a:ea typeface="SimHei" panose="02010609060101010101" pitchFamily="49" charset="-122"/>
              </a:rPr>
              <a:t>非物質部分</a:t>
            </a:r>
            <a:r>
              <a:rPr lang="en-US" altLang="zh-CN" sz="2800" dirty="0" smtClean="0">
                <a:ea typeface="SimHei" panose="02010609060101010101" pitchFamily="49" charset="-122"/>
              </a:rPr>
              <a:t>(</a:t>
            </a:r>
            <a:r>
              <a:rPr lang="zh-CN" altLang="en-US" sz="2800" dirty="0" smtClean="0">
                <a:ea typeface="SimHei" panose="02010609060101010101" pitchFamily="49" charset="-122"/>
              </a:rPr>
              <a:t>靈魂），但用詞不絕對。</a:t>
            </a:r>
            <a:endParaRPr lang="en-US" altLang="zh-CN" sz="2800" dirty="0" smtClean="0">
              <a:ea typeface="SimHei" panose="02010609060101010101" pitchFamily="49" charset="-122"/>
            </a:endParaRPr>
          </a:p>
          <a:p>
            <a:pPr marL="1541462" lvl="3" indent="-457200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zh-CN" altLang="en-US" sz="2800" dirty="0">
                <a:ea typeface="SimHei" panose="02010609060101010101" pitchFamily="49" charset="-122"/>
              </a:rPr>
              <a:t>非物</a:t>
            </a:r>
            <a:r>
              <a:rPr lang="zh-CN" altLang="en-US" sz="2800" dirty="0" smtClean="0">
                <a:ea typeface="SimHei" panose="02010609060101010101" pitchFamily="49" charset="-122"/>
              </a:rPr>
              <a:t>質部分的部分與神的關係，常用靈；與人的關係，則常用魂。</a:t>
            </a:r>
            <a:endParaRPr lang="en-US" altLang="zh-CN" sz="2800" dirty="0" smtClean="0">
              <a:ea typeface="SimHei" panose="02010609060101010101" pitchFamily="49" charset="-122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13799" y="137900"/>
            <a:ext cx="1172815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4000" b="1" dirty="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一</a:t>
            </a:r>
            <a:r>
              <a:rPr lang="en-US" altLang="zh-CN" sz="4000" b="1" dirty="0" smtClean="0"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</a:rPr>
              <a:t>.</a:t>
            </a:r>
            <a:r>
              <a:rPr lang="zh-CN" altLang="en-US" sz="4000" b="1" dirty="0"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</a:rPr>
              <a:t>保羅關於的</a:t>
            </a:r>
            <a:r>
              <a:rPr lang="zh-CN" altLang="en-US" sz="4000" b="1" dirty="0" smtClean="0"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</a:rPr>
              <a:t>人的</a:t>
            </a:r>
            <a:r>
              <a:rPr lang="zh-CN" altLang="en-US" sz="4000" b="1" dirty="0"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</a:rPr>
              <a:t>觀</a:t>
            </a:r>
            <a:r>
              <a:rPr lang="zh-CN" altLang="en-US" sz="4000" b="1" dirty="0" smtClean="0"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</a:rPr>
              <a:t>點簡介</a:t>
            </a:r>
            <a:r>
              <a:rPr lang="en-US" altLang="zh-CN" sz="4000" b="1" dirty="0" smtClean="0"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</a:rPr>
              <a:t>— </a:t>
            </a:r>
            <a:r>
              <a:rPr lang="zh-CN" altLang="en-US" sz="4000" b="1" dirty="0" smtClean="0"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</a:rPr>
              <a:t>續 </a:t>
            </a:r>
            <a:r>
              <a:rPr lang="en-US" altLang="zh-CN" sz="4000" b="1" dirty="0" smtClean="0"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</a:rPr>
              <a:t>5</a:t>
            </a:r>
            <a:endParaRPr lang="en-US" sz="4000" b="1" dirty="0">
              <a:latin typeface="Arial" panose="020B0604020202020204" pitchFamily="34" charset="0"/>
              <a:ea typeface="SimHei" panose="02010609060101010101" pitchFamily="49" charset="-122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1742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378661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4000" b="1" dirty="0" smtClean="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二、一點討論：</a:t>
            </a:r>
            <a:endParaRPr lang="zh-TW" altLang="en-US" sz="4000" b="1" dirty="0">
              <a:latin typeface="SimHei" panose="02010609060101010101" pitchFamily="49" charset="-122"/>
              <a:ea typeface="SimHei" panose="02010609060101010101" pitchFamily="49" charset="-122"/>
              <a:cs typeface="Arial" panose="020B06040202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29798" y="707886"/>
            <a:ext cx="11798966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3200" dirty="0" smtClean="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  <a:sym typeface="Wingdings" panose="05000000000000000000" pitchFamily="2" charset="2"/>
              </a:rPr>
              <a:t>人的魂常常被用來說是人的“情感、思想和意志等”</a:t>
            </a:r>
            <a:r>
              <a:rPr lang="en-US" altLang="zh-CN" sz="3200" dirty="0" smtClean="0"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  <a:sym typeface="Wingdings" panose="05000000000000000000" pitchFamily="2" charset="2"/>
              </a:rPr>
              <a:t>emotion </a:t>
            </a:r>
            <a:r>
              <a:rPr lang="zh-CN" altLang="en-US" sz="3200" dirty="0" smtClean="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  <a:sym typeface="Wingdings" panose="05000000000000000000" pitchFamily="2" charset="2"/>
              </a:rPr>
              <a:t>的部分。每個人都有情緒，我們應如何看待我們的情緒：</a:t>
            </a:r>
            <a:endParaRPr lang="en-US" altLang="zh-CN" sz="3200" dirty="0" smtClean="0">
              <a:latin typeface="SimHei" panose="02010609060101010101" pitchFamily="49" charset="-122"/>
              <a:ea typeface="SimHei" panose="02010609060101010101" pitchFamily="49" charset="-122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altLang="zh-CN" sz="3200" dirty="0">
              <a:latin typeface="SimHei" panose="02010609060101010101" pitchFamily="49" charset="-122"/>
              <a:ea typeface="SimHei" panose="02010609060101010101" pitchFamily="49" charset="-122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lvl="1"/>
            <a:r>
              <a:rPr lang="en-US" altLang="zh-CN" sz="3200" dirty="0" smtClean="0"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  <a:sym typeface="Wingdings" panose="05000000000000000000" pitchFamily="2" charset="2"/>
              </a:rPr>
              <a:t>Q1</a:t>
            </a:r>
            <a:r>
              <a:rPr lang="en-US" altLang="zh-CN" sz="3200" dirty="0" smtClean="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  <a:sym typeface="Wingdings" panose="05000000000000000000" pitchFamily="2" charset="2"/>
              </a:rPr>
              <a:t>.</a:t>
            </a:r>
            <a:r>
              <a:rPr lang="zh-CN" altLang="en-US" sz="3200" dirty="0" smtClean="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  <a:sym typeface="Wingdings" panose="05000000000000000000" pitchFamily="2" charset="2"/>
              </a:rPr>
              <a:t>有情緒是好</a:t>
            </a:r>
            <a:r>
              <a:rPr lang="zh-CN" altLang="en-US" sz="3200" dirty="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  <a:sym typeface="Wingdings" panose="05000000000000000000" pitchFamily="2" charset="2"/>
              </a:rPr>
              <a:t>還</a:t>
            </a:r>
            <a:r>
              <a:rPr lang="zh-CN" altLang="en-US" sz="3200" dirty="0" smtClean="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  <a:sym typeface="Wingdings" panose="05000000000000000000" pitchFamily="2" charset="2"/>
              </a:rPr>
              <a:t>是不好？情緒的益處或壞處是什麼？</a:t>
            </a:r>
            <a:endParaRPr lang="en-US" altLang="zh-CN" sz="3200" dirty="0" smtClean="0">
              <a:latin typeface="SimHei" panose="02010609060101010101" pitchFamily="49" charset="-122"/>
              <a:ea typeface="SimHei" panose="02010609060101010101" pitchFamily="49" charset="-122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lvl="1"/>
            <a:endParaRPr lang="en-US" altLang="zh-CN" sz="3200" dirty="0">
              <a:latin typeface="SimHei" panose="02010609060101010101" pitchFamily="49" charset="-122"/>
              <a:ea typeface="SimHei" panose="02010609060101010101" pitchFamily="49" charset="-122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lvl="1"/>
            <a:r>
              <a:rPr lang="en-US" altLang="zh-CN" sz="3200" dirty="0" smtClean="0"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  <a:sym typeface="Wingdings" panose="05000000000000000000" pitchFamily="2" charset="2"/>
              </a:rPr>
              <a:t>Q2. </a:t>
            </a:r>
            <a:r>
              <a:rPr lang="zh-CN" altLang="en-US" sz="3200" dirty="0" smtClean="0"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  <a:sym typeface="Wingdings" panose="05000000000000000000" pitchFamily="2" charset="2"/>
              </a:rPr>
              <a:t>耶穌是否有過負面情緒，比如</a:t>
            </a:r>
            <a:r>
              <a:rPr lang="zh-CN" altLang="en-US" sz="3200" dirty="0"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  <a:sym typeface="Wingdings" panose="05000000000000000000" pitchFamily="2" charset="2"/>
              </a:rPr>
              <a:t>不</a:t>
            </a:r>
            <a:r>
              <a:rPr lang="zh-CN" altLang="en-US" sz="3200" dirty="0" smtClean="0"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  <a:sym typeface="Wingdings" panose="05000000000000000000" pitchFamily="2" charset="2"/>
              </a:rPr>
              <a:t>滿、生氣、發怒、憂傷、甚至罵人等？</a:t>
            </a:r>
            <a:endParaRPr lang="en-US" altLang="zh-CN" sz="3200" dirty="0" smtClean="0">
              <a:latin typeface="Arial" panose="020B0604020202020204" pitchFamily="34" charset="0"/>
              <a:ea typeface="SimHei" panose="02010609060101010101" pitchFamily="49" charset="-122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lvl="1"/>
            <a:endParaRPr lang="en-US" altLang="zh-CN" sz="3200" dirty="0">
              <a:latin typeface="Arial" panose="020B0604020202020204" pitchFamily="34" charset="0"/>
              <a:ea typeface="SimHei" panose="02010609060101010101" pitchFamily="49" charset="-122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lvl="1"/>
            <a:r>
              <a:rPr lang="en-US" altLang="zh-CN" sz="3200" dirty="0" smtClean="0"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  <a:sym typeface="Wingdings" panose="05000000000000000000" pitchFamily="2" charset="2"/>
              </a:rPr>
              <a:t>Q3.</a:t>
            </a:r>
            <a:r>
              <a:rPr lang="zh-CN" altLang="en-US" sz="3200" dirty="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  <a:sym typeface="Wingdings" panose="05000000000000000000" pitchFamily="2" charset="2"/>
              </a:rPr>
              <a:t>我們應如何管理我們的情緒？</a:t>
            </a:r>
            <a:endParaRPr lang="en-US" altLang="zh-CN" sz="3200" dirty="0" smtClean="0">
              <a:latin typeface="Arial" panose="020B0604020202020204" pitchFamily="34" charset="0"/>
              <a:ea typeface="SimHei" panose="02010609060101010101" pitchFamily="49" charset="-122"/>
              <a:cs typeface="Arial" panose="020B0604020202020204" pitchFamily="34" charset="0"/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2708272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9915</TotalTime>
  <Words>1297</Words>
  <Application>Microsoft Office PowerPoint</Application>
  <PresentationFormat>Widescreen</PresentationFormat>
  <Paragraphs>66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Microsoft YaHei</vt:lpstr>
      <vt:lpstr>SimHei</vt:lpstr>
      <vt:lpstr>Arial</vt:lpstr>
      <vt:lpstr>Calibri</vt:lpstr>
      <vt:lpstr>Calibri Light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M3 Engineering &amp; Technology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Mike Lu</dc:creator>
  <cp:lastModifiedBy>TCCC Admin</cp:lastModifiedBy>
  <cp:revision>240</cp:revision>
  <dcterms:created xsi:type="dcterms:W3CDTF">2014-12-30T18:22:34Z</dcterms:created>
  <dcterms:modified xsi:type="dcterms:W3CDTF">2018-05-13T20:51:29Z</dcterms:modified>
</cp:coreProperties>
</file>