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  <p:sldMasterId id="2147484116" r:id="rId2"/>
  </p:sldMasterIdLst>
  <p:notesMasterIdLst>
    <p:notesMasterId r:id="rId17"/>
  </p:notesMasterIdLst>
  <p:sldIdLst>
    <p:sldId id="256" r:id="rId3"/>
    <p:sldId id="313" r:id="rId4"/>
    <p:sldId id="329" r:id="rId5"/>
    <p:sldId id="328" r:id="rId6"/>
    <p:sldId id="334" r:id="rId7"/>
    <p:sldId id="325" r:id="rId8"/>
    <p:sldId id="326" r:id="rId9"/>
    <p:sldId id="333" r:id="rId10"/>
    <p:sldId id="335" r:id="rId11"/>
    <p:sldId id="336" r:id="rId12"/>
    <p:sldId id="330" r:id="rId13"/>
    <p:sldId id="337" r:id="rId14"/>
    <p:sldId id="323" r:id="rId15"/>
    <p:sldId id="331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8" autoAdjust="0"/>
    <p:restoredTop sz="68009" autoAdjust="0"/>
  </p:normalViewPr>
  <p:slideViewPr>
    <p:cSldViewPr>
      <p:cViewPr varScale="1">
        <p:scale>
          <a:sx n="79" d="100"/>
          <a:sy n="79" d="100"/>
        </p:scale>
        <p:origin x="277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d.bible/bible/verse/1jn.4.12.cunpt" TargetMode="External"/><Relationship Id="rId3" Type="http://schemas.openxmlformats.org/officeDocument/2006/relationships/hyperlink" Target="https://wd.bible/bible/verse/1jn.4.7.cunpt" TargetMode="External"/><Relationship Id="rId7" Type="http://schemas.openxmlformats.org/officeDocument/2006/relationships/hyperlink" Target="https://wd.bible/bible/verse/1jn.4.11.cunp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d.bible/bible/verse/1jn.4.10.cunpt" TargetMode="External"/><Relationship Id="rId5" Type="http://schemas.openxmlformats.org/officeDocument/2006/relationships/hyperlink" Target="https://wd.bible/bible/verse/1jn.4.9.cunpt" TargetMode="External"/><Relationship Id="rId4" Type="http://schemas.openxmlformats.org/officeDocument/2006/relationships/hyperlink" Target="https://wd.bible/bible/verse/1jn.4.8.cunpt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約翰一書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endParaRPr lang="zh-CN" alt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endParaRPr lang="en-US" altLang="zh-TW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  <a:hlinkClick r:id="rId3"/>
            </a:endParaRPr>
          </a:p>
          <a:p>
            <a:pPr fontAlgn="t"/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7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親愛的弟兄啊，我們應當彼此相愛，因為愛是從神來的。凡有愛心的，都是由神而生，並且認識神。 </a:t>
            </a:r>
          </a:p>
          <a:p>
            <a:pPr fontAlgn="t"/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8</a:t>
            </a:r>
            <a:r>
              <a:rPr lang="zh-TW" altLang="en-US" sz="1200" b="0" i="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沒有愛心的，就不認識神，因為神就是愛。 </a:t>
            </a:r>
          </a:p>
          <a:p>
            <a:pPr fontAlgn="t"/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9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神差他獨生子到世間來，使我們藉着他得生，神愛我們的心在此就顯明了。 </a:t>
            </a:r>
          </a:p>
          <a:p>
            <a:pPr fontAlgn="t"/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10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不是我們愛神，乃是神愛我們，差他的兒子為我們的罪作了挽回祭，這就是愛了。 </a:t>
            </a:r>
          </a:p>
          <a:p>
            <a:pPr fontAlgn="t"/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11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親愛的弟兄啊，神既是這樣愛我們，我們也當彼此相愛。 </a:t>
            </a:r>
          </a:p>
          <a:p>
            <a:pPr fontAlgn="t"/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12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從來沒有人見過神，我們若彼此相愛，神就住在我們裏面，愛他的心在我們裏面得以完全了。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218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aseline="0" dirty="0" smtClean="0"/>
              <a:t>約翰一書 </a:t>
            </a:r>
            <a:r>
              <a:rPr lang="en-US" altLang="zh-TW" baseline="0" dirty="0" smtClean="0"/>
              <a:t>4</a:t>
            </a:r>
          </a:p>
          <a:p>
            <a:endParaRPr lang="en-US" altLang="zh-TW" baseline="0" dirty="0" smtClean="0"/>
          </a:p>
          <a:p>
            <a:r>
              <a:rPr lang="en-US" altLang="zh-TW" baseline="0" dirty="0" smtClean="0"/>
              <a:t>7</a:t>
            </a:r>
            <a:r>
              <a:rPr lang="zh-TW" altLang="en-US" baseline="0" dirty="0" smtClean="0"/>
              <a:t>親愛的弟兄啊，我們應當彼此相愛，因為愛是從神來的。凡有愛心的，都是由神而生，並且認識神。 </a:t>
            </a:r>
          </a:p>
          <a:p>
            <a:r>
              <a:rPr lang="en-US" altLang="zh-TW" baseline="0" dirty="0" smtClean="0"/>
              <a:t>8</a:t>
            </a:r>
            <a:r>
              <a:rPr lang="zh-TW" altLang="en-US" baseline="0" dirty="0" smtClean="0"/>
              <a:t>沒有愛心的，就不認識神，因為神就是愛。 </a:t>
            </a:r>
          </a:p>
          <a:p>
            <a:r>
              <a:rPr lang="en-US" altLang="zh-TW" baseline="0" dirty="0" smtClean="0"/>
              <a:t>9</a:t>
            </a:r>
            <a:r>
              <a:rPr lang="zh-TW" altLang="en-US" baseline="0" dirty="0" smtClean="0"/>
              <a:t>神差他獨生子到世間來，使我們藉着他得生，神愛我們的心在此就顯明了。 </a:t>
            </a:r>
          </a:p>
          <a:p>
            <a:r>
              <a:rPr lang="en-US" altLang="zh-TW" baseline="0" dirty="0" smtClean="0"/>
              <a:t>10</a:t>
            </a:r>
            <a:r>
              <a:rPr lang="zh-TW" altLang="en-US" baseline="0" dirty="0" smtClean="0"/>
              <a:t>不是我們愛神，乃是神愛我們，差他的兒子為我們的罪作了挽回祭，這就是愛了。 </a:t>
            </a:r>
          </a:p>
          <a:p>
            <a:r>
              <a:rPr lang="en-US" altLang="zh-TW" baseline="0" dirty="0" smtClean="0"/>
              <a:t>11</a:t>
            </a:r>
            <a:r>
              <a:rPr lang="zh-TW" altLang="en-US" baseline="0" dirty="0" smtClean="0"/>
              <a:t>親愛的弟兄啊，神既是這樣愛我們，我們也當彼此相愛。 </a:t>
            </a:r>
          </a:p>
          <a:p>
            <a:r>
              <a:rPr lang="en-US" altLang="zh-TW" baseline="0" dirty="0" smtClean="0"/>
              <a:t>12</a:t>
            </a:r>
            <a:r>
              <a:rPr lang="zh-TW" altLang="en-US" baseline="0" dirty="0" smtClean="0"/>
              <a:t>從來沒有人見過神，我們若彼此相愛，神就住在我們裏面，愛他的心在我們裏面得以完全了。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00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029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27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11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87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aseline="0" dirty="0" smtClean="0"/>
              <a:t>約翰一書 </a:t>
            </a:r>
            <a:r>
              <a:rPr lang="en-US" altLang="zh-TW" baseline="0" dirty="0" smtClean="0"/>
              <a:t>4</a:t>
            </a:r>
          </a:p>
          <a:p>
            <a:endParaRPr lang="en-US" altLang="zh-TW" baseline="0" dirty="0" smtClean="0"/>
          </a:p>
          <a:p>
            <a:r>
              <a:rPr lang="en-US" altLang="zh-TW" baseline="0" dirty="0" smtClean="0"/>
              <a:t>7</a:t>
            </a:r>
            <a:r>
              <a:rPr lang="zh-TW" altLang="en-US" baseline="0" dirty="0" smtClean="0"/>
              <a:t>親愛的弟兄啊，我們應當彼此相愛，因為愛是從神來的。凡有愛心的，都是由神而生，並且認識神。 </a:t>
            </a:r>
          </a:p>
          <a:p>
            <a:r>
              <a:rPr lang="en-US" altLang="zh-TW" baseline="0" dirty="0" smtClean="0"/>
              <a:t>8</a:t>
            </a:r>
            <a:r>
              <a:rPr lang="zh-TW" altLang="en-US" baseline="0" dirty="0" smtClean="0"/>
              <a:t>沒有愛心的，就不認識神，因為神就是愛。 </a:t>
            </a:r>
          </a:p>
          <a:p>
            <a:r>
              <a:rPr lang="en-US" altLang="zh-TW" baseline="0" dirty="0" smtClean="0"/>
              <a:t>9</a:t>
            </a:r>
            <a:r>
              <a:rPr lang="zh-TW" altLang="en-US" baseline="0" dirty="0" smtClean="0"/>
              <a:t>神差他獨生子到世間來，使我們藉着他得生，神愛我們的心在此就顯明了。 </a:t>
            </a:r>
          </a:p>
          <a:p>
            <a:r>
              <a:rPr lang="en-US" altLang="zh-TW" baseline="0" dirty="0" smtClean="0"/>
              <a:t>10</a:t>
            </a:r>
            <a:r>
              <a:rPr lang="zh-TW" altLang="en-US" baseline="0" dirty="0" smtClean="0"/>
              <a:t>不是我們愛神，乃是神愛我們，差他的兒子為我們的罪作了挽回祭，這就是愛了。 </a:t>
            </a:r>
          </a:p>
          <a:p>
            <a:r>
              <a:rPr lang="en-US" altLang="zh-TW" baseline="0" dirty="0" smtClean="0"/>
              <a:t>11</a:t>
            </a:r>
            <a:r>
              <a:rPr lang="zh-TW" altLang="en-US" baseline="0" dirty="0" smtClean="0"/>
              <a:t>親愛的弟兄啊，神既是這樣愛我們，我們也當彼此相愛。 </a:t>
            </a:r>
          </a:p>
          <a:p>
            <a:r>
              <a:rPr lang="en-US" altLang="zh-TW" baseline="0" dirty="0" smtClean="0"/>
              <a:t>12</a:t>
            </a:r>
            <a:r>
              <a:rPr lang="zh-TW" altLang="en-US" baseline="0" dirty="0" smtClean="0"/>
              <a:t>從來沒有人見過神，我們若彼此相愛，神就住在我們裏面，愛他的心在我們裏面得以完全了。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91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be9dd2d59d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be9dd2d59d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gbe9dd2d59d_0_4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algn="r"/>
            <a:fld id="{00000000-1234-1234-1234-123412341234}" type="slidenum">
              <a:rPr lang="en-US" altLang="zh-TW"/>
              <a:pPr algn="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76961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13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5542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277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aseline="0" dirty="0" smtClean="0"/>
              <a:t>約翰一書 </a:t>
            </a:r>
            <a:r>
              <a:rPr lang="en-US" altLang="zh-TW" baseline="0" dirty="0" smtClean="0"/>
              <a:t>4</a:t>
            </a:r>
          </a:p>
          <a:p>
            <a:endParaRPr lang="en-US" altLang="zh-TW" baseline="0" dirty="0" smtClean="0"/>
          </a:p>
          <a:p>
            <a:r>
              <a:rPr lang="en-US" altLang="zh-TW" baseline="0" dirty="0" smtClean="0"/>
              <a:t>7</a:t>
            </a:r>
            <a:r>
              <a:rPr lang="zh-TW" altLang="en-US" baseline="0" dirty="0" smtClean="0"/>
              <a:t>親愛的弟兄啊，我們應當彼此相愛，因為愛是從神來的。凡有愛心的，都是由神而生，並且認識神。 </a:t>
            </a:r>
          </a:p>
          <a:p>
            <a:r>
              <a:rPr lang="en-US" altLang="zh-TW" baseline="0" dirty="0" smtClean="0"/>
              <a:t>8</a:t>
            </a:r>
            <a:r>
              <a:rPr lang="zh-TW" altLang="en-US" baseline="0" dirty="0" smtClean="0"/>
              <a:t>沒有愛心的，就不認識神，因為神就是愛。 </a:t>
            </a:r>
          </a:p>
          <a:p>
            <a:r>
              <a:rPr lang="en-US" altLang="zh-TW" baseline="0" dirty="0" smtClean="0"/>
              <a:t>9</a:t>
            </a:r>
            <a:r>
              <a:rPr lang="zh-TW" altLang="en-US" baseline="0" dirty="0" smtClean="0"/>
              <a:t>神差他獨生子到世間來，使我們藉着他得生，神愛我們的心在此就顯明了。 </a:t>
            </a:r>
          </a:p>
          <a:p>
            <a:r>
              <a:rPr lang="en-US" altLang="zh-TW" baseline="0" dirty="0" smtClean="0"/>
              <a:t>10</a:t>
            </a:r>
            <a:r>
              <a:rPr lang="zh-TW" altLang="en-US" baseline="0" dirty="0" smtClean="0"/>
              <a:t>不是我們愛神，乃是神愛我們，差他的兒子為我們的罪作了挽回祭，這就是愛了。 </a:t>
            </a:r>
          </a:p>
          <a:p>
            <a:r>
              <a:rPr lang="en-US" altLang="zh-TW" baseline="0" dirty="0" smtClean="0"/>
              <a:t>11</a:t>
            </a:r>
            <a:r>
              <a:rPr lang="zh-TW" altLang="en-US" baseline="0" dirty="0" smtClean="0"/>
              <a:t>親愛的弟兄啊，神既是這樣愛我們，我們也當彼此相愛。 </a:t>
            </a:r>
          </a:p>
          <a:p>
            <a:r>
              <a:rPr lang="en-US" altLang="zh-TW" baseline="0" dirty="0" smtClean="0"/>
              <a:t>12</a:t>
            </a:r>
            <a:r>
              <a:rPr lang="zh-TW" altLang="en-US" baseline="0" dirty="0" smtClean="0"/>
              <a:t>從來沒有人見過神，我們若彼此相愛，神就住在我們裏面，愛他的心在我們裏面得以完全了。</a:t>
            </a:r>
            <a:endParaRPr lang="en-US" altLang="zh-TW" baseline="0" dirty="0" smtClean="0"/>
          </a:p>
          <a:p>
            <a:endParaRPr lang="en-US" altLang="zh-TW" baseline="0" dirty="0" smtClean="0"/>
          </a:p>
          <a:p>
            <a:r>
              <a:rPr lang="zh-CN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詩篇 </a:t>
            </a: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30:5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因為他的怒氣不過是轉眼之間，他的恩典乃是一生之久，一宿雖然有哭泣，早晨便必歡呼。</a:t>
            </a:r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dirty="0" smtClean="0"/>
              <a:t>愛的回應</a:t>
            </a:r>
            <a:endParaRPr lang="en-US" altLang="zh-TW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dirty="0" smtClean="0"/>
              <a:t>林後</a:t>
            </a:r>
            <a:r>
              <a:rPr lang="en-US" altLang="zh-CN" dirty="0" smtClean="0"/>
              <a:t>5:15 </a:t>
            </a:r>
            <a:r>
              <a:rPr lang="zh-TW" altLang="en-US" dirty="0" smtClean="0"/>
              <a:t>原來基督的愛激勵我們 因我們想 一人既替眾人死 眾人就都死了 叫那些活著的人</a:t>
            </a:r>
            <a:r>
              <a:rPr lang="en-US" altLang="zh-TW" dirty="0" smtClean="0"/>
              <a:t>,</a:t>
            </a:r>
            <a:r>
              <a:rPr lang="zh-TW" altLang="en-US" dirty="0" smtClean="0"/>
              <a:t>不再為自</a:t>
            </a:r>
            <a:r>
              <a:rPr lang="zh-CN" altLang="en-US" dirty="0" smtClean="0"/>
              <a:t>自己</a:t>
            </a:r>
            <a:r>
              <a:rPr lang="zh-TW" altLang="en-US" dirty="0" smtClean="0"/>
              <a:t>活 乃為 替他們死而復活的主活</a:t>
            </a:r>
            <a:endParaRPr lang="zh-TW" altLang="en-US" baseline="0" dirty="0" smtClean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43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sz="5600" b="1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45720" lvl="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931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4877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4AE3AC"/>
              </a:buClr>
              <a:buSzPts val="5600"/>
              <a:buFont typeface="Calibri"/>
              <a:buNone/>
              <a:defRPr sz="5600" b="1" cap="none">
                <a:solidFill>
                  <a:srgbClr val="4AE3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2090"/>
              <a:buNone/>
              <a:defRPr sz="22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2874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>
          <a:xfrm>
            <a:off x="457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5445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marL="914400" lvl="1" indent="-35814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marL="1371600" lvl="2" indent="-3175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2"/>
          </p:nvPr>
        </p:nvSpPr>
        <p:spPr>
          <a:xfrm>
            <a:off x="4648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5445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marL="914400" lvl="1" indent="-35814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marL="1371600" lvl="2" indent="-3175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9319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280"/>
              <a:buNone/>
              <a:defRPr sz="2400" b="1" cap="none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2"/>
          </p:nvPr>
        </p:nvSpPr>
        <p:spPr>
          <a:xfrm>
            <a:off x="4645025" y="1859757"/>
            <a:ext cx="4041775" cy="654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280"/>
              <a:buNone/>
              <a:defRPr sz="2400" b="1" cap="none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3"/>
          </p:nvPr>
        </p:nvSpPr>
        <p:spPr>
          <a:xfrm>
            <a:off x="457200" y="2514600"/>
            <a:ext cx="4040188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61315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marL="914400" lvl="1" indent="-33655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4639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marL="2286000" lvl="4" indent="-294639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4"/>
          </p:nvPr>
        </p:nvSpPr>
        <p:spPr>
          <a:xfrm>
            <a:off x="4645025" y="2514600"/>
            <a:ext cx="4041775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61315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marL="914400" lvl="1" indent="-33655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4639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marL="2286000" lvl="4" indent="-294639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3317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 sz="5000" b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97480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01407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600"/>
              <a:buFont typeface="Calibri"/>
              <a:buNone/>
              <a:defRPr sz="2600" b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75" tIns="45700" rIns="1827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2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97510" algn="l">
              <a:spcBef>
                <a:spcPts val="560"/>
              </a:spcBef>
              <a:spcAft>
                <a:spcPts val="0"/>
              </a:spcAft>
              <a:buSzPts val="2660"/>
              <a:buChar char="⚫"/>
              <a:defRPr sz="2800"/>
            </a:lvl1pPr>
            <a:lvl2pPr marL="914400" lvl="1" indent="-368935" algn="l">
              <a:spcBef>
                <a:spcPts val="520"/>
              </a:spcBef>
              <a:spcAft>
                <a:spcPts val="0"/>
              </a:spcAft>
              <a:buSzPts val="2210"/>
              <a:buChar char="⚫"/>
              <a:defRPr sz="2600"/>
            </a:lvl2pPr>
            <a:lvl3pPr marL="1371600" lvl="2" indent="-335280" algn="l">
              <a:spcBef>
                <a:spcPts val="480"/>
              </a:spcBef>
              <a:spcAft>
                <a:spcPts val="0"/>
              </a:spcAft>
              <a:buSzPts val="1680"/>
              <a:buChar char="⚫"/>
              <a:defRPr sz="2400"/>
            </a:lvl3pPr>
            <a:lvl4pPr marL="1828800" lvl="3" indent="-311150" algn="l">
              <a:spcBef>
                <a:spcPts val="400"/>
              </a:spcBef>
              <a:spcAft>
                <a:spcPts val="0"/>
              </a:spcAft>
              <a:buSzPts val="1300"/>
              <a:buChar char="⚫"/>
              <a:defRPr sz="2000"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0148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 with Ca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/>
          <p:nvPr/>
        </p:nvSpPr>
        <p:spPr>
          <a:xfrm rot="-10380000" flipH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9525" cap="rnd" cmpd="sng">
            <a:solidFill>
              <a:srgbClr val="C0C0C0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38500" dir="7500000" sx="98500" sy="100080" kx="100000" algn="tl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2" name="Google Shape;72;p15"/>
          <p:cNvSpPr/>
          <p:nvPr/>
        </p:nvSpPr>
        <p:spPr>
          <a:xfrm rot="-10380000" flipH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>
            <a:solidFill>
              <a:srgbClr val="FFFFFF"/>
            </a:solidFill>
            <a:prstDash val="solid"/>
            <a:bevel/>
            <a:headEnd type="none" w="sm" len="sm"/>
            <a:tailEnd type="none" w="sm" len="sm"/>
          </a:ln>
          <a:effectLst>
            <a:outerShdw blurRad="19685" dist="6350" dir="12900000" algn="tl" rotWithShape="0">
              <a:srgbClr val="000000">
                <a:alpha val="46666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alibri"/>
              <a:buNone/>
              <a:defRPr sz="2000" b="1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609600" y="2828785"/>
            <a:ext cx="2209800" cy="2179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000" tIns="45700" rIns="45700" bIns="45700" anchor="t" anchorCtr="0">
            <a:normAutofit/>
          </a:bodyPr>
          <a:lstStyle>
            <a:lvl1pPr marL="457200" lvl="0" indent="-228600" algn="l">
              <a:spcBef>
                <a:spcPts val="250"/>
              </a:spcBef>
              <a:spcAft>
                <a:spcPts val="0"/>
              </a:spcAft>
              <a:buSzPts val="1235"/>
              <a:buFont typeface="Constantia"/>
              <a:buNone/>
              <a:defRPr sz="1300"/>
            </a:lvl1pPr>
            <a:lvl2pPr marL="914400" lvl="1" indent="-293369" algn="l"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marL="1371600" lvl="2" indent="-273050" algn="l"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marL="1828800" lvl="3" indent="-265747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marL="2286000" lvl="4" indent="-265747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/>
              <a:pPr/>
              <a:t>‹#›</a:t>
            </a:fld>
            <a:endParaRPr/>
          </a:p>
        </p:txBody>
      </p:sp>
      <p:sp>
        <p:nvSpPr>
          <p:cNvPr id="78" name="Google Shape;78;p15"/>
          <p:cNvSpPr>
            <a:spLocks noGrp="1"/>
          </p:cNvSpPr>
          <p:nvPr>
            <p:ph type="pic" idx="2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dk2"/>
          </a:solidFill>
          <a:ln w="9525" cap="rnd" cmpd="sng">
            <a:solidFill>
              <a:srgbClr val="C0C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accent3"/>
              </a:buClr>
              <a:buSzPts val="304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marR="0" lvl="1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sz="24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marR="0" lvl="2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sz="21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marR="0" lvl="5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sz="1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l" rtl="0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nstantia"/>
              <a:buChar char="•"/>
              <a:defRPr sz="1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nstantia"/>
              <a:buChar char="•"/>
              <a:defRPr sz="14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79" name="Google Shape;79;p15"/>
          <p:cNvSpPr/>
          <p:nvPr/>
        </p:nvSpPr>
        <p:spPr>
          <a:xfrm rot="10800000" flipH="1">
            <a:off x="-9525" y="5816600"/>
            <a:ext cx="9163050" cy="1041400"/>
          </a:xfrm>
          <a:custGeom>
            <a:avLst/>
            <a:gdLst/>
            <a:ahLst/>
            <a:cxnLst/>
            <a:rect l="l" t="t" r="r" b="b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0" name="Google Shape;80;p15"/>
          <p:cNvSpPr/>
          <p:nvPr/>
        </p:nvSpPr>
        <p:spPr>
          <a:xfrm rot="10800000" flipH="1">
            <a:off x="4381500" y="6219825"/>
            <a:ext cx="4762500" cy="638175"/>
          </a:xfrm>
          <a:custGeom>
            <a:avLst/>
            <a:gdLst/>
            <a:ahLst/>
            <a:cxnLst/>
            <a:rect l="l" t="t" r="r" b="b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974798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 rot="5400000">
            <a:off x="2377440" y="15240"/>
            <a:ext cx="438912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21764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 rot="5400000">
            <a:off x="5052218" y="2491583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 rot="5400000">
            <a:off x="861219" y="510383"/>
            <a:ext cx="5211763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7555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/>
          <p:nvPr/>
        </p:nvSpPr>
        <p:spPr>
          <a:xfrm>
            <a:off x="-9525" y="-7144"/>
            <a:ext cx="9163050" cy="1041400"/>
          </a:xfrm>
          <a:custGeom>
            <a:avLst/>
            <a:gdLst/>
            <a:ahLst/>
            <a:cxnLst/>
            <a:rect l="l" t="t" r="r" b="b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1" name="Google Shape;11;p6"/>
          <p:cNvSpPr/>
          <p:nvPr/>
        </p:nvSpPr>
        <p:spPr>
          <a:xfrm>
            <a:off x="4381500" y="-7144"/>
            <a:ext cx="4762500" cy="638175"/>
          </a:xfrm>
          <a:custGeom>
            <a:avLst/>
            <a:gdLst/>
            <a:ahLst/>
            <a:cxnLst/>
            <a:rect l="l" t="t" r="r" b="b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2" name="Google Shape;12;p6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5445" algn="l" rtl="0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sz="2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marL="914400" marR="0" lvl="1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sz="24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marL="1371600" marR="0" lvl="2" indent="-321944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sz="21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marL="1828800" marR="0" lvl="3" indent="-3111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marL="2286000" marR="0" lvl="4" indent="-31115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309879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sz="1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nstantia"/>
              <a:buChar char="•"/>
              <a:defRPr sz="1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75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nstantia"/>
              <a:buChar char="•"/>
              <a:defRPr sz="14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altLang="zh-TW" ker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kern="0"/>
          </a:p>
        </p:txBody>
      </p:sp>
      <p:grpSp>
        <p:nvGrpSpPr>
          <p:cNvPr id="17" name="Google Shape;17;p6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18" name="Google Shape;18;p6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avLst/>
              <a:gdLst/>
              <a:ahLst/>
              <a:cxnLst/>
              <a:rect l="l" t="t" r="r" b="b"/>
              <a:pathLst>
                <a:path w="5772" h="1055" extrusionOk="0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75" cap="flat" cmpd="sng">
              <a:solidFill>
                <a:srgbClr val="09B6B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kern="0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19" name="Google Shape;19;p6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avLst/>
              <a:gdLst/>
              <a:ahLst/>
              <a:cxnLst/>
              <a:rect l="l" t="t" r="r" b="b"/>
              <a:pathLst>
                <a:path w="5766" h="854" extrusionOk="0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kern="0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028804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81200"/>
            <a:ext cx="8534400" cy="28194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7200" dirty="0">
                <a:solidFill>
                  <a:srgbClr val="FFC000"/>
                </a:solidFill>
              </a:rPr>
              <a:t/>
            </a:r>
            <a:br>
              <a:rPr lang="en-US" altLang="zh-CN" sz="7200" dirty="0">
                <a:solidFill>
                  <a:srgbClr val="FFC000"/>
                </a:solidFill>
              </a:rPr>
            </a:br>
            <a:r>
              <a:rPr lang="en-US" sz="7200" dirty="0">
                <a:solidFill>
                  <a:srgbClr val="FFC000"/>
                </a:solidFill>
              </a:rPr>
              <a:t/>
            </a:r>
            <a:br>
              <a:rPr lang="en-US" sz="7200" dirty="0">
                <a:solidFill>
                  <a:srgbClr val="FFC000"/>
                </a:solidFill>
              </a:rPr>
            </a:br>
            <a:r>
              <a:rPr lang="zh-CN" altLang="en-US" sz="7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书</a:t>
            </a:r>
            <a:r>
              <a:rPr lang="zh-CN" altLang="en-US" sz="7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第十三讲</a:t>
            </a:r>
            <a:r>
              <a:rPr lang="zh-CN" altLang="en-US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7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7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7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第</a:t>
            </a:r>
            <a:r>
              <a:rPr lang="zh-CN" altLang="en-US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十一章</a:t>
            </a:r>
            <a:r>
              <a:rPr lang="en-US" altLang="zh-CN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7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神不变的慈爱</a:t>
            </a: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524000"/>
            <a:ext cx="8534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arenR" startAt="5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神的爱：不離不棄 （</a:t>
            </a:r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個“怎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能”）</a:t>
            </a:r>
            <a:endParaRPr lang="en-US" altLang="zh-TW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 startAt="5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的爱：怒氣轉眼之間，恩典乃是一生之久</a:t>
            </a:r>
            <a:endParaRPr lang="en-US" altLang="zh-TW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 startAt="5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爱：是聖潔 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因我是神，並非世人，是你們中間的聖者；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For I am God, and not a man—the Holy One among you.</a:t>
            </a:r>
          </a:p>
          <a:p>
            <a:pPr marL="514350" indent="-514350">
              <a:buFont typeface="+mj-lt"/>
              <a:buAutoNum type="arabicParenR" startAt="8"/>
            </a:pPr>
            <a:r>
              <a:rPr lang="zh-TW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的爱</a:t>
            </a:r>
            <a:r>
              <a:rPr lang="zh-TW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帶著盼望和應許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534400" cy="960408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神不变的慈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爱</a:t>
            </a:r>
            <a:r>
              <a:rPr lang="en-US" altLang="zh-CN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慈</a:t>
            </a:r>
            <a:r>
              <a:rPr lang="zh-CN" altLang="en-US" sz="3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爱的天父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688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895350" y="1119188"/>
            <a:ext cx="7351713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8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迦南的境界是從西頓向基拉耳的路上，直到迦薩，又向所多瑪、蛾摩拉、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押瑪、洗扁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的路上，直到拉沙。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創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10:19)</a:t>
            </a:r>
            <a:endParaRPr lang="zh-TW" altLang="en-US" sz="240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8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於是所多瑪王、蛾摩拉王、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押瑪王、洗扁王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，和比拉王（比拉就是瑣珥）都出來，在西訂谷擺陣，與他們交戰。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創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14:8)</a:t>
            </a:r>
            <a:endParaRPr lang="zh-TW" altLang="en-US" sz="240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8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又看見遍地有硫磺，有鹽鹵，有火跡，沒有耕種，沒有出產，連草都不生長，好像耶和華在忿怒中所傾覆的所多瑪、蛾摩拉、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押瑪、洗扁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一樣。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申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29:23)</a:t>
            </a:r>
            <a:endParaRPr lang="zh-TW" altLang="en-US" sz="240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937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7400" y="2286000"/>
            <a:ext cx="525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约壹四</a:t>
            </a:r>
            <a:r>
              <a:rPr lang="en-US" altLang="zh-CN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CN" altLang="en-US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 神</a:t>
            </a: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就是爱</a:t>
            </a:r>
            <a:endParaRPr lang="en-US" altLang="zh-TW" sz="40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534400" cy="960408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神不变的慈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爱</a:t>
            </a:r>
            <a:r>
              <a:rPr lang="en-US" altLang="zh-CN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慈</a:t>
            </a:r>
            <a:r>
              <a:rPr lang="zh-CN" altLang="en-US" sz="3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爱的天父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091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600" b="1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爱能医治罪恶带来的伤害与心灵的饥渴。神怎样用爱来医治以色列？</a:t>
            </a:r>
            <a:endParaRPr lang="en-US" altLang="zh-TW" sz="3600" b="1" dirty="0">
              <a:solidFill>
                <a:prstClr val="white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zh-CN" sz="36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6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請</a:t>
            </a:r>
            <a:r>
              <a:rPr lang="zh-CN" altLang="en-US" sz="36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分享</a:t>
            </a:r>
            <a:r>
              <a:rPr lang="zh-TW" altLang="en-US" sz="36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您</a:t>
            </a:r>
            <a:r>
              <a:rPr lang="zh-CN" altLang="en-US" sz="36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對神</a:t>
            </a:r>
            <a:r>
              <a:rPr lang="zh-CN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不变的慈</a:t>
            </a:r>
            <a:r>
              <a:rPr lang="zh-CN" altLang="en-US" sz="36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爱和公義理</a:t>
            </a:r>
            <a:r>
              <a:rPr lang="zh-CN" altLang="en-US" sz="36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解。</a:t>
            </a:r>
            <a:endParaRPr lang="zh-TW" altLang="en-US" sz="3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讨论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题 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642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480847"/>
            <a:ext cx="8610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萬媽媽閃腰，早日康復</a:t>
            </a:r>
            <a:r>
              <a:rPr lang="en-US" altLang="zh-CN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疫情盡快結束、傳播和變異得到控制、打疫苗的平安和打疫苗後身體無不良反應 </a:t>
            </a:r>
            <a:r>
              <a:rPr lang="en-US" altLang="zh-TW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- 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朱丹、馮媽媽、萬媽媽、震宇、傅宇紅、田旺、所</a:t>
            </a: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艷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，筱益</a:t>
            </a:r>
            <a:endParaRPr lang="zh-TW" altLang="en-US" sz="2400" dirty="0">
              <a:solidFill>
                <a:prstClr val="white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平安健康、生活恢復正常 </a:t>
            </a:r>
            <a:r>
              <a:rPr lang="en-US" altLang="zh-TW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- 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震宇、王昉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工作和家庭平衡，為找工作 </a:t>
            </a:r>
            <a:r>
              <a:rPr lang="en-US" altLang="zh-TW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- 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陶</a:t>
            </a: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源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則賢，</a:t>
            </a: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紅波</a:t>
            </a:r>
            <a:endParaRPr lang="en-US" altLang="zh-TW" sz="2400" dirty="0" smtClean="0">
              <a:solidFill>
                <a:prstClr val="white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青少的教育，成長有正確方向 </a:t>
            </a:r>
            <a:r>
              <a:rPr lang="en-US" altLang="zh-TW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- 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學</a:t>
            </a: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彩</a:t>
            </a:r>
            <a:endParaRPr lang="en-US" altLang="zh-TW" sz="2400" dirty="0" smtClean="0">
              <a:solidFill>
                <a:prstClr val="white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感謝主讓</a:t>
            </a: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王昉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的女兒</a:t>
            </a:r>
            <a:r>
              <a:rPr lang="en-US" altLang="zh-CN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Amy</a:t>
            </a:r>
            <a:r>
              <a:rPr lang="zh-CN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的選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擇</a:t>
            </a:r>
            <a:r>
              <a:rPr lang="en-US" altLang="zh-CN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UBC</a:t>
            </a:r>
            <a:r>
              <a:rPr lang="zh-CN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學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校，繼續帶領和保守她前面的道路</a:t>
            </a:r>
            <a:endParaRPr lang="en-US" altLang="zh-CN" sz="2400" dirty="0" smtClean="0">
              <a:solidFill>
                <a:prstClr val="white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求</a:t>
            </a:r>
            <a:r>
              <a:rPr lang="zh-CN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上帝赐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福陶源和</a:t>
            </a:r>
            <a:r>
              <a:rPr lang="en-US" altLang="zh-CN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Vicky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一家</a:t>
            </a:r>
            <a:r>
              <a:rPr lang="zh-CN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前面的道路，并且赐给他们平静安稳的心，能够更好的平衡工作，生活的各项安排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！</a:t>
            </a:r>
            <a:r>
              <a:rPr lang="en-US" altLang="zh-CN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求神賜福</a:t>
            </a:r>
            <a:r>
              <a:rPr lang="en-US" altLang="zh-CN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Vicky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中國出差</a:t>
            </a:r>
            <a:r>
              <a:rPr lang="en-US" altLang="zh-CN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個月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和陶源在美照顧兩個小孩。</a:t>
            </a:r>
            <a:endParaRPr lang="en-US" altLang="zh-TW" sz="2400" dirty="0" smtClean="0">
              <a:solidFill>
                <a:prstClr val="white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求上帝帶領我們讀經，明白祂的話語</a:t>
            </a:r>
            <a:r>
              <a:rPr lang="en-US" altLang="zh-CN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---</a:t>
            </a:r>
            <a:r>
              <a:rPr lang="zh-CN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方方</a:t>
            </a:r>
            <a:endParaRPr lang="en-US" altLang="zh-TW" sz="2400" dirty="0" smtClean="0">
              <a:solidFill>
                <a:prstClr val="white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執委會禱告，足夠的智慧能力從神而來同心合意興旺福音興旺教會</a:t>
            </a:r>
            <a:r>
              <a:rPr lang="en-US" altLang="zh-TW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, 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願</a:t>
            </a:r>
            <a:r>
              <a:rPr lang="en-US" altLang="zh-TW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EC</a:t>
            </a: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帶領全教會緊緊跟隨主勇敢前行</a:t>
            </a: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400" dirty="0" smtClean="0">
              <a:solidFill>
                <a:prstClr val="white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400" dirty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教會在尋求主的帶領恢復以往教會敬拜，求主指引時間方式，保守教會平穩過度開</a:t>
            </a:r>
            <a:r>
              <a:rPr lang="zh-TW" altLang="en-US" sz="2400" dirty="0" smtClean="0">
                <a:solidFill>
                  <a:prstClr val="white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放。</a:t>
            </a:r>
            <a:endParaRPr lang="en-US" altLang="zh-TW" sz="2400" dirty="0">
              <a:solidFill>
                <a:prstClr val="white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0"/>
            <a:ext cx="8534400" cy="6096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舊約班代禱項目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8285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892933"/>
            <a:ext cx="8534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以色列年幼的時候，我愛他，就從埃及召出我的兒子來。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先知越發招呼他們，他們越發走開，向諸巴力獻祭，給雕刻的偶像燒香。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我原教導以法蓮行走，用膀臂抱着他們，他們卻不知道是我醫治他們。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我用</a:t>
            </a:r>
            <a:r>
              <a:rPr lang="zh-TW" altLang="en-US" sz="3200" u="sng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慈</a:t>
            </a:r>
            <a:r>
              <a:rPr lang="zh-TW" altLang="en-US" sz="3200" u="sng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繩</a:t>
            </a:r>
            <a:r>
              <a:rPr lang="zh-TW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慈：原文是人的）</a:t>
            </a:r>
            <a:r>
              <a:rPr lang="zh-TW" altLang="en-US" sz="3200" u="sng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愛索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牽引他們；我待他們如人放鬆牛的兩腮夾板，把糧食放在他們面前</a:t>
            </a:r>
            <a:r>
              <a:rPr lang="zh-TW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他們必不歸回埃及地，亞述人卻要作他們的王，因他們不肯歸向我。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刀劍必臨到他們的城邑，毀壞門閂，把人吞滅，都因他們隨從自己的計謀。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我的民偏要背道離開我；眾先知雖然招呼他們歸向至上的主，卻無人尊崇主</a:t>
            </a:r>
            <a:r>
              <a:rPr lang="zh-TW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0192"/>
            <a:ext cx="8534400" cy="960408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第十一章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250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0192"/>
            <a:ext cx="8534400" cy="960408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第十一章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524000"/>
            <a:ext cx="8224793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52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524000"/>
            <a:ext cx="8534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爱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：爱使他们离开为奴的生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活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爱：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教導以法蓮行走，用膀臂抱着他</a:t>
            </a:r>
            <a:r>
              <a:rPr lang="zh-TW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們</a:t>
            </a:r>
            <a:endParaRPr lang="en-US" altLang="zh-TW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爱：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用慈</a:t>
            </a:r>
            <a:r>
              <a:rPr lang="zh-TW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繩愛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索牽引他</a:t>
            </a:r>
            <a:r>
              <a:rPr lang="zh-TW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們</a:t>
            </a:r>
            <a:endParaRPr lang="en-US" altLang="zh-TW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爱：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我待他們如人放鬆牛的兩腮夾板，把糧食放在他們面前</a:t>
            </a:r>
            <a:r>
              <a:rPr lang="zh-TW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534400" cy="960408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神不变的慈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爱</a:t>
            </a:r>
            <a:r>
              <a:rPr lang="en-US" altLang="zh-CN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慈</a:t>
            </a:r>
            <a:r>
              <a:rPr lang="zh-CN" altLang="en-US" sz="3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爱的天父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67063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yoke of ox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6" t="4170" b="951"/>
          <a:stretch>
            <a:fillRect/>
          </a:stretch>
        </p:blipFill>
        <p:spPr bwMode="auto">
          <a:xfrm>
            <a:off x="736600" y="0"/>
            <a:ext cx="7670800" cy="446881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703263" y="4598988"/>
            <a:ext cx="7818437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我待他們如人放鬆牛的兩腮夾板，把糧食放在他們面前。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何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11:4)</a:t>
            </a:r>
            <a:endParaRPr lang="zh-TW" altLang="en-US" sz="240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762000" y="5576888"/>
            <a:ext cx="7700963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en-US" sz="2400">
                <a:solidFill>
                  <a:schemeClr val="accent2"/>
                </a:solidFill>
              </a:rPr>
              <a:t>And I became to them as one who lifts the yoke from their jaws; And I bent down and fed them.</a:t>
            </a:r>
            <a:r>
              <a:rPr lang="en-US" altLang="zh-TW" sz="2400">
                <a:solidFill>
                  <a:schemeClr val="bg2"/>
                </a:solidFill>
                <a:ea typeface="新細明體" pitchFamily="18" charset="-120"/>
              </a:rPr>
              <a:t> (</a:t>
            </a:r>
            <a:r>
              <a:rPr lang="en-US" altLang="en-US" sz="2400">
                <a:solidFill>
                  <a:schemeClr val="bg2"/>
                </a:solidFill>
              </a:rPr>
              <a:t>NASU</a:t>
            </a:r>
            <a:r>
              <a:rPr lang="en-US" altLang="zh-TW" sz="2400">
                <a:solidFill>
                  <a:schemeClr val="bg2"/>
                </a:solidFill>
                <a:ea typeface="新細明體" pitchFamily="18" charset="-120"/>
              </a:rPr>
              <a:t>)</a:t>
            </a:r>
            <a:endParaRPr lang="en-US" altLang="en-US" sz="2400">
              <a:solidFill>
                <a:schemeClr val="bg2"/>
              </a:solidFill>
              <a:ea typeface="新細明體" pitchFamily="18" charset="-120"/>
            </a:endParaRPr>
          </a:p>
        </p:txBody>
      </p:sp>
      <p:sp>
        <p:nvSpPr>
          <p:cNvPr id="20487" name="AutoShape 7"/>
          <p:cNvSpPr>
            <a:spLocks noChangeArrowheads="1"/>
          </p:cNvSpPr>
          <p:nvPr/>
        </p:nvSpPr>
        <p:spPr bwMode="auto">
          <a:xfrm rot="12936542">
            <a:off x="7570788" y="3246438"/>
            <a:ext cx="549275" cy="365125"/>
          </a:xfrm>
          <a:prstGeom prst="rightArrow">
            <a:avLst>
              <a:gd name="adj1" fmla="val 50000"/>
              <a:gd name="adj2" fmla="val 3760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AutoShape 8"/>
          <p:cNvSpPr>
            <a:spLocks noChangeArrowheads="1"/>
          </p:cNvSpPr>
          <p:nvPr/>
        </p:nvSpPr>
        <p:spPr bwMode="auto">
          <a:xfrm rot="12936542">
            <a:off x="3694113" y="3100388"/>
            <a:ext cx="549275" cy="365125"/>
          </a:xfrm>
          <a:prstGeom prst="rightArrow">
            <a:avLst>
              <a:gd name="adj1" fmla="val 50000"/>
              <a:gd name="adj2" fmla="val 3760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06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87" grpId="0" animBg="1"/>
      <p:bldP spid="2048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gbe9dd2d59d_0_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79325" cy="6884501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gbe9dd2d59d_0_49"/>
          <p:cNvSpPr txBox="1"/>
          <p:nvPr/>
        </p:nvSpPr>
        <p:spPr>
          <a:xfrm>
            <a:off x="5462975" y="4945950"/>
            <a:ext cx="2926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zh-TW" altLang="en-US" sz="2600" b="1" kern="0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参见：王下</a:t>
            </a:r>
            <a:r>
              <a:rPr lang="en-US" altLang="zh-TW" sz="2600" b="1" kern="0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15-17</a:t>
            </a:r>
            <a:endParaRPr sz="2600" b="1" kern="0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249093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北国朝代史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55" y="16060"/>
            <a:ext cx="8453582" cy="6825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25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534400" cy="960408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何西书第十一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章 神</a:t>
            </a:r>
            <a:r>
              <a:rPr lang="zh-CN" alt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不变的慈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爱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524000"/>
            <a:ext cx="8534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先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知信息的類型：</a:t>
            </a:r>
          </a:p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回顧過去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 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面對現在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 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預告未來</a:t>
            </a:r>
          </a:p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11:1-4 </a:t>
            </a:r>
            <a:r>
              <a:rPr lang="en-US" altLang="zh-TW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		11:2 	11:5-6</a:t>
            </a:r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922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892933"/>
            <a:ext cx="8534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以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法蓮哪，我怎能捨棄你？以色列啊，我怎能棄絕你？我怎能使你如押瑪？怎能使你如洗扁？我回心轉意，我的憐愛大大發動。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我必不發猛烈的怒氣，也不再毀滅以法蓮。因我是神，並非世人，是你們中間的聖者；我必不在怒中臨到你們。</a:t>
            </a:r>
          </a:p>
          <a:p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耶和華必如獅子吼叫，子民必跟隨他。他一吼叫，他們就從西方急速而來。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他們必如雀鳥從埃及急速而來，又如鴿子從亞述地來到。我必使他們住自己的房屋。這是耶和華說的。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0192"/>
            <a:ext cx="8534400" cy="960408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第十一章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149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20210</TotalTime>
  <Words>1448</Words>
  <Application>Microsoft Office PowerPoint</Application>
  <PresentationFormat>On-screen Show (4:3)</PresentationFormat>
  <Paragraphs>97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KaiTi</vt:lpstr>
      <vt:lpstr>隶书</vt:lpstr>
      <vt:lpstr>Noto Sans Symbols</vt:lpstr>
      <vt:lpstr>新細明體</vt:lpstr>
      <vt:lpstr>SimHei</vt:lpstr>
      <vt:lpstr>宋体</vt:lpstr>
      <vt:lpstr>Arial</vt:lpstr>
      <vt:lpstr>Calibri</vt:lpstr>
      <vt:lpstr>Constantia</vt:lpstr>
      <vt:lpstr>Wingdings 2</vt:lpstr>
      <vt:lpstr>Flow</vt:lpstr>
      <vt:lpstr>1_Flow</vt:lpstr>
      <vt:lpstr>  何西阿书第十三讲： 第十一章 神不变的慈爱</vt:lpstr>
      <vt:lpstr>  何西书第十一章</vt:lpstr>
      <vt:lpstr>  何西书第十一章</vt:lpstr>
      <vt:lpstr>  神不变的慈爱 慈爱的天父</vt:lpstr>
      <vt:lpstr>PowerPoint Presentation</vt:lpstr>
      <vt:lpstr>PowerPoint Presentation</vt:lpstr>
      <vt:lpstr>  北国朝代史</vt:lpstr>
      <vt:lpstr>  何西书第十一章 神不变的慈爱</vt:lpstr>
      <vt:lpstr>  何西书第十一章</vt:lpstr>
      <vt:lpstr>  神不变的慈爱 慈爱的天父</vt:lpstr>
      <vt:lpstr>PowerPoint Presentation</vt:lpstr>
      <vt:lpstr>  神不变的慈爱 慈爱的天父</vt:lpstr>
      <vt:lpstr>  讨论题 </vt:lpstr>
      <vt:lpstr>  舊約班代禱項目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jason xiang</cp:lastModifiedBy>
  <cp:revision>232</cp:revision>
  <dcterms:created xsi:type="dcterms:W3CDTF">2014-07-24T16:47:52Z</dcterms:created>
  <dcterms:modified xsi:type="dcterms:W3CDTF">2021-04-11T08:15:22Z</dcterms:modified>
</cp:coreProperties>
</file>