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58" r:id="rId5"/>
    <p:sldId id="283" r:id="rId6"/>
    <p:sldId id="271" r:id="rId7"/>
    <p:sldId id="274" r:id="rId8"/>
    <p:sldId id="279" r:id="rId9"/>
    <p:sldId id="290" r:id="rId10"/>
    <p:sldId id="286" r:id="rId11"/>
    <p:sldId id="287" r:id="rId12"/>
    <p:sldId id="288" r:id="rId13"/>
    <p:sldId id="289" r:id="rId14"/>
    <p:sldId id="291" r:id="rId15"/>
    <p:sldId id="294" r:id="rId16"/>
    <p:sldId id="29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6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1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1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1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9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0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5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1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6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2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95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2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04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1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5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1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1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1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2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95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301" y="102122"/>
            <a:ext cx="8555547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》11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撒種的比喻</a:t>
            </a:r>
            <a:r>
              <a:rPr lang="zh-TW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TW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zh-TW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福</a:t>
            </a:r>
            <a:r>
              <a:rPr lang="zh-TW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音</a:t>
            </a:r>
            <a:r>
              <a:rPr lang="en-US" altLang="zh-TW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4:1-20</a:t>
            </a:r>
            <a:r>
              <a:rPr lang="zh-TW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  <a:endParaRPr lang="en-US" sz="47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9" y="2472690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" y="3519819"/>
            <a:ext cx="12111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一點複習</a:t>
            </a:r>
            <a:endParaRPr lang="en-US" altLang="zh-CN" sz="4000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種的比喻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zh-TW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zh-TW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福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音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4:1-20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4000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289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" y="1000269"/>
            <a:ext cx="11372417" cy="437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01" y="5257937"/>
            <a:ext cx="11372417" cy="6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8622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種的比喻（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馬可福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音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4:1-20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）：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</a:rPr>
              <a:t>比喻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——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用自然現象或生活中的例子來使人明白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 smtClean="0">
                <a:solidFill>
                  <a:prstClr val="white"/>
                </a:solidFill>
              </a:rPr>
              <a:t>人的有限不能承受神的無限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 smtClean="0">
                <a:solidFill>
                  <a:prstClr val="white"/>
                </a:solidFill>
              </a:rPr>
              <a:t>撒種的比喻：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prstClr val="white"/>
                </a:solidFill>
              </a:rPr>
              <a:t>撒種的人：傳道人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prstClr val="white"/>
                </a:solidFill>
              </a:rPr>
              <a:t>種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子：神的道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prstClr val="white"/>
                </a:solidFill>
              </a:rPr>
              <a:t>土地：人的心田</a:t>
            </a:r>
            <a:endParaRPr lang="en-US" altLang="zh-CN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8622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種的比喻（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馬可福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音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4:1-20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）：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路旁：不在用心聽的，撒旦一把就奪過去了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prstClr val="white"/>
                </a:solidFill>
              </a:rPr>
              <a:t>石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頭：立刻歡喜領受，但沒有根，一有患難和逼迫就遠離了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prstClr val="white"/>
                </a:solidFill>
              </a:rPr>
              <a:t>荊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棘：世上的思慮、錢財的迷惑、別樣的私慾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prstClr val="white"/>
                </a:solidFill>
              </a:rPr>
              <a:t>思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慮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——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煩惱：高升主義、享樂主義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prstClr val="white"/>
                </a:solidFill>
              </a:rPr>
              <a:t>迷惑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——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錯覺：滿足感、安全感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prstClr val="white"/>
                </a:solidFill>
              </a:rPr>
              <a:t>私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慾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——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貪婪：用錯誤的辦法滿足慾望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prstClr val="white"/>
                </a:solidFill>
              </a:rPr>
              <a:t>好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土：“人聽道，又領受，並且結實”</a:t>
            </a:r>
            <a:endParaRPr lang="en-US" altLang="zh-CN" sz="4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8622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種的比喻（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馬可福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音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4:1-20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）：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</a:rPr>
              <a:t>總結：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endParaRPr lang="en-US" altLang="zh-CN" sz="4000" b="1" dirty="0">
              <a:solidFill>
                <a:prstClr val="white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prstClr val="white"/>
                </a:solidFill>
              </a:rPr>
              <a:t>農夫 → 撒種 → 收成 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prstClr val="white"/>
                </a:solidFill>
              </a:rPr>
              <a:t>耶穌 → 傳到 → 得救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endParaRPr lang="en-US" altLang="zh-CN" sz="4000" b="1" dirty="0">
              <a:solidFill>
                <a:prstClr val="white"/>
              </a:solidFill>
            </a:endParaRPr>
          </a:p>
          <a:p>
            <a:r>
              <a:rPr lang="zh-CN" altLang="en-US" sz="4000" b="1" dirty="0" smtClean="0">
                <a:solidFill>
                  <a:prstClr val="white"/>
                </a:solidFill>
              </a:rPr>
              <a:t>好土的特征在於“順服”。</a:t>
            </a:r>
          </a:p>
          <a:p>
            <a:endParaRPr lang="en-US" altLang="zh-CN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</a:rPr>
              <a:t>好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土與否是神決定的嗎？</a:t>
            </a:r>
            <a:r>
              <a:rPr lang="zh-CN" altLang="en-US" sz="4000" b="1" dirty="0">
                <a:solidFill>
                  <a:prstClr val="white"/>
                </a:solidFill>
              </a:rPr>
              <a:t>我們人如何預備自己？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pPr lvl="1"/>
            <a:endParaRPr lang="en-US" altLang="zh-CN" sz="4000" b="1" dirty="0" smtClean="0">
              <a:solidFill>
                <a:prstClr val="white"/>
              </a:solidFill>
            </a:endParaRPr>
          </a:p>
          <a:p>
            <a:pPr lvl="1"/>
            <a:r>
              <a:rPr lang="en-US" altLang="zh-CN" sz="4000" b="1" dirty="0">
                <a:solidFill>
                  <a:prstClr val="white"/>
                </a:solidFill>
              </a:rPr>
              <a:t> 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 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是的（彼前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1:2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）。但是神也給人選擇的主權。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lvl="1"/>
            <a:r>
              <a:rPr lang="en-US" altLang="zh-CN" sz="4000" b="1" dirty="0" smtClean="0">
                <a:solidFill>
                  <a:prstClr val="white"/>
                </a:solidFill>
              </a:rPr>
              <a:t> </a:t>
            </a:r>
          </a:p>
          <a:p>
            <a:pPr lvl="1"/>
            <a:r>
              <a:rPr lang="en-US" altLang="zh-CN" sz="4000" b="1" dirty="0">
                <a:solidFill>
                  <a:prstClr val="white"/>
                </a:solidFill>
              </a:rPr>
              <a:t> 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 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我們應當憑信心去順服。不要消滅聖靈的感動。</a:t>
            </a:r>
            <a:endParaRPr lang="en-US" altLang="zh-CN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1996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8542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583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回加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利的路上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.1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.2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.3</a:t>
            </a: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.4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.5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.6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.7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4354486" y="2894212"/>
            <a:ext cx="2593574" cy="44611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32" y="1396538"/>
            <a:ext cx="335275" cy="4239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72232" y="989371"/>
            <a:ext cx="486757" cy="64838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226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格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1" y="899540"/>
            <a:ext cx="12013311" cy="2649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1" y="3722356"/>
            <a:ext cx="11947884" cy="21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289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" y="739459"/>
            <a:ext cx="11860569" cy="893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" y="1503198"/>
            <a:ext cx="11843393" cy="1672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3" y="3131897"/>
            <a:ext cx="11843393" cy="1624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88"/>
          <a:stretch/>
        </p:blipFill>
        <p:spPr>
          <a:xfrm>
            <a:off x="58188" y="4589992"/>
            <a:ext cx="11878337" cy="568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7" y="5158399"/>
            <a:ext cx="11895515" cy="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641016"/>
            <a:ext cx="8815244" cy="6216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996983"/>
            <a:ext cx="235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因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加利利一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帶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迦百農海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上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格拉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森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7891" y="4193310"/>
            <a:ext cx="1690255" cy="1791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703330" y="3311955"/>
            <a:ext cx="2313834" cy="2673209"/>
          </a:xfrm>
          <a:custGeom>
            <a:avLst/>
            <a:gdLst>
              <a:gd name="connsiteX0" fmla="*/ 872961 w 2126733"/>
              <a:gd name="connsiteY0" fmla="*/ 2673209 h 2673209"/>
              <a:gd name="connsiteX1" fmla="*/ 23215 w 2126733"/>
              <a:gd name="connsiteY1" fmla="*/ 188627 h 2673209"/>
              <a:gd name="connsiteX2" fmla="*/ 1694997 w 2126733"/>
              <a:gd name="connsiteY2" fmla="*/ 225572 h 2673209"/>
              <a:gd name="connsiteX3" fmla="*/ 2101397 w 2126733"/>
              <a:gd name="connsiteY3" fmla="*/ 641209 h 2673209"/>
              <a:gd name="connsiteX4" fmla="*/ 1159288 w 2126733"/>
              <a:gd name="connsiteY4" fmla="*/ 1647972 h 2673209"/>
              <a:gd name="connsiteX5" fmla="*/ 1464088 w 2126733"/>
              <a:gd name="connsiteY5" fmla="*/ 1758809 h 267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733" h="2673209">
                <a:moveTo>
                  <a:pt x="872961" y="2673209"/>
                </a:moveTo>
                <a:cubicBezTo>
                  <a:pt x="379585" y="1634887"/>
                  <a:pt x="-113791" y="596566"/>
                  <a:pt x="23215" y="188627"/>
                </a:cubicBezTo>
                <a:cubicBezTo>
                  <a:pt x="160221" y="-219312"/>
                  <a:pt x="1348633" y="150142"/>
                  <a:pt x="1694997" y="225572"/>
                </a:cubicBezTo>
                <a:cubicBezTo>
                  <a:pt x="2041361" y="301002"/>
                  <a:pt x="2190682" y="404142"/>
                  <a:pt x="2101397" y="641209"/>
                </a:cubicBezTo>
                <a:cubicBezTo>
                  <a:pt x="2012112" y="878276"/>
                  <a:pt x="1265506" y="1461705"/>
                  <a:pt x="1159288" y="1647972"/>
                </a:cubicBezTo>
                <a:cubicBezTo>
                  <a:pt x="1053070" y="1834239"/>
                  <a:pt x="1258579" y="1796524"/>
                  <a:pt x="1464088" y="175880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urved Connector 10"/>
          <p:cNvCxnSpPr>
            <a:stCxn id="9" idx="5"/>
          </p:cNvCxnSpPr>
          <p:nvPr/>
        </p:nvCxnSpPr>
        <p:spPr>
          <a:xfrm flipV="1">
            <a:off x="7296222" y="4313382"/>
            <a:ext cx="868723" cy="757382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68146" y="4193310"/>
            <a:ext cx="480290" cy="526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12728" y="4296268"/>
            <a:ext cx="498764" cy="50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16073" y="4110182"/>
            <a:ext cx="2096655" cy="1191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289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" y="956814"/>
            <a:ext cx="11950850" cy="29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289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7" y="819831"/>
            <a:ext cx="11950850" cy="50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064"/>
          <a:stretch/>
        </p:blipFill>
        <p:spPr>
          <a:xfrm>
            <a:off x="106627" y="1176065"/>
            <a:ext cx="11978640" cy="4376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9" t="-10213" r="579" b="10213"/>
          <a:stretch/>
        </p:blipFill>
        <p:spPr>
          <a:xfrm>
            <a:off x="134417" y="5470592"/>
            <a:ext cx="11988391" cy="5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289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7" y="819831"/>
            <a:ext cx="11950850" cy="507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5091"/>
          <a:stretch/>
        </p:blipFill>
        <p:spPr>
          <a:xfrm>
            <a:off x="134417" y="1327556"/>
            <a:ext cx="11950850" cy="1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88168"/>
          <a:stretch/>
        </p:blipFill>
        <p:spPr>
          <a:xfrm>
            <a:off x="123851" y="2772532"/>
            <a:ext cx="11961416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714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宋体</vt:lpstr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TCCC Admin</cp:lastModifiedBy>
  <cp:revision>133</cp:revision>
  <dcterms:created xsi:type="dcterms:W3CDTF">2014-12-30T18:22:34Z</dcterms:created>
  <dcterms:modified xsi:type="dcterms:W3CDTF">2017-11-26T20:16:16Z</dcterms:modified>
</cp:coreProperties>
</file>