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8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83" r:id="rId11"/>
    <p:sldId id="384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9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277" r:id="rId65"/>
    <p:sldId id="396" r:id="rId66"/>
    <p:sldId id="382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48BC-A7B4-46D6-832B-CA6FB112499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E2C5-8E48-47FE-82E1-8A074F3A5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DD5B9-6FD7-4EDE-93AB-0C3D852707B4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17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F5771-E55A-4B42-940C-4DCAEB13192E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23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48FB9-67BE-4C32-8782-696536010013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3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1BD6D-DC7D-4EEE-B029-6C44DD82F64A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88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7669E-9928-4F72-A5D5-6E34125CB5D2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77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889" y="160312"/>
            <a:ext cx="102625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你們當效法我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第五課 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- 2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400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保羅第二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次旅</a:t>
            </a:r>
            <a:r>
              <a:rPr lang="zh-TW" alt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行傳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endParaRPr lang="zh-TW" altLang="en-US" sz="4800" b="1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235" y="2647389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個方面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3410918"/>
            <a:ext cx="12111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簡要複習</a:t>
            </a:r>
            <a:r>
              <a:rPr lang="zh-CN" altLang="en-US" sz="4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第二</a:t>
            </a: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次旅行前的主要事件</a:t>
            </a:r>
            <a:endParaRPr lang="en-US" altLang="zh-CN" sz="4000" dirty="0">
              <a:solidFill>
                <a:srgbClr val="150575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保羅第二次旅行傳導腳踨 </a:t>
            </a:r>
            <a:r>
              <a:rPr lang="en-US" altLang="zh-CN" sz="4000" dirty="0" smtClean="0">
                <a:solidFill>
                  <a:srgbClr val="15057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– </a:t>
            </a:r>
            <a:r>
              <a:rPr lang="zh-CN" altLang="en-US" sz="4000" dirty="0" smtClean="0">
                <a:solidFill>
                  <a:srgbClr val="15057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作</a:t>
            </a:r>
            <a:r>
              <a:rPr lang="zh-CN" altLang="en-US" sz="4000" dirty="0">
                <a:solidFill>
                  <a:srgbClr val="15057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圖作業</a:t>
            </a:r>
            <a:endParaRPr lang="en-US" altLang="zh-CN" sz="4000" dirty="0">
              <a:solidFill>
                <a:srgbClr val="150575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 </a:t>
            </a:r>
            <a:r>
              <a:rPr lang="zh-CN" altLang="en-US" sz="4000" dirty="0">
                <a:solidFill>
                  <a:srgbClr val="15057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跟隨聖靈的挑戰與困惑</a:t>
            </a:r>
            <a:endParaRPr lang="en-US" altLang="zh-CN" sz="4000" dirty="0">
              <a:solidFill>
                <a:srgbClr val="150575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70" b="44083"/>
          <a:stretch>
            <a:fillRect/>
          </a:stretch>
        </p:blipFill>
        <p:spPr bwMode="auto">
          <a:xfrm>
            <a:off x="1524000" y="0"/>
            <a:ext cx="91440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562600" y="481013"/>
            <a:ext cx="1098550" cy="4572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色雷斯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113214" y="1187451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817939" y="1576388"/>
            <a:ext cx="885825" cy="373062"/>
          </a:xfrm>
          <a:prstGeom prst="wedgeRectCallout">
            <a:avLst>
              <a:gd name="adj1" fmla="val -9856"/>
              <a:gd name="adj2" fmla="val -1104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01863" y="831850"/>
            <a:ext cx="1098550" cy="4572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09800" y="2057400"/>
            <a:ext cx="3276600" cy="249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腓立比，是亞歷山大大帝之父馬其頓王腓立所起之名。腓立曾重建該城，加強防禦工事，以抵禦東方色雷斯人的侵犯。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>
                <a:ea typeface="SimHei" panose="02010609060101010101" pitchFamily="49" charset="-122"/>
              </a:rPr>
              <a:t>該城位於歐亞兩洲的主要通道上，有如兩大洲的稅關一般，財源充足。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096001" y="2103438"/>
            <a:ext cx="885825" cy="373062"/>
          </a:xfrm>
          <a:prstGeom prst="wedgeRectCallout">
            <a:avLst>
              <a:gd name="adj1" fmla="val -77060"/>
              <a:gd name="adj2" fmla="val 231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3086" name="AutoShape 14" descr="Medium wood"/>
          <p:cNvSpPr>
            <a:spLocks noChangeArrowheads="1"/>
          </p:cNvSpPr>
          <p:nvPr/>
        </p:nvSpPr>
        <p:spPr bwMode="auto">
          <a:xfrm>
            <a:off x="1733550" y="5337175"/>
            <a:ext cx="3081338" cy="954088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保羅第二次旅行傳道</a:t>
            </a: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5602289" y="1939926"/>
            <a:ext cx="153987" cy="398463"/>
          </a:xfrm>
          <a:custGeom>
            <a:avLst/>
            <a:gdLst>
              <a:gd name="T0" fmla="*/ 48 w 48"/>
              <a:gd name="T1" fmla="*/ 129 h 129"/>
              <a:gd name="T2" fmla="*/ 31 w 48"/>
              <a:gd name="T3" fmla="*/ 72 h 129"/>
              <a:gd name="T4" fmla="*/ 0 w 48"/>
              <a:gd name="T5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129">
                <a:moveTo>
                  <a:pt x="48" y="129"/>
                </a:moveTo>
                <a:cubicBezTo>
                  <a:pt x="43" y="111"/>
                  <a:pt x="39" y="93"/>
                  <a:pt x="31" y="72"/>
                </a:cubicBezTo>
                <a:cubicBezTo>
                  <a:pt x="23" y="51"/>
                  <a:pt x="13" y="30"/>
                  <a:pt x="0" y="0"/>
                </a:cubicBezTo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4244975" y="1295400"/>
            <a:ext cx="1328738" cy="604838"/>
          </a:xfrm>
          <a:custGeom>
            <a:avLst/>
            <a:gdLst>
              <a:gd name="T0" fmla="*/ 837 w 837"/>
              <a:gd name="T1" fmla="*/ 381 h 381"/>
              <a:gd name="T2" fmla="*/ 782 w 837"/>
              <a:gd name="T3" fmla="*/ 312 h 381"/>
              <a:gd name="T4" fmla="*/ 688 w 837"/>
              <a:gd name="T5" fmla="*/ 226 h 381"/>
              <a:gd name="T6" fmla="*/ 550 w 837"/>
              <a:gd name="T7" fmla="*/ 151 h 381"/>
              <a:gd name="T8" fmla="*/ 421 w 837"/>
              <a:gd name="T9" fmla="*/ 141 h 381"/>
              <a:gd name="T10" fmla="*/ 206 w 837"/>
              <a:gd name="T11" fmla="*/ 113 h 381"/>
              <a:gd name="T12" fmla="*/ 0 w 837"/>
              <a:gd name="T13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7" h="381">
                <a:moveTo>
                  <a:pt x="837" y="381"/>
                </a:moveTo>
                <a:cubicBezTo>
                  <a:pt x="828" y="370"/>
                  <a:pt x="807" y="338"/>
                  <a:pt x="782" y="312"/>
                </a:cubicBezTo>
                <a:cubicBezTo>
                  <a:pt x="757" y="286"/>
                  <a:pt x="727" y="253"/>
                  <a:pt x="688" y="226"/>
                </a:cubicBezTo>
                <a:cubicBezTo>
                  <a:pt x="649" y="199"/>
                  <a:pt x="594" y="165"/>
                  <a:pt x="550" y="151"/>
                </a:cubicBezTo>
                <a:cubicBezTo>
                  <a:pt x="506" y="137"/>
                  <a:pt x="478" y="147"/>
                  <a:pt x="421" y="141"/>
                </a:cubicBezTo>
                <a:cubicBezTo>
                  <a:pt x="364" y="135"/>
                  <a:pt x="276" y="136"/>
                  <a:pt x="206" y="113"/>
                </a:cubicBezTo>
                <a:cubicBezTo>
                  <a:pt x="136" y="90"/>
                  <a:pt x="43" y="24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5508626" y="1870075"/>
            <a:ext cx="163513" cy="115888"/>
          </a:xfrm>
          <a:custGeom>
            <a:avLst/>
            <a:gdLst>
              <a:gd name="T0" fmla="*/ 26 w 61"/>
              <a:gd name="T1" fmla="*/ 0 h 43"/>
              <a:gd name="T2" fmla="*/ 5 w 61"/>
              <a:gd name="T3" fmla="*/ 11 h 43"/>
              <a:gd name="T4" fmla="*/ 0 w 61"/>
              <a:gd name="T5" fmla="*/ 35 h 43"/>
              <a:gd name="T6" fmla="*/ 32 w 61"/>
              <a:gd name="T7" fmla="*/ 43 h 43"/>
              <a:gd name="T8" fmla="*/ 61 w 61"/>
              <a:gd name="T9" fmla="*/ 34 h 43"/>
              <a:gd name="T10" fmla="*/ 53 w 61"/>
              <a:gd name="T11" fmla="*/ 8 h 43"/>
              <a:gd name="T12" fmla="*/ 26 w 61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43">
                <a:moveTo>
                  <a:pt x="26" y="0"/>
                </a:moveTo>
                <a:lnTo>
                  <a:pt x="5" y="11"/>
                </a:lnTo>
                <a:lnTo>
                  <a:pt x="0" y="35"/>
                </a:lnTo>
                <a:lnTo>
                  <a:pt x="32" y="43"/>
                </a:lnTo>
                <a:lnTo>
                  <a:pt x="61" y="34"/>
                </a:lnTo>
                <a:lnTo>
                  <a:pt x="53" y="8"/>
                </a:lnTo>
                <a:lnTo>
                  <a:pt x="26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5715001" y="2312989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8" grpId="0" animBg="1"/>
      <p:bldP spid="3079" grpId="0" animBg="1"/>
      <p:bldP spid="3082" grpId="0" animBg="1"/>
      <p:bldP spid="3084" grpId="0" animBg="1"/>
      <p:bldP spid="3089" grpId="0" animBg="1"/>
      <p:bldP spid="3091" grpId="0" animBg="1"/>
      <p:bldP spid="3092" grpId="0" animBg="1"/>
      <p:bldP spid="30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ilippi_city_cent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00200" y="152400"/>
            <a:ext cx="2514600" cy="3733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79575" y="120651"/>
            <a:ext cx="247015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腓立比</a:t>
            </a:r>
          </a:p>
          <a:p>
            <a:pPr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為羅馬殖民地。</a:t>
            </a:r>
          </a:p>
          <a:p>
            <a:pPr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市民享有羅馬公民</a:t>
            </a:r>
          </a:p>
          <a:p>
            <a:pPr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之特權。</a:t>
            </a:r>
          </a:p>
          <a:p>
            <a:pPr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許多羅馬軍人在此</a:t>
            </a:r>
          </a:p>
          <a:p>
            <a:pPr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過優渥的退休生活。</a:t>
            </a:r>
          </a:p>
          <a:p>
            <a:pPr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</a:t>
            </a:r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</a:t>
            </a: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小羅馬</a:t>
            </a:r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之稱。</a:t>
            </a:r>
          </a:p>
          <a:p>
            <a:pPr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無猶太會堂。</a:t>
            </a:r>
            <a:r>
              <a:rPr lang="en-US" altLang="zh-TW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猶太</a:t>
            </a:r>
          </a:p>
          <a:p>
            <a:pPr>
              <a:spcAft>
                <a:spcPct val="3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男丁不足十人。</a:t>
            </a:r>
            <a:r>
              <a:rPr lang="en-US" altLang="zh-TW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0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850064" y="930275"/>
            <a:ext cx="1220787" cy="419100"/>
          </a:xfrm>
          <a:prstGeom prst="wedgeRectCallout">
            <a:avLst>
              <a:gd name="adj1" fmla="val -119963"/>
              <a:gd name="adj2" fmla="val 49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教堂遺跡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8089900" y="3913188"/>
            <a:ext cx="1208088" cy="419100"/>
          </a:xfrm>
          <a:prstGeom prst="wedgeRectCallout">
            <a:avLst>
              <a:gd name="adj1" fmla="val -48162"/>
              <a:gd name="adj2" fmla="val -23674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市場遺跡</a:t>
            </a:r>
          </a:p>
        </p:txBody>
      </p:sp>
    </p:spTree>
    <p:extLst>
      <p:ext uri="{BB962C8B-B14F-4D97-AF65-F5344CB8AC3E}">
        <p14:creationId xmlns:p14="http://schemas.microsoft.com/office/powerpoint/2010/main" val="40437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038_22_0069_BOL2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31963" y="238125"/>
            <a:ext cx="2317750" cy="4572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腓立比近郊的河</a:t>
            </a:r>
            <a:endParaRPr lang="en-US" altLang="zh-TW" sz="240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4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aul_the_apostle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0483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848600" y="990601"/>
            <a:ext cx="2590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chemeClr val="tx2"/>
                </a:solidFill>
                <a:ea typeface="SimHei" panose="02010609060101010101" pitchFamily="49" charset="-122"/>
              </a:rPr>
              <a:t>當安息日，我們出城門，到了河邊，知道那裏有一個禱告的地方，我們就坐下對那聚會的婦女講道。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chemeClr val="tx2"/>
                </a:solidFill>
                <a:ea typeface="SimHei" panose="02010609060101010101" pitchFamily="49" charset="-122"/>
              </a:rPr>
              <a:t>有一個賣紫色布疋的婦人，名叫呂底亞，是推雅推喇城的人，素來敬拜神。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chemeClr val="tx2"/>
                </a:solidFill>
                <a:ea typeface="SimHei" panose="02010609060101010101" pitchFamily="49" charset="-122"/>
              </a:rPr>
              <a:t>她聽見了，主就開導她的心，叫她留心聽保羅所講的話。</a:t>
            </a:r>
            <a:r>
              <a:rPr lang="en-US" altLang="zh-TW" sz="2000" dirty="0">
                <a:ea typeface="新細明體" panose="02020500000000000000" pitchFamily="18" charset="-120"/>
              </a:rPr>
              <a:t>(</a:t>
            </a:r>
            <a:r>
              <a:rPr lang="zh-TW" altLang="en-US" sz="2000" dirty="0">
                <a:ea typeface="SimHei" panose="02010609060101010101" pitchFamily="49" charset="-122"/>
              </a:rPr>
              <a:t>徒</a:t>
            </a:r>
            <a:r>
              <a:rPr lang="en-US" altLang="zh-TW" sz="2000" dirty="0">
                <a:ea typeface="SimHei" panose="02010609060101010101" pitchFamily="49" charset="-122"/>
              </a:rPr>
              <a:t>16:13</a:t>
            </a:r>
            <a:r>
              <a:rPr lang="en-US" altLang="zh-TW" sz="2000" dirty="0">
                <a:ea typeface="新細明體" panose="02020500000000000000" pitchFamily="18" charset="-120"/>
              </a:rPr>
              <a:t>-14)</a:t>
            </a:r>
            <a:endParaRPr lang="zh-TW" altLang="en-US" sz="20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5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aul_the_apostle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0483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848600" y="990600"/>
            <a:ext cx="2590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chemeClr val="tx2"/>
                </a:solidFill>
                <a:ea typeface="SimHei" panose="02010609060101010101" pitchFamily="49" charset="-122"/>
              </a:rPr>
              <a:t>她和她一家既領了洗，便求我們說：「你們若以為我是真信主的，請到我家裏來住。」於是強留我們。</a:t>
            </a:r>
            <a:r>
              <a:rPr lang="en-US" altLang="zh-TW" sz="2000" dirty="0"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ea typeface="SimHei" panose="02010609060101010101" pitchFamily="49" charset="-122"/>
              </a:rPr>
              <a:t>徒</a:t>
            </a:r>
            <a:r>
              <a:rPr lang="en-US" altLang="zh-TW" sz="2000" dirty="0">
                <a:ea typeface="SimHei" panose="02010609060101010101" pitchFamily="49" charset="-122"/>
              </a:rPr>
              <a:t>16:15)</a:t>
            </a:r>
            <a:endParaRPr lang="zh-TW" altLang="en-US" sz="2000" dirty="0">
              <a:ea typeface="SimHei" panose="02010609060101010101" pitchFamily="49" charset="-122"/>
            </a:endParaRPr>
          </a:p>
        </p:txBody>
      </p:sp>
      <p:sp>
        <p:nvSpPr>
          <p:cNvPr id="26629" name="AutoShape 5" descr="Walnut"/>
          <p:cNvSpPr>
            <a:spLocks noChangeArrowheads="1"/>
          </p:cNvSpPr>
          <p:nvPr/>
        </p:nvSpPr>
        <p:spPr bwMode="auto">
          <a:xfrm>
            <a:off x="8001000" y="3810000"/>
            <a:ext cx="1828800" cy="914400"/>
          </a:xfrm>
          <a:prstGeom prst="wedgeRectCallout">
            <a:avLst>
              <a:gd name="adj1" fmla="val -44097"/>
              <a:gd name="adj2" fmla="val -10712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保羅</a:t>
            </a:r>
            <a:r>
              <a:rPr lang="zh-TW" altLang="en-US" sz="2000">
                <a:solidFill>
                  <a:schemeClr val="bg1"/>
                </a:solidFill>
                <a:ea typeface="新細明體" panose="02020500000000000000" pitchFamily="18" charset="-120"/>
              </a:rPr>
              <a:t>、</a:t>
            </a: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西拉</a:t>
            </a:r>
            <a:r>
              <a:rPr lang="zh-TW" altLang="en-US" sz="2000">
                <a:solidFill>
                  <a:schemeClr val="bg1"/>
                </a:solidFill>
                <a:ea typeface="新細明體" panose="02020500000000000000" pitchFamily="18" charset="-120"/>
              </a:rPr>
              <a:t>、</a:t>
            </a: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提摩太</a:t>
            </a:r>
            <a:r>
              <a:rPr lang="zh-TW" altLang="en-US" sz="2000">
                <a:solidFill>
                  <a:schemeClr val="bg1"/>
                </a:solidFill>
                <a:ea typeface="新細明體" panose="02020500000000000000" pitchFamily="18" charset="-120"/>
              </a:rPr>
              <a:t>、</a:t>
            </a: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路加</a:t>
            </a:r>
          </a:p>
        </p:txBody>
      </p:sp>
    </p:spTree>
    <p:extLst>
      <p:ext uri="{BB962C8B-B14F-4D97-AF65-F5344CB8AC3E}">
        <p14:creationId xmlns:p14="http://schemas.microsoft.com/office/powerpoint/2010/main" val="38302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ulandDemon_Girl_1179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0"/>
            <a:ext cx="42656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676400" y="76200"/>
            <a:ext cx="4191000" cy="1371600"/>
          </a:xfrm>
          <a:prstGeom prst="wedgeEllipseCallout">
            <a:avLst>
              <a:gd name="adj1" fmla="val 61060"/>
              <a:gd name="adj2" fmla="val 5243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TW" altLang="en-US" sz="2000">
                <a:ea typeface="SimHei" panose="02010609060101010101" pitchFamily="49" charset="-122"/>
              </a:rPr>
              <a:t>這些人是至高神的僕人，對你們傳說救人的道。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848600" y="609601"/>
            <a:ext cx="25908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solidFill>
                  <a:schemeClr val="tx2"/>
                </a:solidFill>
                <a:ea typeface="SimHei" panose="02010609060101010101" pitchFamily="49" charset="-122"/>
              </a:rPr>
              <a:t>後來，我們往那禱告的地方去。有一個使女迎著面來，她被巫鬼所附，用法術，叫她主人們大得財利。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solidFill>
                  <a:schemeClr val="tx2"/>
                </a:solidFill>
                <a:ea typeface="SimHei" panose="02010609060101010101" pitchFamily="49" charset="-122"/>
              </a:rPr>
              <a:t>她跟隨保羅和我們，喊著說：</a:t>
            </a:r>
            <a:r>
              <a:rPr lang="en-US" altLang="zh-TW" sz="2000">
                <a:solidFill>
                  <a:schemeClr val="tx2"/>
                </a:solidFill>
                <a:ea typeface="SimHei" panose="02010609060101010101" pitchFamily="49" charset="-122"/>
              </a:rPr>
              <a:t> </a:t>
            </a:r>
            <a:endParaRPr lang="zh-TW" altLang="en-US" sz="2000">
              <a:solidFill>
                <a:schemeClr val="tx2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0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aulandDemon_Girl_1179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0"/>
            <a:ext cx="42656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676400" y="76200"/>
            <a:ext cx="4191000" cy="1371600"/>
          </a:xfrm>
          <a:prstGeom prst="wedgeEllipseCallout">
            <a:avLst>
              <a:gd name="adj1" fmla="val 11477"/>
              <a:gd name="adj2" fmla="val 8669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TW" altLang="en-US" sz="2000">
                <a:ea typeface="SimHei" panose="02010609060101010101" pitchFamily="49" charset="-122"/>
              </a:rPr>
              <a:t>我奉耶穌基督的名，吩咐你從她身上出來！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848600" y="609601"/>
            <a:ext cx="2590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solidFill>
                  <a:schemeClr val="tx2"/>
                </a:solidFill>
                <a:ea typeface="SimHei" panose="02010609060101010101" pitchFamily="49" charset="-122"/>
              </a:rPr>
              <a:t>她一連多日這樣喊叫，保羅就心中厭煩，轉身對那鬼說：</a:t>
            </a:r>
          </a:p>
        </p:txBody>
      </p:sp>
    </p:spTree>
    <p:extLst>
      <p:ext uri="{BB962C8B-B14F-4D97-AF65-F5344CB8AC3E}">
        <p14:creationId xmlns:p14="http://schemas.microsoft.com/office/powerpoint/2010/main" val="17449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aulandDemon_Girl_1179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0"/>
            <a:ext cx="42656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848600" y="1143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solidFill>
                  <a:schemeClr val="tx2"/>
                </a:solidFill>
                <a:ea typeface="SimHei" panose="02010609060101010101" pitchFamily="49" charset="-122"/>
              </a:rPr>
              <a:t>那鬼當時就出來了。</a:t>
            </a:r>
          </a:p>
        </p:txBody>
      </p:sp>
    </p:spTree>
    <p:extLst>
      <p:ext uri="{BB962C8B-B14F-4D97-AF65-F5344CB8AC3E}">
        <p14:creationId xmlns:p14="http://schemas.microsoft.com/office/powerpoint/2010/main" val="32321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A0057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0"/>
            <a:ext cx="7051675" cy="687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752601" y="4468814"/>
            <a:ext cx="4525963" cy="1882775"/>
          </a:xfrm>
          <a:prstGeom prst="wedgeEllipseCallout">
            <a:avLst>
              <a:gd name="adj1" fmla="val -8611"/>
              <a:gd name="adj2" fmla="val -14165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TW" altLang="en-US" sz="2000">
                <a:ea typeface="SimHei" panose="02010609060101010101" pitchFamily="49" charset="-122"/>
              </a:rPr>
              <a:t>這些人原是猶太人，竟騷擾我們的城，傳我們羅馬人所不可受，不可行的規矩。</a:t>
            </a:r>
          </a:p>
        </p:txBody>
      </p:sp>
    </p:spTree>
    <p:extLst>
      <p:ext uri="{BB962C8B-B14F-4D97-AF65-F5344CB8AC3E}">
        <p14:creationId xmlns:p14="http://schemas.microsoft.com/office/powerpoint/2010/main" val="26621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28_03_0180_Greec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4572000" cy="34258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Prison-at-Philippi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038_16_0026_BO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37075" cy="6858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79576" y="120651"/>
            <a:ext cx="1723549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腓立比</a:t>
            </a:r>
          </a:p>
          <a:p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相傳監獄遺跡</a:t>
            </a:r>
          </a:p>
        </p:txBody>
      </p:sp>
    </p:spTree>
    <p:extLst>
      <p:ext uri="{BB962C8B-B14F-4D97-AF65-F5344CB8AC3E}">
        <p14:creationId xmlns:p14="http://schemas.microsoft.com/office/powerpoint/2010/main" val="26189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13" name="Picture 65" descr="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644900"/>
            <a:ext cx="7315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Freeform 2"/>
          <p:cNvSpPr>
            <a:spLocks/>
          </p:cNvSpPr>
          <p:nvPr/>
        </p:nvSpPr>
        <p:spPr bwMode="auto">
          <a:xfrm>
            <a:off x="6565901" y="2752726"/>
            <a:ext cx="557213" cy="735013"/>
          </a:xfrm>
          <a:custGeom>
            <a:avLst/>
            <a:gdLst>
              <a:gd name="T0" fmla="*/ 6 w 351"/>
              <a:gd name="T1" fmla="*/ 0 h 463"/>
              <a:gd name="T2" fmla="*/ 50 w 351"/>
              <a:gd name="T3" fmla="*/ 184 h 463"/>
              <a:gd name="T4" fmla="*/ 304 w 351"/>
              <a:gd name="T5" fmla="*/ 277 h 463"/>
              <a:gd name="T6" fmla="*/ 330 w 351"/>
              <a:gd name="T7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1" h="463">
                <a:moveTo>
                  <a:pt x="6" y="0"/>
                </a:moveTo>
                <a:cubicBezTo>
                  <a:pt x="3" y="69"/>
                  <a:pt x="0" y="138"/>
                  <a:pt x="50" y="184"/>
                </a:cubicBezTo>
                <a:cubicBezTo>
                  <a:pt x="100" y="230"/>
                  <a:pt x="257" y="231"/>
                  <a:pt x="304" y="277"/>
                </a:cubicBezTo>
                <a:cubicBezTo>
                  <a:pt x="351" y="323"/>
                  <a:pt x="327" y="422"/>
                  <a:pt x="330" y="463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5856289" y="2222501"/>
            <a:ext cx="612775" cy="1247775"/>
          </a:xfrm>
          <a:custGeom>
            <a:avLst/>
            <a:gdLst>
              <a:gd name="T0" fmla="*/ 15 w 386"/>
              <a:gd name="T1" fmla="*/ 786 h 786"/>
              <a:gd name="T2" fmla="*/ 26 w 386"/>
              <a:gd name="T3" fmla="*/ 682 h 786"/>
              <a:gd name="T4" fmla="*/ 173 w 386"/>
              <a:gd name="T5" fmla="*/ 560 h 786"/>
              <a:gd name="T6" fmla="*/ 209 w 386"/>
              <a:gd name="T7" fmla="*/ 114 h 786"/>
              <a:gd name="T8" fmla="*/ 386 w 386"/>
              <a:gd name="T9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786">
                <a:moveTo>
                  <a:pt x="15" y="786"/>
                </a:moveTo>
                <a:cubicBezTo>
                  <a:pt x="17" y="769"/>
                  <a:pt x="0" y="720"/>
                  <a:pt x="26" y="682"/>
                </a:cubicBezTo>
                <a:cubicBezTo>
                  <a:pt x="52" y="644"/>
                  <a:pt x="143" y="655"/>
                  <a:pt x="173" y="560"/>
                </a:cubicBezTo>
                <a:cubicBezTo>
                  <a:pt x="203" y="465"/>
                  <a:pt x="173" y="207"/>
                  <a:pt x="209" y="114"/>
                </a:cubicBezTo>
                <a:cubicBezTo>
                  <a:pt x="245" y="21"/>
                  <a:pt x="317" y="23"/>
                  <a:pt x="386" y="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5803901" y="3440114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7019926" y="3443289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397626" y="2036763"/>
            <a:ext cx="4068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chemeClr val="tx2"/>
                </a:solidFill>
                <a:ea typeface="SimHei" panose="02010609060101010101" pitchFamily="49" charset="-122"/>
              </a:rPr>
              <a:t>1. </a:t>
            </a:r>
            <a:r>
              <a:rPr lang="zh-TW" altLang="en-US" sz="1600">
                <a:solidFill>
                  <a:schemeClr val="tx2"/>
                </a:solidFill>
                <a:ea typeface="SimHei" panose="02010609060101010101" pitchFamily="49" charset="-122"/>
              </a:rPr>
              <a:t>寫於耶路撒冷大會之前，給南加拉太教會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397626" y="2449513"/>
            <a:ext cx="345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chemeClr val="tx2"/>
                </a:solidFill>
                <a:ea typeface="SimHei" panose="02010609060101010101" pitchFamily="49" charset="-122"/>
              </a:rPr>
              <a:t>2. </a:t>
            </a:r>
            <a:r>
              <a:rPr lang="zh-TW" altLang="en-US" sz="1600">
                <a:solidFill>
                  <a:schemeClr val="tx2"/>
                </a:solidFill>
                <a:ea typeface="SimHei" panose="02010609060101010101" pitchFamily="49" charset="-122"/>
              </a:rPr>
              <a:t>與羅馬書同期，給加拉太全省教會</a:t>
            </a:r>
          </a:p>
        </p:txBody>
      </p:sp>
      <p:sp>
        <p:nvSpPr>
          <p:cNvPr id="27656" name="AutoShape 8" descr="Parchment"/>
          <p:cNvSpPr>
            <a:spLocks noChangeArrowheads="1"/>
          </p:cNvSpPr>
          <p:nvPr/>
        </p:nvSpPr>
        <p:spPr bwMode="auto">
          <a:xfrm>
            <a:off x="6489700" y="1328739"/>
            <a:ext cx="1201738" cy="574675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tx2"/>
                </a:solidFill>
                <a:ea typeface="SimHei" panose="02010609060101010101" pitchFamily="49" charset="-122"/>
              </a:rPr>
              <a:t>加拉太書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086777" y="3349626"/>
            <a:ext cx="622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AD 30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160838" y="33496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997575" y="33496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818438" y="33496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60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9639300" y="33496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70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6299200" y="3873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6954838" y="3873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5618163" y="3873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5262563" y="3873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4276725" y="3873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3616325" y="3873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V="1">
            <a:off x="3338513" y="3873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765925" y="40751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三</a:t>
            </a:r>
          </a:p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6105525" y="40751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二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5426075" y="40751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一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5068888" y="4075113"/>
            <a:ext cx="387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提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阿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4087813" y="40751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數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3427413" y="40751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曠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野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3148013" y="40751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主</a:t>
            </a: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5326063" y="31924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5907088" y="31924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5135563" y="1368425"/>
            <a:ext cx="387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上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耶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路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撒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冷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賑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災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5711825" y="1611314"/>
            <a:ext cx="387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耶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路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撒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冷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大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會</a:t>
            </a:r>
          </a:p>
        </p:txBody>
      </p:sp>
      <p:sp>
        <p:nvSpPr>
          <p:cNvPr id="27693" name="AutoShape 45" descr="Stationery"/>
          <p:cNvSpPr>
            <a:spLocks noChangeArrowheads="1"/>
          </p:cNvSpPr>
          <p:nvPr/>
        </p:nvSpPr>
        <p:spPr bwMode="auto">
          <a:xfrm>
            <a:off x="9037637" y="469106"/>
            <a:ext cx="1774825" cy="887413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保羅生平</a:t>
            </a:r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4627563" y="31924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4432300" y="1860550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被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提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三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層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天</a:t>
            </a:r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3911600" y="31924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3717925" y="1844675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上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耶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路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撒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冷</a:t>
            </a:r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 flipV="1">
            <a:off x="3351213" y="735014"/>
            <a:ext cx="0" cy="847725"/>
          </a:xfrm>
          <a:prstGeom prst="line">
            <a:avLst/>
          </a:prstGeom>
          <a:noFill/>
          <a:ln w="9525">
            <a:solidFill>
              <a:srgbClr val="99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 flipV="1">
            <a:off x="5908675" y="738189"/>
            <a:ext cx="0" cy="847725"/>
          </a:xfrm>
          <a:prstGeom prst="line">
            <a:avLst/>
          </a:prstGeom>
          <a:noFill/>
          <a:ln w="9525">
            <a:solidFill>
              <a:srgbClr val="99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3354389" y="1066800"/>
            <a:ext cx="2555875" cy="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4303714" y="901700"/>
            <a:ext cx="6127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996600"/>
                </a:solidFill>
                <a:ea typeface="新細明體" panose="02020500000000000000" pitchFamily="18" charset="-120"/>
              </a:rPr>
              <a:t>14</a:t>
            </a:r>
            <a:r>
              <a:rPr lang="zh-TW" altLang="en-US" sz="1600">
                <a:solidFill>
                  <a:srgbClr val="996600"/>
                </a:solidFill>
                <a:ea typeface="SimHei" panose="02010609060101010101" pitchFamily="49" charset="-122"/>
              </a:rPr>
              <a:t>年</a:t>
            </a:r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 flipV="1">
            <a:off x="3902076" y="746125"/>
            <a:ext cx="4763" cy="846138"/>
          </a:xfrm>
          <a:prstGeom prst="line">
            <a:avLst/>
          </a:prstGeom>
          <a:noFill/>
          <a:ln w="9525">
            <a:solidFill>
              <a:srgbClr val="99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 flipH="1">
            <a:off x="3349625" y="1343025"/>
            <a:ext cx="558800" cy="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3387726" y="1366838"/>
            <a:ext cx="500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996600"/>
                </a:solidFill>
                <a:ea typeface="新細明體" panose="02020500000000000000" pitchFamily="18" charset="-120"/>
              </a:rPr>
              <a:t>3</a:t>
            </a:r>
            <a:r>
              <a:rPr lang="zh-TW" altLang="en-US" sz="1600">
                <a:solidFill>
                  <a:srgbClr val="996600"/>
                </a:solidFill>
                <a:ea typeface="SimHei" panose="02010609060101010101" pitchFamily="49" charset="-122"/>
              </a:rPr>
              <a:t>年</a:t>
            </a:r>
          </a:p>
        </p:txBody>
      </p:sp>
      <p:sp>
        <p:nvSpPr>
          <p:cNvPr id="27705" name="AutoShape 57" descr="Parchment"/>
          <p:cNvSpPr>
            <a:spLocks noChangeArrowheads="1"/>
          </p:cNvSpPr>
          <p:nvPr/>
        </p:nvSpPr>
        <p:spPr bwMode="auto">
          <a:xfrm>
            <a:off x="4778375" y="5722939"/>
            <a:ext cx="1035050" cy="700087"/>
          </a:xfrm>
          <a:prstGeom prst="wedgeRectCallout">
            <a:avLst>
              <a:gd name="adj1" fmla="val 30676"/>
              <a:gd name="adj2" fmla="val -9671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居比路</a:t>
            </a:r>
          </a:p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南加拉太</a:t>
            </a:r>
          </a:p>
        </p:txBody>
      </p:sp>
      <p:sp>
        <p:nvSpPr>
          <p:cNvPr id="27706" name="AutoShape 58" descr="Parchment"/>
          <p:cNvSpPr>
            <a:spLocks noChangeArrowheads="1"/>
          </p:cNvSpPr>
          <p:nvPr/>
        </p:nvSpPr>
        <p:spPr bwMode="auto">
          <a:xfrm>
            <a:off x="5873750" y="5721350"/>
            <a:ext cx="833438" cy="700088"/>
          </a:xfrm>
          <a:prstGeom prst="wedgeRectCallout">
            <a:avLst>
              <a:gd name="adj1" fmla="val -477"/>
              <a:gd name="adj2" fmla="val -9512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馬其頓</a:t>
            </a:r>
          </a:p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27707" name="AutoShape 59" descr="Parchment"/>
          <p:cNvSpPr>
            <a:spLocks noChangeArrowheads="1"/>
          </p:cNvSpPr>
          <p:nvPr/>
        </p:nvSpPr>
        <p:spPr bwMode="auto">
          <a:xfrm>
            <a:off x="6765926" y="5722939"/>
            <a:ext cx="815975" cy="465137"/>
          </a:xfrm>
          <a:prstGeom prst="wedgeRectCallout">
            <a:avLst>
              <a:gd name="adj1" fmla="val -26264"/>
              <a:gd name="adj2" fmla="val -11791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anose="02010609060101010101" pitchFamily="49" charset="-122"/>
              </a:rPr>
              <a:t>以弗所</a:t>
            </a:r>
          </a:p>
        </p:txBody>
      </p:sp>
      <p:grpSp>
        <p:nvGrpSpPr>
          <p:cNvPr id="27714" name="Group 66"/>
          <p:cNvGrpSpPr>
            <a:grpSpLocks/>
          </p:cNvGrpSpPr>
          <p:nvPr/>
        </p:nvGrpSpPr>
        <p:grpSpPr bwMode="auto">
          <a:xfrm>
            <a:off x="2857501" y="3429000"/>
            <a:ext cx="130175" cy="217488"/>
            <a:chOff x="840" y="1694"/>
            <a:chExt cx="82" cy="137"/>
          </a:xfrm>
        </p:grpSpPr>
        <p:sp>
          <p:nvSpPr>
            <p:cNvPr id="27715" name="Line 67"/>
            <p:cNvSpPr>
              <a:spLocks noChangeShapeType="1"/>
            </p:cNvSpPr>
            <p:nvPr/>
          </p:nvSpPr>
          <p:spPr bwMode="auto">
            <a:xfrm>
              <a:off x="879" y="1694"/>
              <a:ext cx="0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68"/>
            <p:cNvSpPr>
              <a:spLocks noChangeShapeType="1"/>
            </p:cNvSpPr>
            <p:nvPr/>
          </p:nvSpPr>
          <p:spPr bwMode="auto">
            <a:xfrm>
              <a:off x="840" y="1740"/>
              <a:ext cx="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98554" y="16383"/>
            <a:ext cx="3689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一、快速複習：</a:t>
            </a:r>
            <a:endParaRPr lang="en-US" altLang="zh-CN" sz="400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3" grpId="0" animBg="1"/>
      <p:bldP spid="27654" grpId="0"/>
      <p:bldP spid="27655" grpId="0"/>
      <p:bldP spid="27656" grpId="0" animBg="1"/>
      <p:bldP spid="27665" grpId="0" animBg="1"/>
      <p:bldP spid="27666" grpId="0" animBg="1"/>
      <p:bldP spid="27681" grpId="0"/>
      <p:bldP spid="27682" grpId="0"/>
      <p:bldP spid="27690" grpId="0" animBg="1"/>
      <p:bldP spid="27692" grpId="0"/>
      <p:bldP spid="27699" grpId="0" animBg="1"/>
      <p:bldP spid="27700" grpId="0" animBg="1"/>
      <p:bldP spid="27701" grpId="0" animBg="1"/>
      <p:bldP spid="27706" grpId="0" animBg="1"/>
      <p:bldP spid="277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ul_sila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9" y="0"/>
            <a:ext cx="61055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19289" y="6019801"/>
            <a:ext cx="8353425" cy="396875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約在半夜，保羅和西拉禱告，唱詩讚美神，眾囚犯也側耳而聽。</a:t>
            </a:r>
            <a:r>
              <a:rPr lang="en-US" altLang="zh-TW" sz="2000">
                <a:solidFill>
                  <a:schemeClr val="bg1"/>
                </a:solidFill>
                <a:ea typeface="新細明體" panose="02020500000000000000" pitchFamily="18" charset="-120"/>
              </a:rPr>
              <a:t>(</a:t>
            </a: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徒</a:t>
            </a:r>
            <a:r>
              <a:rPr lang="en-US" altLang="zh-TW" sz="2000">
                <a:solidFill>
                  <a:schemeClr val="bg1"/>
                </a:solidFill>
                <a:ea typeface="SimHei" panose="02010609060101010101" pitchFamily="49" charset="-122"/>
              </a:rPr>
              <a:t>16:25</a:t>
            </a:r>
            <a:r>
              <a:rPr lang="en-US" altLang="zh-TW" sz="2000">
                <a:solidFill>
                  <a:schemeClr val="bg1"/>
                </a:solidFill>
                <a:ea typeface="新細明體" panose="02020500000000000000" pitchFamily="18" charset="-120"/>
              </a:rPr>
              <a:t>)</a:t>
            </a:r>
            <a:endParaRPr lang="zh-TW" altLang="en-US" sz="200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9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HILIPPIAN JAILER CONVER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"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054226" y="287338"/>
            <a:ext cx="3140075" cy="1465262"/>
          </a:xfrm>
          <a:prstGeom prst="wedgeEllipseCallout">
            <a:avLst>
              <a:gd name="adj1" fmla="val 26287"/>
              <a:gd name="adj2" fmla="val 9452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TW" altLang="en-US" sz="2000">
                <a:ea typeface="SimHei" panose="02010609060101010101" pitchFamily="49" charset="-122"/>
              </a:rPr>
              <a:t>二位先生，我當怎樣行才可以得救？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096001" y="177801"/>
            <a:ext cx="3103563" cy="1452563"/>
          </a:xfrm>
          <a:prstGeom prst="wedgeEllipseCallout">
            <a:avLst>
              <a:gd name="adj1" fmla="val -43505"/>
              <a:gd name="adj2" fmla="val 6431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TW" altLang="en-US" sz="2000">
                <a:ea typeface="SimHei" panose="02010609060101010101" pitchFamily="49" charset="-122"/>
              </a:rPr>
              <a:t>當信主耶穌，你和你一家都必得救。</a:t>
            </a:r>
          </a:p>
        </p:txBody>
      </p:sp>
    </p:spTree>
    <p:extLst>
      <p:ext uri="{BB962C8B-B14F-4D97-AF65-F5344CB8AC3E}">
        <p14:creationId xmlns:p14="http://schemas.microsoft.com/office/powerpoint/2010/main" val="28365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79" name="AutoShape 7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2098675" y="161925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1524000" y="5475288"/>
            <a:ext cx="9144000" cy="1382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2371725" y="5597526"/>
            <a:ext cx="75199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保羅和西拉經過暗妃波里、亞波羅尼亞，來到帖撒羅尼迦，在那裡有猶太人的會堂。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17:1)</a:t>
            </a:r>
          </a:p>
        </p:txBody>
      </p:sp>
      <p:sp>
        <p:nvSpPr>
          <p:cNvPr id="310289" name="AutoShape 17"/>
          <p:cNvSpPr>
            <a:spLocks noChangeArrowheads="1"/>
          </p:cNvSpPr>
          <p:nvPr/>
        </p:nvSpPr>
        <p:spPr bwMode="auto">
          <a:xfrm>
            <a:off x="5222875" y="927100"/>
            <a:ext cx="1003300" cy="381000"/>
          </a:xfrm>
          <a:prstGeom prst="wedgeRectCallout">
            <a:avLst>
              <a:gd name="adj1" fmla="val -79116"/>
              <a:gd name="adj2" fmla="val -579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暗妃波里</a:t>
            </a:r>
          </a:p>
        </p:txBody>
      </p:sp>
      <p:sp>
        <p:nvSpPr>
          <p:cNvPr id="310290" name="AutoShape 18"/>
          <p:cNvSpPr>
            <a:spLocks noChangeArrowheads="1"/>
          </p:cNvSpPr>
          <p:nvPr/>
        </p:nvSpPr>
        <p:spPr bwMode="auto">
          <a:xfrm>
            <a:off x="4203701" y="1458913"/>
            <a:ext cx="1192213" cy="381000"/>
          </a:xfrm>
          <a:prstGeom prst="wedgeRectCallout">
            <a:avLst>
              <a:gd name="adj1" fmla="val -22171"/>
              <a:gd name="adj2" fmla="val -1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亞波羅尼亞</a:t>
            </a:r>
          </a:p>
        </p:txBody>
      </p:sp>
      <p:sp>
        <p:nvSpPr>
          <p:cNvPr id="310291" name="Freeform 19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Freeform 20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8" name="Oval 16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Oval 15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10298" name="Text Box 26"/>
          <p:cNvSpPr txBox="1">
            <a:spLocks noChangeAspect="1" noChangeArrowheads="1"/>
          </p:cNvSpPr>
          <p:nvPr/>
        </p:nvSpPr>
        <p:spPr bwMode="auto">
          <a:xfrm>
            <a:off x="5988551" y="100013"/>
            <a:ext cx="1071062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pic>
        <p:nvPicPr>
          <p:cNvPr id="310304" name="Picture 32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05" name="Picture 33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1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06" name="Picture 3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07" name="Picture 35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1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5" grpId="0" animBg="1"/>
      <p:bldP spid="310286" grpId="0"/>
      <p:bldP spid="310289" grpId="0" animBg="1"/>
      <p:bldP spid="310290" grpId="0" animBg="1"/>
      <p:bldP spid="310291" grpId="0" animBg="1"/>
      <p:bldP spid="310292" grpId="0" animBg="1"/>
      <p:bldP spid="310288" grpId="0" animBg="1"/>
      <p:bldP spid="3102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7" name="Oval 3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9" name="AutoShape 5"/>
          <p:cNvSpPr>
            <a:spLocks noChangeArrowheads="1"/>
          </p:cNvSpPr>
          <p:nvPr/>
        </p:nvSpPr>
        <p:spPr bwMode="auto">
          <a:xfrm>
            <a:off x="3509963" y="131763"/>
            <a:ext cx="1192212" cy="381000"/>
          </a:xfrm>
          <a:prstGeom prst="wedgeRectCallout">
            <a:avLst>
              <a:gd name="adj1" fmla="val -5792"/>
              <a:gd name="adj2" fmla="val 15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2098675" y="161925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313353" name="AutoShape 9"/>
          <p:cNvSpPr>
            <a:spLocks noChangeArrowheads="1"/>
          </p:cNvSpPr>
          <p:nvPr/>
        </p:nvSpPr>
        <p:spPr bwMode="auto">
          <a:xfrm>
            <a:off x="5222875" y="927100"/>
            <a:ext cx="1003300" cy="381000"/>
          </a:xfrm>
          <a:prstGeom prst="wedgeRectCallout">
            <a:avLst>
              <a:gd name="adj1" fmla="val -79116"/>
              <a:gd name="adj2" fmla="val -579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暗妃波里</a:t>
            </a:r>
          </a:p>
        </p:txBody>
      </p:sp>
      <p:sp>
        <p:nvSpPr>
          <p:cNvPr id="313354" name="AutoShape 10"/>
          <p:cNvSpPr>
            <a:spLocks noChangeArrowheads="1"/>
          </p:cNvSpPr>
          <p:nvPr/>
        </p:nvSpPr>
        <p:spPr bwMode="auto">
          <a:xfrm>
            <a:off x="4203701" y="1458913"/>
            <a:ext cx="1192213" cy="381000"/>
          </a:xfrm>
          <a:prstGeom prst="wedgeRectCallout">
            <a:avLst>
              <a:gd name="adj1" fmla="val -22171"/>
              <a:gd name="adj2" fmla="val -1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亞波羅尼亞</a:t>
            </a:r>
          </a:p>
        </p:txBody>
      </p:sp>
      <p:sp>
        <p:nvSpPr>
          <p:cNvPr id="313355" name="Freeform 11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6" name="Freeform 12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7" name="Freeform 13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8" name="Oval 14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9" name="Oval 15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0" name="Oval 16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313366" name="Picture 22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90011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67" name="Picture 23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90011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68" name="Picture 2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0011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69" name="Text Box 25"/>
          <p:cNvSpPr txBox="1">
            <a:spLocks noChangeAspect="1" noChangeArrowheads="1"/>
          </p:cNvSpPr>
          <p:nvPr/>
        </p:nvSpPr>
        <p:spPr bwMode="auto">
          <a:xfrm>
            <a:off x="2625576" y="749300"/>
            <a:ext cx="8494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313370" name="AutoShape 26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13372" name="Text Box 28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sp>
        <p:nvSpPr>
          <p:cNvPr id="313373" name="Rectangle 29"/>
          <p:cNvSpPr>
            <a:spLocks noChangeArrowheads="1"/>
          </p:cNvSpPr>
          <p:nvPr/>
        </p:nvSpPr>
        <p:spPr bwMode="auto">
          <a:xfrm>
            <a:off x="1524000" y="5475288"/>
            <a:ext cx="9144000" cy="1382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4" name="Rectangle 30"/>
          <p:cNvSpPr>
            <a:spLocks noChangeArrowheads="1"/>
          </p:cNvSpPr>
          <p:nvPr/>
        </p:nvSpPr>
        <p:spPr bwMode="auto">
          <a:xfrm>
            <a:off x="2371725" y="5597526"/>
            <a:ext cx="75199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保羅和西拉經過暗妃波里、亞波羅尼亞，來到帖撒羅尼迦，在那裡有猶太人的會堂。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17:1)</a:t>
            </a:r>
          </a:p>
        </p:txBody>
      </p:sp>
      <p:pic>
        <p:nvPicPr>
          <p:cNvPr id="313375" name="Picture 31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Thessalon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2868613" y="120650"/>
            <a:ext cx="7661072" cy="212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帖撒羅尼迦</a:t>
            </a:r>
          </a:p>
          <a:p>
            <a:pPr>
              <a:spcAft>
                <a:spcPct val="20000"/>
              </a:spcAft>
            </a:pP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馬其頓首府；今日希臘第二大城</a:t>
            </a:r>
          </a:p>
          <a:p>
            <a:pPr>
              <a:spcAft>
                <a:spcPct val="20000"/>
              </a:spcAft>
            </a:pP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當時猶太人口眾多，到了</a:t>
            </a:r>
            <a:r>
              <a:rPr lang="en-US" altLang="zh-TW" sz="2200" dirty="0">
                <a:latin typeface="SimHei" panose="02010609060101010101" pitchFamily="49" charset="-122"/>
                <a:ea typeface="SimHei" panose="02010609060101010101" pitchFamily="49" charset="-122"/>
              </a:rPr>
              <a:t>19</a:t>
            </a: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世紀甚至曾佔全城半數以上</a:t>
            </a:r>
          </a:p>
          <a:p>
            <a:pPr>
              <a:spcAft>
                <a:spcPct val="20000"/>
              </a:spcAft>
            </a:pP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二戰期間，納粹屠殺該城</a:t>
            </a:r>
            <a:r>
              <a:rPr lang="en-US" altLang="zh-TW" sz="2200" dirty="0">
                <a:latin typeface="SimHei" panose="02010609060101010101" pitchFamily="49" charset="-122"/>
                <a:ea typeface="SimHei" panose="02010609060101010101" pitchFamily="49" charset="-122"/>
              </a:rPr>
              <a:t>96%</a:t>
            </a: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的猶太人，如今剩下不足一千人</a:t>
            </a:r>
          </a:p>
          <a:p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保羅首次在此傳道三星</a:t>
            </a:r>
            <a:r>
              <a:rPr lang="zh-TW" altLang="en-US" sz="2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期</a:t>
            </a:r>
            <a:r>
              <a:rPr lang="zh-CN" altLang="en-US" sz="2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（實際停留時間可能是幾個月）</a:t>
            </a:r>
            <a:endParaRPr lang="zh-TW" altLang="en-US" sz="2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thessalonica-greece-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1679576" y="120651"/>
            <a:ext cx="3852337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帖撒羅尼迦</a:t>
            </a:r>
          </a:p>
          <a:p>
            <a:r>
              <a:rPr lang="zh-TW" altLang="en-US" sz="2200">
                <a:ea typeface="SimHei" panose="02010609060101010101" pitchFamily="49" charset="-122"/>
              </a:rPr>
              <a:t>正在挖掘中的古希臘市場遺跡</a:t>
            </a:r>
          </a:p>
        </p:txBody>
      </p:sp>
    </p:spTree>
    <p:extLst>
      <p:ext uri="{BB962C8B-B14F-4D97-AF65-F5344CB8AC3E}">
        <p14:creationId xmlns:p14="http://schemas.microsoft.com/office/powerpoint/2010/main" val="37972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1034248" y="518590"/>
            <a:ext cx="9317115" cy="495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保羅照他素常的規矩進去，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一連三個安息日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，本著聖經與他們辯論，講解陳明基督必須受害，從死裡復活；又說：「我所傳與你們的這位耶穌，就是基督。」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他們中間有些人聽了勸，就附從保羅和西拉，並有許多虔敬的希臘人，尊貴的婦女也不少。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但那不信的猶太人心裡嫉妒，招聚了些市井匪類，搭夥成群，聳動合城的人闖進耶孫的家，要將保羅、西拉帶到百姓那裡。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找不著他們，就把耶孫和幾個弟兄拉到地方官那裡，喊叫說：「那攪亂天下的也到這裡來了，耶孫收留他們。這些人都違背該撒的命令，說另有一個王耶穌。」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17:2-7)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7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4" name="AutoShape 4"/>
          <p:cNvSpPr>
            <a:spLocks noChangeArrowheads="1"/>
          </p:cNvSpPr>
          <p:nvPr/>
        </p:nvSpPr>
        <p:spPr bwMode="auto">
          <a:xfrm>
            <a:off x="3787776" y="1370013"/>
            <a:ext cx="1192213" cy="381000"/>
          </a:xfrm>
          <a:prstGeom prst="wedgeRectCallout">
            <a:avLst>
              <a:gd name="adj1" fmla="val -26167"/>
              <a:gd name="adj2" fmla="val -12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17447" name="Freeform 7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48" name="Freeform 8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49" name="Freeform 9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1" name="Oval 11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2" name="Oval 12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317455" name="Picture 15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6" y="57785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6" name="Picture 16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6" y="57785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7" name="Picture 17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57785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8" name="Text Box 18"/>
          <p:cNvSpPr txBox="1">
            <a:spLocks noChangeAspect="1" noChangeArrowheads="1"/>
          </p:cNvSpPr>
          <p:nvPr/>
        </p:nvSpPr>
        <p:spPr bwMode="auto">
          <a:xfrm>
            <a:off x="2947838" y="215900"/>
            <a:ext cx="8494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317459" name="AutoShape 19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17460" name="Rectangle 20"/>
          <p:cNvSpPr>
            <a:spLocks noChangeArrowheads="1"/>
          </p:cNvSpPr>
          <p:nvPr/>
        </p:nvSpPr>
        <p:spPr bwMode="auto">
          <a:xfrm>
            <a:off x="6861176" y="11114"/>
            <a:ext cx="3806825" cy="6846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7326313" y="725489"/>
            <a:ext cx="3069438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眾人和地方官聽見這話，就驚慌了；於是取了耶孫和其餘之人的保狀，就釋放了他們。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弟兄們隨即在夜間打發保羅和西拉往庇哩亞去。二人到了，就進入猶太人的會堂。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8-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0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17462" name="Oval 22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3" name="Freeform 23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43" name="Oval 3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4" name="AutoShape 24"/>
          <p:cNvSpPr>
            <a:spLocks noChangeArrowheads="1"/>
          </p:cNvSpPr>
          <p:nvPr/>
        </p:nvSpPr>
        <p:spPr bwMode="auto">
          <a:xfrm>
            <a:off x="2805113" y="1381125"/>
            <a:ext cx="698500" cy="381000"/>
          </a:xfrm>
          <a:prstGeom prst="wedgeRectCallout">
            <a:avLst>
              <a:gd name="adj1" fmla="val 33634"/>
              <a:gd name="adj2" fmla="val -995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sp>
        <p:nvSpPr>
          <p:cNvPr id="317465" name="Text Box 25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pic>
        <p:nvPicPr>
          <p:cNvPr id="317466" name="Picture 26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7" name="Picture 27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8" name="Picture 28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9" name="Text Box 29"/>
          <p:cNvSpPr txBox="1">
            <a:spLocks noChangeAspect="1" noChangeArrowheads="1"/>
          </p:cNvSpPr>
          <p:nvPr/>
        </p:nvSpPr>
        <p:spPr bwMode="auto">
          <a:xfrm>
            <a:off x="2330301" y="331788"/>
            <a:ext cx="8494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pic>
        <p:nvPicPr>
          <p:cNvPr id="317470" name="Picture 30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1" name="AutoShape 31"/>
          <p:cNvSpPr>
            <a:spLocks noChangeArrowheads="1"/>
          </p:cNvSpPr>
          <p:nvPr/>
        </p:nvSpPr>
        <p:spPr bwMode="auto">
          <a:xfrm>
            <a:off x="2816226" y="2192339"/>
            <a:ext cx="3719513" cy="981075"/>
          </a:xfrm>
          <a:prstGeom prst="wedgeRectCallout">
            <a:avLst>
              <a:gd name="adj1" fmla="val 70231"/>
              <a:gd name="adj2" fmla="val -3446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保證保羅等人不再現身，否則沒收保釋金，並受懲罰。</a:t>
            </a:r>
          </a:p>
        </p:txBody>
      </p:sp>
    </p:spTree>
    <p:extLst>
      <p:ext uri="{BB962C8B-B14F-4D97-AF65-F5344CB8AC3E}">
        <p14:creationId xmlns:p14="http://schemas.microsoft.com/office/powerpoint/2010/main" val="12408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8" grpId="0" animBg="1"/>
      <p:bldP spid="317460" grpId="0" animBg="1"/>
      <p:bldP spid="317462" grpId="0" animBg="1"/>
      <p:bldP spid="317463" grpId="0" animBg="1"/>
      <p:bldP spid="317464" grpId="0" animBg="1"/>
      <p:bldP spid="317469" grpId="0" animBg="1"/>
      <p:bldP spid="317471" grpId="0" animBg="1"/>
      <p:bldP spid="31747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Veria-June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1679575" y="139700"/>
            <a:ext cx="262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庇哩亞</a:t>
            </a:r>
            <a:r>
              <a:rPr lang="en-US" altLang="zh-TW" sz="2400">
                <a:ea typeface="SimHei" panose="02010609060101010101" pitchFamily="49" charset="-122"/>
              </a:rPr>
              <a:t>(</a:t>
            </a:r>
            <a:r>
              <a:rPr lang="zh-TW" altLang="en-US" sz="2400">
                <a:ea typeface="SimHei" panose="02010609060101010101" pitchFamily="49" charset="-122"/>
              </a:rPr>
              <a:t>今稱</a:t>
            </a:r>
            <a:r>
              <a:rPr lang="en-US" altLang="zh-TW" sz="2400">
                <a:ea typeface="新細明體" panose="02020500000000000000" pitchFamily="18" charset="-120"/>
              </a:rPr>
              <a:t>Veria)</a:t>
            </a:r>
          </a:p>
        </p:txBody>
      </p:sp>
    </p:spTree>
    <p:extLst>
      <p:ext uri="{BB962C8B-B14F-4D97-AF65-F5344CB8AC3E}">
        <p14:creationId xmlns:p14="http://schemas.microsoft.com/office/powerpoint/2010/main" val="20173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8" name="Picture 10" descr="1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2754314"/>
            <a:ext cx="6956425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2286000" y="598489"/>
            <a:ext cx="7620000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這地方的人賢於帖撒羅尼迦的人，甘心領受這道，天天考查聖經，要曉得這道是與不是。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所以他們中間多有相信的，又有希臘尊貴的婦女，男子也不少。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zh-TW" alt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2657475" y="2830514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庇哩亞的壁畫</a:t>
            </a:r>
          </a:p>
        </p:txBody>
      </p:sp>
    </p:spTree>
    <p:extLst>
      <p:ext uri="{BB962C8B-B14F-4D97-AF65-F5344CB8AC3E}">
        <p14:creationId xmlns:p14="http://schemas.microsoft.com/office/powerpoint/2010/main" val="9281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33" name="Picture 77" descr="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908300"/>
            <a:ext cx="7315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27" name="Freeform 71"/>
          <p:cNvSpPr>
            <a:spLocks/>
          </p:cNvSpPr>
          <p:nvPr/>
        </p:nvSpPr>
        <p:spPr bwMode="auto">
          <a:xfrm>
            <a:off x="5803901" y="2703514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86777" y="2613026"/>
            <a:ext cx="622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AD 30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60838" y="2613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97575" y="2613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818438" y="2613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60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639300" y="2613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70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9180513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道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267700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獲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釋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6299200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695483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18163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262563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4276725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3619500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334168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770413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7978775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8228013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845978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9369425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992028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9729788" y="3338514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聖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殿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被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毀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8037513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馬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7785100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四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6765925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105525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二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5426075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一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7510463" y="3338514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被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囚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受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審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5068888" y="3338513"/>
            <a:ext cx="387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提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阿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087813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數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3430588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曠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野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3151188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主</a:t>
            </a:r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>
            <a:off x="5326063" y="24558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>
            <a:off x="5907088" y="24558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5135563" y="631825"/>
            <a:ext cx="387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上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耶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路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撒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冷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賑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災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5711825" y="874714"/>
            <a:ext cx="387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耶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路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撒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冷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大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會</a:t>
            </a:r>
          </a:p>
        </p:txBody>
      </p:sp>
      <p:sp>
        <p:nvSpPr>
          <p:cNvPr id="19495" name="AutoShape 39" descr="Stationery"/>
          <p:cNvSpPr>
            <a:spLocks noChangeArrowheads="1"/>
          </p:cNvSpPr>
          <p:nvPr/>
        </p:nvSpPr>
        <p:spPr bwMode="auto">
          <a:xfrm>
            <a:off x="9372510" y="343695"/>
            <a:ext cx="1774825" cy="887412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保羅生平</a:t>
            </a: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4627563" y="24558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4432300" y="1123950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被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提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三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層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天</a:t>
            </a:r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3725863" y="3140075"/>
            <a:ext cx="2762250" cy="1766888"/>
          </a:xfrm>
          <a:custGeom>
            <a:avLst/>
            <a:gdLst>
              <a:gd name="T0" fmla="*/ 27 w 1740"/>
              <a:gd name="T1" fmla="*/ 1113 h 1113"/>
              <a:gd name="T2" fmla="*/ 90 w 1740"/>
              <a:gd name="T3" fmla="*/ 844 h 1113"/>
              <a:gd name="T4" fmla="*/ 570 w 1740"/>
              <a:gd name="T5" fmla="*/ 652 h 1113"/>
              <a:gd name="T6" fmla="*/ 1151 w 1740"/>
              <a:gd name="T7" fmla="*/ 494 h 1113"/>
              <a:gd name="T8" fmla="*/ 1645 w 1740"/>
              <a:gd name="T9" fmla="*/ 312 h 1113"/>
              <a:gd name="T10" fmla="*/ 1722 w 1740"/>
              <a:gd name="T11" fmla="*/ 0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0" h="1113">
                <a:moveTo>
                  <a:pt x="27" y="1113"/>
                </a:moveTo>
                <a:cubicBezTo>
                  <a:pt x="37" y="1068"/>
                  <a:pt x="0" y="921"/>
                  <a:pt x="90" y="844"/>
                </a:cubicBezTo>
                <a:cubicBezTo>
                  <a:pt x="180" y="767"/>
                  <a:pt x="393" y="710"/>
                  <a:pt x="570" y="652"/>
                </a:cubicBezTo>
                <a:cubicBezTo>
                  <a:pt x="747" y="594"/>
                  <a:pt x="972" y="551"/>
                  <a:pt x="1151" y="494"/>
                </a:cubicBezTo>
                <a:cubicBezTo>
                  <a:pt x="1330" y="437"/>
                  <a:pt x="1550" y="394"/>
                  <a:pt x="1645" y="312"/>
                </a:cubicBezTo>
                <a:cubicBezTo>
                  <a:pt x="1740" y="230"/>
                  <a:pt x="1706" y="65"/>
                  <a:pt x="1722" y="0"/>
                </a:cubicBezTo>
              </a:path>
            </a:pathLst>
          </a:custGeom>
          <a:noFill/>
          <a:ln w="76200" cmpd="sng">
            <a:solidFill>
              <a:srgbClr val="CC0000">
                <a:alpha val="30000"/>
              </a:srgb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2327276" y="4821238"/>
            <a:ext cx="422275" cy="120015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保</a:t>
            </a:r>
          </a:p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羅</a:t>
            </a:r>
          </a:p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書</a:t>
            </a:r>
          </a:p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信</a:t>
            </a:r>
          </a:p>
        </p:txBody>
      </p:sp>
      <p:graphicFrame>
        <p:nvGraphicFramePr>
          <p:cNvPr id="19503" name="Group 47"/>
          <p:cNvGraphicFramePr>
            <a:graphicFrameLocks noGrp="1"/>
          </p:cNvGraphicFramePr>
          <p:nvPr/>
        </p:nvGraphicFramePr>
        <p:xfrm>
          <a:off x="2911475" y="4830764"/>
          <a:ext cx="6775450" cy="1629093"/>
        </p:xfrm>
        <a:graphic>
          <a:graphicData uri="http://schemas.openxmlformats.org/drawingml/2006/table">
            <a:tbl>
              <a:tblPr/>
              <a:tblGrid>
                <a:gridCol w="1695450"/>
                <a:gridCol w="1692275"/>
                <a:gridCol w="1693863"/>
                <a:gridCol w="1693862"/>
              </a:tblGrid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65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93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帖撒羅尼迦前書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帖撒羅尼迦後書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羅馬書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哥林多前書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哥林多後書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加拉太書？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以弗所書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腓立比書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歌羅西書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腓利門書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提摩太前書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提摩太後書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提多書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4621214" y="4762501"/>
            <a:ext cx="5159375" cy="197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Freeform 69"/>
          <p:cNvSpPr>
            <a:spLocks/>
          </p:cNvSpPr>
          <p:nvPr/>
        </p:nvSpPr>
        <p:spPr bwMode="auto">
          <a:xfrm>
            <a:off x="6565901" y="2016126"/>
            <a:ext cx="557213" cy="735013"/>
          </a:xfrm>
          <a:custGeom>
            <a:avLst/>
            <a:gdLst>
              <a:gd name="T0" fmla="*/ 6 w 351"/>
              <a:gd name="T1" fmla="*/ 0 h 463"/>
              <a:gd name="T2" fmla="*/ 50 w 351"/>
              <a:gd name="T3" fmla="*/ 184 h 463"/>
              <a:gd name="T4" fmla="*/ 304 w 351"/>
              <a:gd name="T5" fmla="*/ 277 h 463"/>
              <a:gd name="T6" fmla="*/ 330 w 351"/>
              <a:gd name="T7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1" h="463">
                <a:moveTo>
                  <a:pt x="6" y="0"/>
                </a:moveTo>
                <a:cubicBezTo>
                  <a:pt x="3" y="69"/>
                  <a:pt x="0" y="138"/>
                  <a:pt x="50" y="184"/>
                </a:cubicBezTo>
                <a:cubicBezTo>
                  <a:pt x="100" y="230"/>
                  <a:pt x="257" y="231"/>
                  <a:pt x="304" y="277"/>
                </a:cubicBezTo>
                <a:cubicBezTo>
                  <a:pt x="351" y="323"/>
                  <a:pt x="327" y="422"/>
                  <a:pt x="330" y="463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Freeform 72"/>
          <p:cNvSpPr>
            <a:spLocks/>
          </p:cNvSpPr>
          <p:nvPr/>
        </p:nvSpPr>
        <p:spPr bwMode="auto">
          <a:xfrm>
            <a:off x="7019926" y="2706689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6397626" y="1300163"/>
            <a:ext cx="4068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chemeClr val="tx2"/>
                </a:solidFill>
                <a:ea typeface="SimHei" panose="02010609060101010101" pitchFamily="49" charset="-122"/>
              </a:rPr>
              <a:t>1. </a:t>
            </a:r>
            <a:r>
              <a:rPr lang="zh-TW" altLang="en-US" sz="1600">
                <a:solidFill>
                  <a:schemeClr val="tx2"/>
                </a:solidFill>
                <a:ea typeface="SimHei" panose="02010609060101010101" pitchFamily="49" charset="-122"/>
              </a:rPr>
              <a:t>寫於耶路撒冷大會之前，給南加拉太教會</a:t>
            </a:r>
          </a:p>
        </p:txBody>
      </p:sp>
      <p:sp>
        <p:nvSpPr>
          <p:cNvPr id="19530" name="Text Box 74"/>
          <p:cNvSpPr txBox="1">
            <a:spLocks noChangeArrowheads="1"/>
          </p:cNvSpPr>
          <p:nvPr/>
        </p:nvSpPr>
        <p:spPr bwMode="auto">
          <a:xfrm>
            <a:off x="6397626" y="1712913"/>
            <a:ext cx="345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chemeClr val="tx2"/>
                </a:solidFill>
                <a:ea typeface="SimHei" panose="02010609060101010101" pitchFamily="49" charset="-122"/>
              </a:rPr>
              <a:t>2. </a:t>
            </a:r>
            <a:r>
              <a:rPr lang="zh-TW" altLang="en-US" sz="1600">
                <a:solidFill>
                  <a:schemeClr val="tx2"/>
                </a:solidFill>
                <a:ea typeface="SimHei" panose="02010609060101010101" pitchFamily="49" charset="-122"/>
              </a:rPr>
              <a:t>與羅馬書同期，給加拉太全省教會</a:t>
            </a:r>
          </a:p>
        </p:txBody>
      </p:sp>
      <p:sp>
        <p:nvSpPr>
          <p:cNvPr id="19531" name="AutoShape 75" descr="Parchment"/>
          <p:cNvSpPr>
            <a:spLocks noChangeArrowheads="1"/>
          </p:cNvSpPr>
          <p:nvPr/>
        </p:nvSpPr>
        <p:spPr bwMode="auto">
          <a:xfrm>
            <a:off x="6489700" y="592139"/>
            <a:ext cx="1201738" cy="574675"/>
          </a:xfrm>
          <a:prstGeom prst="foldedCorner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tx2"/>
                </a:solidFill>
                <a:ea typeface="SimHei" panose="02010609060101010101" pitchFamily="49" charset="-122"/>
              </a:rPr>
              <a:t>加拉太書</a:t>
            </a:r>
          </a:p>
        </p:txBody>
      </p:sp>
      <p:sp>
        <p:nvSpPr>
          <p:cNvPr id="19532" name="Freeform 76"/>
          <p:cNvSpPr>
            <a:spLocks/>
          </p:cNvSpPr>
          <p:nvPr/>
        </p:nvSpPr>
        <p:spPr bwMode="auto">
          <a:xfrm>
            <a:off x="5856289" y="1485901"/>
            <a:ext cx="612775" cy="1247775"/>
          </a:xfrm>
          <a:custGeom>
            <a:avLst/>
            <a:gdLst>
              <a:gd name="T0" fmla="*/ 15 w 386"/>
              <a:gd name="T1" fmla="*/ 786 h 786"/>
              <a:gd name="T2" fmla="*/ 26 w 386"/>
              <a:gd name="T3" fmla="*/ 682 h 786"/>
              <a:gd name="T4" fmla="*/ 173 w 386"/>
              <a:gd name="T5" fmla="*/ 560 h 786"/>
              <a:gd name="T6" fmla="*/ 209 w 386"/>
              <a:gd name="T7" fmla="*/ 114 h 786"/>
              <a:gd name="T8" fmla="*/ 386 w 386"/>
              <a:gd name="T9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786">
                <a:moveTo>
                  <a:pt x="15" y="786"/>
                </a:moveTo>
                <a:cubicBezTo>
                  <a:pt x="17" y="769"/>
                  <a:pt x="0" y="720"/>
                  <a:pt x="26" y="682"/>
                </a:cubicBezTo>
                <a:cubicBezTo>
                  <a:pt x="52" y="644"/>
                  <a:pt x="143" y="655"/>
                  <a:pt x="173" y="560"/>
                </a:cubicBezTo>
                <a:cubicBezTo>
                  <a:pt x="203" y="465"/>
                  <a:pt x="173" y="207"/>
                  <a:pt x="209" y="114"/>
                </a:cubicBezTo>
                <a:cubicBezTo>
                  <a:pt x="245" y="21"/>
                  <a:pt x="317" y="23"/>
                  <a:pt x="386" y="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34" name="Group 78"/>
          <p:cNvGrpSpPr>
            <a:grpSpLocks/>
          </p:cNvGrpSpPr>
          <p:nvPr/>
        </p:nvGrpSpPr>
        <p:grpSpPr bwMode="auto">
          <a:xfrm>
            <a:off x="2857501" y="2692400"/>
            <a:ext cx="130175" cy="217488"/>
            <a:chOff x="840" y="1694"/>
            <a:chExt cx="82" cy="137"/>
          </a:xfrm>
        </p:grpSpPr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879" y="1694"/>
              <a:ext cx="0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840" y="1740"/>
              <a:ext cx="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398553" y="16383"/>
            <a:ext cx="4421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一、快速複習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1)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altLang="zh-CN" sz="400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3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 animBg="1"/>
      <p:bldP spid="195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967666" y="598488"/>
            <a:ext cx="8938334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這地方的人賢於帖撒羅尼迦的人，甘心領受這道，天天考查聖經，要曉得這道是與不是。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所以他們中間多有相信的，又有希臘尊貴的婦女，男子也不少。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但帖撒羅尼迦的猶太人知道保羅又在庇哩亞傳神的道，也就往那裡去，聳動攪擾眾人。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11-13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5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5" name="AutoShape 3"/>
          <p:cNvSpPr>
            <a:spLocks noChangeArrowheads="1"/>
          </p:cNvSpPr>
          <p:nvPr/>
        </p:nvSpPr>
        <p:spPr bwMode="auto">
          <a:xfrm>
            <a:off x="4008438" y="1366838"/>
            <a:ext cx="1192212" cy="381000"/>
          </a:xfrm>
          <a:prstGeom prst="wedgeRectCallout">
            <a:avLst>
              <a:gd name="adj1" fmla="val -41477"/>
              <a:gd name="adj2" fmla="val -12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25636" name="Freeform 4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37" name="Freeform 5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38" name="Freeform 6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39" name="Oval 7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0" name="Oval 8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1" name="Oval 9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325644" name="Picture 12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5" name="Picture 13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6" name="Picture 1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7" name="Text Box 15"/>
          <p:cNvSpPr txBox="1">
            <a:spLocks noChangeAspect="1" noChangeArrowheads="1"/>
          </p:cNvSpPr>
          <p:nvPr/>
        </p:nvSpPr>
        <p:spPr bwMode="auto">
          <a:xfrm>
            <a:off x="2274738" y="331788"/>
            <a:ext cx="8494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325648" name="AutoShape 16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25652" name="Freeform 20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3" name="Oval 21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54" name="AutoShape 22"/>
          <p:cNvSpPr>
            <a:spLocks noChangeArrowheads="1"/>
          </p:cNvSpPr>
          <p:nvPr/>
        </p:nvSpPr>
        <p:spPr bwMode="auto">
          <a:xfrm>
            <a:off x="2444750" y="1100138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sp>
        <p:nvSpPr>
          <p:cNvPr id="325655" name="Freeform 23"/>
          <p:cNvSpPr>
            <a:spLocks/>
          </p:cNvSpPr>
          <p:nvPr/>
        </p:nvSpPr>
        <p:spPr bwMode="auto">
          <a:xfrm>
            <a:off x="3419475" y="1135063"/>
            <a:ext cx="279400" cy="406400"/>
          </a:xfrm>
          <a:custGeom>
            <a:avLst/>
            <a:gdLst>
              <a:gd name="T0" fmla="*/ 0 w 176"/>
              <a:gd name="T1" fmla="*/ 0 h 256"/>
              <a:gd name="T2" fmla="*/ 76 w 176"/>
              <a:gd name="T3" fmla="*/ 106 h 256"/>
              <a:gd name="T4" fmla="*/ 176 w 176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256">
                <a:moveTo>
                  <a:pt x="0" y="0"/>
                </a:moveTo>
                <a:cubicBezTo>
                  <a:pt x="23" y="31"/>
                  <a:pt x="47" y="63"/>
                  <a:pt x="76" y="106"/>
                </a:cubicBezTo>
                <a:cubicBezTo>
                  <a:pt x="105" y="149"/>
                  <a:pt x="140" y="202"/>
                  <a:pt x="176" y="25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1" name="Oval 19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5656" name="Picture 2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524000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59" name="Text Box 27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sp>
        <p:nvSpPr>
          <p:cNvPr id="325660" name="Text Box 28"/>
          <p:cNvSpPr txBox="1">
            <a:spLocks noChangeAspect="1" noChangeArrowheads="1"/>
          </p:cNvSpPr>
          <p:nvPr/>
        </p:nvSpPr>
        <p:spPr bwMode="auto">
          <a:xfrm>
            <a:off x="2651911" y="331788"/>
            <a:ext cx="627864" cy="711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</p:txBody>
      </p:sp>
      <p:sp>
        <p:nvSpPr>
          <p:cNvPr id="325661" name="Text Box 29"/>
          <p:cNvSpPr txBox="1">
            <a:spLocks noChangeAspect="1" noChangeArrowheads="1"/>
          </p:cNvSpPr>
          <p:nvPr/>
        </p:nvSpPr>
        <p:spPr bwMode="auto">
          <a:xfrm>
            <a:off x="3065599" y="15160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325662" name="Freeform 30"/>
          <p:cNvSpPr>
            <a:spLocks/>
          </p:cNvSpPr>
          <p:nvPr/>
        </p:nvSpPr>
        <p:spPr bwMode="auto">
          <a:xfrm>
            <a:off x="3703639" y="1552575"/>
            <a:ext cx="1273175" cy="2998788"/>
          </a:xfrm>
          <a:custGeom>
            <a:avLst/>
            <a:gdLst>
              <a:gd name="T0" fmla="*/ 0 w 802"/>
              <a:gd name="T1" fmla="*/ 0 h 1889"/>
              <a:gd name="T2" fmla="*/ 387 w 802"/>
              <a:gd name="T3" fmla="*/ 582 h 1889"/>
              <a:gd name="T4" fmla="*/ 392 w 802"/>
              <a:gd name="T5" fmla="*/ 793 h 1889"/>
              <a:gd name="T6" fmla="*/ 283 w 802"/>
              <a:gd name="T7" fmla="*/ 835 h 1889"/>
              <a:gd name="T8" fmla="*/ 217 w 802"/>
              <a:gd name="T9" fmla="*/ 891 h 1889"/>
              <a:gd name="T10" fmla="*/ 166 w 802"/>
              <a:gd name="T11" fmla="*/ 931 h 1889"/>
              <a:gd name="T12" fmla="*/ 206 w 802"/>
              <a:gd name="T13" fmla="*/ 960 h 1889"/>
              <a:gd name="T14" fmla="*/ 325 w 802"/>
              <a:gd name="T15" fmla="*/ 1068 h 1889"/>
              <a:gd name="T16" fmla="*/ 441 w 802"/>
              <a:gd name="T17" fmla="*/ 1182 h 1889"/>
              <a:gd name="T18" fmla="*/ 489 w 802"/>
              <a:gd name="T19" fmla="*/ 1212 h 1889"/>
              <a:gd name="T20" fmla="*/ 534 w 802"/>
              <a:gd name="T21" fmla="*/ 1304 h 1889"/>
              <a:gd name="T22" fmla="*/ 581 w 802"/>
              <a:gd name="T23" fmla="*/ 1336 h 1889"/>
              <a:gd name="T24" fmla="*/ 757 w 802"/>
              <a:gd name="T25" fmla="*/ 1404 h 1889"/>
              <a:gd name="T26" fmla="*/ 801 w 802"/>
              <a:gd name="T27" fmla="*/ 1633 h 1889"/>
              <a:gd name="T28" fmla="*/ 766 w 802"/>
              <a:gd name="T29" fmla="*/ 188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2" h="1889">
                <a:moveTo>
                  <a:pt x="0" y="0"/>
                </a:moveTo>
                <a:cubicBezTo>
                  <a:pt x="64" y="97"/>
                  <a:pt x="322" y="450"/>
                  <a:pt x="387" y="582"/>
                </a:cubicBezTo>
                <a:cubicBezTo>
                  <a:pt x="452" y="714"/>
                  <a:pt x="409" y="751"/>
                  <a:pt x="392" y="793"/>
                </a:cubicBezTo>
                <a:cubicBezTo>
                  <a:pt x="375" y="835"/>
                  <a:pt x="312" y="819"/>
                  <a:pt x="283" y="835"/>
                </a:cubicBezTo>
                <a:cubicBezTo>
                  <a:pt x="254" y="851"/>
                  <a:pt x="236" y="875"/>
                  <a:pt x="217" y="891"/>
                </a:cubicBezTo>
                <a:cubicBezTo>
                  <a:pt x="198" y="907"/>
                  <a:pt x="168" y="920"/>
                  <a:pt x="166" y="931"/>
                </a:cubicBezTo>
                <a:cubicBezTo>
                  <a:pt x="164" y="942"/>
                  <a:pt x="180" y="937"/>
                  <a:pt x="206" y="960"/>
                </a:cubicBezTo>
                <a:cubicBezTo>
                  <a:pt x="232" y="983"/>
                  <a:pt x="286" y="1031"/>
                  <a:pt x="325" y="1068"/>
                </a:cubicBezTo>
                <a:cubicBezTo>
                  <a:pt x="364" y="1105"/>
                  <a:pt x="414" y="1158"/>
                  <a:pt x="441" y="1182"/>
                </a:cubicBezTo>
                <a:cubicBezTo>
                  <a:pt x="468" y="1206"/>
                  <a:pt x="474" y="1192"/>
                  <a:pt x="489" y="1212"/>
                </a:cubicBezTo>
                <a:cubicBezTo>
                  <a:pt x="504" y="1232"/>
                  <a:pt x="519" y="1283"/>
                  <a:pt x="534" y="1304"/>
                </a:cubicBezTo>
                <a:cubicBezTo>
                  <a:pt x="549" y="1325"/>
                  <a:pt x="544" y="1319"/>
                  <a:pt x="581" y="1336"/>
                </a:cubicBezTo>
                <a:cubicBezTo>
                  <a:pt x="618" y="1353"/>
                  <a:pt x="720" y="1355"/>
                  <a:pt x="757" y="1404"/>
                </a:cubicBezTo>
                <a:cubicBezTo>
                  <a:pt x="794" y="1453"/>
                  <a:pt x="800" y="1552"/>
                  <a:pt x="801" y="1633"/>
                </a:cubicBezTo>
                <a:cubicBezTo>
                  <a:pt x="802" y="1714"/>
                  <a:pt x="773" y="1836"/>
                  <a:pt x="766" y="18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63" name="Freeform 31"/>
          <p:cNvSpPr>
            <a:spLocks/>
          </p:cNvSpPr>
          <p:nvPr/>
        </p:nvSpPr>
        <p:spPr bwMode="auto">
          <a:xfrm>
            <a:off x="4597401" y="4195764"/>
            <a:ext cx="320675" cy="433387"/>
          </a:xfrm>
          <a:custGeom>
            <a:avLst/>
            <a:gdLst>
              <a:gd name="T0" fmla="*/ 202 w 202"/>
              <a:gd name="T1" fmla="*/ 219 h 273"/>
              <a:gd name="T2" fmla="*/ 160 w 202"/>
              <a:gd name="T3" fmla="*/ 271 h 273"/>
              <a:gd name="T4" fmla="*/ 54 w 202"/>
              <a:gd name="T5" fmla="*/ 234 h 273"/>
              <a:gd name="T6" fmla="*/ 8 w 202"/>
              <a:gd name="T7" fmla="*/ 147 h 273"/>
              <a:gd name="T8" fmla="*/ 6 w 20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73">
                <a:moveTo>
                  <a:pt x="202" y="219"/>
                </a:moveTo>
                <a:cubicBezTo>
                  <a:pt x="195" y="228"/>
                  <a:pt x="185" y="269"/>
                  <a:pt x="160" y="271"/>
                </a:cubicBezTo>
                <a:cubicBezTo>
                  <a:pt x="135" y="273"/>
                  <a:pt x="79" y="255"/>
                  <a:pt x="54" y="234"/>
                </a:cubicBezTo>
                <a:cubicBezTo>
                  <a:pt x="29" y="213"/>
                  <a:pt x="16" y="186"/>
                  <a:pt x="8" y="147"/>
                </a:cubicBezTo>
                <a:cubicBezTo>
                  <a:pt x="0" y="108"/>
                  <a:pt x="6" y="31"/>
                  <a:pt x="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64" name="AutoShape 32"/>
          <p:cNvSpPr>
            <a:spLocks noChangeArrowheads="1"/>
          </p:cNvSpPr>
          <p:nvPr/>
        </p:nvSpPr>
        <p:spPr bwMode="auto">
          <a:xfrm>
            <a:off x="3959226" y="4319588"/>
            <a:ext cx="568325" cy="381000"/>
          </a:xfrm>
          <a:prstGeom prst="wedgeRectCallout">
            <a:avLst>
              <a:gd name="adj1" fmla="val 51954"/>
              <a:gd name="adj2" fmla="val -8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325665" name="Oval 33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5666" name="Picture 3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74808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68" name="Rectangle 36"/>
          <p:cNvSpPr>
            <a:spLocks noChangeArrowheads="1"/>
          </p:cNvSpPr>
          <p:nvPr/>
        </p:nvSpPr>
        <p:spPr bwMode="auto">
          <a:xfrm>
            <a:off x="6975476" y="-14288"/>
            <a:ext cx="3692525" cy="687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67" name="Text Box 35"/>
          <p:cNvSpPr txBox="1">
            <a:spLocks noChangeAspect="1" noChangeArrowheads="1"/>
          </p:cNvSpPr>
          <p:nvPr/>
        </p:nvSpPr>
        <p:spPr bwMode="auto">
          <a:xfrm>
            <a:off x="4083186" y="35480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325650" name="Rectangle 18"/>
          <p:cNvSpPr>
            <a:spLocks noChangeArrowheads="1"/>
          </p:cNvSpPr>
          <p:nvPr/>
        </p:nvSpPr>
        <p:spPr bwMode="auto">
          <a:xfrm>
            <a:off x="7296151" y="608014"/>
            <a:ext cx="3197255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當時弟兄們便打發保羅往海邊去，西拉和提摩太仍住在庇哩亞。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送保羅的人帶他到了雅典，既領了保羅的命，叫西拉和提摩太速速到他這裡來，就回去了。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17:14-15)</a:t>
            </a:r>
          </a:p>
        </p:txBody>
      </p:sp>
      <p:pic>
        <p:nvPicPr>
          <p:cNvPr id="325669" name="Picture 37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70" name="Text Box 38"/>
          <p:cNvSpPr txBox="1">
            <a:spLocks noChangeArrowheads="1"/>
          </p:cNvSpPr>
          <p:nvPr/>
        </p:nvSpPr>
        <p:spPr bwMode="auto">
          <a:xfrm>
            <a:off x="2635250" y="4343400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亞該亞</a:t>
            </a:r>
          </a:p>
        </p:txBody>
      </p:sp>
    </p:spTree>
    <p:extLst>
      <p:ext uri="{BB962C8B-B14F-4D97-AF65-F5344CB8AC3E}">
        <p14:creationId xmlns:p14="http://schemas.microsoft.com/office/powerpoint/2010/main" val="8351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7" grpId="0" animBg="1"/>
      <p:bldP spid="325655" grpId="0" animBg="1"/>
      <p:bldP spid="325660" grpId="0" animBg="1"/>
      <p:bldP spid="325661" grpId="0" animBg="1"/>
      <p:bldP spid="325661" grpId="1" animBg="1"/>
      <p:bldP spid="325662" grpId="0" animBg="1"/>
      <p:bldP spid="325663" grpId="0" animBg="1"/>
      <p:bldP spid="325664" grpId="0" animBg="1"/>
      <p:bldP spid="325665" grpId="0" animBg="1"/>
      <p:bldP spid="325668" grpId="0" animBg="1"/>
      <p:bldP spid="325667" grpId="0" animBg="1"/>
      <p:bldP spid="3256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4008438" y="1366838"/>
            <a:ext cx="1192212" cy="381000"/>
          </a:xfrm>
          <a:prstGeom prst="wedgeRectCallout">
            <a:avLst>
              <a:gd name="adj1" fmla="val -41477"/>
              <a:gd name="adj2" fmla="val -12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50212" name="Freeform 4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13" name="Freeform 5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14" name="Freeform 6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7" name="Oval 9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350219" name="Picture 11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23" name="AutoShape 15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50224" name="Freeform 16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5" name="Oval 17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2444750" y="1100138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sp>
        <p:nvSpPr>
          <p:cNvPr id="350227" name="Freeform 19"/>
          <p:cNvSpPr>
            <a:spLocks/>
          </p:cNvSpPr>
          <p:nvPr/>
        </p:nvSpPr>
        <p:spPr bwMode="auto">
          <a:xfrm>
            <a:off x="3419475" y="1135063"/>
            <a:ext cx="279400" cy="406400"/>
          </a:xfrm>
          <a:custGeom>
            <a:avLst/>
            <a:gdLst>
              <a:gd name="T0" fmla="*/ 0 w 176"/>
              <a:gd name="T1" fmla="*/ 0 h 256"/>
              <a:gd name="T2" fmla="*/ 76 w 176"/>
              <a:gd name="T3" fmla="*/ 106 h 256"/>
              <a:gd name="T4" fmla="*/ 176 w 176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256">
                <a:moveTo>
                  <a:pt x="0" y="0"/>
                </a:moveTo>
                <a:cubicBezTo>
                  <a:pt x="23" y="31"/>
                  <a:pt x="47" y="63"/>
                  <a:pt x="76" y="106"/>
                </a:cubicBezTo>
                <a:cubicBezTo>
                  <a:pt x="105" y="149"/>
                  <a:pt x="140" y="202"/>
                  <a:pt x="176" y="25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0" name="Text Box 22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sp>
        <p:nvSpPr>
          <p:cNvPr id="350233" name="Freeform 25"/>
          <p:cNvSpPr>
            <a:spLocks/>
          </p:cNvSpPr>
          <p:nvPr/>
        </p:nvSpPr>
        <p:spPr bwMode="auto">
          <a:xfrm>
            <a:off x="3703639" y="1552575"/>
            <a:ext cx="1273175" cy="2998788"/>
          </a:xfrm>
          <a:custGeom>
            <a:avLst/>
            <a:gdLst>
              <a:gd name="T0" fmla="*/ 0 w 802"/>
              <a:gd name="T1" fmla="*/ 0 h 1889"/>
              <a:gd name="T2" fmla="*/ 387 w 802"/>
              <a:gd name="T3" fmla="*/ 582 h 1889"/>
              <a:gd name="T4" fmla="*/ 392 w 802"/>
              <a:gd name="T5" fmla="*/ 793 h 1889"/>
              <a:gd name="T6" fmla="*/ 283 w 802"/>
              <a:gd name="T7" fmla="*/ 835 h 1889"/>
              <a:gd name="T8" fmla="*/ 217 w 802"/>
              <a:gd name="T9" fmla="*/ 891 h 1889"/>
              <a:gd name="T10" fmla="*/ 166 w 802"/>
              <a:gd name="T11" fmla="*/ 931 h 1889"/>
              <a:gd name="T12" fmla="*/ 206 w 802"/>
              <a:gd name="T13" fmla="*/ 960 h 1889"/>
              <a:gd name="T14" fmla="*/ 325 w 802"/>
              <a:gd name="T15" fmla="*/ 1068 h 1889"/>
              <a:gd name="T16" fmla="*/ 441 w 802"/>
              <a:gd name="T17" fmla="*/ 1182 h 1889"/>
              <a:gd name="T18" fmla="*/ 489 w 802"/>
              <a:gd name="T19" fmla="*/ 1212 h 1889"/>
              <a:gd name="T20" fmla="*/ 534 w 802"/>
              <a:gd name="T21" fmla="*/ 1304 h 1889"/>
              <a:gd name="T22" fmla="*/ 581 w 802"/>
              <a:gd name="T23" fmla="*/ 1336 h 1889"/>
              <a:gd name="T24" fmla="*/ 757 w 802"/>
              <a:gd name="T25" fmla="*/ 1404 h 1889"/>
              <a:gd name="T26" fmla="*/ 801 w 802"/>
              <a:gd name="T27" fmla="*/ 1633 h 1889"/>
              <a:gd name="T28" fmla="*/ 766 w 802"/>
              <a:gd name="T29" fmla="*/ 188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2" h="1889">
                <a:moveTo>
                  <a:pt x="0" y="0"/>
                </a:moveTo>
                <a:cubicBezTo>
                  <a:pt x="64" y="97"/>
                  <a:pt x="322" y="450"/>
                  <a:pt x="387" y="582"/>
                </a:cubicBezTo>
                <a:cubicBezTo>
                  <a:pt x="452" y="714"/>
                  <a:pt x="409" y="751"/>
                  <a:pt x="392" y="793"/>
                </a:cubicBezTo>
                <a:cubicBezTo>
                  <a:pt x="375" y="835"/>
                  <a:pt x="312" y="819"/>
                  <a:pt x="283" y="835"/>
                </a:cubicBezTo>
                <a:cubicBezTo>
                  <a:pt x="254" y="851"/>
                  <a:pt x="236" y="875"/>
                  <a:pt x="217" y="891"/>
                </a:cubicBezTo>
                <a:cubicBezTo>
                  <a:pt x="198" y="907"/>
                  <a:pt x="168" y="920"/>
                  <a:pt x="166" y="931"/>
                </a:cubicBezTo>
                <a:cubicBezTo>
                  <a:pt x="164" y="942"/>
                  <a:pt x="180" y="937"/>
                  <a:pt x="206" y="960"/>
                </a:cubicBezTo>
                <a:cubicBezTo>
                  <a:pt x="232" y="983"/>
                  <a:pt x="286" y="1031"/>
                  <a:pt x="325" y="1068"/>
                </a:cubicBezTo>
                <a:cubicBezTo>
                  <a:pt x="364" y="1105"/>
                  <a:pt x="414" y="1158"/>
                  <a:pt x="441" y="1182"/>
                </a:cubicBezTo>
                <a:cubicBezTo>
                  <a:pt x="468" y="1206"/>
                  <a:pt x="474" y="1192"/>
                  <a:pt x="489" y="1212"/>
                </a:cubicBezTo>
                <a:cubicBezTo>
                  <a:pt x="504" y="1232"/>
                  <a:pt x="519" y="1283"/>
                  <a:pt x="534" y="1304"/>
                </a:cubicBezTo>
                <a:cubicBezTo>
                  <a:pt x="549" y="1325"/>
                  <a:pt x="544" y="1319"/>
                  <a:pt x="581" y="1336"/>
                </a:cubicBezTo>
                <a:cubicBezTo>
                  <a:pt x="618" y="1353"/>
                  <a:pt x="720" y="1355"/>
                  <a:pt x="757" y="1404"/>
                </a:cubicBezTo>
                <a:cubicBezTo>
                  <a:pt x="794" y="1453"/>
                  <a:pt x="800" y="1552"/>
                  <a:pt x="801" y="1633"/>
                </a:cubicBezTo>
                <a:cubicBezTo>
                  <a:pt x="802" y="1714"/>
                  <a:pt x="773" y="1836"/>
                  <a:pt x="766" y="18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4" name="Freeform 26"/>
          <p:cNvSpPr>
            <a:spLocks/>
          </p:cNvSpPr>
          <p:nvPr/>
        </p:nvSpPr>
        <p:spPr bwMode="auto">
          <a:xfrm>
            <a:off x="4597401" y="4195764"/>
            <a:ext cx="320675" cy="433387"/>
          </a:xfrm>
          <a:custGeom>
            <a:avLst/>
            <a:gdLst>
              <a:gd name="T0" fmla="*/ 202 w 202"/>
              <a:gd name="T1" fmla="*/ 219 h 273"/>
              <a:gd name="T2" fmla="*/ 160 w 202"/>
              <a:gd name="T3" fmla="*/ 271 h 273"/>
              <a:gd name="T4" fmla="*/ 54 w 202"/>
              <a:gd name="T5" fmla="*/ 234 h 273"/>
              <a:gd name="T6" fmla="*/ 8 w 202"/>
              <a:gd name="T7" fmla="*/ 147 h 273"/>
              <a:gd name="T8" fmla="*/ 6 w 20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73">
                <a:moveTo>
                  <a:pt x="202" y="219"/>
                </a:moveTo>
                <a:cubicBezTo>
                  <a:pt x="195" y="228"/>
                  <a:pt x="185" y="269"/>
                  <a:pt x="160" y="271"/>
                </a:cubicBezTo>
                <a:cubicBezTo>
                  <a:pt x="135" y="273"/>
                  <a:pt x="79" y="255"/>
                  <a:pt x="54" y="234"/>
                </a:cubicBezTo>
                <a:cubicBezTo>
                  <a:pt x="29" y="213"/>
                  <a:pt x="16" y="186"/>
                  <a:pt x="8" y="147"/>
                </a:cubicBezTo>
                <a:cubicBezTo>
                  <a:pt x="0" y="108"/>
                  <a:pt x="6" y="31"/>
                  <a:pt x="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5" name="AutoShape 27"/>
          <p:cNvSpPr>
            <a:spLocks noChangeArrowheads="1"/>
          </p:cNvSpPr>
          <p:nvPr/>
        </p:nvSpPr>
        <p:spPr bwMode="auto">
          <a:xfrm>
            <a:off x="3959226" y="4319588"/>
            <a:ext cx="568325" cy="381000"/>
          </a:xfrm>
          <a:prstGeom prst="wedgeRectCallout">
            <a:avLst>
              <a:gd name="adj1" fmla="val 51954"/>
              <a:gd name="adj2" fmla="val -8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350236" name="Oval 28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0237" name="Picture 29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74808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38" name="Rectangle 30"/>
          <p:cNvSpPr>
            <a:spLocks noChangeArrowheads="1"/>
          </p:cNvSpPr>
          <p:nvPr/>
        </p:nvSpPr>
        <p:spPr bwMode="auto">
          <a:xfrm>
            <a:off x="6975476" y="-14288"/>
            <a:ext cx="3692525" cy="687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39" name="Text Box 31"/>
          <p:cNvSpPr txBox="1">
            <a:spLocks noChangeAspect="1" noChangeArrowheads="1"/>
          </p:cNvSpPr>
          <p:nvPr/>
        </p:nvSpPr>
        <p:spPr bwMode="auto">
          <a:xfrm>
            <a:off x="4083186" y="35480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350240" name="Rectangle 32"/>
          <p:cNvSpPr>
            <a:spLocks noChangeArrowheads="1"/>
          </p:cNvSpPr>
          <p:nvPr/>
        </p:nvSpPr>
        <p:spPr bwMode="auto">
          <a:xfrm>
            <a:off x="7296151" y="608014"/>
            <a:ext cx="298291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差提摩太返帖撒羅尼迦堅固門徒：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我們既不能再忍，就願意獨自等在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雅典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，打發我們的兄弟在基督福音上作神執事的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提摩太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前去，堅固你們，並在你們所信的道上勸慰你們，免得有人被諸般患難搖動。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帖前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3:1-3)</a:t>
            </a:r>
          </a:p>
        </p:txBody>
      </p:sp>
      <p:pic>
        <p:nvPicPr>
          <p:cNvPr id="350241" name="Picture 33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42" name="Text Box 34"/>
          <p:cNvSpPr txBox="1">
            <a:spLocks noChangeAspect="1" noChangeArrowheads="1"/>
          </p:cNvSpPr>
          <p:nvPr/>
        </p:nvSpPr>
        <p:spPr bwMode="auto">
          <a:xfrm>
            <a:off x="2651911" y="331788"/>
            <a:ext cx="627864" cy="711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</p:txBody>
      </p:sp>
      <p:pic>
        <p:nvPicPr>
          <p:cNvPr id="350243" name="Picture 35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2635250" y="4343400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亞該亞</a:t>
            </a:r>
          </a:p>
        </p:txBody>
      </p:sp>
    </p:spTree>
    <p:extLst>
      <p:ext uri="{BB962C8B-B14F-4D97-AF65-F5344CB8AC3E}">
        <p14:creationId xmlns:p14="http://schemas.microsoft.com/office/powerpoint/2010/main" val="5591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4008438" y="1366838"/>
            <a:ext cx="1192212" cy="381000"/>
          </a:xfrm>
          <a:prstGeom prst="wedgeRectCallout">
            <a:avLst>
              <a:gd name="adj1" fmla="val -41477"/>
              <a:gd name="adj2" fmla="val -12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27685" name="Freeform 5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6" name="Freeform 6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7" name="Freeform 7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8" name="Oval 8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89" name="Oval 9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90" name="Oval 10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27692" name="Text Box 12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sp>
        <p:nvSpPr>
          <p:cNvPr id="327696" name="Text Box 16"/>
          <p:cNvSpPr txBox="1">
            <a:spLocks noChangeAspect="1" noChangeArrowheads="1"/>
          </p:cNvSpPr>
          <p:nvPr/>
        </p:nvSpPr>
        <p:spPr bwMode="auto">
          <a:xfrm>
            <a:off x="2873511" y="5127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</p:txBody>
      </p:sp>
      <p:sp>
        <p:nvSpPr>
          <p:cNvPr id="327697" name="AutoShape 17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27699" name="Freeform 19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0" name="Oval 20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1" name="Freeform 21"/>
          <p:cNvSpPr>
            <a:spLocks/>
          </p:cNvSpPr>
          <p:nvPr/>
        </p:nvSpPr>
        <p:spPr bwMode="auto">
          <a:xfrm>
            <a:off x="3703639" y="1552575"/>
            <a:ext cx="1273175" cy="2998788"/>
          </a:xfrm>
          <a:custGeom>
            <a:avLst/>
            <a:gdLst>
              <a:gd name="T0" fmla="*/ 0 w 802"/>
              <a:gd name="T1" fmla="*/ 0 h 1889"/>
              <a:gd name="T2" fmla="*/ 387 w 802"/>
              <a:gd name="T3" fmla="*/ 582 h 1889"/>
              <a:gd name="T4" fmla="*/ 392 w 802"/>
              <a:gd name="T5" fmla="*/ 793 h 1889"/>
              <a:gd name="T6" fmla="*/ 283 w 802"/>
              <a:gd name="T7" fmla="*/ 835 h 1889"/>
              <a:gd name="T8" fmla="*/ 217 w 802"/>
              <a:gd name="T9" fmla="*/ 891 h 1889"/>
              <a:gd name="T10" fmla="*/ 166 w 802"/>
              <a:gd name="T11" fmla="*/ 931 h 1889"/>
              <a:gd name="T12" fmla="*/ 206 w 802"/>
              <a:gd name="T13" fmla="*/ 960 h 1889"/>
              <a:gd name="T14" fmla="*/ 325 w 802"/>
              <a:gd name="T15" fmla="*/ 1068 h 1889"/>
              <a:gd name="T16" fmla="*/ 441 w 802"/>
              <a:gd name="T17" fmla="*/ 1182 h 1889"/>
              <a:gd name="T18" fmla="*/ 489 w 802"/>
              <a:gd name="T19" fmla="*/ 1212 h 1889"/>
              <a:gd name="T20" fmla="*/ 534 w 802"/>
              <a:gd name="T21" fmla="*/ 1304 h 1889"/>
              <a:gd name="T22" fmla="*/ 581 w 802"/>
              <a:gd name="T23" fmla="*/ 1336 h 1889"/>
              <a:gd name="T24" fmla="*/ 757 w 802"/>
              <a:gd name="T25" fmla="*/ 1404 h 1889"/>
              <a:gd name="T26" fmla="*/ 801 w 802"/>
              <a:gd name="T27" fmla="*/ 1633 h 1889"/>
              <a:gd name="T28" fmla="*/ 766 w 802"/>
              <a:gd name="T29" fmla="*/ 188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2" h="1889">
                <a:moveTo>
                  <a:pt x="0" y="0"/>
                </a:moveTo>
                <a:cubicBezTo>
                  <a:pt x="64" y="97"/>
                  <a:pt x="322" y="450"/>
                  <a:pt x="387" y="582"/>
                </a:cubicBezTo>
                <a:cubicBezTo>
                  <a:pt x="452" y="714"/>
                  <a:pt x="409" y="751"/>
                  <a:pt x="392" y="793"/>
                </a:cubicBezTo>
                <a:cubicBezTo>
                  <a:pt x="375" y="835"/>
                  <a:pt x="312" y="819"/>
                  <a:pt x="283" y="835"/>
                </a:cubicBezTo>
                <a:cubicBezTo>
                  <a:pt x="254" y="851"/>
                  <a:pt x="236" y="875"/>
                  <a:pt x="217" y="891"/>
                </a:cubicBezTo>
                <a:cubicBezTo>
                  <a:pt x="198" y="907"/>
                  <a:pt x="168" y="920"/>
                  <a:pt x="166" y="931"/>
                </a:cubicBezTo>
                <a:cubicBezTo>
                  <a:pt x="164" y="942"/>
                  <a:pt x="180" y="937"/>
                  <a:pt x="206" y="960"/>
                </a:cubicBezTo>
                <a:cubicBezTo>
                  <a:pt x="232" y="983"/>
                  <a:pt x="286" y="1031"/>
                  <a:pt x="325" y="1068"/>
                </a:cubicBezTo>
                <a:cubicBezTo>
                  <a:pt x="364" y="1105"/>
                  <a:pt x="414" y="1158"/>
                  <a:pt x="441" y="1182"/>
                </a:cubicBezTo>
                <a:cubicBezTo>
                  <a:pt x="468" y="1206"/>
                  <a:pt x="474" y="1192"/>
                  <a:pt x="489" y="1212"/>
                </a:cubicBezTo>
                <a:cubicBezTo>
                  <a:pt x="504" y="1232"/>
                  <a:pt x="519" y="1283"/>
                  <a:pt x="534" y="1304"/>
                </a:cubicBezTo>
                <a:cubicBezTo>
                  <a:pt x="549" y="1325"/>
                  <a:pt x="544" y="1319"/>
                  <a:pt x="581" y="1336"/>
                </a:cubicBezTo>
                <a:cubicBezTo>
                  <a:pt x="618" y="1353"/>
                  <a:pt x="720" y="1355"/>
                  <a:pt x="757" y="1404"/>
                </a:cubicBezTo>
                <a:cubicBezTo>
                  <a:pt x="794" y="1453"/>
                  <a:pt x="800" y="1552"/>
                  <a:pt x="801" y="1633"/>
                </a:cubicBezTo>
                <a:cubicBezTo>
                  <a:pt x="802" y="1714"/>
                  <a:pt x="773" y="1836"/>
                  <a:pt x="766" y="18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2" name="Freeform 22"/>
          <p:cNvSpPr>
            <a:spLocks/>
          </p:cNvSpPr>
          <p:nvPr/>
        </p:nvSpPr>
        <p:spPr bwMode="auto">
          <a:xfrm>
            <a:off x="4597401" y="4195764"/>
            <a:ext cx="320675" cy="433387"/>
          </a:xfrm>
          <a:custGeom>
            <a:avLst/>
            <a:gdLst>
              <a:gd name="T0" fmla="*/ 202 w 202"/>
              <a:gd name="T1" fmla="*/ 219 h 273"/>
              <a:gd name="T2" fmla="*/ 160 w 202"/>
              <a:gd name="T3" fmla="*/ 271 h 273"/>
              <a:gd name="T4" fmla="*/ 54 w 202"/>
              <a:gd name="T5" fmla="*/ 234 h 273"/>
              <a:gd name="T6" fmla="*/ 8 w 202"/>
              <a:gd name="T7" fmla="*/ 147 h 273"/>
              <a:gd name="T8" fmla="*/ 6 w 20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73">
                <a:moveTo>
                  <a:pt x="202" y="219"/>
                </a:moveTo>
                <a:cubicBezTo>
                  <a:pt x="195" y="228"/>
                  <a:pt x="185" y="269"/>
                  <a:pt x="160" y="271"/>
                </a:cubicBezTo>
                <a:cubicBezTo>
                  <a:pt x="135" y="273"/>
                  <a:pt x="79" y="255"/>
                  <a:pt x="54" y="234"/>
                </a:cubicBezTo>
                <a:cubicBezTo>
                  <a:pt x="29" y="213"/>
                  <a:pt x="16" y="186"/>
                  <a:pt x="8" y="147"/>
                </a:cubicBezTo>
                <a:cubicBezTo>
                  <a:pt x="0" y="108"/>
                  <a:pt x="6" y="31"/>
                  <a:pt x="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3" name="AutoShape 23"/>
          <p:cNvSpPr>
            <a:spLocks noChangeArrowheads="1"/>
          </p:cNvSpPr>
          <p:nvPr/>
        </p:nvSpPr>
        <p:spPr bwMode="auto">
          <a:xfrm>
            <a:off x="3959226" y="4319588"/>
            <a:ext cx="568325" cy="381000"/>
          </a:xfrm>
          <a:prstGeom prst="wedgeRectCallout">
            <a:avLst>
              <a:gd name="adj1" fmla="val 51954"/>
              <a:gd name="adj2" fmla="val -8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327704" name="Oval 24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5" name="Freeform 25"/>
          <p:cNvSpPr>
            <a:spLocks/>
          </p:cNvSpPr>
          <p:nvPr/>
        </p:nvSpPr>
        <p:spPr bwMode="auto">
          <a:xfrm>
            <a:off x="3419475" y="1135063"/>
            <a:ext cx="279400" cy="406400"/>
          </a:xfrm>
          <a:custGeom>
            <a:avLst/>
            <a:gdLst>
              <a:gd name="T0" fmla="*/ 0 w 176"/>
              <a:gd name="T1" fmla="*/ 0 h 256"/>
              <a:gd name="T2" fmla="*/ 76 w 176"/>
              <a:gd name="T3" fmla="*/ 106 h 256"/>
              <a:gd name="T4" fmla="*/ 176 w 176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256">
                <a:moveTo>
                  <a:pt x="0" y="0"/>
                </a:moveTo>
                <a:cubicBezTo>
                  <a:pt x="23" y="31"/>
                  <a:pt x="47" y="63"/>
                  <a:pt x="76" y="106"/>
                </a:cubicBezTo>
                <a:cubicBezTo>
                  <a:pt x="105" y="149"/>
                  <a:pt x="140" y="202"/>
                  <a:pt x="176" y="25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6" name="Oval 26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7" name="AutoShape 27"/>
          <p:cNvSpPr>
            <a:spLocks noChangeArrowheads="1"/>
          </p:cNvSpPr>
          <p:nvPr/>
        </p:nvSpPr>
        <p:spPr bwMode="auto">
          <a:xfrm>
            <a:off x="2444750" y="1100138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pic>
        <p:nvPicPr>
          <p:cNvPr id="327709" name="Picture 29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74808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0" name="Text Box 30"/>
          <p:cNvSpPr txBox="1">
            <a:spLocks noChangeAspect="1" noChangeArrowheads="1"/>
          </p:cNvSpPr>
          <p:nvPr/>
        </p:nvSpPr>
        <p:spPr bwMode="auto">
          <a:xfrm>
            <a:off x="4083186" y="35480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pic>
        <p:nvPicPr>
          <p:cNvPr id="327712" name="Picture 32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612775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3" name="Text Box 33"/>
          <p:cNvSpPr txBox="1">
            <a:spLocks noChangeAspect="1" noChangeArrowheads="1"/>
          </p:cNvSpPr>
          <p:nvPr/>
        </p:nvSpPr>
        <p:spPr bwMode="auto">
          <a:xfrm>
            <a:off x="3551374" y="200025"/>
            <a:ext cx="406265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</p:txBody>
      </p:sp>
      <p:sp>
        <p:nvSpPr>
          <p:cNvPr id="327716" name="Rectangle 36"/>
          <p:cNvSpPr>
            <a:spLocks noChangeArrowheads="1"/>
          </p:cNvSpPr>
          <p:nvPr/>
        </p:nvSpPr>
        <p:spPr bwMode="auto">
          <a:xfrm>
            <a:off x="6975476" y="-14288"/>
            <a:ext cx="3692525" cy="687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9" name="Rectangle 39"/>
          <p:cNvSpPr>
            <a:spLocks noChangeArrowheads="1"/>
          </p:cNvSpPr>
          <p:nvPr/>
        </p:nvSpPr>
        <p:spPr bwMode="auto">
          <a:xfrm>
            <a:off x="7296151" y="608014"/>
            <a:ext cx="298291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差提摩太返帖撒羅尼迦堅固門徒：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我們既不能再忍，就願意獨自等在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雅典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，打發我們的兄弟在基督福音上作神執事的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提摩太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前去，堅固你們，並在你們所信的道上勸慰你們，免得有人被諸般患難搖動。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帖前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3:1-3)</a:t>
            </a:r>
          </a:p>
        </p:txBody>
      </p:sp>
      <p:pic>
        <p:nvPicPr>
          <p:cNvPr id="327720" name="Picture 40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1" name="Picture 41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2" name="Text Box 42"/>
          <p:cNvSpPr txBox="1">
            <a:spLocks noChangeArrowheads="1"/>
          </p:cNvSpPr>
          <p:nvPr/>
        </p:nvSpPr>
        <p:spPr bwMode="auto">
          <a:xfrm>
            <a:off x="2635250" y="4343400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亞該亞</a:t>
            </a:r>
          </a:p>
        </p:txBody>
      </p:sp>
    </p:spTree>
    <p:extLst>
      <p:ext uri="{BB962C8B-B14F-4D97-AF65-F5344CB8AC3E}">
        <p14:creationId xmlns:p14="http://schemas.microsoft.com/office/powerpoint/2010/main" val="8960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2286000" y="598488"/>
            <a:ext cx="7620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保羅在雅典等候他們的時候，看見滿城都是偶像，就心裡著急；於是在會堂裡與猶太人和虔敬的人，並每日在市上所遇見的人辯論。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2751138" y="2651125"/>
            <a:ext cx="66675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據說雅典一城的偶像數，超過希臘其他各城的偶像總和。在雅典遇見神靈的機會，比遇見人的機會還高。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2808288" y="2425700"/>
            <a:ext cx="64817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/>
      <p:bldP spid="3706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2286000" y="598489"/>
            <a:ext cx="7620000" cy="574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保羅在雅典等候他們的時候，看見滿城都是偶像，就心裡著急；於是在會堂裡與猶太人和虔敬的人，並每日在市上所遇見的人辯論。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還有以彼古羅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伊比鳩魯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和斯多亞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斯多葛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兩門的學士與他爭論。有的說：「這胡言亂語的要說什麼？」有的說：「他似乎是傳說外邦鬼神的。」這話是因保羅傳講耶穌與復活的道。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他們就把他帶到亞略巴古，說：「你所講的這新道，我們也可以知道嗎？因為你有些奇怪的事傳到我們耳中，我們願意知道這些事是什麼意思。」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雅典人和住在那裡的客人都不顧別的事，只將新聞說說聽聽。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17:16-21)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815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479a51dc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79576" y="139700"/>
            <a:ext cx="313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雅典的</a:t>
            </a:r>
            <a:r>
              <a:rPr lang="zh-TW" altLang="en-US" sz="2400">
                <a:ea typeface="SimHei" panose="02010609060101010101" pitchFamily="49" charset="-122"/>
              </a:rPr>
              <a:t>衛城</a:t>
            </a:r>
            <a:r>
              <a:rPr lang="en-US" altLang="zh-TW" sz="2400">
                <a:ea typeface="SimHei" panose="02010609060101010101" pitchFamily="49" charset="-122"/>
              </a:rPr>
              <a:t>(acropolis)</a:t>
            </a:r>
            <a:endParaRPr lang="zh-TW" altLang="en-US" sz="2400">
              <a:ea typeface="SimHei" panose="02010609060101010101" pitchFamily="49" charset="-122"/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6096000" y="1511300"/>
            <a:ext cx="1493838" cy="419100"/>
          </a:xfrm>
          <a:prstGeom prst="wedgeRectCallout">
            <a:avLst>
              <a:gd name="adj1" fmla="val -41819"/>
              <a:gd name="adj2" fmla="val 11401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巴特農神廟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600200" y="1905000"/>
            <a:ext cx="1219200" cy="419100"/>
          </a:xfrm>
          <a:prstGeom prst="wedgeRectCallout">
            <a:avLst>
              <a:gd name="adj1" fmla="val -39972"/>
              <a:gd name="adj2" fmla="val 11401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亞略巴古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124200" y="3390900"/>
            <a:ext cx="762000" cy="419100"/>
          </a:xfrm>
          <a:prstGeom prst="wedgeRectCallout">
            <a:avLst>
              <a:gd name="adj1" fmla="val -33958"/>
              <a:gd name="adj2" fmla="val 11401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劇院</a:t>
            </a:r>
          </a:p>
        </p:txBody>
      </p:sp>
    </p:spTree>
    <p:extLst>
      <p:ext uri="{BB962C8B-B14F-4D97-AF65-F5344CB8AC3E}">
        <p14:creationId xmlns:p14="http://schemas.microsoft.com/office/powerpoint/2010/main" val="22737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mars hil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1714"/>
            <a:ext cx="9144000" cy="47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3124200" y="2019300"/>
            <a:ext cx="1219200" cy="419100"/>
          </a:xfrm>
          <a:prstGeom prst="wedgeRectCallout">
            <a:avLst>
              <a:gd name="adj1" fmla="val -39972"/>
              <a:gd name="adj2" fmla="val 11401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亞略巴古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7421564" y="1562100"/>
            <a:ext cx="1493837" cy="419100"/>
          </a:xfrm>
          <a:prstGeom prst="wedgeRectCallout">
            <a:avLst>
              <a:gd name="adj1" fmla="val -41819"/>
              <a:gd name="adj2" fmla="val 11401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巴特農神廟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419600" y="2857500"/>
            <a:ext cx="762000" cy="419100"/>
          </a:xfrm>
          <a:prstGeom prst="wedgeRectCallout">
            <a:avLst>
              <a:gd name="adj1" fmla="val -33958"/>
              <a:gd name="adj2" fmla="val 11401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劇院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679576" y="139701"/>
            <a:ext cx="2797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en-US" altLang="zh-TW" sz="2400">
                <a:solidFill>
                  <a:schemeClr val="bg1"/>
                </a:solidFill>
                <a:ea typeface="SimHei" panose="02010609060101010101" pitchFamily="49" charset="-122"/>
              </a:rPr>
              <a:t>Google Earth </a:t>
            </a: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地形圖</a:t>
            </a:r>
          </a:p>
        </p:txBody>
      </p:sp>
    </p:spTree>
    <p:extLst>
      <p:ext uri="{BB962C8B-B14F-4D97-AF65-F5344CB8AC3E}">
        <p14:creationId xmlns:p14="http://schemas.microsoft.com/office/powerpoint/2010/main" val="35068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t-paul-preached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679575" y="120650"/>
            <a:ext cx="27241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亞略巴古遺址</a:t>
            </a:r>
          </a:p>
          <a:p>
            <a:pPr>
              <a:spcAft>
                <a:spcPct val="3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議會和宗教裁判所舊址</a:t>
            </a:r>
          </a:p>
          <a:p>
            <a:pPr>
              <a:spcAft>
                <a:spcPct val="3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蘇格拉底在此被判死刑</a:t>
            </a:r>
          </a:p>
          <a:p>
            <a:pPr>
              <a:spcAft>
                <a:spcPct val="30000"/>
              </a:spcAft>
            </a:pPr>
            <a:endParaRPr lang="zh-TW" altLang="en-US" sz="2000">
              <a:ea typeface="SimHei" panose="02010609060101010101" pitchFamily="49" charset="-122"/>
            </a:endParaRPr>
          </a:p>
        </p:txBody>
      </p:sp>
      <p:pic>
        <p:nvPicPr>
          <p:cNvPr id="46088" name="Picture 8" descr="socrates-on-trial-AY4M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6" y="0"/>
            <a:ext cx="57880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st-paul-preached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87" name="AutoShape 3"/>
          <p:cNvSpPr>
            <a:spLocks noChangeArrowheads="1"/>
          </p:cNvSpPr>
          <p:nvPr/>
        </p:nvSpPr>
        <p:spPr bwMode="auto">
          <a:xfrm>
            <a:off x="7772400" y="5334000"/>
            <a:ext cx="1951038" cy="533400"/>
          </a:xfrm>
          <a:prstGeom prst="wedgeRectCallout">
            <a:avLst>
              <a:gd name="adj1" fmla="val 7120"/>
              <a:gd name="adj2" fmla="val -14196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保羅的講道內容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1679576" y="120650"/>
            <a:ext cx="3459163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亞略巴古遺址</a:t>
            </a:r>
          </a:p>
          <a:p>
            <a:pPr>
              <a:spcAft>
                <a:spcPct val="3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議會和宗教裁判所舊址</a:t>
            </a:r>
          </a:p>
          <a:p>
            <a:pPr>
              <a:spcAft>
                <a:spcPct val="3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蘇格拉底在此被判死刑</a:t>
            </a:r>
          </a:p>
          <a:p>
            <a:pPr>
              <a:spcAft>
                <a:spcPct val="3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現稱</a:t>
            </a:r>
            <a:r>
              <a:rPr lang="en-US" altLang="zh-TW" sz="2000">
                <a:ea typeface="SimHei" panose="02010609060101010101" pitchFamily="49" charset="-122"/>
              </a:rPr>
              <a:t>Mars Hill</a:t>
            </a:r>
            <a:r>
              <a:rPr lang="zh-TW" altLang="en-US" sz="2000">
                <a:ea typeface="SimHei" panose="02010609060101010101" pitchFamily="49" charset="-122"/>
              </a:rPr>
              <a:t>，位於衛城下方</a:t>
            </a:r>
          </a:p>
        </p:txBody>
      </p:sp>
    </p:spTree>
    <p:extLst>
      <p:ext uri="{BB962C8B-B14F-4D97-AF65-F5344CB8AC3E}">
        <p14:creationId xmlns:p14="http://schemas.microsoft.com/office/powerpoint/2010/main" val="18144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5" name="Freeform 71"/>
          <p:cNvSpPr>
            <a:spLocks/>
          </p:cNvSpPr>
          <p:nvPr/>
        </p:nvSpPr>
        <p:spPr bwMode="auto">
          <a:xfrm>
            <a:off x="5803901" y="2703514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86777" y="2613026"/>
            <a:ext cx="622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AD 30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160838" y="2613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997575" y="2613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818438" y="2613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60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639300" y="2613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新細明體" panose="02020500000000000000" pitchFamily="18" charset="-120"/>
              </a:rPr>
              <a:t>70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180513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道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6299200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695483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5618163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5262563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4276725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V="1">
            <a:off x="9369425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V="1">
            <a:off x="992028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9729788" y="3338514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聖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殿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被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毀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765925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105525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二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426075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一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068888" y="3338513"/>
            <a:ext cx="387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提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阿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087813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數</a:t>
            </a: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326063" y="24558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907088" y="24558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5135563" y="631825"/>
            <a:ext cx="387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上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耶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路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撒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冷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賑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災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5711825" y="874714"/>
            <a:ext cx="387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耶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路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撒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冷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大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會</a:t>
            </a:r>
          </a:p>
        </p:txBody>
      </p:sp>
      <p:sp>
        <p:nvSpPr>
          <p:cNvPr id="21543" name="AutoShape 39" descr="Stationery"/>
          <p:cNvSpPr>
            <a:spLocks noChangeArrowheads="1"/>
          </p:cNvSpPr>
          <p:nvPr/>
        </p:nvSpPr>
        <p:spPr bwMode="auto">
          <a:xfrm>
            <a:off x="9132887" y="334171"/>
            <a:ext cx="1774825" cy="88741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保羅生平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4627563" y="2455863"/>
            <a:ext cx="0" cy="444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4432300" y="1123950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被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提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三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層</a:t>
            </a:r>
          </a:p>
          <a:p>
            <a:pPr algn="r"/>
            <a:r>
              <a:rPr lang="zh-TW" altLang="en-US" sz="1600">
                <a:solidFill>
                  <a:schemeClr val="accent2"/>
                </a:solidFill>
                <a:ea typeface="SimHei" panose="02010609060101010101" pitchFamily="49" charset="-122"/>
              </a:rPr>
              <a:t>天</a:t>
            </a:r>
          </a:p>
        </p:txBody>
      </p:sp>
      <p:sp>
        <p:nvSpPr>
          <p:cNvPr id="21548" name="Freeform 44"/>
          <p:cNvSpPr>
            <a:spLocks/>
          </p:cNvSpPr>
          <p:nvPr/>
        </p:nvSpPr>
        <p:spPr bwMode="auto">
          <a:xfrm>
            <a:off x="5426076" y="3151189"/>
            <a:ext cx="1979613" cy="1703387"/>
          </a:xfrm>
          <a:custGeom>
            <a:avLst/>
            <a:gdLst>
              <a:gd name="T0" fmla="*/ 17 w 1146"/>
              <a:gd name="T1" fmla="*/ 1073 h 1073"/>
              <a:gd name="T2" fmla="*/ 36 w 1146"/>
              <a:gd name="T3" fmla="*/ 871 h 1073"/>
              <a:gd name="T4" fmla="*/ 233 w 1146"/>
              <a:gd name="T5" fmla="*/ 727 h 1073"/>
              <a:gd name="T6" fmla="*/ 1000 w 1146"/>
              <a:gd name="T7" fmla="*/ 451 h 1073"/>
              <a:gd name="T8" fmla="*/ 1106 w 1146"/>
              <a:gd name="T9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6" h="1073">
                <a:moveTo>
                  <a:pt x="17" y="1073"/>
                </a:moveTo>
                <a:cubicBezTo>
                  <a:pt x="8" y="1001"/>
                  <a:pt x="0" y="929"/>
                  <a:pt x="36" y="871"/>
                </a:cubicBezTo>
                <a:cubicBezTo>
                  <a:pt x="72" y="813"/>
                  <a:pt x="72" y="797"/>
                  <a:pt x="233" y="727"/>
                </a:cubicBezTo>
                <a:cubicBezTo>
                  <a:pt x="394" y="657"/>
                  <a:pt x="854" y="572"/>
                  <a:pt x="1000" y="451"/>
                </a:cubicBezTo>
                <a:cubicBezTo>
                  <a:pt x="1146" y="330"/>
                  <a:pt x="1084" y="94"/>
                  <a:pt x="1106" y="0"/>
                </a:cubicBezTo>
              </a:path>
            </a:pathLst>
          </a:custGeom>
          <a:noFill/>
          <a:ln w="76200" cmpd="sng">
            <a:solidFill>
              <a:srgbClr val="CC0000">
                <a:alpha val="30000"/>
              </a:srgb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Freeform 45"/>
          <p:cNvSpPr>
            <a:spLocks/>
          </p:cNvSpPr>
          <p:nvPr/>
        </p:nvSpPr>
        <p:spPr bwMode="auto">
          <a:xfrm>
            <a:off x="3725863" y="3140075"/>
            <a:ext cx="2762250" cy="1766888"/>
          </a:xfrm>
          <a:custGeom>
            <a:avLst/>
            <a:gdLst>
              <a:gd name="T0" fmla="*/ 27 w 1740"/>
              <a:gd name="T1" fmla="*/ 1113 h 1113"/>
              <a:gd name="T2" fmla="*/ 90 w 1740"/>
              <a:gd name="T3" fmla="*/ 844 h 1113"/>
              <a:gd name="T4" fmla="*/ 570 w 1740"/>
              <a:gd name="T5" fmla="*/ 652 h 1113"/>
              <a:gd name="T6" fmla="*/ 1151 w 1740"/>
              <a:gd name="T7" fmla="*/ 494 h 1113"/>
              <a:gd name="T8" fmla="*/ 1645 w 1740"/>
              <a:gd name="T9" fmla="*/ 312 h 1113"/>
              <a:gd name="T10" fmla="*/ 1722 w 1740"/>
              <a:gd name="T11" fmla="*/ 0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0" h="1113">
                <a:moveTo>
                  <a:pt x="27" y="1113"/>
                </a:moveTo>
                <a:cubicBezTo>
                  <a:pt x="37" y="1068"/>
                  <a:pt x="0" y="921"/>
                  <a:pt x="90" y="844"/>
                </a:cubicBezTo>
                <a:cubicBezTo>
                  <a:pt x="180" y="767"/>
                  <a:pt x="393" y="710"/>
                  <a:pt x="570" y="652"/>
                </a:cubicBezTo>
                <a:cubicBezTo>
                  <a:pt x="747" y="594"/>
                  <a:pt x="972" y="551"/>
                  <a:pt x="1151" y="494"/>
                </a:cubicBezTo>
                <a:cubicBezTo>
                  <a:pt x="1330" y="437"/>
                  <a:pt x="1550" y="394"/>
                  <a:pt x="1645" y="312"/>
                </a:cubicBezTo>
                <a:cubicBezTo>
                  <a:pt x="1740" y="230"/>
                  <a:pt x="1706" y="65"/>
                  <a:pt x="1722" y="0"/>
                </a:cubicBezTo>
              </a:path>
            </a:pathLst>
          </a:custGeom>
          <a:noFill/>
          <a:ln w="76200" cmpd="sng">
            <a:solidFill>
              <a:srgbClr val="CC0000">
                <a:alpha val="30000"/>
              </a:srgb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2327276" y="4821238"/>
            <a:ext cx="422275" cy="120015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保</a:t>
            </a:r>
          </a:p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羅</a:t>
            </a:r>
          </a:p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書</a:t>
            </a:r>
          </a:p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信</a:t>
            </a:r>
          </a:p>
        </p:txBody>
      </p:sp>
      <p:graphicFrame>
        <p:nvGraphicFramePr>
          <p:cNvPr id="21551" name="Group 47"/>
          <p:cNvGraphicFramePr>
            <a:graphicFrameLocks noGrp="1"/>
          </p:cNvGraphicFramePr>
          <p:nvPr/>
        </p:nvGraphicFramePr>
        <p:xfrm>
          <a:off x="2911475" y="4830764"/>
          <a:ext cx="6775450" cy="1629093"/>
        </p:xfrm>
        <a:graphic>
          <a:graphicData uri="http://schemas.openxmlformats.org/drawingml/2006/table">
            <a:tbl>
              <a:tblPr/>
              <a:tblGrid>
                <a:gridCol w="1695450"/>
                <a:gridCol w="1692275"/>
                <a:gridCol w="1693863"/>
                <a:gridCol w="1693862"/>
              </a:tblGrid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65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93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帖撒羅尼迦前書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帖撒羅尼迦後書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羅馬書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哥林多前書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哥林多後書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加拉太書？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以弗所書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腓立比書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歌羅西書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腓利門書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提摩太前書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提摩太後書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提多書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6307138" y="4762501"/>
            <a:ext cx="3473450" cy="197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3" name="Freeform 69"/>
          <p:cNvSpPr>
            <a:spLocks/>
          </p:cNvSpPr>
          <p:nvPr/>
        </p:nvSpPr>
        <p:spPr bwMode="auto">
          <a:xfrm>
            <a:off x="6565901" y="2016126"/>
            <a:ext cx="557213" cy="735013"/>
          </a:xfrm>
          <a:custGeom>
            <a:avLst/>
            <a:gdLst>
              <a:gd name="T0" fmla="*/ 6 w 351"/>
              <a:gd name="T1" fmla="*/ 0 h 463"/>
              <a:gd name="T2" fmla="*/ 50 w 351"/>
              <a:gd name="T3" fmla="*/ 184 h 463"/>
              <a:gd name="T4" fmla="*/ 304 w 351"/>
              <a:gd name="T5" fmla="*/ 277 h 463"/>
              <a:gd name="T6" fmla="*/ 330 w 351"/>
              <a:gd name="T7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1" h="463">
                <a:moveTo>
                  <a:pt x="6" y="0"/>
                </a:moveTo>
                <a:cubicBezTo>
                  <a:pt x="3" y="69"/>
                  <a:pt x="0" y="138"/>
                  <a:pt x="50" y="184"/>
                </a:cubicBezTo>
                <a:cubicBezTo>
                  <a:pt x="100" y="230"/>
                  <a:pt x="257" y="231"/>
                  <a:pt x="304" y="277"/>
                </a:cubicBezTo>
                <a:cubicBezTo>
                  <a:pt x="351" y="323"/>
                  <a:pt x="327" y="422"/>
                  <a:pt x="330" y="463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Freeform 70"/>
          <p:cNvSpPr>
            <a:spLocks/>
          </p:cNvSpPr>
          <p:nvPr/>
        </p:nvSpPr>
        <p:spPr bwMode="auto">
          <a:xfrm>
            <a:off x="5856289" y="1485901"/>
            <a:ext cx="612775" cy="1247775"/>
          </a:xfrm>
          <a:custGeom>
            <a:avLst/>
            <a:gdLst>
              <a:gd name="T0" fmla="*/ 15 w 386"/>
              <a:gd name="T1" fmla="*/ 786 h 786"/>
              <a:gd name="T2" fmla="*/ 26 w 386"/>
              <a:gd name="T3" fmla="*/ 682 h 786"/>
              <a:gd name="T4" fmla="*/ 173 w 386"/>
              <a:gd name="T5" fmla="*/ 560 h 786"/>
              <a:gd name="T6" fmla="*/ 209 w 386"/>
              <a:gd name="T7" fmla="*/ 114 h 786"/>
              <a:gd name="T8" fmla="*/ 386 w 386"/>
              <a:gd name="T9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786">
                <a:moveTo>
                  <a:pt x="15" y="786"/>
                </a:moveTo>
                <a:cubicBezTo>
                  <a:pt x="17" y="769"/>
                  <a:pt x="0" y="720"/>
                  <a:pt x="26" y="682"/>
                </a:cubicBezTo>
                <a:cubicBezTo>
                  <a:pt x="52" y="644"/>
                  <a:pt x="143" y="655"/>
                  <a:pt x="173" y="560"/>
                </a:cubicBezTo>
                <a:cubicBezTo>
                  <a:pt x="203" y="465"/>
                  <a:pt x="173" y="207"/>
                  <a:pt x="209" y="114"/>
                </a:cubicBezTo>
                <a:cubicBezTo>
                  <a:pt x="245" y="21"/>
                  <a:pt x="317" y="23"/>
                  <a:pt x="386" y="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Freeform 72"/>
          <p:cNvSpPr>
            <a:spLocks/>
          </p:cNvSpPr>
          <p:nvPr/>
        </p:nvSpPr>
        <p:spPr bwMode="auto">
          <a:xfrm>
            <a:off x="7019926" y="2706689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7" name="Text Box 73"/>
          <p:cNvSpPr txBox="1">
            <a:spLocks noChangeArrowheads="1"/>
          </p:cNvSpPr>
          <p:nvPr/>
        </p:nvSpPr>
        <p:spPr bwMode="auto">
          <a:xfrm>
            <a:off x="6397626" y="1300163"/>
            <a:ext cx="4068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chemeClr val="tx2"/>
                </a:solidFill>
                <a:ea typeface="SimHei" panose="02010609060101010101" pitchFamily="49" charset="-122"/>
              </a:rPr>
              <a:t>1. </a:t>
            </a:r>
            <a:r>
              <a:rPr lang="zh-TW" altLang="en-US" sz="1600">
                <a:solidFill>
                  <a:schemeClr val="tx2"/>
                </a:solidFill>
                <a:ea typeface="SimHei" panose="02010609060101010101" pitchFamily="49" charset="-122"/>
              </a:rPr>
              <a:t>寫於耶路撒冷大會之前，給南加拉太教會</a:t>
            </a:r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6397626" y="1712913"/>
            <a:ext cx="345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chemeClr val="tx2"/>
                </a:solidFill>
                <a:ea typeface="SimHei" panose="02010609060101010101" pitchFamily="49" charset="-122"/>
              </a:rPr>
              <a:t>2. </a:t>
            </a:r>
            <a:r>
              <a:rPr lang="zh-TW" altLang="en-US" sz="1600">
                <a:solidFill>
                  <a:schemeClr val="tx2"/>
                </a:solidFill>
                <a:ea typeface="SimHei" panose="02010609060101010101" pitchFamily="49" charset="-122"/>
              </a:rPr>
              <a:t>與羅馬書同期，給加拉太全省教會</a:t>
            </a:r>
          </a:p>
        </p:txBody>
      </p:sp>
      <p:sp>
        <p:nvSpPr>
          <p:cNvPr id="21579" name="AutoShape 75" descr="Parchment"/>
          <p:cNvSpPr>
            <a:spLocks noChangeArrowheads="1"/>
          </p:cNvSpPr>
          <p:nvPr/>
        </p:nvSpPr>
        <p:spPr bwMode="auto">
          <a:xfrm>
            <a:off x="6489700" y="592139"/>
            <a:ext cx="1201738" cy="574675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tx2"/>
                </a:solidFill>
                <a:ea typeface="SimHei" panose="02010609060101010101" pitchFamily="49" charset="-122"/>
              </a:rPr>
              <a:t>加拉太書</a:t>
            </a:r>
          </a:p>
        </p:txBody>
      </p:sp>
      <p:pic>
        <p:nvPicPr>
          <p:cNvPr id="21580" name="Picture 76" descr="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908300"/>
            <a:ext cx="7315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81" name="Line 77"/>
          <p:cNvSpPr>
            <a:spLocks noChangeShapeType="1"/>
          </p:cNvSpPr>
          <p:nvPr/>
        </p:nvSpPr>
        <p:spPr bwMode="auto">
          <a:xfrm flipV="1">
            <a:off x="3619500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 flipV="1">
            <a:off x="334168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Text Box 79"/>
          <p:cNvSpPr txBox="1">
            <a:spLocks noChangeArrowheads="1"/>
          </p:cNvSpPr>
          <p:nvPr/>
        </p:nvSpPr>
        <p:spPr bwMode="auto">
          <a:xfrm>
            <a:off x="3430588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拉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曠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野</a:t>
            </a:r>
          </a:p>
        </p:txBody>
      </p:sp>
      <p:sp>
        <p:nvSpPr>
          <p:cNvPr id="21584" name="Text Box 80"/>
          <p:cNvSpPr txBox="1">
            <a:spLocks noChangeArrowheads="1"/>
          </p:cNvSpPr>
          <p:nvPr/>
        </p:nvSpPr>
        <p:spPr bwMode="auto">
          <a:xfrm>
            <a:off x="3151188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主</a:t>
            </a:r>
          </a:p>
        </p:txBody>
      </p:sp>
      <p:grpSp>
        <p:nvGrpSpPr>
          <p:cNvPr id="21585" name="Group 81"/>
          <p:cNvGrpSpPr>
            <a:grpSpLocks/>
          </p:cNvGrpSpPr>
          <p:nvPr/>
        </p:nvGrpSpPr>
        <p:grpSpPr bwMode="auto">
          <a:xfrm>
            <a:off x="2857501" y="2692400"/>
            <a:ext cx="130175" cy="217488"/>
            <a:chOff x="840" y="1694"/>
            <a:chExt cx="82" cy="137"/>
          </a:xfrm>
        </p:grpSpPr>
        <p:sp>
          <p:nvSpPr>
            <p:cNvPr id="21586" name="Line 82"/>
            <p:cNvSpPr>
              <a:spLocks noChangeShapeType="1"/>
            </p:cNvSpPr>
            <p:nvPr/>
          </p:nvSpPr>
          <p:spPr bwMode="auto">
            <a:xfrm>
              <a:off x="879" y="1694"/>
              <a:ext cx="0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83"/>
            <p:cNvSpPr>
              <a:spLocks noChangeShapeType="1"/>
            </p:cNvSpPr>
            <p:nvPr/>
          </p:nvSpPr>
          <p:spPr bwMode="auto">
            <a:xfrm>
              <a:off x="840" y="1740"/>
              <a:ext cx="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88" name="Text Box 84"/>
          <p:cNvSpPr txBox="1">
            <a:spLocks noChangeArrowheads="1"/>
          </p:cNvSpPr>
          <p:nvPr/>
        </p:nvSpPr>
        <p:spPr bwMode="auto">
          <a:xfrm>
            <a:off x="8267700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獲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釋</a:t>
            </a:r>
          </a:p>
        </p:txBody>
      </p:sp>
      <p:sp>
        <p:nvSpPr>
          <p:cNvPr id="21589" name="Line 85"/>
          <p:cNvSpPr>
            <a:spLocks noChangeShapeType="1"/>
          </p:cNvSpPr>
          <p:nvPr/>
        </p:nvSpPr>
        <p:spPr bwMode="auto">
          <a:xfrm flipV="1">
            <a:off x="770413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0" name="Line 86"/>
          <p:cNvSpPr>
            <a:spLocks noChangeShapeType="1"/>
          </p:cNvSpPr>
          <p:nvPr/>
        </p:nvSpPr>
        <p:spPr bwMode="auto">
          <a:xfrm flipV="1">
            <a:off x="7978775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1" name="Line 87"/>
          <p:cNvSpPr>
            <a:spLocks noChangeShapeType="1"/>
          </p:cNvSpPr>
          <p:nvPr/>
        </p:nvSpPr>
        <p:spPr bwMode="auto">
          <a:xfrm flipV="1">
            <a:off x="8228013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2" name="Line 88"/>
          <p:cNvSpPr>
            <a:spLocks noChangeShapeType="1"/>
          </p:cNvSpPr>
          <p:nvPr/>
        </p:nvSpPr>
        <p:spPr bwMode="auto">
          <a:xfrm flipV="1">
            <a:off x="8459788" y="3136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8037513" y="3338514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馬</a:t>
            </a:r>
          </a:p>
        </p:txBody>
      </p:sp>
      <p:sp>
        <p:nvSpPr>
          <p:cNvPr id="21594" name="Text Box 90"/>
          <p:cNvSpPr txBox="1">
            <a:spLocks noChangeArrowheads="1"/>
          </p:cNvSpPr>
          <p:nvPr/>
        </p:nvSpPr>
        <p:spPr bwMode="auto">
          <a:xfrm>
            <a:off x="7785100" y="33385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四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7510463" y="3338514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被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囚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受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8553" y="16383"/>
            <a:ext cx="4421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一、快速複習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2)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altLang="zh-CN" sz="400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DSC012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79575" y="120650"/>
            <a:ext cx="292735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從衛城俯瞰亞略巴古</a:t>
            </a:r>
            <a:endParaRPr lang="zh-TW" altLang="en-US" sz="200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0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727969" y="349914"/>
            <a:ext cx="5436941" cy="623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保羅站在亞略巴古當中，說：「眾位雅典人哪，我看你們凡事很敬畏鬼神。我遊行的時候，觀看你們所敬拜的，遇見一座壇，上面寫著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未識之神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en-US" altLang="zh-TW" sz="2400" dirty="0">
                <a:solidFill>
                  <a:schemeClr val="accent2"/>
                </a:solidFill>
                <a:ea typeface="新細明體" panose="02020500000000000000" pitchFamily="18" charset="-120"/>
              </a:rPr>
              <a:t>To An Unknown God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。你們所不認識而敬拜的，我現在告訴你們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「創造宇宙和其中萬物的神，既是天地的主，就不住人手所造的殿，也不用人手服事，好像缺少什麼；自己倒將生命、氣息、萬物，賜給萬人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從一本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有古卷作血脈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造出萬族的人，住在全地上，並且預先定準他們的年限和所住的疆界，要叫他們尋求神，或者可以揣摩而得，其實他離我們各人不遠。」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17:22-27)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42022" name="Picture 6" descr="Rome Altar to unknown God 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6" y="762000"/>
            <a:ext cx="4162425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6705600" y="5851526"/>
            <a:ext cx="374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rgbClr val="996633"/>
                </a:solidFill>
                <a:ea typeface="SimHei" panose="02010609060101010101" pitchFamily="49" charset="-122"/>
              </a:rPr>
              <a:t>在羅馬出土的「未識之神」祭壇</a:t>
            </a:r>
          </a:p>
        </p:txBody>
      </p:sp>
    </p:spTree>
    <p:extLst>
      <p:ext uri="{BB962C8B-B14F-4D97-AF65-F5344CB8AC3E}">
        <p14:creationId xmlns:p14="http://schemas.microsoft.com/office/powerpoint/2010/main" val="7493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1047565" y="598488"/>
            <a:ext cx="8934635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「我們生活、動作、存留，都在乎他。就如你們作詩的，有人說：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我們也是他所生的。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我們既是神所生的，就不當以為神的神性像人用手藝、心思所雕刻的金、銀、石。世人蒙昧無知的時候，神並不監察，如今卻吩咐各處的人都要悔改。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因為他已經定了日子，要藉著他所設立的人，按公義審判天下，並且叫他從死裡復活，給萬人作可信的憑據。」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眾人聽見從死裡復活的話，就有譏誚他的；又有人說：「我們再聽你講這個吧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！」</a:t>
            </a:r>
            <a:endParaRPr lang="en-US" altLang="zh-TW" sz="24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於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是保羅從他們當中出去了。但有幾個人貼近他，信了主，其中有亞略巴古的官丟尼修，並一個婦人，名叫大馬哩，還有別人一同信從。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17:28-34)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86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6975476" y="-14288"/>
            <a:ext cx="3692525" cy="687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40" name="AutoShape 4"/>
          <p:cNvSpPr>
            <a:spLocks noChangeArrowheads="1"/>
          </p:cNvSpPr>
          <p:nvPr/>
        </p:nvSpPr>
        <p:spPr bwMode="auto">
          <a:xfrm>
            <a:off x="4008438" y="1366838"/>
            <a:ext cx="1192212" cy="381000"/>
          </a:xfrm>
          <a:prstGeom prst="wedgeRectCallout">
            <a:avLst>
              <a:gd name="adj1" fmla="val -41477"/>
              <a:gd name="adj2" fmla="val -12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500741" name="Freeform 5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42" name="Freeform 6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43" name="Freeform 7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44" name="Oval 8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45" name="Oval 9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46" name="Oval 10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00747" name="Text Box 11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sp>
        <p:nvSpPr>
          <p:cNvPr id="500748" name="AutoShape 12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500749" name="Rectangle 13"/>
          <p:cNvSpPr>
            <a:spLocks noChangeArrowheads="1"/>
          </p:cNvSpPr>
          <p:nvPr/>
        </p:nvSpPr>
        <p:spPr bwMode="auto">
          <a:xfrm>
            <a:off x="7296150" y="609601"/>
            <a:ext cx="2971801" cy="45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這事以後，保羅離了雅典，來到哥林多。遇見一個猶太人，名叫亞居拉，他生在本都；因為革老丟命猶太人都離開羅馬，新近帶著妻百基拉，從義大利來。保羅就投奔了他們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4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18:1-2)</a:t>
            </a:r>
          </a:p>
        </p:txBody>
      </p:sp>
      <p:sp>
        <p:nvSpPr>
          <p:cNvPr id="500750" name="Freeform 14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51" name="Oval 15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52" name="Freeform 16"/>
          <p:cNvSpPr>
            <a:spLocks/>
          </p:cNvSpPr>
          <p:nvPr/>
        </p:nvSpPr>
        <p:spPr bwMode="auto">
          <a:xfrm>
            <a:off x="3703639" y="1552575"/>
            <a:ext cx="1273175" cy="2998788"/>
          </a:xfrm>
          <a:custGeom>
            <a:avLst/>
            <a:gdLst>
              <a:gd name="T0" fmla="*/ 0 w 802"/>
              <a:gd name="T1" fmla="*/ 0 h 1889"/>
              <a:gd name="T2" fmla="*/ 387 w 802"/>
              <a:gd name="T3" fmla="*/ 582 h 1889"/>
              <a:gd name="T4" fmla="*/ 392 w 802"/>
              <a:gd name="T5" fmla="*/ 793 h 1889"/>
              <a:gd name="T6" fmla="*/ 283 w 802"/>
              <a:gd name="T7" fmla="*/ 835 h 1889"/>
              <a:gd name="T8" fmla="*/ 217 w 802"/>
              <a:gd name="T9" fmla="*/ 891 h 1889"/>
              <a:gd name="T10" fmla="*/ 166 w 802"/>
              <a:gd name="T11" fmla="*/ 931 h 1889"/>
              <a:gd name="T12" fmla="*/ 206 w 802"/>
              <a:gd name="T13" fmla="*/ 960 h 1889"/>
              <a:gd name="T14" fmla="*/ 325 w 802"/>
              <a:gd name="T15" fmla="*/ 1068 h 1889"/>
              <a:gd name="T16" fmla="*/ 441 w 802"/>
              <a:gd name="T17" fmla="*/ 1182 h 1889"/>
              <a:gd name="T18" fmla="*/ 489 w 802"/>
              <a:gd name="T19" fmla="*/ 1212 h 1889"/>
              <a:gd name="T20" fmla="*/ 534 w 802"/>
              <a:gd name="T21" fmla="*/ 1304 h 1889"/>
              <a:gd name="T22" fmla="*/ 581 w 802"/>
              <a:gd name="T23" fmla="*/ 1336 h 1889"/>
              <a:gd name="T24" fmla="*/ 757 w 802"/>
              <a:gd name="T25" fmla="*/ 1404 h 1889"/>
              <a:gd name="T26" fmla="*/ 801 w 802"/>
              <a:gd name="T27" fmla="*/ 1633 h 1889"/>
              <a:gd name="T28" fmla="*/ 766 w 802"/>
              <a:gd name="T29" fmla="*/ 188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2" h="1889">
                <a:moveTo>
                  <a:pt x="0" y="0"/>
                </a:moveTo>
                <a:cubicBezTo>
                  <a:pt x="64" y="97"/>
                  <a:pt x="322" y="450"/>
                  <a:pt x="387" y="582"/>
                </a:cubicBezTo>
                <a:cubicBezTo>
                  <a:pt x="452" y="714"/>
                  <a:pt x="409" y="751"/>
                  <a:pt x="392" y="793"/>
                </a:cubicBezTo>
                <a:cubicBezTo>
                  <a:pt x="375" y="835"/>
                  <a:pt x="312" y="819"/>
                  <a:pt x="283" y="835"/>
                </a:cubicBezTo>
                <a:cubicBezTo>
                  <a:pt x="254" y="851"/>
                  <a:pt x="236" y="875"/>
                  <a:pt x="217" y="891"/>
                </a:cubicBezTo>
                <a:cubicBezTo>
                  <a:pt x="198" y="907"/>
                  <a:pt x="168" y="920"/>
                  <a:pt x="166" y="931"/>
                </a:cubicBezTo>
                <a:cubicBezTo>
                  <a:pt x="164" y="942"/>
                  <a:pt x="180" y="937"/>
                  <a:pt x="206" y="960"/>
                </a:cubicBezTo>
                <a:cubicBezTo>
                  <a:pt x="232" y="983"/>
                  <a:pt x="286" y="1031"/>
                  <a:pt x="325" y="1068"/>
                </a:cubicBezTo>
                <a:cubicBezTo>
                  <a:pt x="364" y="1105"/>
                  <a:pt x="414" y="1158"/>
                  <a:pt x="441" y="1182"/>
                </a:cubicBezTo>
                <a:cubicBezTo>
                  <a:pt x="468" y="1206"/>
                  <a:pt x="474" y="1192"/>
                  <a:pt x="489" y="1212"/>
                </a:cubicBezTo>
                <a:cubicBezTo>
                  <a:pt x="504" y="1232"/>
                  <a:pt x="519" y="1283"/>
                  <a:pt x="534" y="1304"/>
                </a:cubicBezTo>
                <a:cubicBezTo>
                  <a:pt x="549" y="1325"/>
                  <a:pt x="544" y="1319"/>
                  <a:pt x="581" y="1336"/>
                </a:cubicBezTo>
                <a:cubicBezTo>
                  <a:pt x="618" y="1353"/>
                  <a:pt x="720" y="1355"/>
                  <a:pt x="757" y="1404"/>
                </a:cubicBezTo>
                <a:cubicBezTo>
                  <a:pt x="794" y="1453"/>
                  <a:pt x="800" y="1552"/>
                  <a:pt x="801" y="1633"/>
                </a:cubicBezTo>
                <a:cubicBezTo>
                  <a:pt x="802" y="1714"/>
                  <a:pt x="773" y="1836"/>
                  <a:pt x="766" y="18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53" name="Freeform 17"/>
          <p:cNvSpPr>
            <a:spLocks/>
          </p:cNvSpPr>
          <p:nvPr/>
        </p:nvSpPr>
        <p:spPr bwMode="auto">
          <a:xfrm>
            <a:off x="4597401" y="4195764"/>
            <a:ext cx="320675" cy="433387"/>
          </a:xfrm>
          <a:custGeom>
            <a:avLst/>
            <a:gdLst>
              <a:gd name="T0" fmla="*/ 202 w 202"/>
              <a:gd name="T1" fmla="*/ 219 h 273"/>
              <a:gd name="T2" fmla="*/ 160 w 202"/>
              <a:gd name="T3" fmla="*/ 271 h 273"/>
              <a:gd name="T4" fmla="*/ 54 w 202"/>
              <a:gd name="T5" fmla="*/ 234 h 273"/>
              <a:gd name="T6" fmla="*/ 8 w 202"/>
              <a:gd name="T7" fmla="*/ 147 h 273"/>
              <a:gd name="T8" fmla="*/ 6 w 20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73">
                <a:moveTo>
                  <a:pt x="202" y="219"/>
                </a:moveTo>
                <a:cubicBezTo>
                  <a:pt x="195" y="228"/>
                  <a:pt x="185" y="269"/>
                  <a:pt x="160" y="271"/>
                </a:cubicBezTo>
                <a:cubicBezTo>
                  <a:pt x="135" y="273"/>
                  <a:pt x="79" y="255"/>
                  <a:pt x="54" y="234"/>
                </a:cubicBezTo>
                <a:cubicBezTo>
                  <a:pt x="29" y="213"/>
                  <a:pt x="16" y="186"/>
                  <a:pt x="8" y="147"/>
                </a:cubicBezTo>
                <a:cubicBezTo>
                  <a:pt x="0" y="108"/>
                  <a:pt x="6" y="31"/>
                  <a:pt x="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54" name="AutoShape 18"/>
          <p:cNvSpPr>
            <a:spLocks noChangeArrowheads="1"/>
          </p:cNvSpPr>
          <p:nvPr/>
        </p:nvSpPr>
        <p:spPr bwMode="auto">
          <a:xfrm>
            <a:off x="3959226" y="4319588"/>
            <a:ext cx="568325" cy="381000"/>
          </a:xfrm>
          <a:prstGeom prst="wedgeRectCallout">
            <a:avLst>
              <a:gd name="adj1" fmla="val 51954"/>
              <a:gd name="adj2" fmla="val -8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500755" name="Freeform 19"/>
          <p:cNvSpPr>
            <a:spLocks/>
          </p:cNvSpPr>
          <p:nvPr/>
        </p:nvSpPr>
        <p:spPr bwMode="auto">
          <a:xfrm>
            <a:off x="3419475" y="1135063"/>
            <a:ext cx="279400" cy="406400"/>
          </a:xfrm>
          <a:custGeom>
            <a:avLst/>
            <a:gdLst>
              <a:gd name="T0" fmla="*/ 0 w 176"/>
              <a:gd name="T1" fmla="*/ 0 h 256"/>
              <a:gd name="T2" fmla="*/ 76 w 176"/>
              <a:gd name="T3" fmla="*/ 106 h 256"/>
              <a:gd name="T4" fmla="*/ 176 w 176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256">
                <a:moveTo>
                  <a:pt x="0" y="0"/>
                </a:moveTo>
                <a:cubicBezTo>
                  <a:pt x="23" y="31"/>
                  <a:pt x="47" y="63"/>
                  <a:pt x="76" y="106"/>
                </a:cubicBezTo>
                <a:cubicBezTo>
                  <a:pt x="105" y="149"/>
                  <a:pt x="140" y="202"/>
                  <a:pt x="176" y="25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56" name="Oval 20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57" name="AutoShape 21"/>
          <p:cNvSpPr>
            <a:spLocks noChangeArrowheads="1"/>
          </p:cNvSpPr>
          <p:nvPr/>
        </p:nvSpPr>
        <p:spPr bwMode="auto">
          <a:xfrm>
            <a:off x="2444750" y="1100138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pic>
        <p:nvPicPr>
          <p:cNvPr id="500758" name="Picture 22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74808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59" name="Text Box 23"/>
          <p:cNvSpPr txBox="1">
            <a:spLocks noChangeAspect="1" noChangeArrowheads="1"/>
          </p:cNvSpPr>
          <p:nvPr/>
        </p:nvSpPr>
        <p:spPr bwMode="auto">
          <a:xfrm>
            <a:off x="4083186" y="35480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pic>
        <p:nvPicPr>
          <p:cNvPr id="500760" name="Picture 2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612775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61" name="Text Box 25"/>
          <p:cNvSpPr txBox="1">
            <a:spLocks noChangeAspect="1" noChangeArrowheads="1"/>
          </p:cNvSpPr>
          <p:nvPr/>
        </p:nvSpPr>
        <p:spPr bwMode="auto">
          <a:xfrm>
            <a:off x="3551374" y="200025"/>
            <a:ext cx="406265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</p:txBody>
      </p:sp>
      <p:sp>
        <p:nvSpPr>
          <p:cNvPr id="500762" name="Oval 26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63" name="AutoShape 27"/>
          <p:cNvSpPr>
            <a:spLocks noChangeArrowheads="1"/>
          </p:cNvSpPr>
          <p:nvPr/>
        </p:nvSpPr>
        <p:spPr bwMode="auto">
          <a:xfrm>
            <a:off x="2870200" y="4157663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500764" name="Freeform 28"/>
          <p:cNvSpPr>
            <a:spLocks/>
          </p:cNvSpPr>
          <p:nvPr/>
        </p:nvSpPr>
        <p:spPr bwMode="auto">
          <a:xfrm>
            <a:off x="3917950" y="4037013"/>
            <a:ext cx="673100" cy="87312"/>
          </a:xfrm>
          <a:custGeom>
            <a:avLst/>
            <a:gdLst>
              <a:gd name="T0" fmla="*/ 424 w 424"/>
              <a:gd name="T1" fmla="*/ 53 h 55"/>
              <a:gd name="T2" fmla="*/ 184 w 424"/>
              <a:gd name="T3" fmla="*/ 0 h 55"/>
              <a:gd name="T4" fmla="*/ 0 w 424"/>
              <a:gd name="T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" h="55">
                <a:moveTo>
                  <a:pt x="424" y="53"/>
                </a:moveTo>
                <a:cubicBezTo>
                  <a:pt x="339" y="26"/>
                  <a:pt x="255" y="0"/>
                  <a:pt x="184" y="0"/>
                </a:cubicBezTo>
                <a:cubicBezTo>
                  <a:pt x="113" y="0"/>
                  <a:pt x="60" y="37"/>
                  <a:pt x="0" y="5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765" name="Oval 29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0766" name="Picture 30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77507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67" name="Text Box 31"/>
          <p:cNvSpPr txBox="1">
            <a:spLocks noChangeAspect="1" noChangeArrowheads="1"/>
          </p:cNvSpPr>
          <p:nvPr/>
        </p:nvSpPr>
        <p:spPr bwMode="auto">
          <a:xfrm>
            <a:off x="3330711" y="357822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500768" name="Text Box 32"/>
          <p:cNvSpPr txBox="1">
            <a:spLocks noChangeAspect="1" noChangeArrowheads="1"/>
          </p:cNvSpPr>
          <p:nvPr/>
        </p:nvSpPr>
        <p:spPr bwMode="auto">
          <a:xfrm>
            <a:off x="2873511" y="5127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</p:txBody>
      </p:sp>
      <p:pic>
        <p:nvPicPr>
          <p:cNvPr id="500769" name="Picture 33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770" name="Picture 3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0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animBg="1"/>
      <p:bldP spid="500749" grpId="0"/>
      <p:bldP spid="500759" grpId="0" animBg="1"/>
      <p:bldP spid="500762" grpId="0" animBg="1"/>
      <p:bldP spid="500763" grpId="0" animBg="1"/>
      <p:bldP spid="500764" grpId="0" animBg="1"/>
      <p:bldP spid="50076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6975476" y="-14288"/>
            <a:ext cx="3692525" cy="687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0" name="AutoShape 4"/>
          <p:cNvSpPr>
            <a:spLocks noChangeArrowheads="1"/>
          </p:cNvSpPr>
          <p:nvPr/>
        </p:nvSpPr>
        <p:spPr bwMode="auto">
          <a:xfrm>
            <a:off x="4008438" y="1366838"/>
            <a:ext cx="1192212" cy="381000"/>
          </a:xfrm>
          <a:prstGeom prst="wedgeRectCallout">
            <a:avLst>
              <a:gd name="adj1" fmla="val -41477"/>
              <a:gd name="adj2" fmla="val -12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36901" name="Freeform 5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2" name="Freeform 6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3" name="Freeform 7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6" name="Oval 10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36908" name="Text Box 12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sp>
        <p:nvSpPr>
          <p:cNvPr id="336911" name="AutoShape 15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7296150" y="609601"/>
            <a:ext cx="274637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這事以後，保羅離了雅典，來到哥林多。遇見一個猶太人，名叫亞居拉，他生在本都；因為革老丟命猶太人都離開羅馬，新近帶著妻百基拉，從義大利來。保羅就投奔了他們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4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18:1-2)</a:t>
            </a:r>
          </a:p>
        </p:txBody>
      </p:sp>
      <p:sp>
        <p:nvSpPr>
          <p:cNvPr id="336913" name="Freeform 17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4" name="Oval 18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5" name="Freeform 19"/>
          <p:cNvSpPr>
            <a:spLocks/>
          </p:cNvSpPr>
          <p:nvPr/>
        </p:nvSpPr>
        <p:spPr bwMode="auto">
          <a:xfrm>
            <a:off x="3703639" y="1552575"/>
            <a:ext cx="1273175" cy="2998788"/>
          </a:xfrm>
          <a:custGeom>
            <a:avLst/>
            <a:gdLst>
              <a:gd name="T0" fmla="*/ 0 w 802"/>
              <a:gd name="T1" fmla="*/ 0 h 1889"/>
              <a:gd name="T2" fmla="*/ 387 w 802"/>
              <a:gd name="T3" fmla="*/ 582 h 1889"/>
              <a:gd name="T4" fmla="*/ 392 w 802"/>
              <a:gd name="T5" fmla="*/ 793 h 1889"/>
              <a:gd name="T6" fmla="*/ 283 w 802"/>
              <a:gd name="T7" fmla="*/ 835 h 1889"/>
              <a:gd name="T8" fmla="*/ 217 w 802"/>
              <a:gd name="T9" fmla="*/ 891 h 1889"/>
              <a:gd name="T10" fmla="*/ 166 w 802"/>
              <a:gd name="T11" fmla="*/ 931 h 1889"/>
              <a:gd name="T12" fmla="*/ 206 w 802"/>
              <a:gd name="T13" fmla="*/ 960 h 1889"/>
              <a:gd name="T14" fmla="*/ 325 w 802"/>
              <a:gd name="T15" fmla="*/ 1068 h 1889"/>
              <a:gd name="T16" fmla="*/ 441 w 802"/>
              <a:gd name="T17" fmla="*/ 1182 h 1889"/>
              <a:gd name="T18" fmla="*/ 489 w 802"/>
              <a:gd name="T19" fmla="*/ 1212 h 1889"/>
              <a:gd name="T20" fmla="*/ 534 w 802"/>
              <a:gd name="T21" fmla="*/ 1304 h 1889"/>
              <a:gd name="T22" fmla="*/ 581 w 802"/>
              <a:gd name="T23" fmla="*/ 1336 h 1889"/>
              <a:gd name="T24" fmla="*/ 757 w 802"/>
              <a:gd name="T25" fmla="*/ 1404 h 1889"/>
              <a:gd name="T26" fmla="*/ 801 w 802"/>
              <a:gd name="T27" fmla="*/ 1633 h 1889"/>
              <a:gd name="T28" fmla="*/ 766 w 802"/>
              <a:gd name="T29" fmla="*/ 188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2" h="1889">
                <a:moveTo>
                  <a:pt x="0" y="0"/>
                </a:moveTo>
                <a:cubicBezTo>
                  <a:pt x="64" y="97"/>
                  <a:pt x="322" y="450"/>
                  <a:pt x="387" y="582"/>
                </a:cubicBezTo>
                <a:cubicBezTo>
                  <a:pt x="452" y="714"/>
                  <a:pt x="409" y="751"/>
                  <a:pt x="392" y="793"/>
                </a:cubicBezTo>
                <a:cubicBezTo>
                  <a:pt x="375" y="835"/>
                  <a:pt x="312" y="819"/>
                  <a:pt x="283" y="835"/>
                </a:cubicBezTo>
                <a:cubicBezTo>
                  <a:pt x="254" y="851"/>
                  <a:pt x="236" y="875"/>
                  <a:pt x="217" y="891"/>
                </a:cubicBezTo>
                <a:cubicBezTo>
                  <a:pt x="198" y="907"/>
                  <a:pt x="168" y="920"/>
                  <a:pt x="166" y="931"/>
                </a:cubicBezTo>
                <a:cubicBezTo>
                  <a:pt x="164" y="942"/>
                  <a:pt x="180" y="937"/>
                  <a:pt x="206" y="960"/>
                </a:cubicBezTo>
                <a:cubicBezTo>
                  <a:pt x="232" y="983"/>
                  <a:pt x="286" y="1031"/>
                  <a:pt x="325" y="1068"/>
                </a:cubicBezTo>
                <a:cubicBezTo>
                  <a:pt x="364" y="1105"/>
                  <a:pt x="414" y="1158"/>
                  <a:pt x="441" y="1182"/>
                </a:cubicBezTo>
                <a:cubicBezTo>
                  <a:pt x="468" y="1206"/>
                  <a:pt x="474" y="1192"/>
                  <a:pt x="489" y="1212"/>
                </a:cubicBezTo>
                <a:cubicBezTo>
                  <a:pt x="504" y="1232"/>
                  <a:pt x="519" y="1283"/>
                  <a:pt x="534" y="1304"/>
                </a:cubicBezTo>
                <a:cubicBezTo>
                  <a:pt x="549" y="1325"/>
                  <a:pt x="544" y="1319"/>
                  <a:pt x="581" y="1336"/>
                </a:cubicBezTo>
                <a:cubicBezTo>
                  <a:pt x="618" y="1353"/>
                  <a:pt x="720" y="1355"/>
                  <a:pt x="757" y="1404"/>
                </a:cubicBezTo>
                <a:cubicBezTo>
                  <a:pt x="794" y="1453"/>
                  <a:pt x="800" y="1552"/>
                  <a:pt x="801" y="1633"/>
                </a:cubicBezTo>
                <a:cubicBezTo>
                  <a:pt x="802" y="1714"/>
                  <a:pt x="773" y="1836"/>
                  <a:pt x="766" y="18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6" name="Freeform 20"/>
          <p:cNvSpPr>
            <a:spLocks/>
          </p:cNvSpPr>
          <p:nvPr/>
        </p:nvSpPr>
        <p:spPr bwMode="auto">
          <a:xfrm>
            <a:off x="4597401" y="4195764"/>
            <a:ext cx="320675" cy="433387"/>
          </a:xfrm>
          <a:custGeom>
            <a:avLst/>
            <a:gdLst>
              <a:gd name="T0" fmla="*/ 202 w 202"/>
              <a:gd name="T1" fmla="*/ 219 h 273"/>
              <a:gd name="T2" fmla="*/ 160 w 202"/>
              <a:gd name="T3" fmla="*/ 271 h 273"/>
              <a:gd name="T4" fmla="*/ 54 w 202"/>
              <a:gd name="T5" fmla="*/ 234 h 273"/>
              <a:gd name="T6" fmla="*/ 8 w 202"/>
              <a:gd name="T7" fmla="*/ 147 h 273"/>
              <a:gd name="T8" fmla="*/ 6 w 20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73">
                <a:moveTo>
                  <a:pt x="202" y="219"/>
                </a:moveTo>
                <a:cubicBezTo>
                  <a:pt x="195" y="228"/>
                  <a:pt x="185" y="269"/>
                  <a:pt x="160" y="271"/>
                </a:cubicBezTo>
                <a:cubicBezTo>
                  <a:pt x="135" y="273"/>
                  <a:pt x="79" y="255"/>
                  <a:pt x="54" y="234"/>
                </a:cubicBezTo>
                <a:cubicBezTo>
                  <a:pt x="29" y="213"/>
                  <a:pt x="16" y="186"/>
                  <a:pt x="8" y="147"/>
                </a:cubicBezTo>
                <a:cubicBezTo>
                  <a:pt x="0" y="108"/>
                  <a:pt x="6" y="31"/>
                  <a:pt x="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7" name="AutoShape 21"/>
          <p:cNvSpPr>
            <a:spLocks noChangeArrowheads="1"/>
          </p:cNvSpPr>
          <p:nvPr/>
        </p:nvSpPr>
        <p:spPr bwMode="auto">
          <a:xfrm>
            <a:off x="3959226" y="4319588"/>
            <a:ext cx="568325" cy="381000"/>
          </a:xfrm>
          <a:prstGeom prst="wedgeRectCallout">
            <a:avLst>
              <a:gd name="adj1" fmla="val 51954"/>
              <a:gd name="adj2" fmla="val -8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336918" name="Freeform 22"/>
          <p:cNvSpPr>
            <a:spLocks/>
          </p:cNvSpPr>
          <p:nvPr/>
        </p:nvSpPr>
        <p:spPr bwMode="auto">
          <a:xfrm>
            <a:off x="3419475" y="1135063"/>
            <a:ext cx="279400" cy="406400"/>
          </a:xfrm>
          <a:custGeom>
            <a:avLst/>
            <a:gdLst>
              <a:gd name="T0" fmla="*/ 0 w 176"/>
              <a:gd name="T1" fmla="*/ 0 h 256"/>
              <a:gd name="T2" fmla="*/ 76 w 176"/>
              <a:gd name="T3" fmla="*/ 106 h 256"/>
              <a:gd name="T4" fmla="*/ 176 w 176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256">
                <a:moveTo>
                  <a:pt x="0" y="0"/>
                </a:moveTo>
                <a:cubicBezTo>
                  <a:pt x="23" y="31"/>
                  <a:pt x="47" y="63"/>
                  <a:pt x="76" y="106"/>
                </a:cubicBezTo>
                <a:cubicBezTo>
                  <a:pt x="105" y="149"/>
                  <a:pt x="140" y="202"/>
                  <a:pt x="176" y="25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9" name="Oval 23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0" name="AutoShape 24"/>
          <p:cNvSpPr>
            <a:spLocks noChangeArrowheads="1"/>
          </p:cNvSpPr>
          <p:nvPr/>
        </p:nvSpPr>
        <p:spPr bwMode="auto">
          <a:xfrm>
            <a:off x="2444750" y="1100138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pic>
        <p:nvPicPr>
          <p:cNvPr id="336921" name="Picture 25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612775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22" name="Text Box 26"/>
          <p:cNvSpPr txBox="1">
            <a:spLocks noChangeAspect="1" noChangeArrowheads="1"/>
          </p:cNvSpPr>
          <p:nvPr/>
        </p:nvSpPr>
        <p:spPr bwMode="auto">
          <a:xfrm>
            <a:off x="3551374" y="200025"/>
            <a:ext cx="406265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</p:txBody>
      </p:sp>
      <p:sp>
        <p:nvSpPr>
          <p:cNvPr id="336923" name="Oval 27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4" name="AutoShape 28"/>
          <p:cNvSpPr>
            <a:spLocks noChangeArrowheads="1"/>
          </p:cNvSpPr>
          <p:nvPr/>
        </p:nvSpPr>
        <p:spPr bwMode="auto">
          <a:xfrm>
            <a:off x="2870200" y="4157663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336925" name="Freeform 29"/>
          <p:cNvSpPr>
            <a:spLocks/>
          </p:cNvSpPr>
          <p:nvPr/>
        </p:nvSpPr>
        <p:spPr bwMode="auto">
          <a:xfrm>
            <a:off x="3917950" y="4037013"/>
            <a:ext cx="673100" cy="87312"/>
          </a:xfrm>
          <a:custGeom>
            <a:avLst/>
            <a:gdLst>
              <a:gd name="T0" fmla="*/ 424 w 424"/>
              <a:gd name="T1" fmla="*/ 53 h 55"/>
              <a:gd name="T2" fmla="*/ 184 w 424"/>
              <a:gd name="T3" fmla="*/ 0 h 55"/>
              <a:gd name="T4" fmla="*/ 0 w 424"/>
              <a:gd name="T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" h="55">
                <a:moveTo>
                  <a:pt x="424" y="53"/>
                </a:moveTo>
                <a:cubicBezTo>
                  <a:pt x="339" y="26"/>
                  <a:pt x="255" y="0"/>
                  <a:pt x="184" y="0"/>
                </a:cubicBezTo>
                <a:cubicBezTo>
                  <a:pt x="113" y="0"/>
                  <a:pt x="60" y="37"/>
                  <a:pt x="0" y="5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6" name="Oval 30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6927" name="Picture 31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77507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28" name="Text Box 32"/>
          <p:cNvSpPr txBox="1">
            <a:spLocks noChangeAspect="1" noChangeArrowheads="1"/>
          </p:cNvSpPr>
          <p:nvPr/>
        </p:nvSpPr>
        <p:spPr bwMode="auto">
          <a:xfrm>
            <a:off x="2887513" y="3384550"/>
            <a:ext cx="8494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百基拉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亞居拉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pic>
        <p:nvPicPr>
          <p:cNvPr id="336929" name="Picture 33" descr="man-and-woman-heterosexual-icon-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776664"/>
            <a:ext cx="14446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30" name="Picture 3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377507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31" name="Text Box 35"/>
          <p:cNvSpPr txBox="1">
            <a:spLocks noChangeAspect="1" noChangeArrowheads="1"/>
          </p:cNvSpPr>
          <p:nvPr/>
        </p:nvSpPr>
        <p:spPr bwMode="auto">
          <a:xfrm>
            <a:off x="2873511" y="5127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</p:txBody>
      </p:sp>
      <p:pic>
        <p:nvPicPr>
          <p:cNvPr id="336932" name="Picture 36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33" name="Picture 37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paul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9717" name="Text Box 5"/>
          <p:cNvSpPr txBox="1">
            <a:spLocks noChangeArrowheads="1"/>
          </p:cNvSpPr>
          <p:nvPr/>
        </p:nvSpPr>
        <p:spPr bwMode="auto">
          <a:xfrm rot="591949">
            <a:off x="8847138" y="363538"/>
            <a:ext cx="6413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本都</a:t>
            </a:r>
          </a:p>
        </p:txBody>
      </p:sp>
      <p:sp>
        <p:nvSpPr>
          <p:cNvPr id="499722" name="Text Box 10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99723" name="Oval 11"/>
          <p:cNvSpPr>
            <a:spLocks noChangeArrowheads="1"/>
          </p:cNvSpPr>
          <p:nvPr/>
        </p:nvSpPr>
        <p:spPr bwMode="auto">
          <a:xfrm>
            <a:off x="3071813" y="24130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24" name="AutoShape 12"/>
          <p:cNvSpPr>
            <a:spLocks noChangeArrowheads="1"/>
          </p:cNvSpPr>
          <p:nvPr/>
        </p:nvSpPr>
        <p:spPr bwMode="auto">
          <a:xfrm>
            <a:off x="2197100" y="215106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</p:spTree>
    <p:extLst>
      <p:ext uri="{BB962C8B-B14F-4D97-AF65-F5344CB8AC3E}">
        <p14:creationId xmlns:p14="http://schemas.microsoft.com/office/powerpoint/2010/main" val="4162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6489747" y="1463551"/>
            <a:ext cx="35496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他們本是製造帳棚為業。保羅因與他們同業，就和他們同住做工。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每逢安息日，保羅在會堂裏辯論，勸化猶太人和希臘人。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18:3-4)</a:t>
            </a:r>
          </a:p>
        </p:txBody>
      </p:sp>
      <p:pic>
        <p:nvPicPr>
          <p:cNvPr id="339974" name="Picture 6" descr="priscilla-aqu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882650"/>
            <a:ext cx="4002087" cy="46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Greece_top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6096001" y="5326063"/>
            <a:ext cx="963613" cy="938212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7661275" y="2952750"/>
            <a:ext cx="636588" cy="361950"/>
          </a:xfrm>
          <a:prstGeom prst="wedgeRectCallout">
            <a:avLst>
              <a:gd name="adj1" fmla="val -86407"/>
              <a:gd name="adj2" fmla="val 1579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5105401" y="3162301"/>
            <a:ext cx="841375" cy="371475"/>
          </a:xfrm>
          <a:prstGeom prst="wedgeRectCallout">
            <a:avLst>
              <a:gd name="adj1" fmla="val 73583"/>
              <a:gd name="adj2" fmla="val -1538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5832475" y="3373438"/>
            <a:ext cx="433388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6434138" y="2863851"/>
            <a:ext cx="538162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7232651" y="5548313"/>
            <a:ext cx="1260475" cy="469900"/>
          </a:xfrm>
          <a:prstGeom prst="wedgeRectCallout">
            <a:avLst>
              <a:gd name="adj1" fmla="val -77204"/>
              <a:gd name="adj2" fmla="val -9796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危險海域</a:t>
            </a: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3797300" y="4398964"/>
            <a:ext cx="3633788" cy="1635125"/>
          </a:xfrm>
          <a:custGeom>
            <a:avLst/>
            <a:gdLst>
              <a:gd name="T0" fmla="*/ 2289 w 2289"/>
              <a:gd name="T1" fmla="*/ 0 h 1030"/>
              <a:gd name="T2" fmla="*/ 2133 w 2289"/>
              <a:gd name="T3" fmla="*/ 366 h 1030"/>
              <a:gd name="T4" fmla="*/ 1907 w 2289"/>
              <a:gd name="T5" fmla="*/ 778 h 1030"/>
              <a:gd name="T6" fmla="*/ 1765 w 2289"/>
              <a:gd name="T7" fmla="*/ 970 h 1030"/>
              <a:gd name="T8" fmla="*/ 1557 w 2289"/>
              <a:gd name="T9" fmla="*/ 912 h 1030"/>
              <a:gd name="T10" fmla="*/ 1387 w 2289"/>
              <a:gd name="T11" fmla="*/ 941 h 1030"/>
              <a:gd name="T12" fmla="*/ 1106 w 2289"/>
              <a:gd name="T13" fmla="*/ 1024 h 1030"/>
              <a:gd name="T14" fmla="*/ 849 w 2289"/>
              <a:gd name="T15" fmla="*/ 903 h 1030"/>
              <a:gd name="T16" fmla="*/ 475 w 2289"/>
              <a:gd name="T17" fmla="*/ 693 h 1030"/>
              <a:gd name="T18" fmla="*/ 0 w 2289"/>
              <a:gd name="T19" fmla="*/ 33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89" h="1030">
                <a:moveTo>
                  <a:pt x="2289" y="0"/>
                </a:moveTo>
                <a:cubicBezTo>
                  <a:pt x="2243" y="118"/>
                  <a:pt x="2197" y="236"/>
                  <a:pt x="2133" y="366"/>
                </a:cubicBezTo>
                <a:cubicBezTo>
                  <a:pt x="2069" y="496"/>
                  <a:pt x="1968" y="677"/>
                  <a:pt x="1907" y="778"/>
                </a:cubicBezTo>
                <a:cubicBezTo>
                  <a:pt x="1846" y="879"/>
                  <a:pt x="1823" y="948"/>
                  <a:pt x="1765" y="970"/>
                </a:cubicBezTo>
                <a:cubicBezTo>
                  <a:pt x="1707" y="992"/>
                  <a:pt x="1620" y="917"/>
                  <a:pt x="1557" y="912"/>
                </a:cubicBezTo>
                <a:cubicBezTo>
                  <a:pt x="1494" y="907"/>
                  <a:pt x="1462" y="922"/>
                  <a:pt x="1387" y="941"/>
                </a:cubicBezTo>
                <a:cubicBezTo>
                  <a:pt x="1312" y="960"/>
                  <a:pt x="1196" y="1030"/>
                  <a:pt x="1106" y="1024"/>
                </a:cubicBezTo>
                <a:cubicBezTo>
                  <a:pt x="1016" y="1018"/>
                  <a:pt x="954" y="958"/>
                  <a:pt x="849" y="903"/>
                </a:cubicBezTo>
                <a:cubicBezTo>
                  <a:pt x="744" y="848"/>
                  <a:pt x="616" y="788"/>
                  <a:pt x="475" y="693"/>
                </a:cubicBezTo>
                <a:cubicBezTo>
                  <a:pt x="334" y="598"/>
                  <a:pt x="99" y="404"/>
                  <a:pt x="0" y="33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Freeform 10"/>
          <p:cNvSpPr>
            <a:spLocks/>
          </p:cNvSpPr>
          <p:nvPr/>
        </p:nvSpPr>
        <p:spPr bwMode="auto">
          <a:xfrm>
            <a:off x="6403975" y="3371850"/>
            <a:ext cx="1162050" cy="533400"/>
          </a:xfrm>
          <a:custGeom>
            <a:avLst/>
            <a:gdLst>
              <a:gd name="T0" fmla="*/ 732 w 732"/>
              <a:gd name="T1" fmla="*/ 336 h 336"/>
              <a:gd name="T2" fmla="*/ 521 w 732"/>
              <a:gd name="T3" fmla="*/ 120 h 336"/>
              <a:gd name="T4" fmla="*/ 370 w 732"/>
              <a:gd name="T5" fmla="*/ 50 h 336"/>
              <a:gd name="T6" fmla="*/ 161 w 732"/>
              <a:gd name="T7" fmla="*/ 10 h 336"/>
              <a:gd name="T8" fmla="*/ 0 w 732"/>
              <a:gd name="T9" fmla="*/ 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2" h="336">
                <a:moveTo>
                  <a:pt x="732" y="336"/>
                </a:moveTo>
                <a:cubicBezTo>
                  <a:pt x="656" y="252"/>
                  <a:pt x="581" y="168"/>
                  <a:pt x="521" y="120"/>
                </a:cubicBezTo>
                <a:cubicBezTo>
                  <a:pt x="461" y="72"/>
                  <a:pt x="430" y="68"/>
                  <a:pt x="370" y="50"/>
                </a:cubicBezTo>
                <a:cubicBezTo>
                  <a:pt x="310" y="32"/>
                  <a:pt x="223" y="18"/>
                  <a:pt x="161" y="10"/>
                </a:cubicBezTo>
                <a:cubicBezTo>
                  <a:pt x="99" y="2"/>
                  <a:pt x="99" y="0"/>
                  <a:pt x="0" y="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Freeform 11"/>
          <p:cNvSpPr>
            <a:spLocks/>
          </p:cNvSpPr>
          <p:nvPr/>
        </p:nvSpPr>
        <p:spPr bwMode="auto">
          <a:xfrm>
            <a:off x="3627438" y="2541589"/>
            <a:ext cx="2533650" cy="681037"/>
          </a:xfrm>
          <a:custGeom>
            <a:avLst/>
            <a:gdLst>
              <a:gd name="T0" fmla="*/ 0 w 1596"/>
              <a:gd name="T1" fmla="*/ 325 h 429"/>
              <a:gd name="T2" fmla="*/ 317 w 1596"/>
              <a:gd name="T3" fmla="*/ 95 h 429"/>
              <a:gd name="T4" fmla="*/ 523 w 1596"/>
              <a:gd name="T5" fmla="*/ 113 h 429"/>
              <a:gd name="T6" fmla="*/ 763 w 1596"/>
              <a:gd name="T7" fmla="*/ 9 h 429"/>
              <a:gd name="T8" fmla="*/ 969 w 1596"/>
              <a:gd name="T9" fmla="*/ 60 h 429"/>
              <a:gd name="T10" fmla="*/ 1157 w 1596"/>
              <a:gd name="T11" fmla="*/ 149 h 429"/>
              <a:gd name="T12" fmla="*/ 1416 w 1596"/>
              <a:gd name="T13" fmla="*/ 247 h 429"/>
              <a:gd name="T14" fmla="*/ 1596 w 1596"/>
              <a:gd name="T15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6" h="429">
                <a:moveTo>
                  <a:pt x="0" y="325"/>
                </a:moveTo>
                <a:cubicBezTo>
                  <a:pt x="53" y="287"/>
                  <a:pt x="230" y="130"/>
                  <a:pt x="317" y="95"/>
                </a:cubicBezTo>
                <a:cubicBezTo>
                  <a:pt x="404" y="60"/>
                  <a:pt x="449" y="127"/>
                  <a:pt x="523" y="113"/>
                </a:cubicBezTo>
                <a:cubicBezTo>
                  <a:pt x="597" y="99"/>
                  <a:pt x="689" y="18"/>
                  <a:pt x="763" y="9"/>
                </a:cubicBezTo>
                <a:cubicBezTo>
                  <a:pt x="837" y="0"/>
                  <a:pt x="903" y="37"/>
                  <a:pt x="969" y="60"/>
                </a:cubicBezTo>
                <a:cubicBezTo>
                  <a:pt x="1035" y="83"/>
                  <a:pt x="1083" y="118"/>
                  <a:pt x="1157" y="149"/>
                </a:cubicBezTo>
                <a:cubicBezTo>
                  <a:pt x="1231" y="180"/>
                  <a:pt x="1343" y="200"/>
                  <a:pt x="1416" y="247"/>
                </a:cubicBezTo>
                <a:cubicBezTo>
                  <a:pt x="1489" y="294"/>
                  <a:pt x="1559" y="391"/>
                  <a:pt x="1596" y="42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 animBg="1"/>
      <p:bldP spid="89093" grpId="0" animBg="1"/>
      <p:bldP spid="89094" grpId="0" animBg="1"/>
      <p:bldP spid="89095" grpId="0" animBg="1"/>
      <p:bldP spid="89096" grpId="0" animBg="1"/>
      <p:bldP spid="89097" grpId="0" animBg="1"/>
      <p:bldP spid="89098" grpId="0" animBg="1"/>
      <p:bldP spid="8909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orin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8675"/>
            <a:ext cx="9144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2968625" y="3440113"/>
            <a:ext cx="604838" cy="430212"/>
          </a:xfrm>
          <a:prstGeom prst="line">
            <a:avLst/>
          </a:prstGeom>
          <a:noFill/>
          <a:ln w="38100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2868614" y="3517901"/>
            <a:ext cx="198437" cy="201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8110539" y="3036888"/>
            <a:ext cx="198437" cy="201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3492501" y="3797300"/>
            <a:ext cx="155575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8594726" y="2876550"/>
            <a:ext cx="549275" cy="331788"/>
          </a:xfrm>
          <a:prstGeom prst="wedgeRectCallout">
            <a:avLst>
              <a:gd name="adj1" fmla="val -102023"/>
              <a:gd name="adj2" fmla="val 2655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1947863" y="3568700"/>
            <a:ext cx="781050" cy="331788"/>
          </a:xfrm>
          <a:prstGeom prst="wedgeRectCallout">
            <a:avLst>
              <a:gd name="adj1" fmla="val 67278"/>
              <a:gd name="adj2" fmla="val -31338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3576638" y="4170364"/>
            <a:ext cx="781050" cy="331787"/>
          </a:xfrm>
          <a:prstGeom prst="wedgeRectCallout">
            <a:avLst>
              <a:gd name="adj1" fmla="val -45935"/>
              <a:gd name="adj2" fmla="val -1198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堅革哩</a:t>
            </a:r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 rot="2679969">
            <a:off x="3319463" y="3095625"/>
            <a:ext cx="563562" cy="6223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4152901" y="3363914"/>
            <a:ext cx="550863" cy="331787"/>
          </a:xfrm>
          <a:prstGeom prst="wedgeRectCallout">
            <a:avLst>
              <a:gd name="adj1" fmla="val -98083"/>
              <a:gd name="adj2" fmla="val -2627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地峽</a:t>
            </a: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2863851" y="3359150"/>
            <a:ext cx="155575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>
            <a:off x="1862138" y="3186114"/>
            <a:ext cx="781050" cy="331787"/>
          </a:xfrm>
          <a:prstGeom prst="wedgeRectCallout">
            <a:avLst>
              <a:gd name="adj1" fmla="val 78454"/>
              <a:gd name="adj2" fmla="val 198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利劍港</a:t>
            </a:r>
          </a:p>
        </p:txBody>
      </p:sp>
      <p:sp>
        <p:nvSpPr>
          <p:cNvPr id="90126" name="Freeform 14"/>
          <p:cNvSpPr>
            <a:spLocks/>
          </p:cNvSpPr>
          <p:nvPr/>
        </p:nvSpPr>
        <p:spPr bwMode="auto">
          <a:xfrm>
            <a:off x="3687763" y="3870326"/>
            <a:ext cx="3452812" cy="442913"/>
          </a:xfrm>
          <a:custGeom>
            <a:avLst/>
            <a:gdLst>
              <a:gd name="T0" fmla="*/ 2175 w 2175"/>
              <a:gd name="T1" fmla="*/ 279 h 279"/>
              <a:gd name="T2" fmla="*/ 931 w 2175"/>
              <a:gd name="T3" fmla="*/ 87 h 279"/>
              <a:gd name="T4" fmla="*/ 0 w 2175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5" h="279">
                <a:moveTo>
                  <a:pt x="2175" y="279"/>
                </a:moveTo>
                <a:cubicBezTo>
                  <a:pt x="1734" y="206"/>
                  <a:pt x="1293" y="133"/>
                  <a:pt x="931" y="87"/>
                </a:cubicBezTo>
                <a:cubicBezTo>
                  <a:pt x="569" y="41"/>
                  <a:pt x="233" y="13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Freeform 15"/>
          <p:cNvSpPr>
            <a:spLocks/>
          </p:cNvSpPr>
          <p:nvPr/>
        </p:nvSpPr>
        <p:spPr bwMode="auto">
          <a:xfrm>
            <a:off x="1852613" y="1524001"/>
            <a:ext cx="1028700" cy="1812925"/>
          </a:xfrm>
          <a:custGeom>
            <a:avLst/>
            <a:gdLst>
              <a:gd name="T0" fmla="*/ 0 w 648"/>
              <a:gd name="T1" fmla="*/ 0 h 1142"/>
              <a:gd name="T2" fmla="*/ 317 w 648"/>
              <a:gd name="T3" fmla="*/ 576 h 1142"/>
              <a:gd name="T4" fmla="*/ 648 w 648"/>
              <a:gd name="T5" fmla="*/ 1142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1142">
                <a:moveTo>
                  <a:pt x="0" y="0"/>
                </a:moveTo>
                <a:cubicBezTo>
                  <a:pt x="104" y="193"/>
                  <a:pt x="209" y="386"/>
                  <a:pt x="317" y="576"/>
                </a:cubicBezTo>
                <a:cubicBezTo>
                  <a:pt x="425" y="766"/>
                  <a:pt x="568" y="1008"/>
                  <a:pt x="648" y="114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Freeform 16"/>
          <p:cNvSpPr>
            <a:spLocks/>
          </p:cNvSpPr>
          <p:nvPr/>
        </p:nvSpPr>
        <p:spPr bwMode="auto">
          <a:xfrm>
            <a:off x="3444876" y="3286126"/>
            <a:ext cx="309563" cy="277813"/>
          </a:xfrm>
          <a:custGeom>
            <a:avLst/>
            <a:gdLst>
              <a:gd name="T0" fmla="*/ 0 w 195"/>
              <a:gd name="T1" fmla="*/ 0 h 175"/>
              <a:gd name="T2" fmla="*/ 76 w 195"/>
              <a:gd name="T3" fmla="*/ 77 h 175"/>
              <a:gd name="T4" fmla="*/ 195 w 195"/>
              <a:gd name="T5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" h="175">
                <a:moveTo>
                  <a:pt x="0" y="0"/>
                </a:moveTo>
                <a:cubicBezTo>
                  <a:pt x="22" y="24"/>
                  <a:pt x="44" y="48"/>
                  <a:pt x="76" y="77"/>
                </a:cubicBezTo>
                <a:cubicBezTo>
                  <a:pt x="108" y="106"/>
                  <a:pt x="164" y="153"/>
                  <a:pt x="195" y="175"/>
                </a:cubicBezTo>
              </a:path>
            </a:pathLst>
          </a:custGeom>
          <a:noFill/>
          <a:ln w="38100" cmpd="sng">
            <a:solidFill>
              <a:srgbClr val="333399">
                <a:alpha val="7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3565526" y="2879725"/>
            <a:ext cx="550863" cy="331788"/>
          </a:xfrm>
          <a:prstGeom prst="wedgeRectCallout">
            <a:avLst>
              <a:gd name="adj1" fmla="val -47407"/>
              <a:gd name="adj2" fmla="val 10837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運河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4746625" y="2473325"/>
            <a:ext cx="2063750" cy="1308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>
                <a:ea typeface="SimHei" panose="02010609060101010101" pitchFamily="49" charset="-122"/>
              </a:rPr>
              <a:t>希臘人每兩年在此舉行地峽運動會，其規模僅次於奧林匹克運動會。</a:t>
            </a:r>
          </a:p>
        </p:txBody>
      </p:sp>
      <p:sp>
        <p:nvSpPr>
          <p:cNvPr id="90131" name="AutoShape 19"/>
          <p:cNvSpPr>
            <a:spLocks noChangeArrowheads="1"/>
          </p:cNvSpPr>
          <p:nvPr/>
        </p:nvSpPr>
        <p:spPr bwMode="auto">
          <a:xfrm>
            <a:off x="2027239" y="4002089"/>
            <a:ext cx="1368425" cy="1006475"/>
          </a:xfrm>
          <a:prstGeom prst="wedgeRectCallout">
            <a:avLst>
              <a:gd name="adj1" fmla="val 40718"/>
              <a:gd name="adj2" fmla="val -8107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>
                <a:ea typeface="SimHei" panose="02010609060101010101" pitchFamily="49" charset="-122"/>
              </a:rPr>
              <a:t>小船就拖曳上岸，大船就卸貨轉運</a:t>
            </a:r>
          </a:p>
        </p:txBody>
      </p:sp>
    </p:spTree>
    <p:extLst>
      <p:ext uri="{BB962C8B-B14F-4D97-AF65-F5344CB8AC3E}">
        <p14:creationId xmlns:p14="http://schemas.microsoft.com/office/powerpoint/2010/main" val="13272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8" grpId="0" animBg="1"/>
      <p:bldP spid="90121" grpId="0" animBg="1"/>
      <p:bldP spid="90122" grpId="0" animBg="1"/>
      <p:bldP spid="90122" grpId="1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0" grpId="1" animBg="1"/>
      <p:bldP spid="90131" grpId="0" animBg="1"/>
      <p:bldP spid="90131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anal_of_korinth_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8"/>
          <a:stretch>
            <a:fillRect/>
          </a:stretch>
        </p:blipFill>
        <p:spPr bwMode="auto">
          <a:xfrm>
            <a:off x="1524000" y="1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938339" y="5349875"/>
            <a:ext cx="2723823" cy="1317284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哥林多運河</a:t>
            </a:r>
          </a:p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尼祿時動工開鑿</a:t>
            </a:r>
          </a:p>
          <a:p>
            <a:r>
              <a:rPr lang="en-US" altLang="zh-TW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</a:t>
            </a: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世紀末才完工通航</a:t>
            </a:r>
          </a:p>
        </p:txBody>
      </p:sp>
    </p:spTree>
    <p:extLst>
      <p:ext uri="{BB962C8B-B14F-4D97-AF65-F5344CB8AC3E}">
        <p14:creationId xmlns:p14="http://schemas.microsoft.com/office/powerpoint/2010/main" val="40589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ovalornateframe-graphicsfairy0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71" y="1168228"/>
            <a:ext cx="6686480" cy="47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3888172" y="2506913"/>
            <a:ext cx="31854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5000"/>
              </a:spcAft>
            </a:pPr>
            <a:r>
              <a:rPr lang="zh-TW" altLang="en-US" sz="4000" dirty="0">
                <a:solidFill>
                  <a:srgbClr val="663300"/>
                </a:solidFill>
                <a:ea typeface="SimHei" panose="02010609060101010101" pitchFamily="49" charset="-122"/>
              </a:rPr>
              <a:t>保羅第二次</a:t>
            </a:r>
          </a:p>
          <a:p>
            <a:pPr algn="ctr">
              <a:spcAft>
                <a:spcPct val="15000"/>
              </a:spcAft>
            </a:pPr>
            <a:r>
              <a:rPr lang="zh-TW" altLang="en-US" sz="4000" dirty="0">
                <a:solidFill>
                  <a:srgbClr val="663300"/>
                </a:solidFill>
                <a:ea typeface="SimHei" panose="02010609060101010101" pitchFamily="49" charset="-122"/>
              </a:rPr>
              <a:t>旅行傳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道</a:t>
            </a:r>
            <a:endParaRPr lang="en-US" altLang="zh-TW" sz="4000" dirty="0" smtClean="0">
              <a:solidFill>
                <a:srgbClr val="663300"/>
              </a:solidFill>
              <a:ea typeface="SimHei" panose="02010609060101010101" pitchFamily="49" charset="-122"/>
            </a:endParaRPr>
          </a:p>
          <a:p>
            <a:pPr algn="ctr">
              <a:spcAft>
                <a:spcPct val="15000"/>
              </a:spcAft>
            </a:pPr>
            <a:r>
              <a:rPr lang="en-US" altLang="zh-TW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徒</a:t>
            </a:r>
            <a:r>
              <a:rPr lang="en-US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15:36-18:22)</a:t>
            </a:r>
            <a:endParaRPr lang="zh-TW" altLang="en-US" sz="3600" dirty="0">
              <a:solidFill>
                <a:srgbClr val="663300"/>
              </a:solidFill>
              <a:ea typeface="SimHe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264" y="228323"/>
            <a:ext cx="9393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第二次宣教旅行 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(AD 50-53)</a:t>
            </a:r>
          </a:p>
        </p:txBody>
      </p:sp>
    </p:spTree>
    <p:extLst>
      <p:ext uri="{BB962C8B-B14F-4D97-AF65-F5344CB8AC3E}">
        <p14:creationId xmlns:p14="http://schemas.microsoft.com/office/powerpoint/2010/main" val="28310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orinth cana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9" y="0"/>
            <a:ext cx="6637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414627" y="5456407"/>
            <a:ext cx="2723823" cy="1317284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哥林多運河</a:t>
            </a:r>
          </a:p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尼祿時動工開鑿</a:t>
            </a:r>
          </a:p>
          <a:p>
            <a:r>
              <a:rPr lang="en-US" altLang="zh-TW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</a:t>
            </a: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世紀末才完工通航</a:t>
            </a:r>
          </a:p>
        </p:txBody>
      </p:sp>
    </p:spTree>
    <p:extLst>
      <p:ext uri="{BB962C8B-B14F-4D97-AF65-F5344CB8AC3E}">
        <p14:creationId xmlns:p14="http://schemas.microsoft.com/office/powerpoint/2010/main" val="7517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treets-and-acrocorin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679575" y="120650"/>
            <a:ext cx="4701928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哥林多</a:t>
            </a:r>
            <a:r>
              <a:rPr lang="zh-TW" altLang="en-US" sz="2000" dirty="0">
                <a:ea typeface="SimHei" panose="02010609060101010101" pitchFamily="49" charset="-122"/>
              </a:rPr>
              <a:t>：</a:t>
            </a:r>
            <a:r>
              <a:rPr lang="zh-TW" altLang="en-US" sz="2200" dirty="0">
                <a:ea typeface="SimHei" panose="02010609060101010101" pitchFamily="49" charset="-122"/>
              </a:rPr>
              <a:t>古街道遺跡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亞該亞首府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保羅時代希臘第一大城，人口約</a:t>
            </a:r>
            <a:r>
              <a:rPr lang="en-US" altLang="zh-TW" sz="2200" dirty="0">
                <a:ea typeface="SimHei" panose="02010609060101010101" pitchFamily="49" charset="-122"/>
              </a:rPr>
              <a:t>25</a:t>
            </a:r>
            <a:r>
              <a:rPr lang="zh-TW" altLang="en-US" sz="2200" dirty="0">
                <a:ea typeface="SimHei" panose="02010609060101010101" pitchFamily="49" charset="-122"/>
              </a:rPr>
              <a:t>萬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人種複雜，一大部分是奴隸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居民以荒淫放蕩著稱</a:t>
            </a:r>
          </a:p>
        </p:txBody>
      </p:sp>
    </p:spTree>
    <p:extLst>
      <p:ext uri="{BB962C8B-B14F-4D97-AF65-F5344CB8AC3E}">
        <p14:creationId xmlns:p14="http://schemas.microsoft.com/office/powerpoint/2010/main" val="27738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 descr="streets-and-acrocorin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667" name="Text Box 3"/>
          <p:cNvSpPr txBox="1">
            <a:spLocks noChangeArrowheads="1"/>
          </p:cNvSpPr>
          <p:nvPr/>
        </p:nvSpPr>
        <p:spPr bwMode="auto">
          <a:xfrm>
            <a:off x="1679576" y="120651"/>
            <a:ext cx="2775119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哥林多</a:t>
            </a:r>
            <a:r>
              <a:rPr lang="zh-TW" altLang="en-US" sz="2000">
                <a:ea typeface="SimHei" panose="02010609060101010101" pitchFamily="49" charset="-122"/>
              </a:rPr>
              <a:t>：</a:t>
            </a:r>
            <a:r>
              <a:rPr lang="zh-TW" altLang="en-US" sz="2200">
                <a:ea typeface="SimHei" panose="02010609060101010101" pitchFamily="49" charset="-122"/>
              </a:rPr>
              <a:t>古街道遺跡</a:t>
            </a:r>
          </a:p>
          <a:p>
            <a:pPr>
              <a:spcAft>
                <a:spcPct val="30000"/>
              </a:spcAft>
            </a:pPr>
            <a:endParaRPr lang="zh-TW" altLang="en-US" sz="2200">
              <a:ea typeface="SimHei" panose="02010609060101010101" pitchFamily="49" charset="-122"/>
            </a:endParaRPr>
          </a:p>
        </p:txBody>
      </p:sp>
      <p:sp>
        <p:nvSpPr>
          <p:cNvPr id="497668" name="AutoShape 4"/>
          <p:cNvSpPr>
            <a:spLocks noChangeArrowheads="1"/>
          </p:cNvSpPr>
          <p:nvPr/>
        </p:nvSpPr>
        <p:spPr bwMode="auto">
          <a:xfrm>
            <a:off x="6751638" y="188914"/>
            <a:ext cx="3719512" cy="1893887"/>
          </a:xfrm>
          <a:prstGeom prst="wedgeRectCallout">
            <a:avLst>
              <a:gd name="adj1" fmla="val -76037"/>
              <a:gd name="adj2" fmla="val -2116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衛城：上有阿芙蘿黛女神廟</a:t>
            </a:r>
          </a:p>
          <a:p>
            <a:pPr>
              <a:spcAft>
                <a:spcPct val="20000"/>
              </a:spcAft>
            </a:pPr>
            <a:r>
              <a:rPr lang="en-US" altLang="zh-TW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相當於羅馬神話的維納斯，</a:t>
            </a:r>
          </a:p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為愛、美與性感之女神</a:t>
            </a:r>
            <a:r>
              <a:rPr lang="en-US" altLang="zh-TW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</a:p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其中有一千廟妓。</a:t>
            </a:r>
          </a:p>
        </p:txBody>
      </p:sp>
    </p:spTree>
    <p:extLst>
      <p:ext uri="{BB962C8B-B14F-4D97-AF65-F5344CB8AC3E}">
        <p14:creationId xmlns:p14="http://schemas.microsoft.com/office/powerpoint/2010/main" val="33918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apollo-w-acropolis-cc-clixyo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679575" y="1206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3151188" y="1244600"/>
            <a:ext cx="800100" cy="444500"/>
          </a:xfrm>
          <a:prstGeom prst="wedgeRectCallout">
            <a:avLst>
              <a:gd name="adj1" fmla="val -100991"/>
              <a:gd name="adj2" fmla="val 4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衛城</a:t>
            </a: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7158038" y="2133600"/>
            <a:ext cx="1873250" cy="533400"/>
          </a:xfrm>
          <a:prstGeom prst="wedgeRectCallout">
            <a:avLst>
              <a:gd name="adj1" fmla="val -25338"/>
              <a:gd name="adj2" fmla="val 11190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太陽神廟遺跡</a:t>
            </a:r>
          </a:p>
        </p:txBody>
      </p:sp>
    </p:spTree>
    <p:extLst>
      <p:ext uri="{BB962C8B-B14F-4D97-AF65-F5344CB8AC3E}">
        <p14:creationId xmlns:p14="http://schemas.microsoft.com/office/powerpoint/2010/main" val="24407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SCN036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679575" y="120650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哥林多的衛城遺跡</a:t>
            </a:r>
          </a:p>
        </p:txBody>
      </p:sp>
    </p:spTree>
    <p:extLst>
      <p:ext uri="{BB962C8B-B14F-4D97-AF65-F5344CB8AC3E}">
        <p14:creationId xmlns:p14="http://schemas.microsoft.com/office/powerpoint/2010/main" val="34530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orinth_plain_and_excavations_from_Acrocorinth,_tb050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679575" y="138113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從衛城俯瞰哥林多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57776" y="3416300"/>
            <a:ext cx="2841625" cy="90805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2933701" y="3892550"/>
            <a:ext cx="1603375" cy="419100"/>
          </a:xfrm>
          <a:prstGeom prst="wedgeRectCallout">
            <a:avLst>
              <a:gd name="adj1" fmla="val 90792"/>
              <a:gd name="adj2" fmla="val -3295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哥林多古城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8783638" y="1203325"/>
            <a:ext cx="1604962" cy="419100"/>
          </a:xfrm>
          <a:prstGeom prst="wedgeRectCallout">
            <a:avLst>
              <a:gd name="adj1" fmla="val 59981"/>
              <a:gd name="adj2" fmla="val 14394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哥林多運河</a:t>
            </a:r>
          </a:p>
        </p:txBody>
      </p:sp>
    </p:spTree>
    <p:extLst>
      <p:ext uri="{BB962C8B-B14F-4D97-AF65-F5344CB8AC3E}">
        <p14:creationId xmlns:p14="http://schemas.microsoft.com/office/powerpoint/2010/main" val="6707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  <p:bldP spid="9626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6975476" y="-14288"/>
            <a:ext cx="3692525" cy="687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28" name="AutoShape 4"/>
          <p:cNvSpPr>
            <a:spLocks noChangeArrowheads="1"/>
          </p:cNvSpPr>
          <p:nvPr/>
        </p:nvSpPr>
        <p:spPr bwMode="auto">
          <a:xfrm>
            <a:off x="4008438" y="1366838"/>
            <a:ext cx="1192212" cy="381000"/>
          </a:xfrm>
          <a:prstGeom prst="wedgeRectCallout">
            <a:avLst>
              <a:gd name="adj1" fmla="val -41477"/>
              <a:gd name="adj2" fmla="val -12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59429" name="Freeform 5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0" name="Freeform 6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1" name="Freeform 7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3" name="Oval 9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4" name="Oval 10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59436" name="Text Box 12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sp>
        <p:nvSpPr>
          <p:cNvPr id="359437" name="AutoShape 13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59438" name="Rectangle 14"/>
          <p:cNvSpPr>
            <a:spLocks noChangeArrowheads="1"/>
          </p:cNvSpPr>
          <p:nvPr/>
        </p:nvSpPr>
        <p:spPr bwMode="auto">
          <a:xfrm>
            <a:off x="7296150" y="609600"/>
            <a:ext cx="2971801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西拉和提摩太從馬其頓來的時候，保羅為道迫切，向猶太人證明耶穌是基督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4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18:5)</a:t>
            </a:r>
          </a:p>
        </p:txBody>
      </p:sp>
      <p:sp>
        <p:nvSpPr>
          <p:cNvPr id="359439" name="Freeform 15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40" name="Oval 16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41" name="Freeform 17"/>
          <p:cNvSpPr>
            <a:spLocks/>
          </p:cNvSpPr>
          <p:nvPr/>
        </p:nvSpPr>
        <p:spPr bwMode="auto">
          <a:xfrm>
            <a:off x="3703639" y="1552575"/>
            <a:ext cx="1273175" cy="2998788"/>
          </a:xfrm>
          <a:custGeom>
            <a:avLst/>
            <a:gdLst>
              <a:gd name="T0" fmla="*/ 0 w 802"/>
              <a:gd name="T1" fmla="*/ 0 h 1889"/>
              <a:gd name="T2" fmla="*/ 387 w 802"/>
              <a:gd name="T3" fmla="*/ 582 h 1889"/>
              <a:gd name="T4" fmla="*/ 392 w 802"/>
              <a:gd name="T5" fmla="*/ 793 h 1889"/>
              <a:gd name="T6" fmla="*/ 283 w 802"/>
              <a:gd name="T7" fmla="*/ 835 h 1889"/>
              <a:gd name="T8" fmla="*/ 217 w 802"/>
              <a:gd name="T9" fmla="*/ 891 h 1889"/>
              <a:gd name="T10" fmla="*/ 166 w 802"/>
              <a:gd name="T11" fmla="*/ 931 h 1889"/>
              <a:gd name="T12" fmla="*/ 206 w 802"/>
              <a:gd name="T13" fmla="*/ 960 h 1889"/>
              <a:gd name="T14" fmla="*/ 325 w 802"/>
              <a:gd name="T15" fmla="*/ 1068 h 1889"/>
              <a:gd name="T16" fmla="*/ 441 w 802"/>
              <a:gd name="T17" fmla="*/ 1182 h 1889"/>
              <a:gd name="T18" fmla="*/ 489 w 802"/>
              <a:gd name="T19" fmla="*/ 1212 h 1889"/>
              <a:gd name="T20" fmla="*/ 534 w 802"/>
              <a:gd name="T21" fmla="*/ 1304 h 1889"/>
              <a:gd name="T22" fmla="*/ 581 w 802"/>
              <a:gd name="T23" fmla="*/ 1336 h 1889"/>
              <a:gd name="T24" fmla="*/ 757 w 802"/>
              <a:gd name="T25" fmla="*/ 1404 h 1889"/>
              <a:gd name="T26" fmla="*/ 801 w 802"/>
              <a:gd name="T27" fmla="*/ 1633 h 1889"/>
              <a:gd name="T28" fmla="*/ 766 w 802"/>
              <a:gd name="T29" fmla="*/ 188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2" h="1889">
                <a:moveTo>
                  <a:pt x="0" y="0"/>
                </a:moveTo>
                <a:cubicBezTo>
                  <a:pt x="64" y="97"/>
                  <a:pt x="322" y="450"/>
                  <a:pt x="387" y="582"/>
                </a:cubicBezTo>
                <a:cubicBezTo>
                  <a:pt x="452" y="714"/>
                  <a:pt x="409" y="751"/>
                  <a:pt x="392" y="793"/>
                </a:cubicBezTo>
                <a:cubicBezTo>
                  <a:pt x="375" y="835"/>
                  <a:pt x="312" y="819"/>
                  <a:pt x="283" y="835"/>
                </a:cubicBezTo>
                <a:cubicBezTo>
                  <a:pt x="254" y="851"/>
                  <a:pt x="236" y="875"/>
                  <a:pt x="217" y="891"/>
                </a:cubicBezTo>
                <a:cubicBezTo>
                  <a:pt x="198" y="907"/>
                  <a:pt x="168" y="920"/>
                  <a:pt x="166" y="931"/>
                </a:cubicBezTo>
                <a:cubicBezTo>
                  <a:pt x="164" y="942"/>
                  <a:pt x="180" y="937"/>
                  <a:pt x="206" y="960"/>
                </a:cubicBezTo>
                <a:cubicBezTo>
                  <a:pt x="232" y="983"/>
                  <a:pt x="286" y="1031"/>
                  <a:pt x="325" y="1068"/>
                </a:cubicBezTo>
                <a:cubicBezTo>
                  <a:pt x="364" y="1105"/>
                  <a:pt x="414" y="1158"/>
                  <a:pt x="441" y="1182"/>
                </a:cubicBezTo>
                <a:cubicBezTo>
                  <a:pt x="468" y="1206"/>
                  <a:pt x="474" y="1192"/>
                  <a:pt x="489" y="1212"/>
                </a:cubicBezTo>
                <a:cubicBezTo>
                  <a:pt x="504" y="1232"/>
                  <a:pt x="519" y="1283"/>
                  <a:pt x="534" y="1304"/>
                </a:cubicBezTo>
                <a:cubicBezTo>
                  <a:pt x="549" y="1325"/>
                  <a:pt x="544" y="1319"/>
                  <a:pt x="581" y="1336"/>
                </a:cubicBezTo>
                <a:cubicBezTo>
                  <a:pt x="618" y="1353"/>
                  <a:pt x="720" y="1355"/>
                  <a:pt x="757" y="1404"/>
                </a:cubicBezTo>
                <a:cubicBezTo>
                  <a:pt x="794" y="1453"/>
                  <a:pt x="800" y="1552"/>
                  <a:pt x="801" y="1633"/>
                </a:cubicBezTo>
                <a:cubicBezTo>
                  <a:pt x="802" y="1714"/>
                  <a:pt x="773" y="1836"/>
                  <a:pt x="766" y="18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42" name="Freeform 18"/>
          <p:cNvSpPr>
            <a:spLocks/>
          </p:cNvSpPr>
          <p:nvPr/>
        </p:nvSpPr>
        <p:spPr bwMode="auto">
          <a:xfrm>
            <a:off x="4597401" y="4195764"/>
            <a:ext cx="320675" cy="433387"/>
          </a:xfrm>
          <a:custGeom>
            <a:avLst/>
            <a:gdLst>
              <a:gd name="T0" fmla="*/ 202 w 202"/>
              <a:gd name="T1" fmla="*/ 219 h 273"/>
              <a:gd name="T2" fmla="*/ 160 w 202"/>
              <a:gd name="T3" fmla="*/ 271 h 273"/>
              <a:gd name="T4" fmla="*/ 54 w 202"/>
              <a:gd name="T5" fmla="*/ 234 h 273"/>
              <a:gd name="T6" fmla="*/ 8 w 202"/>
              <a:gd name="T7" fmla="*/ 147 h 273"/>
              <a:gd name="T8" fmla="*/ 6 w 20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73">
                <a:moveTo>
                  <a:pt x="202" y="219"/>
                </a:moveTo>
                <a:cubicBezTo>
                  <a:pt x="195" y="228"/>
                  <a:pt x="185" y="269"/>
                  <a:pt x="160" y="271"/>
                </a:cubicBezTo>
                <a:cubicBezTo>
                  <a:pt x="135" y="273"/>
                  <a:pt x="79" y="255"/>
                  <a:pt x="54" y="234"/>
                </a:cubicBezTo>
                <a:cubicBezTo>
                  <a:pt x="29" y="213"/>
                  <a:pt x="16" y="186"/>
                  <a:pt x="8" y="147"/>
                </a:cubicBezTo>
                <a:cubicBezTo>
                  <a:pt x="0" y="108"/>
                  <a:pt x="6" y="31"/>
                  <a:pt x="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43" name="AutoShape 19"/>
          <p:cNvSpPr>
            <a:spLocks noChangeArrowheads="1"/>
          </p:cNvSpPr>
          <p:nvPr/>
        </p:nvSpPr>
        <p:spPr bwMode="auto">
          <a:xfrm>
            <a:off x="3959226" y="4319588"/>
            <a:ext cx="568325" cy="381000"/>
          </a:xfrm>
          <a:prstGeom prst="wedgeRectCallout">
            <a:avLst>
              <a:gd name="adj1" fmla="val 51954"/>
              <a:gd name="adj2" fmla="val -8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359444" name="Freeform 20"/>
          <p:cNvSpPr>
            <a:spLocks/>
          </p:cNvSpPr>
          <p:nvPr/>
        </p:nvSpPr>
        <p:spPr bwMode="auto">
          <a:xfrm>
            <a:off x="3419475" y="1135063"/>
            <a:ext cx="279400" cy="406400"/>
          </a:xfrm>
          <a:custGeom>
            <a:avLst/>
            <a:gdLst>
              <a:gd name="T0" fmla="*/ 0 w 176"/>
              <a:gd name="T1" fmla="*/ 0 h 256"/>
              <a:gd name="T2" fmla="*/ 76 w 176"/>
              <a:gd name="T3" fmla="*/ 106 h 256"/>
              <a:gd name="T4" fmla="*/ 176 w 176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256">
                <a:moveTo>
                  <a:pt x="0" y="0"/>
                </a:moveTo>
                <a:cubicBezTo>
                  <a:pt x="23" y="31"/>
                  <a:pt x="47" y="63"/>
                  <a:pt x="76" y="106"/>
                </a:cubicBezTo>
                <a:cubicBezTo>
                  <a:pt x="105" y="149"/>
                  <a:pt x="140" y="202"/>
                  <a:pt x="176" y="25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45" name="Oval 21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46" name="AutoShape 22"/>
          <p:cNvSpPr>
            <a:spLocks noChangeArrowheads="1"/>
          </p:cNvSpPr>
          <p:nvPr/>
        </p:nvSpPr>
        <p:spPr bwMode="auto">
          <a:xfrm>
            <a:off x="2444750" y="1100138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pic>
        <p:nvPicPr>
          <p:cNvPr id="359447" name="Picture 23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612775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48" name="Text Box 24"/>
          <p:cNvSpPr txBox="1">
            <a:spLocks noChangeAspect="1" noChangeArrowheads="1"/>
          </p:cNvSpPr>
          <p:nvPr/>
        </p:nvSpPr>
        <p:spPr bwMode="auto">
          <a:xfrm>
            <a:off x="3551374" y="200025"/>
            <a:ext cx="406265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</p:txBody>
      </p:sp>
      <p:sp>
        <p:nvSpPr>
          <p:cNvPr id="359449" name="Oval 25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50" name="AutoShape 26"/>
          <p:cNvSpPr>
            <a:spLocks noChangeArrowheads="1"/>
          </p:cNvSpPr>
          <p:nvPr/>
        </p:nvSpPr>
        <p:spPr bwMode="auto">
          <a:xfrm>
            <a:off x="2870200" y="4157663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359451" name="Freeform 27"/>
          <p:cNvSpPr>
            <a:spLocks/>
          </p:cNvSpPr>
          <p:nvPr/>
        </p:nvSpPr>
        <p:spPr bwMode="auto">
          <a:xfrm>
            <a:off x="3917950" y="4037013"/>
            <a:ext cx="673100" cy="87312"/>
          </a:xfrm>
          <a:custGeom>
            <a:avLst/>
            <a:gdLst>
              <a:gd name="T0" fmla="*/ 424 w 424"/>
              <a:gd name="T1" fmla="*/ 53 h 55"/>
              <a:gd name="T2" fmla="*/ 184 w 424"/>
              <a:gd name="T3" fmla="*/ 0 h 55"/>
              <a:gd name="T4" fmla="*/ 0 w 424"/>
              <a:gd name="T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" h="55">
                <a:moveTo>
                  <a:pt x="424" y="53"/>
                </a:moveTo>
                <a:cubicBezTo>
                  <a:pt x="339" y="26"/>
                  <a:pt x="255" y="0"/>
                  <a:pt x="184" y="0"/>
                </a:cubicBezTo>
                <a:cubicBezTo>
                  <a:pt x="113" y="0"/>
                  <a:pt x="60" y="37"/>
                  <a:pt x="0" y="5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2" name="Oval 28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9453" name="Picture 29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77507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54" name="Text Box 30"/>
          <p:cNvSpPr txBox="1">
            <a:spLocks noChangeAspect="1" noChangeArrowheads="1"/>
          </p:cNvSpPr>
          <p:nvPr/>
        </p:nvSpPr>
        <p:spPr bwMode="auto">
          <a:xfrm>
            <a:off x="2887513" y="3384550"/>
            <a:ext cx="8494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百基拉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亞居拉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pic>
        <p:nvPicPr>
          <p:cNvPr id="359455" name="Picture 31" descr="man-and-woman-heterosexual-icon-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776664"/>
            <a:ext cx="14446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56" name="Picture 32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377507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57" name="Text Box 33"/>
          <p:cNvSpPr txBox="1">
            <a:spLocks noChangeAspect="1" noChangeArrowheads="1"/>
          </p:cNvSpPr>
          <p:nvPr/>
        </p:nvSpPr>
        <p:spPr bwMode="auto">
          <a:xfrm>
            <a:off x="2873511" y="512763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</p:txBody>
      </p:sp>
      <p:pic>
        <p:nvPicPr>
          <p:cNvPr id="359458" name="Picture 34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9373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59" name="Picture 35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animBg="1"/>
      <p:bldP spid="3594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8050212" y="0"/>
            <a:ext cx="3692525" cy="687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52" name="AutoShape 4"/>
          <p:cNvSpPr>
            <a:spLocks noChangeArrowheads="1"/>
          </p:cNvSpPr>
          <p:nvPr/>
        </p:nvSpPr>
        <p:spPr bwMode="auto">
          <a:xfrm>
            <a:off x="4008438" y="1366838"/>
            <a:ext cx="1192212" cy="381000"/>
          </a:xfrm>
          <a:prstGeom prst="wedgeRectCallout">
            <a:avLst>
              <a:gd name="adj1" fmla="val -41477"/>
              <a:gd name="adj2" fmla="val -12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60453" name="Freeform 5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4" name="Freeform 6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5" name="Freeform 7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6" name="Oval 8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57" name="Oval 9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58" name="Oval 10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0460" name="Text Box 12"/>
          <p:cNvSpPr txBox="1">
            <a:spLocks noChangeAspect="1" noChangeArrowheads="1"/>
          </p:cNvSpPr>
          <p:nvPr/>
        </p:nvSpPr>
        <p:spPr bwMode="auto">
          <a:xfrm>
            <a:off x="5621474" y="333375"/>
            <a:ext cx="406265" cy="50270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</p:txBody>
      </p:sp>
      <p:sp>
        <p:nvSpPr>
          <p:cNvPr id="360461" name="AutoShape 13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60462" name="Rectangle 14"/>
          <p:cNvSpPr>
            <a:spLocks noChangeArrowheads="1"/>
          </p:cNvSpPr>
          <p:nvPr/>
        </p:nvSpPr>
        <p:spPr bwMode="auto">
          <a:xfrm>
            <a:off x="8263599" y="237848"/>
            <a:ext cx="30670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西拉和提摩太從馬其頓來的時候，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保羅為道迫切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，向猶太人證明耶穌是基督。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18:5)</a:t>
            </a:r>
          </a:p>
        </p:txBody>
      </p:sp>
      <p:sp>
        <p:nvSpPr>
          <p:cNvPr id="360463" name="Freeform 15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65" name="Freeform 17"/>
          <p:cNvSpPr>
            <a:spLocks/>
          </p:cNvSpPr>
          <p:nvPr/>
        </p:nvSpPr>
        <p:spPr bwMode="auto">
          <a:xfrm>
            <a:off x="3703639" y="1552575"/>
            <a:ext cx="1273175" cy="2998788"/>
          </a:xfrm>
          <a:custGeom>
            <a:avLst/>
            <a:gdLst>
              <a:gd name="T0" fmla="*/ 0 w 802"/>
              <a:gd name="T1" fmla="*/ 0 h 1889"/>
              <a:gd name="T2" fmla="*/ 387 w 802"/>
              <a:gd name="T3" fmla="*/ 582 h 1889"/>
              <a:gd name="T4" fmla="*/ 392 w 802"/>
              <a:gd name="T5" fmla="*/ 793 h 1889"/>
              <a:gd name="T6" fmla="*/ 283 w 802"/>
              <a:gd name="T7" fmla="*/ 835 h 1889"/>
              <a:gd name="T8" fmla="*/ 217 w 802"/>
              <a:gd name="T9" fmla="*/ 891 h 1889"/>
              <a:gd name="T10" fmla="*/ 166 w 802"/>
              <a:gd name="T11" fmla="*/ 931 h 1889"/>
              <a:gd name="T12" fmla="*/ 206 w 802"/>
              <a:gd name="T13" fmla="*/ 960 h 1889"/>
              <a:gd name="T14" fmla="*/ 325 w 802"/>
              <a:gd name="T15" fmla="*/ 1068 h 1889"/>
              <a:gd name="T16" fmla="*/ 441 w 802"/>
              <a:gd name="T17" fmla="*/ 1182 h 1889"/>
              <a:gd name="T18" fmla="*/ 489 w 802"/>
              <a:gd name="T19" fmla="*/ 1212 h 1889"/>
              <a:gd name="T20" fmla="*/ 534 w 802"/>
              <a:gd name="T21" fmla="*/ 1304 h 1889"/>
              <a:gd name="T22" fmla="*/ 581 w 802"/>
              <a:gd name="T23" fmla="*/ 1336 h 1889"/>
              <a:gd name="T24" fmla="*/ 757 w 802"/>
              <a:gd name="T25" fmla="*/ 1404 h 1889"/>
              <a:gd name="T26" fmla="*/ 801 w 802"/>
              <a:gd name="T27" fmla="*/ 1633 h 1889"/>
              <a:gd name="T28" fmla="*/ 766 w 802"/>
              <a:gd name="T29" fmla="*/ 188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2" h="1889">
                <a:moveTo>
                  <a:pt x="0" y="0"/>
                </a:moveTo>
                <a:cubicBezTo>
                  <a:pt x="64" y="97"/>
                  <a:pt x="322" y="450"/>
                  <a:pt x="387" y="582"/>
                </a:cubicBezTo>
                <a:cubicBezTo>
                  <a:pt x="452" y="714"/>
                  <a:pt x="409" y="751"/>
                  <a:pt x="392" y="793"/>
                </a:cubicBezTo>
                <a:cubicBezTo>
                  <a:pt x="375" y="835"/>
                  <a:pt x="312" y="819"/>
                  <a:pt x="283" y="835"/>
                </a:cubicBezTo>
                <a:cubicBezTo>
                  <a:pt x="254" y="851"/>
                  <a:pt x="236" y="875"/>
                  <a:pt x="217" y="891"/>
                </a:cubicBezTo>
                <a:cubicBezTo>
                  <a:pt x="198" y="907"/>
                  <a:pt x="168" y="920"/>
                  <a:pt x="166" y="931"/>
                </a:cubicBezTo>
                <a:cubicBezTo>
                  <a:pt x="164" y="942"/>
                  <a:pt x="180" y="937"/>
                  <a:pt x="206" y="960"/>
                </a:cubicBezTo>
                <a:cubicBezTo>
                  <a:pt x="232" y="983"/>
                  <a:pt x="286" y="1031"/>
                  <a:pt x="325" y="1068"/>
                </a:cubicBezTo>
                <a:cubicBezTo>
                  <a:pt x="364" y="1105"/>
                  <a:pt x="414" y="1158"/>
                  <a:pt x="441" y="1182"/>
                </a:cubicBezTo>
                <a:cubicBezTo>
                  <a:pt x="468" y="1206"/>
                  <a:pt x="474" y="1192"/>
                  <a:pt x="489" y="1212"/>
                </a:cubicBezTo>
                <a:cubicBezTo>
                  <a:pt x="504" y="1232"/>
                  <a:pt x="519" y="1283"/>
                  <a:pt x="534" y="1304"/>
                </a:cubicBezTo>
                <a:cubicBezTo>
                  <a:pt x="549" y="1325"/>
                  <a:pt x="544" y="1319"/>
                  <a:pt x="581" y="1336"/>
                </a:cubicBezTo>
                <a:cubicBezTo>
                  <a:pt x="618" y="1353"/>
                  <a:pt x="720" y="1355"/>
                  <a:pt x="757" y="1404"/>
                </a:cubicBezTo>
                <a:cubicBezTo>
                  <a:pt x="794" y="1453"/>
                  <a:pt x="800" y="1552"/>
                  <a:pt x="801" y="1633"/>
                </a:cubicBezTo>
                <a:cubicBezTo>
                  <a:pt x="802" y="1714"/>
                  <a:pt x="773" y="1836"/>
                  <a:pt x="766" y="18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66" name="Freeform 18"/>
          <p:cNvSpPr>
            <a:spLocks/>
          </p:cNvSpPr>
          <p:nvPr/>
        </p:nvSpPr>
        <p:spPr bwMode="auto">
          <a:xfrm>
            <a:off x="4597401" y="4195764"/>
            <a:ext cx="320675" cy="433387"/>
          </a:xfrm>
          <a:custGeom>
            <a:avLst/>
            <a:gdLst>
              <a:gd name="T0" fmla="*/ 202 w 202"/>
              <a:gd name="T1" fmla="*/ 219 h 273"/>
              <a:gd name="T2" fmla="*/ 160 w 202"/>
              <a:gd name="T3" fmla="*/ 271 h 273"/>
              <a:gd name="T4" fmla="*/ 54 w 202"/>
              <a:gd name="T5" fmla="*/ 234 h 273"/>
              <a:gd name="T6" fmla="*/ 8 w 202"/>
              <a:gd name="T7" fmla="*/ 147 h 273"/>
              <a:gd name="T8" fmla="*/ 6 w 20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73">
                <a:moveTo>
                  <a:pt x="202" y="219"/>
                </a:moveTo>
                <a:cubicBezTo>
                  <a:pt x="195" y="228"/>
                  <a:pt x="185" y="269"/>
                  <a:pt x="160" y="271"/>
                </a:cubicBezTo>
                <a:cubicBezTo>
                  <a:pt x="135" y="273"/>
                  <a:pt x="79" y="255"/>
                  <a:pt x="54" y="234"/>
                </a:cubicBezTo>
                <a:cubicBezTo>
                  <a:pt x="29" y="213"/>
                  <a:pt x="16" y="186"/>
                  <a:pt x="8" y="147"/>
                </a:cubicBezTo>
                <a:cubicBezTo>
                  <a:pt x="0" y="108"/>
                  <a:pt x="6" y="31"/>
                  <a:pt x="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67" name="AutoShape 19"/>
          <p:cNvSpPr>
            <a:spLocks noChangeArrowheads="1"/>
          </p:cNvSpPr>
          <p:nvPr/>
        </p:nvSpPr>
        <p:spPr bwMode="auto">
          <a:xfrm>
            <a:off x="3959226" y="4319588"/>
            <a:ext cx="568325" cy="381000"/>
          </a:xfrm>
          <a:prstGeom prst="wedgeRectCallout">
            <a:avLst>
              <a:gd name="adj1" fmla="val 51954"/>
              <a:gd name="adj2" fmla="val -8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360468" name="Freeform 20"/>
          <p:cNvSpPr>
            <a:spLocks/>
          </p:cNvSpPr>
          <p:nvPr/>
        </p:nvSpPr>
        <p:spPr bwMode="auto">
          <a:xfrm>
            <a:off x="3419475" y="1135063"/>
            <a:ext cx="279400" cy="406400"/>
          </a:xfrm>
          <a:custGeom>
            <a:avLst/>
            <a:gdLst>
              <a:gd name="T0" fmla="*/ 0 w 176"/>
              <a:gd name="T1" fmla="*/ 0 h 256"/>
              <a:gd name="T2" fmla="*/ 76 w 176"/>
              <a:gd name="T3" fmla="*/ 106 h 256"/>
              <a:gd name="T4" fmla="*/ 176 w 176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256">
                <a:moveTo>
                  <a:pt x="0" y="0"/>
                </a:moveTo>
                <a:cubicBezTo>
                  <a:pt x="23" y="31"/>
                  <a:pt x="47" y="63"/>
                  <a:pt x="76" y="106"/>
                </a:cubicBezTo>
                <a:cubicBezTo>
                  <a:pt x="105" y="149"/>
                  <a:pt x="140" y="202"/>
                  <a:pt x="176" y="25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69" name="Oval 21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70" name="AutoShape 22"/>
          <p:cNvSpPr>
            <a:spLocks noChangeArrowheads="1"/>
          </p:cNvSpPr>
          <p:nvPr/>
        </p:nvSpPr>
        <p:spPr bwMode="auto">
          <a:xfrm>
            <a:off x="2444750" y="1100138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sp>
        <p:nvSpPr>
          <p:cNvPr id="360471" name="Oval 23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72" name="AutoShape 24"/>
          <p:cNvSpPr>
            <a:spLocks noChangeArrowheads="1"/>
          </p:cNvSpPr>
          <p:nvPr/>
        </p:nvSpPr>
        <p:spPr bwMode="auto">
          <a:xfrm>
            <a:off x="2870200" y="4157663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360473" name="Freeform 25"/>
          <p:cNvSpPr>
            <a:spLocks/>
          </p:cNvSpPr>
          <p:nvPr/>
        </p:nvSpPr>
        <p:spPr bwMode="auto">
          <a:xfrm>
            <a:off x="3917950" y="4037013"/>
            <a:ext cx="673100" cy="87312"/>
          </a:xfrm>
          <a:custGeom>
            <a:avLst/>
            <a:gdLst>
              <a:gd name="T0" fmla="*/ 424 w 424"/>
              <a:gd name="T1" fmla="*/ 53 h 55"/>
              <a:gd name="T2" fmla="*/ 184 w 424"/>
              <a:gd name="T3" fmla="*/ 0 h 55"/>
              <a:gd name="T4" fmla="*/ 0 w 424"/>
              <a:gd name="T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" h="55">
                <a:moveTo>
                  <a:pt x="424" y="53"/>
                </a:moveTo>
                <a:cubicBezTo>
                  <a:pt x="339" y="26"/>
                  <a:pt x="255" y="0"/>
                  <a:pt x="184" y="0"/>
                </a:cubicBezTo>
                <a:cubicBezTo>
                  <a:pt x="113" y="0"/>
                  <a:pt x="60" y="37"/>
                  <a:pt x="0" y="5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74" name="Oval 26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0475" name="Picture 27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377507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76" name="Text Box 28"/>
          <p:cNvSpPr txBox="1">
            <a:spLocks noChangeAspect="1" noChangeArrowheads="1"/>
          </p:cNvSpPr>
          <p:nvPr/>
        </p:nvSpPr>
        <p:spPr bwMode="auto">
          <a:xfrm>
            <a:off x="2206188" y="3384550"/>
            <a:ext cx="1292662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百基拉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亞居拉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pic>
        <p:nvPicPr>
          <p:cNvPr id="360477" name="Picture 29" descr="man-and-woman-heterosexual-icon-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776664"/>
            <a:ext cx="14446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78" name="Picture 30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377507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79" name="Picture 31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377666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80" name="Picture 32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7666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81" name="Rectangle 33"/>
          <p:cNvSpPr>
            <a:spLocks noChangeArrowheads="1"/>
          </p:cNvSpPr>
          <p:nvPr/>
        </p:nvSpPr>
        <p:spPr bwMode="auto">
          <a:xfrm>
            <a:off x="8324850" y="2876652"/>
            <a:ext cx="2895600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2200" dirty="0">
                <a:ea typeface="新細明體" panose="02020500000000000000" pitchFamily="18" charset="-120"/>
              </a:rPr>
              <a:t>But when Silas and Timothy came down from Macedonia, </a:t>
            </a:r>
            <a:r>
              <a:rPr lang="en-US" altLang="zh-TW" sz="2200" b="1" dirty="0">
                <a:solidFill>
                  <a:srgbClr val="FF0000"/>
                </a:solidFill>
                <a:ea typeface="新細明體" panose="02020500000000000000" pitchFamily="18" charset="-120"/>
              </a:rPr>
              <a:t>Paul began devoting himself completely to the word</a:t>
            </a:r>
            <a:r>
              <a:rPr lang="en-US" altLang="zh-TW" sz="2200" b="1" dirty="0">
                <a:solidFill>
                  <a:schemeClr val="accent2"/>
                </a:solidFill>
                <a:ea typeface="新細明體" panose="02020500000000000000" pitchFamily="18" charset="-120"/>
              </a:rPr>
              <a:t>, </a:t>
            </a:r>
            <a:r>
              <a:rPr lang="en-US" altLang="zh-TW" sz="2200" dirty="0">
                <a:ea typeface="新細明體" panose="02020500000000000000" pitchFamily="18" charset="-120"/>
              </a:rPr>
              <a:t>solemnly testifying to the Jews that Jesus was the Christ. (NASU)</a:t>
            </a:r>
          </a:p>
        </p:txBody>
      </p:sp>
      <p:sp>
        <p:nvSpPr>
          <p:cNvPr id="360482" name="AutoShape 34" descr="Parchment"/>
          <p:cNvSpPr>
            <a:spLocks noChangeArrowheads="1"/>
          </p:cNvSpPr>
          <p:nvPr/>
        </p:nvSpPr>
        <p:spPr bwMode="auto">
          <a:xfrm>
            <a:off x="5621474" y="2038352"/>
            <a:ext cx="2747826" cy="541158"/>
          </a:xfrm>
          <a:prstGeom prst="wedgeRectCallout">
            <a:avLst>
              <a:gd name="adj1" fmla="val 54258"/>
              <a:gd name="adj2" fmla="val -150692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ea typeface="SimHei" panose="02010609060101010101" pitchFamily="49" charset="-122"/>
              </a:rPr>
              <a:t>保羅</a:t>
            </a:r>
            <a:r>
              <a:rPr lang="zh-CN" altLang="en-US" sz="2400" dirty="0">
                <a:ea typeface="SimHei" panose="02010609060101010101" pitchFamily="49" charset="-122"/>
              </a:rPr>
              <a:t>全身</a:t>
            </a:r>
            <a:r>
              <a:rPr lang="zh-CN" altLang="en-US" sz="2400" dirty="0" smtClean="0">
                <a:ea typeface="SimHei" panose="02010609060101010101" pitchFamily="49" charset="-122"/>
              </a:rPr>
              <a:t>心地傳道</a:t>
            </a:r>
            <a:r>
              <a:rPr lang="zh-TW" altLang="en-US" sz="2400" dirty="0" smtClean="0">
                <a:ea typeface="SimHei" panose="02010609060101010101" pitchFamily="49" charset="-122"/>
              </a:rPr>
              <a:t>。</a:t>
            </a:r>
            <a:endParaRPr lang="zh-TW" altLang="en-US" sz="2400" dirty="0">
              <a:ea typeface="SimHei" panose="02010609060101010101" pitchFamily="49" charset="-122"/>
            </a:endParaRPr>
          </a:p>
        </p:txBody>
      </p:sp>
      <p:pic>
        <p:nvPicPr>
          <p:cNvPr id="360483" name="Picture 35" descr="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1" grpId="0"/>
      <p:bldP spid="36048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376039" y="609600"/>
            <a:ext cx="9161755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他們既抗拒、毀謗，保羅就抖著衣裳，說：「你們的罪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原文作血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歸到你們自己頭上，與我無干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原文是我卻乾淨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。從今以後，我要往外邦人那裡去。」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於是離開那裡，到了一個人的家中；這人名叫提多猶士都，是敬拜神的，他的家靠近會堂。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管會堂的基利司布和全家都信了主，還有許多哥林多人聽了，就相信受洗。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夜間，主在異象中對保羅說：「不要怕，只管講，不要閉口，有我與你同在，必沒有人下手害你，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因為在這城裡我有許多的百姓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保羅在那裡住了一年零六個月，將神的道教訓他們。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18:6-11)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AutoShape 34" descr="Parchment"/>
          <p:cNvSpPr>
            <a:spLocks noChangeArrowheads="1"/>
          </p:cNvSpPr>
          <p:nvPr/>
        </p:nvSpPr>
        <p:spPr bwMode="auto">
          <a:xfrm>
            <a:off x="6077566" y="5970814"/>
            <a:ext cx="4170226" cy="541158"/>
          </a:xfrm>
          <a:prstGeom prst="wedgeRectCallout">
            <a:avLst>
              <a:gd name="adj1" fmla="val -93252"/>
              <a:gd name="adj2" fmla="val -15186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ea typeface="SimHei" panose="02010609060101010101" pitchFamily="49" charset="-122"/>
              </a:rPr>
              <a:t>期間寫了帖撒羅尼迦前、後書</a:t>
            </a:r>
          </a:p>
        </p:txBody>
      </p:sp>
    </p:spTree>
    <p:extLst>
      <p:ext uri="{BB962C8B-B14F-4D97-AF65-F5344CB8AC3E}">
        <p14:creationId xmlns:p14="http://schemas.microsoft.com/office/powerpoint/2010/main" val="39463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AutoShape 4" descr="Parchment"/>
          <p:cNvSpPr>
            <a:spLocks noChangeArrowheads="1"/>
          </p:cNvSpPr>
          <p:nvPr/>
        </p:nvSpPr>
        <p:spPr bwMode="auto">
          <a:xfrm>
            <a:off x="2590800" y="2286000"/>
            <a:ext cx="7010400" cy="4343400"/>
          </a:xfrm>
          <a:prstGeom prst="foldedCorner">
            <a:avLst>
              <a:gd name="adj" fmla="val 810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2490789" y="609600"/>
            <a:ext cx="7210425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到迦流作亞該亞方伯的時候，猶太人同心起來攻擊保羅，拉他到公堂，說：「這個人勸人不按著律法敬拜神。」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zh-TW" alt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3032125" y="2417764"/>
            <a:ext cx="6127750" cy="39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迦流：被譽為一極公正、仁慈的人物，對於宗教採取放任自由的態度，只要宗教不妨礙政治，就不過問。他的弟弟就是羅馬著名哲學家辛尼加</a:t>
            </a:r>
            <a:r>
              <a:rPr lang="en-US" altLang="zh-TW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200">
                <a:solidFill>
                  <a:srgbClr val="663300"/>
                </a:solidFill>
                <a:ea typeface="SimHei" panose="02010609060101010101" pitchFamily="49" charset="-122"/>
              </a:rPr>
              <a:t>Seneca</a:t>
            </a:r>
            <a:r>
              <a:rPr lang="en-US" altLang="zh-TW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，辛尼加也是皇帝尼祿的私人教師。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迦流在</a:t>
            </a:r>
            <a:r>
              <a:rPr lang="en-US" altLang="zh-TW" sz="2200">
                <a:solidFill>
                  <a:srgbClr val="663300"/>
                </a:solidFill>
                <a:ea typeface="SimHei" panose="02010609060101010101" pitchFamily="49" charset="-122"/>
              </a:rPr>
              <a:t>51-52AD</a:t>
            </a: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任亞該亞方伯</a:t>
            </a:r>
            <a:r>
              <a:rPr lang="en-US" altLang="zh-TW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省長</a:t>
            </a:r>
            <a:r>
              <a:rPr lang="en-US" altLang="zh-TW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，這使我們確定保羅第二次旅行的時間。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迦流此次的判決，後來成了各地巡撫和方伯所援用的前例，在主後五十至六十年代，對基督教起了很大的保護作用。 </a:t>
            </a:r>
          </a:p>
        </p:txBody>
      </p:sp>
    </p:spTree>
    <p:extLst>
      <p:ext uri="{BB962C8B-B14F-4D97-AF65-F5344CB8AC3E}">
        <p14:creationId xmlns:p14="http://schemas.microsoft.com/office/powerpoint/2010/main" val="31086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70" name="Picture 6" descr="paul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1" name="Oval 7"/>
          <p:cNvSpPr>
            <a:spLocks noChangeArrowheads="1"/>
          </p:cNvSpPr>
          <p:nvPr/>
        </p:nvSpPr>
        <p:spPr bwMode="auto">
          <a:xfrm>
            <a:off x="9217026" y="32972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7272" name="Oval 8"/>
          <p:cNvSpPr>
            <a:spLocks noChangeArrowheads="1"/>
          </p:cNvSpPr>
          <p:nvPr/>
        </p:nvSpPr>
        <p:spPr bwMode="auto">
          <a:xfrm>
            <a:off x="8585201" y="2938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7287" name="AutoShape 23"/>
          <p:cNvSpPr>
            <a:spLocks noChangeArrowheads="1"/>
          </p:cNvSpPr>
          <p:nvPr/>
        </p:nvSpPr>
        <p:spPr bwMode="auto">
          <a:xfrm>
            <a:off x="9498014" y="3208338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267288" name="AutoShape 24"/>
          <p:cNvSpPr>
            <a:spLocks noChangeArrowheads="1"/>
          </p:cNvSpPr>
          <p:nvPr/>
        </p:nvSpPr>
        <p:spPr bwMode="auto">
          <a:xfrm>
            <a:off x="8480425" y="3287713"/>
            <a:ext cx="514350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大數</a:t>
            </a:r>
          </a:p>
        </p:txBody>
      </p:sp>
      <p:sp>
        <p:nvSpPr>
          <p:cNvPr id="267304" name="Text Box 40"/>
          <p:cNvSpPr txBox="1">
            <a:spLocks noChangeArrowheads="1"/>
          </p:cNvSpPr>
          <p:nvPr/>
        </p:nvSpPr>
        <p:spPr bwMode="auto">
          <a:xfrm>
            <a:off x="9364663" y="36671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敘利亞</a:t>
            </a:r>
          </a:p>
        </p:txBody>
      </p:sp>
      <p:sp>
        <p:nvSpPr>
          <p:cNvPr id="267305" name="Text Box 41"/>
          <p:cNvSpPr txBox="1">
            <a:spLocks noChangeArrowheads="1"/>
          </p:cNvSpPr>
          <p:nvPr/>
        </p:nvSpPr>
        <p:spPr bwMode="auto">
          <a:xfrm rot="-2029569">
            <a:off x="7715250" y="29924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基利家</a:t>
            </a:r>
          </a:p>
        </p:txBody>
      </p:sp>
      <p:sp>
        <p:nvSpPr>
          <p:cNvPr id="267313" name="Text Box 49"/>
          <p:cNvSpPr txBox="1">
            <a:spLocks noChangeArrowheads="1"/>
          </p:cNvSpPr>
          <p:nvPr/>
        </p:nvSpPr>
        <p:spPr bwMode="auto">
          <a:xfrm>
            <a:off x="7485063" y="397827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居比路</a:t>
            </a:r>
          </a:p>
        </p:txBody>
      </p:sp>
      <p:pic>
        <p:nvPicPr>
          <p:cNvPr id="267316" name="Picture 52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6" y="3719514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320" name="Picture 56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1" y="260985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321" name="Oval 57"/>
          <p:cNvSpPr>
            <a:spLocks noChangeArrowheads="1"/>
          </p:cNvSpPr>
          <p:nvPr/>
        </p:nvSpPr>
        <p:spPr bwMode="auto">
          <a:xfrm>
            <a:off x="7891463" y="2713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7322" name="Oval 58"/>
          <p:cNvSpPr>
            <a:spLocks noChangeArrowheads="1"/>
          </p:cNvSpPr>
          <p:nvPr/>
        </p:nvSpPr>
        <p:spPr bwMode="auto">
          <a:xfrm>
            <a:off x="7350126" y="26384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7323" name="AutoShape 59"/>
          <p:cNvSpPr>
            <a:spLocks noChangeArrowheads="1"/>
          </p:cNvSpPr>
          <p:nvPr/>
        </p:nvSpPr>
        <p:spPr bwMode="auto">
          <a:xfrm>
            <a:off x="7770813" y="2200275"/>
            <a:ext cx="514350" cy="292100"/>
          </a:xfrm>
          <a:prstGeom prst="wedgeRectCallout">
            <a:avLst>
              <a:gd name="adj1" fmla="val -17593"/>
              <a:gd name="adj2" fmla="val 123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特庇</a:t>
            </a:r>
          </a:p>
        </p:txBody>
      </p:sp>
      <p:sp>
        <p:nvSpPr>
          <p:cNvPr id="267324" name="AutoShape 60"/>
          <p:cNvSpPr>
            <a:spLocks noChangeArrowheads="1"/>
          </p:cNvSpPr>
          <p:nvPr/>
        </p:nvSpPr>
        <p:spPr bwMode="auto">
          <a:xfrm>
            <a:off x="6926264" y="2924175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267325" name="Oval 61"/>
          <p:cNvSpPr>
            <a:spLocks noChangeArrowheads="1"/>
          </p:cNvSpPr>
          <p:nvPr/>
        </p:nvSpPr>
        <p:spPr bwMode="auto">
          <a:xfrm>
            <a:off x="7462838" y="2459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67326" name="Picture 62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53841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327" name="Picture 63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261461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328" name="Picture 64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2616200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329" name="Picture 65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6" y="25415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330" name="AutoShape 66"/>
          <p:cNvSpPr>
            <a:spLocks noChangeArrowheads="1"/>
          </p:cNvSpPr>
          <p:nvPr/>
        </p:nvSpPr>
        <p:spPr bwMode="auto">
          <a:xfrm>
            <a:off x="7108826" y="1787525"/>
            <a:ext cx="727075" cy="292100"/>
          </a:xfrm>
          <a:prstGeom prst="wedgeRectCallout">
            <a:avLst>
              <a:gd name="adj1" fmla="val 7421"/>
              <a:gd name="adj2" fmla="val 17608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以哥念</a:t>
            </a:r>
          </a:p>
        </p:txBody>
      </p:sp>
      <p:pic>
        <p:nvPicPr>
          <p:cNvPr id="267331" name="Picture 67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2538414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332" name="Oval 68"/>
          <p:cNvSpPr>
            <a:spLocks noChangeArrowheads="1"/>
          </p:cNvSpPr>
          <p:nvPr/>
        </p:nvSpPr>
        <p:spPr bwMode="auto">
          <a:xfrm>
            <a:off x="6854826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67333" name="Picture 69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2122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334" name="Picture 70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212566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335" name="Picture 71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12248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336" name="AutoShape 72"/>
          <p:cNvSpPr>
            <a:spLocks noChangeArrowheads="1"/>
          </p:cNvSpPr>
          <p:nvPr/>
        </p:nvSpPr>
        <p:spPr bwMode="auto">
          <a:xfrm>
            <a:off x="5924550" y="2552701"/>
            <a:ext cx="966788" cy="538163"/>
          </a:xfrm>
          <a:prstGeom prst="wedgeRectCallout">
            <a:avLst>
              <a:gd name="adj1" fmla="val 48356"/>
              <a:gd name="adj2" fmla="val -88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彼西底的安提阿</a:t>
            </a:r>
          </a:p>
        </p:txBody>
      </p:sp>
      <p:pic>
        <p:nvPicPr>
          <p:cNvPr id="29" name="Picture 52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6" y="3721103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6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6" y="2625725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1" grpId="0" animBg="1"/>
      <p:bldP spid="267272" grpId="0" animBg="1"/>
      <p:bldP spid="267287" grpId="0" animBg="1"/>
      <p:bldP spid="267288" grpId="0" animBg="1"/>
      <p:bldP spid="267304" grpId="0" animBg="1"/>
      <p:bldP spid="267305" grpId="0" animBg="1"/>
      <p:bldP spid="267313" grpId="0" animBg="1"/>
      <p:bldP spid="267321" grpId="0" animBg="1"/>
      <p:bldP spid="267322" grpId="0" animBg="1"/>
      <p:bldP spid="267323" grpId="0" animBg="1"/>
      <p:bldP spid="267324" grpId="0" animBg="1"/>
      <p:bldP spid="267325" grpId="0" animBg="1"/>
      <p:bldP spid="267330" grpId="0" animBg="1"/>
      <p:bldP spid="267332" grpId="0" animBg="1"/>
      <p:bldP spid="2673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Text Box 2"/>
          <p:cNvSpPr txBox="1">
            <a:spLocks noChangeArrowheads="1"/>
          </p:cNvSpPr>
          <p:nvPr/>
        </p:nvSpPr>
        <p:spPr bwMode="auto">
          <a:xfrm>
            <a:off x="1047564" y="609601"/>
            <a:ext cx="103424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到迦流作亞該亞方伯的時候，猶太人同心起來攻擊保羅，拉他到公堂，說：「這個人勸人不按著律法敬拜神。」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剛要開口，迦流就對猶太人說：「你們這些猶太人！如果是為冤枉或奸惡的事，我理當耐性聽你們。但所爭論的，若是關乎言語、名目，和你們的律法，你們自己去辦吧！這樣的事我不願意審問。」就把他們攆出公堂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眾人便揪住管會堂的所提尼，在堂前打他。這些事迦流都不管。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18:12-17)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82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corin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/>
          <a:stretch>
            <a:fillRect/>
          </a:stretch>
        </p:blipFill>
        <p:spPr bwMode="auto">
          <a:xfrm>
            <a:off x="1524000" y="0"/>
            <a:ext cx="9144000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012" name="Oval 4"/>
          <p:cNvSpPr>
            <a:spLocks noChangeArrowheads="1"/>
          </p:cNvSpPr>
          <p:nvPr/>
        </p:nvSpPr>
        <p:spPr bwMode="auto">
          <a:xfrm>
            <a:off x="2868614" y="2384426"/>
            <a:ext cx="198437" cy="201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8110539" y="1903413"/>
            <a:ext cx="198437" cy="201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3492501" y="2663825"/>
            <a:ext cx="155575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15" name="AutoShape 7"/>
          <p:cNvSpPr>
            <a:spLocks noChangeArrowheads="1"/>
          </p:cNvSpPr>
          <p:nvPr/>
        </p:nvSpPr>
        <p:spPr bwMode="auto">
          <a:xfrm>
            <a:off x="8594726" y="1743075"/>
            <a:ext cx="549275" cy="331788"/>
          </a:xfrm>
          <a:prstGeom prst="wedgeRectCallout">
            <a:avLst>
              <a:gd name="adj1" fmla="val -102023"/>
              <a:gd name="adj2" fmla="val 2655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427016" name="AutoShape 8"/>
          <p:cNvSpPr>
            <a:spLocks noChangeArrowheads="1"/>
          </p:cNvSpPr>
          <p:nvPr/>
        </p:nvSpPr>
        <p:spPr bwMode="auto">
          <a:xfrm>
            <a:off x="1947863" y="2435225"/>
            <a:ext cx="781050" cy="331788"/>
          </a:xfrm>
          <a:prstGeom prst="wedgeRectCallout">
            <a:avLst>
              <a:gd name="adj1" fmla="val 67278"/>
              <a:gd name="adj2" fmla="val -31338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27017" name="AutoShape 9"/>
          <p:cNvSpPr>
            <a:spLocks noChangeArrowheads="1"/>
          </p:cNvSpPr>
          <p:nvPr/>
        </p:nvSpPr>
        <p:spPr bwMode="auto">
          <a:xfrm>
            <a:off x="3576638" y="3036889"/>
            <a:ext cx="781050" cy="331787"/>
          </a:xfrm>
          <a:prstGeom prst="wedgeRectCallout">
            <a:avLst>
              <a:gd name="adj1" fmla="val -45935"/>
              <a:gd name="adj2" fmla="val -1198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堅革哩</a:t>
            </a:r>
          </a:p>
        </p:txBody>
      </p:sp>
      <p:sp>
        <p:nvSpPr>
          <p:cNvPr id="427020" name="Oval 12"/>
          <p:cNvSpPr>
            <a:spLocks noChangeArrowheads="1"/>
          </p:cNvSpPr>
          <p:nvPr/>
        </p:nvSpPr>
        <p:spPr bwMode="auto">
          <a:xfrm>
            <a:off x="2863851" y="2225675"/>
            <a:ext cx="155575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21" name="AutoShape 13"/>
          <p:cNvSpPr>
            <a:spLocks noChangeArrowheads="1"/>
          </p:cNvSpPr>
          <p:nvPr/>
        </p:nvSpPr>
        <p:spPr bwMode="auto">
          <a:xfrm>
            <a:off x="1862138" y="2052639"/>
            <a:ext cx="781050" cy="331787"/>
          </a:xfrm>
          <a:prstGeom prst="wedgeRectCallout">
            <a:avLst>
              <a:gd name="adj1" fmla="val 78454"/>
              <a:gd name="adj2" fmla="val 198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利劍港</a:t>
            </a:r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1524000" y="5029200"/>
            <a:ext cx="8987161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保羅又住了多日，就辭別了弟兄，坐船往敘利亞去；百基拉、亞居拉和他同去。他因為許過願，就在堅革哩剪了頭髮。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18:18)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27029" name="Picture 21" descr="73 Cenchre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0"/>
            <a:ext cx="5402262" cy="405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030" name="Text Box 22"/>
          <p:cNvSpPr txBox="1">
            <a:spLocks noChangeArrowheads="1"/>
          </p:cNvSpPr>
          <p:nvPr/>
        </p:nvSpPr>
        <p:spPr bwMode="auto">
          <a:xfrm>
            <a:off x="5424488" y="120650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堅革哩</a:t>
            </a:r>
            <a:r>
              <a:rPr lang="zh-TW" altLang="en-US" sz="2000">
                <a:ea typeface="SimHei" panose="02010609060101010101" pitchFamily="49" charset="-122"/>
              </a:rPr>
              <a:t>：碼頭遺跡</a:t>
            </a:r>
            <a:endParaRPr lang="zh-TW" altLang="en-US" sz="2400"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6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paul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92" name="Oval 72"/>
          <p:cNvSpPr>
            <a:spLocks noChangeArrowheads="1"/>
          </p:cNvSpPr>
          <p:nvPr/>
        </p:nvSpPr>
        <p:spPr bwMode="auto">
          <a:xfrm>
            <a:off x="8996363" y="588327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30" name="Oval 10"/>
          <p:cNvSpPr>
            <a:spLocks noChangeArrowheads="1"/>
          </p:cNvSpPr>
          <p:nvPr/>
        </p:nvSpPr>
        <p:spPr bwMode="auto">
          <a:xfrm>
            <a:off x="3786188" y="66992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34" name="Oval 14"/>
          <p:cNvSpPr>
            <a:spLocks noChangeArrowheads="1"/>
          </p:cNvSpPr>
          <p:nvPr/>
        </p:nvSpPr>
        <p:spPr bwMode="auto">
          <a:xfrm>
            <a:off x="8794751" y="54848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49" name="AutoShape 29"/>
          <p:cNvSpPr>
            <a:spLocks noChangeArrowheads="1"/>
          </p:cNvSpPr>
          <p:nvPr/>
        </p:nvSpPr>
        <p:spPr bwMode="auto">
          <a:xfrm>
            <a:off x="2185988" y="2460625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363553" name="Text Box 33"/>
          <p:cNvSpPr txBox="1">
            <a:spLocks noChangeAspect="1" noChangeArrowheads="1"/>
          </p:cNvSpPr>
          <p:nvPr/>
        </p:nvSpPr>
        <p:spPr bwMode="auto">
          <a:xfrm>
            <a:off x="9455001" y="258763"/>
            <a:ext cx="8494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百基拉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亞居拉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363556" name="Oval 36"/>
          <p:cNvSpPr>
            <a:spLocks noChangeArrowheads="1"/>
          </p:cNvSpPr>
          <p:nvPr/>
        </p:nvSpPr>
        <p:spPr bwMode="auto">
          <a:xfrm>
            <a:off x="3192463" y="84931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57" name="Oval 37"/>
          <p:cNvSpPr>
            <a:spLocks noChangeArrowheads="1"/>
          </p:cNvSpPr>
          <p:nvPr/>
        </p:nvSpPr>
        <p:spPr bwMode="auto">
          <a:xfrm>
            <a:off x="2857501" y="8921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58" name="Oval 38"/>
          <p:cNvSpPr>
            <a:spLocks noChangeArrowheads="1"/>
          </p:cNvSpPr>
          <p:nvPr/>
        </p:nvSpPr>
        <p:spPr bwMode="auto">
          <a:xfrm>
            <a:off x="3460751" y="24114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59" name="Oval 39"/>
          <p:cNvSpPr>
            <a:spLocks noChangeArrowheads="1"/>
          </p:cNvSpPr>
          <p:nvPr/>
        </p:nvSpPr>
        <p:spPr bwMode="auto">
          <a:xfrm>
            <a:off x="3070226" y="24225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60" name="AutoShape 40"/>
          <p:cNvSpPr>
            <a:spLocks noChangeArrowheads="1"/>
          </p:cNvSpPr>
          <p:nvPr/>
        </p:nvSpPr>
        <p:spPr bwMode="auto">
          <a:xfrm>
            <a:off x="5360988" y="2117725"/>
            <a:ext cx="698500" cy="381000"/>
          </a:xfrm>
          <a:prstGeom prst="wedgeRectCallout">
            <a:avLst>
              <a:gd name="adj1" fmla="val -71819"/>
              <a:gd name="adj2" fmla="val 5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363561" name="Oval 41"/>
          <p:cNvSpPr>
            <a:spLocks noChangeArrowheads="1"/>
          </p:cNvSpPr>
          <p:nvPr/>
        </p:nvSpPr>
        <p:spPr bwMode="auto">
          <a:xfrm>
            <a:off x="5103813" y="247332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62" name="Oval 42"/>
          <p:cNvSpPr>
            <a:spLocks noChangeArrowheads="1"/>
          </p:cNvSpPr>
          <p:nvPr/>
        </p:nvSpPr>
        <p:spPr bwMode="auto">
          <a:xfrm>
            <a:off x="9217026" y="32972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3563" name="Oval 43"/>
          <p:cNvSpPr>
            <a:spLocks noChangeArrowheads="1"/>
          </p:cNvSpPr>
          <p:nvPr/>
        </p:nvSpPr>
        <p:spPr bwMode="auto">
          <a:xfrm>
            <a:off x="8585201" y="2938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3571" name="Oval 51"/>
          <p:cNvSpPr>
            <a:spLocks noChangeArrowheads="1"/>
          </p:cNvSpPr>
          <p:nvPr/>
        </p:nvSpPr>
        <p:spPr bwMode="auto">
          <a:xfrm>
            <a:off x="7891463" y="2713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3572" name="Oval 52"/>
          <p:cNvSpPr>
            <a:spLocks noChangeArrowheads="1"/>
          </p:cNvSpPr>
          <p:nvPr/>
        </p:nvSpPr>
        <p:spPr bwMode="auto">
          <a:xfrm>
            <a:off x="7350126" y="26384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3575" name="Oval 55"/>
          <p:cNvSpPr>
            <a:spLocks noChangeArrowheads="1"/>
          </p:cNvSpPr>
          <p:nvPr/>
        </p:nvSpPr>
        <p:spPr bwMode="auto">
          <a:xfrm>
            <a:off x="7462838" y="2459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3582" name="Oval 62"/>
          <p:cNvSpPr>
            <a:spLocks noChangeArrowheads="1"/>
          </p:cNvSpPr>
          <p:nvPr/>
        </p:nvSpPr>
        <p:spPr bwMode="auto">
          <a:xfrm>
            <a:off x="6854826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3587" name="Oval 67"/>
          <p:cNvSpPr>
            <a:spLocks noChangeArrowheads="1"/>
          </p:cNvSpPr>
          <p:nvPr/>
        </p:nvSpPr>
        <p:spPr bwMode="auto">
          <a:xfrm>
            <a:off x="4611688" y="14160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3591" name="Rectangle 71"/>
          <p:cNvSpPr>
            <a:spLocks noChangeArrowheads="1"/>
          </p:cNvSpPr>
          <p:nvPr/>
        </p:nvSpPr>
        <p:spPr bwMode="auto">
          <a:xfrm>
            <a:off x="1524000" y="4514850"/>
            <a:ext cx="9144000" cy="2343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90" name="Text Box 70"/>
          <p:cNvSpPr txBox="1">
            <a:spLocks noChangeArrowheads="1"/>
          </p:cNvSpPr>
          <p:nvPr/>
        </p:nvSpPr>
        <p:spPr bwMode="auto">
          <a:xfrm>
            <a:off x="2273301" y="4714875"/>
            <a:ext cx="8282249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到了以弗所，保羅就把他們留在那裡，自己進了會堂，和猶太人辯論。眾人請他多住些日子，他卻不允，就辭別他們，說：「神若許我，我還要回到你們這裡。」於是開船離了以弗所。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18:19-21)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3593" name="AutoShape 73"/>
          <p:cNvSpPr>
            <a:spLocks noChangeArrowheads="1"/>
          </p:cNvSpPr>
          <p:nvPr/>
        </p:nvSpPr>
        <p:spPr bwMode="auto">
          <a:xfrm>
            <a:off x="5081588" y="4037013"/>
            <a:ext cx="2151062" cy="533400"/>
          </a:xfrm>
          <a:prstGeom prst="wedgeRectCallout">
            <a:avLst>
              <a:gd name="adj1" fmla="val -21514"/>
              <a:gd name="adj2" fmla="val 9881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百基拉、亞居拉</a:t>
            </a:r>
          </a:p>
        </p:txBody>
      </p:sp>
    </p:spTree>
    <p:extLst>
      <p:ext uri="{BB962C8B-B14F-4D97-AF65-F5344CB8AC3E}">
        <p14:creationId xmlns:p14="http://schemas.microsoft.com/office/powerpoint/2010/main" val="25795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60" grpId="0" animBg="1"/>
      <p:bldP spid="363591" grpId="0" animBg="1"/>
      <p:bldP spid="363590" grpId="0"/>
      <p:bldP spid="36359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paul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59" name="Oval 3"/>
          <p:cNvSpPr>
            <a:spLocks noChangeArrowheads="1"/>
          </p:cNvSpPr>
          <p:nvPr/>
        </p:nvSpPr>
        <p:spPr bwMode="auto">
          <a:xfrm>
            <a:off x="3786188" y="66992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>
            <a:off x="2185988" y="2460625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29062" name="Text Box 6"/>
          <p:cNvSpPr txBox="1">
            <a:spLocks noChangeAspect="1" noChangeArrowheads="1"/>
          </p:cNvSpPr>
          <p:nvPr/>
        </p:nvSpPr>
        <p:spPr bwMode="auto">
          <a:xfrm>
            <a:off x="9455001" y="258763"/>
            <a:ext cx="849463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百基拉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亞居拉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429063" name="Oval 7"/>
          <p:cNvSpPr>
            <a:spLocks noChangeArrowheads="1"/>
          </p:cNvSpPr>
          <p:nvPr/>
        </p:nvSpPr>
        <p:spPr bwMode="auto">
          <a:xfrm>
            <a:off x="3192463" y="84931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4" name="Oval 8"/>
          <p:cNvSpPr>
            <a:spLocks noChangeArrowheads="1"/>
          </p:cNvSpPr>
          <p:nvPr/>
        </p:nvSpPr>
        <p:spPr bwMode="auto">
          <a:xfrm>
            <a:off x="2857501" y="8921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5" name="Oval 9"/>
          <p:cNvSpPr>
            <a:spLocks noChangeArrowheads="1"/>
          </p:cNvSpPr>
          <p:nvPr/>
        </p:nvSpPr>
        <p:spPr bwMode="auto">
          <a:xfrm>
            <a:off x="3460751" y="24114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6" name="Oval 10"/>
          <p:cNvSpPr>
            <a:spLocks noChangeArrowheads="1"/>
          </p:cNvSpPr>
          <p:nvPr/>
        </p:nvSpPr>
        <p:spPr bwMode="auto">
          <a:xfrm>
            <a:off x="3070226" y="24225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7" name="AutoShape 11"/>
          <p:cNvSpPr>
            <a:spLocks noChangeArrowheads="1"/>
          </p:cNvSpPr>
          <p:nvPr/>
        </p:nvSpPr>
        <p:spPr bwMode="auto">
          <a:xfrm>
            <a:off x="5360988" y="2117725"/>
            <a:ext cx="698500" cy="381000"/>
          </a:xfrm>
          <a:prstGeom prst="wedgeRectCallout">
            <a:avLst>
              <a:gd name="adj1" fmla="val -71819"/>
              <a:gd name="adj2" fmla="val 5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29068" name="Oval 12"/>
          <p:cNvSpPr>
            <a:spLocks noChangeArrowheads="1"/>
          </p:cNvSpPr>
          <p:nvPr/>
        </p:nvSpPr>
        <p:spPr bwMode="auto">
          <a:xfrm>
            <a:off x="5103813" y="247332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9" name="Oval 13"/>
          <p:cNvSpPr>
            <a:spLocks noChangeArrowheads="1"/>
          </p:cNvSpPr>
          <p:nvPr/>
        </p:nvSpPr>
        <p:spPr bwMode="auto">
          <a:xfrm>
            <a:off x="9217026" y="32972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9070" name="Oval 14"/>
          <p:cNvSpPr>
            <a:spLocks noChangeArrowheads="1"/>
          </p:cNvSpPr>
          <p:nvPr/>
        </p:nvSpPr>
        <p:spPr bwMode="auto">
          <a:xfrm>
            <a:off x="8585201" y="2938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9071" name="Oval 15"/>
          <p:cNvSpPr>
            <a:spLocks noChangeArrowheads="1"/>
          </p:cNvSpPr>
          <p:nvPr/>
        </p:nvSpPr>
        <p:spPr bwMode="auto">
          <a:xfrm>
            <a:off x="7891463" y="2713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9072" name="Oval 16"/>
          <p:cNvSpPr>
            <a:spLocks noChangeArrowheads="1"/>
          </p:cNvSpPr>
          <p:nvPr/>
        </p:nvSpPr>
        <p:spPr bwMode="auto">
          <a:xfrm>
            <a:off x="7350126" y="26384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9073" name="Oval 17"/>
          <p:cNvSpPr>
            <a:spLocks noChangeArrowheads="1"/>
          </p:cNvSpPr>
          <p:nvPr/>
        </p:nvSpPr>
        <p:spPr bwMode="auto">
          <a:xfrm>
            <a:off x="7462838" y="2459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9074" name="Oval 18"/>
          <p:cNvSpPr>
            <a:spLocks noChangeArrowheads="1"/>
          </p:cNvSpPr>
          <p:nvPr/>
        </p:nvSpPr>
        <p:spPr bwMode="auto">
          <a:xfrm>
            <a:off x="6854826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9075" name="Oval 19"/>
          <p:cNvSpPr>
            <a:spLocks noChangeArrowheads="1"/>
          </p:cNvSpPr>
          <p:nvPr/>
        </p:nvSpPr>
        <p:spPr bwMode="auto">
          <a:xfrm>
            <a:off x="4611688" y="14160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9076" name="Rectangle 20"/>
          <p:cNvSpPr>
            <a:spLocks noChangeArrowheads="1"/>
          </p:cNvSpPr>
          <p:nvPr/>
        </p:nvSpPr>
        <p:spPr bwMode="auto">
          <a:xfrm>
            <a:off x="1524000" y="4514850"/>
            <a:ext cx="3911600" cy="2343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7" name="Text Box 21"/>
          <p:cNvSpPr txBox="1">
            <a:spLocks noChangeArrowheads="1"/>
          </p:cNvSpPr>
          <p:nvPr/>
        </p:nvSpPr>
        <p:spPr bwMode="auto">
          <a:xfrm>
            <a:off x="1928814" y="4714875"/>
            <a:ext cx="3487737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在該撒利亞下了船，就上耶路撒冷去問教會安，隨後下安提阿去。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18:22)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29078" name="Oval 22"/>
          <p:cNvSpPr>
            <a:spLocks noChangeArrowheads="1"/>
          </p:cNvSpPr>
          <p:nvPr/>
        </p:nvSpPr>
        <p:spPr bwMode="auto">
          <a:xfrm>
            <a:off x="8794751" y="54848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9" name="AutoShape 23"/>
          <p:cNvSpPr>
            <a:spLocks noChangeArrowheads="1"/>
          </p:cNvSpPr>
          <p:nvPr/>
        </p:nvSpPr>
        <p:spPr bwMode="auto">
          <a:xfrm>
            <a:off x="7705726" y="5470525"/>
            <a:ext cx="919163" cy="292100"/>
          </a:xfrm>
          <a:prstGeom prst="wedgeRectCallout">
            <a:avLst>
              <a:gd name="adj1" fmla="val 67787"/>
              <a:gd name="adj2" fmla="val -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429080" name="Oval 24"/>
          <p:cNvSpPr>
            <a:spLocks noChangeArrowheads="1"/>
          </p:cNvSpPr>
          <p:nvPr/>
        </p:nvSpPr>
        <p:spPr bwMode="auto">
          <a:xfrm>
            <a:off x="8996363" y="588327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81" name="AutoShape 25"/>
          <p:cNvSpPr>
            <a:spLocks noChangeArrowheads="1"/>
          </p:cNvSpPr>
          <p:nvPr/>
        </p:nvSpPr>
        <p:spPr bwMode="auto">
          <a:xfrm>
            <a:off x="7907338" y="5868988"/>
            <a:ext cx="919162" cy="292100"/>
          </a:xfrm>
          <a:prstGeom prst="wedgeRectCallout">
            <a:avLst>
              <a:gd name="adj1" fmla="val 67444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29082" name="AutoShape 26"/>
          <p:cNvSpPr>
            <a:spLocks noChangeArrowheads="1"/>
          </p:cNvSpPr>
          <p:nvPr/>
        </p:nvSpPr>
        <p:spPr bwMode="auto">
          <a:xfrm>
            <a:off x="9498014" y="3208338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</p:spTree>
    <p:extLst>
      <p:ext uri="{BB962C8B-B14F-4D97-AF65-F5344CB8AC3E}">
        <p14:creationId xmlns:p14="http://schemas.microsoft.com/office/powerpoint/2010/main" val="12014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6" grpId="0" animBg="1"/>
      <p:bldP spid="429077" grpId="0"/>
      <p:bldP spid="429079" grpId="0" animBg="1"/>
      <p:bldP spid="429081" grpId="0" animBg="1"/>
      <p:bldP spid="42908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8677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r>
              <a:rPr lang="zh-TW" altLang="en-US" sz="4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跟隨聖靈的挑戰與困惑</a:t>
            </a:r>
            <a:endParaRPr lang="en-US" altLang="zh-CN" sz="4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087" y="980654"/>
            <a:ext cx="117961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在我們的生活事奉中，你有過聖靈帶領的經歷嗎？</a:t>
            </a:r>
            <a:r>
              <a:rPr lang="zh-CN" altLang="en-US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有的話，請分享；沒有的話是什麼可能原因？</a:t>
            </a:r>
            <a:endParaRPr lang="en-US" altLang="zh-CN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談談你對聖靈的認識或困</a:t>
            </a:r>
            <a:r>
              <a:rPr lang="zh-TW" altLang="en-US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惑</a:t>
            </a:r>
            <a:endParaRPr lang="en-US" altLang="zh-TW" sz="40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zh-CN" sz="4000" b="1" dirty="0"/>
          </a:p>
          <a:p>
            <a:pPr algn="ctr"/>
            <a:r>
              <a:rPr lang="zh-CN" altLang="en-US" sz="7200" b="1" dirty="0" smtClean="0"/>
              <a:t>不接受聖靈的禁止，</a:t>
            </a:r>
            <a:endParaRPr lang="en-US" altLang="zh-CN" sz="7200" b="1" dirty="0" smtClean="0"/>
          </a:p>
          <a:p>
            <a:pPr algn="ctr"/>
            <a:r>
              <a:rPr lang="zh-CN" altLang="en-US" sz="7200" b="1" dirty="0" smtClean="0"/>
              <a:t>就很難有聖靈的帶領！</a:t>
            </a:r>
            <a:endParaRPr lang="en-US" altLang="zh-CN" sz="7200" b="1" dirty="0" smtClean="0"/>
          </a:p>
        </p:txBody>
      </p:sp>
    </p:spTree>
    <p:extLst>
      <p:ext uri="{BB962C8B-B14F-4D97-AF65-F5344CB8AC3E}">
        <p14:creationId xmlns:p14="http://schemas.microsoft.com/office/powerpoint/2010/main" val="12890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313" y="742549"/>
            <a:ext cx="9014637" cy="54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paul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5" name="Oval 3"/>
          <p:cNvSpPr>
            <a:spLocks noChangeArrowheads="1"/>
          </p:cNvSpPr>
          <p:nvPr/>
        </p:nvSpPr>
        <p:spPr bwMode="auto">
          <a:xfrm>
            <a:off x="3786188" y="66992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36" name="AutoShape 4"/>
          <p:cNvSpPr>
            <a:spLocks noChangeArrowheads="1"/>
          </p:cNvSpPr>
          <p:nvPr/>
        </p:nvSpPr>
        <p:spPr bwMode="auto">
          <a:xfrm>
            <a:off x="3581401" y="152400"/>
            <a:ext cx="727075" cy="292100"/>
          </a:xfrm>
          <a:prstGeom prst="wedgeRectCallout">
            <a:avLst>
              <a:gd name="adj1" fmla="val -16375"/>
              <a:gd name="adj2" fmla="val 1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8794751" y="54848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38" name="AutoShape 6"/>
          <p:cNvSpPr>
            <a:spLocks noChangeArrowheads="1"/>
          </p:cNvSpPr>
          <p:nvPr/>
        </p:nvSpPr>
        <p:spPr bwMode="auto">
          <a:xfrm>
            <a:off x="7705726" y="5470525"/>
            <a:ext cx="919163" cy="292100"/>
          </a:xfrm>
          <a:prstGeom prst="wedgeRectCallout">
            <a:avLst>
              <a:gd name="adj1" fmla="val 67787"/>
              <a:gd name="adj2" fmla="val -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428039" name="AutoShape 7"/>
          <p:cNvSpPr>
            <a:spLocks noChangeArrowheads="1"/>
          </p:cNvSpPr>
          <p:nvPr/>
        </p:nvSpPr>
        <p:spPr bwMode="auto">
          <a:xfrm>
            <a:off x="2238376" y="225425"/>
            <a:ext cx="1192213" cy="381000"/>
          </a:xfrm>
          <a:prstGeom prst="wedgeRectCallout">
            <a:avLst>
              <a:gd name="adj1" fmla="val 32690"/>
              <a:gd name="adj2" fmla="val 11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428040" name="AutoShape 8"/>
          <p:cNvSpPr>
            <a:spLocks noChangeArrowheads="1"/>
          </p:cNvSpPr>
          <p:nvPr/>
        </p:nvSpPr>
        <p:spPr bwMode="auto">
          <a:xfrm>
            <a:off x="3819526" y="2132013"/>
            <a:ext cx="568325" cy="381000"/>
          </a:xfrm>
          <a:prstGeom prst="wedgeRectCallout">
            <a:avLst>
              <a:gd name="adj1" fmla="val -94134"/>
              <a:gd name="adj2" fmla="val 3583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428041" name="AutoShape 9"/>
          <p:cNvSpPr>
            <a:spLocks noChangeArrowheads="1"/>
          </p:cNvSpPr>
          <p:nvPr/>
        </p:nvSpPr>
        <p:spPr bwMode="auto">
          <a:xfrm>
            <a:off x="1973263" y="927100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庇哩亞</a:t>
            </a:r>
          </a:p>
        </p:txBody>
      </p:sp>
      <p:sp>
        <p:nvSpPr>
          <p:cNvPr id="428042" name="AutoShape 10"/>
          <p:cNvSpPr>
            <a:spLocks noChangeArrowheads="1"/>
          </p:cNvSpPr>
          <p:nvPr/>
        </p:nvSpPr>
        <p:spPr bwMode="auto">
          <a:xfrm>
            <a:off x="2185988" y="2460625"/>
            <a:ext cx="698500" cy="38100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3192463" y="84931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5" name="Oval 13"/>
          <p:cNvSpPr>
            <a:spLocks noChangeArrowheads="1"/>
          </p:cNvSpPr>
          <p:nvPr/>
        </p:nvSpPr>
        <p:spPr bwMode="auto">
          <a:xfrm>
            <a:off x="2857501" y="8921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>
            <a:off x="3460751" y="241141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3070226" y="24225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8" name="AutoShape 16"/>
          <p:cNvSpPr>
            <a:spLocks noChangeArrowheads="1"/>
          </p:cNvSpPr>
          <p:nvPr/>
        </p:nvSpPr>
        <p:spPr bwMode="auto">
          <a:xfrm>
            <a:off x="5360988" y="2117725"/>
            <a:ext cx="698500" cy="381000"/>
          </a:xfrm>
          <a:prstGeom prst="wedgeRectCallout">
            <a:avLst>
              <a:gd name="adj1" fmla="val -71819"/>
              <a:gd name="adj2" fmla="val 5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28049" name="Oval 17"/>
          <p:cNvSpPr>
            <a:spLocks noChangeArrowheads="1"/>
          </p:cNvSpPr>
          <p:nvPr/>
        </p:nvSpPr>
        <p:spPr bwMode="auto">
          <a:xfrm>
            <a:off x="5103813" y="247332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50" name="Oval 18"/>
          <p:cNvSpPr>
            <a:spLocks noChangeArrowheads="1"/>
          </p:cNvSpPr>
          <p:nvPr/>
        </p:nvSpPr>
        <p:spPr bwMode="auto">
          <a:xfrm>
            <a:off x="9217026" y="32972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8051" name="Oval 19"/>
          <p:cNvSpPr>
            <a:spLocks noChangeArrowheads="1"/>
          </p:cNvSpPr>
          <p:nvPr/>
        </p:nvSpPr>
        <p:spPr bwMode="auto">
          <a:xfrm>
            <a:off x="8585201" y="2938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8052" name="AutoShape 20"/>
          <p:cNvSpPr>
            <a:spLocks noChangeArrowheads="1"/>
          </p:cNvSpPr>
          <p:nvPr/>
        </p:nvSpPr>
        <p:spPr bwMode="auto">
          <a:xfrm>
            <a:off x="9498014" y="3208338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428053" name="AutoShape 21"/>
          <p:cNvSpPr>
            <a:spLocks noChangeArrowheads="1"/>
          </p:cNvSpPr>
          <p:nvPr/>
        </p:nvSpPr>
        <p:spPr bwMode="auto">
          <a:xfrm>
            <a:off x="8480425" y="3287713"/>
            <a:ext cx="514350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大數</a:t>
            </a:r>
          </a:p>
        </p:txBody>
      </p:sp>
      <p:sp>
        <p:nvSpPr>
          <p:cNvPr id="428054" name="Oval 22"/>
          <p:cNvSpPr>
            <a:spLocks noChangeArrowheads="1"/>
          </p:cNvSpPr>
          <p:nvPr/>
        </p:nvSpPr>
        <p:spPr bwMode="auto">
          <a:xfrm>
            <a:off x="7891463" y="2713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8055" name="Oval 23"/>
          <p:cNvSpPr>
            <a:spLocks noChangeArrowheads="1"/>
          </p:cNvSpPr>
          <p:nvPr/>
        </p:nvSpPr>
        <p:spPr bwMode="auto">
          <a:xfrm>
            <a:off x="7350126" y="26384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8056" name="AutoShape 24"/>
          <p:cNvSpPr>
            <a:spLocks noChangeArrowheads="1"/>
          </p:cNvSpPr>
          <p:nvPr/>
        </p:nvSpPr>
        <p:spPr bwMode="auto">
          <a:xfrm>
            <a:off x="7770813" y="2200275"/>
            <a:ext cx="514350" cy="292100"/>
          </a:xfrm>
          <a:prstGeom prst="wedgeRectCallout">
            <a:avLst>
              <a:gd name="adj1" fmla="val -17593"/>
              <a:gd name="adj2" fmla="val 123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特庇</a:t>
            </a:r>
          </a:p>
        </p:txBody>
      </p:sp>
      <p:sp>
        <p:nvSpPr>
          <p:cNvPr id="428057" name="AutoShape 25"/>
          <p:cNvSpPr>
            <a:spLocks noChangeArrowheads="1"/>
          </p:cNvSpPr>
          <p:nvPr/>
        </p:nvSpPr>
        <p:spPr bwMode="auto">
          <a:xfrm>
            <a:off x="6926264" y="2924175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428058" name="Oval 26"/>
          <p:cNvSpPr>
            <a:spLocks noChangeArrowheads="1"/>
          </p:cNvSpPr>
          <p:nvPr/>
        </p:nvSpPr>
        <p:spPr bwMode="auto">
          <a:xfrm>
            <a:off x="7462838" y="2459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8059" name="AutoShape 27"/>
          <p:cNvSpPr>
            <a:spLocks noChangeArrowheads="1"/>
          </p:cNvSpPr>
          <p:nvPr/>
        </p:nvSpPr>
        <p:spPr bwMode="auto">
          <a:xfrm>
            <a:off x="7108826" y="1787525"/>
            <a:ext cx="727075" cy="292100"/>
          </a:xfrm>
          <a:prstGeom prst="wedgeRectCallout">
            <a:avLst>
              <a:gd name="adj1" fmla="val 7421"/>
              <a:gd name="adj2" fmla="val 17608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428060" name="Oval 28"/>
          <p:cNvSpPr>
            <a:spLocks noChangeArrowheads="1"/>
          </p:cNvSpPr>
          <p:nvPr/>
        </p:nvSpPr>
        <p:spPr bwMode="auto">
          <a:xfrm>
            <a:off x="6854826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8061" name="AutoShape 29"/>
          <p:cNvSpPr>
            <a:spLocks noChangeArrowheads="1"/>
          </p:cNvSpPr>
          <p:nvPr/>
        </p:nvSpPr>
        <p:spPr bwMode="auto">
          <a:xfrm>
            <a:off x="5924550" y="2552701"/>
            <a:ext cx="966788" cy="538163"/>
          </a:xfrm>
          <a:prstGeom prst="wedgeRectCallout">
            <a:avLst>
              <a:gd name="adj1" fmla="val 48356"/>
              <a:gd name="adj2" fmla="val -88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彼西底的安提阿</a:t>
            </a:r>
          </a:p>
        </p:txBody>
      </p:sp>
      <p:sp>
        <p:nvSpPr>
          <p:cNvPr id="428062" name="Oval 30"/>
          <p:cNvSpPr>
            <a:spLocks noChangeArrowheads="1"/>
          </p:cNvSpPr>
          <p:nvPr/>
        </p:nvSpPr>
        <p:spPr bwMode="auto">
          <a:xfrm>
            <a:off x="4611688" y="14160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28063" name="AutoShape 31"/>
          <p:cNvSpPr>
            <a:spLocks noChangeArrowheads="1"/>
          </p:cNvSpPr>
          <p:nvPr/>
        </p:nvSpPr>
        <p:spPr bwMode="auto">
          <a:xfrm>
            <a:off x="4973639" y="1385888"/>
            <a:ext cx="727075" cy="292100"/>
          </a:xfrm>
          <a:prstGeom prst="wedgeRectCallout">
            <a:avLst>
              <a:gd name="adj1" fmla="val -85153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428064" name="Oval 32"/>
          <p:cNvSpPr>
            <a:spLocks noChangeArrowheads="1"/>
          </p:cNvSpPr>
          <p:nvPr/>
        </p:nvSpPr>
        <p:spPr bwMode="auto">
          <a:xfrm>
            <a:off x="8996363" y="588327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65" name="AutoShape 33"/>
          <p:cNvSpPr>
            <a:spLocks noChangeArrowheads="1"/>
          </p:cNvSpPr>
          <p:nvPr/>
        </p:nvSpPr>
        <p:spPr bwMode="auto">
          <a:xfrm>
            <a:off x="7907338" y="5868988"/>
            <a:ext cx="919162" cy="292100"/>
          </a:xfrm>
          <a:prstGeom prst="wedgeRectCallout">
            <a:avLst>
              <a:gd name="adj1" fmla="val 67444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28066" name="Rectangle 34" descr="Oak"/>
          <p:cNvSpPr>
            <a:spLocks noChangeArrowheads="1"/>
          </p:cNvSpPr>
          <p:nvPr/>
        </p:nvSpPr>
        <p:spPr bwMode="auto">
          <a:xfrm>
            <a:off x="1703388" y="5932488"/>
            <a:ext cx="3078162" cy="715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保羅第二次旅行傳道</a:t>
            </a:r>
          </a:p>
        </p:txBody>
      </p:sp>
    </p:spTree>
    <p:extLst>
      <p:ext uri="{BB962C8B-B14F-4D97-AF65-F5344CB8AC3E}">
        <p14:creationId xmlns:p14="http://schemas.microsoft.com/office/powerpoint/2010/main" val="4932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nimBg="1"/>
      <p:bldP spid="428038" grpId="0" animBg="1"/>
      <p:bldP spid="428039" grpId="0" animBg="1"/>
      <p:bldP spid="428040" grpId="0" animBg="1"/>
      <p:bldP spid="428041" grpId="0" animBg="1"/>
      <p:bldP spid="428042" grpId="0" animBg="1"/>
      <p:bldP spid="428048" grpId="0" animBg="1"/>
      <p:bldP spid="428052" grpId="0" animBg="1"/>
      <p:bldP spid="428053" grpId="0" animBg="1"/>
      <p:bldP spid="428056" grpId="0" animBg="1"/>
      <p:bldP spid="428057" grpId="0" animBg="1"/>
      <p:bldP spid="428059" grpId="0" animBg="1"/>
      <p:bldP spid="428061" grpId="0" animBg="1"/>
      <p:bldP spid="428063" grpId="0" animBg="1"/>
      <p:bldP spid="4280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paul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7" name="Oval 3"/>
          <p:cNvSpPr>
            <a:spLocks noChangeArrowheads="1"/>
          </p:cNvSpPr>
          <p:nvPr/>
        </p:nvSpPr>
        <p:spPr bwMode="auto">
          <a:xfrm>
            <a:off x="9217026" y="32972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2388" name="Oval 4"/>
          <p:cNvSpPr>
            <a:spLocks noChangeArrowheads="1"/>
          </p:cNvSpPr>
          <p:nvPr/>
        </p:nvSpPr>
        <p:spPr bwMode="auto">
          <a:xfrm>
            <a:off x="8585201" y="2938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2389" name="Oval 5"/>
          <p:cNvSpPr>
            <a:spLocks noChangeArrowheads="1"/>
          </p:cNvSpPr>
          <p:nvPr/>
        </p:nvSpPr>
        <p:spPr bwMode="auto">
          <a:xfrm>
            <a:off x="7891463" y="2713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2390" name="Oval 6"/>
          <p:cNvSpPr>
            <a:spLocks noChangeArrowheads="1"/>
          </p:cNvSpPr>
          <p:nvPr/>
        </p:nvSpPr>
        <p:spPr bwMode="auto">
          <a:xfrm>
            <a:off x="7350126" y="26384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>
            <a:off x="7462838" y="2459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2394" name="Oval 10"/>
          <p:cNvSpPr>
            <a:spLocks noChangeArrowheads="1"/>
          </p:cNvSpPr>
          <p:nvPr/>
        </p:nvSpPr>
        <p:spPr bwMode="auto">
          <a:xfrm>
            <a:off x="5110163" y="24653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2402" name="AutoShape 18"/>
          <p:cNvSpPr>
            <a:spLocks noChangeArrowheads="1"/>
          </p:cNvSpPr>
          <p:nvPr/>
        </p:nvSpPr>
        <p:spPr bwMode="auto">
          <a:xfrm>
            <a:off x="4476751" y="2098675"/>
            <a:ext cx="727075" cy="292100"/>
          </a:xfrm>
          <a:prstGeom prst="wedgeRectCallout">
            <a:avLst>
              <a:gd name="adj1" fmla="val 38426"/>
              <a:gd name="adj2" fmla="val 79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272403" name="Text Box 19"/>
          <p:cNvSpPr txBox="1">
            <a:spLocks noChangeArrowheads="1"/>
          </p:cNvSpPr>
          <p:nvPr/>
        </p:nvSpPr>
        <p:spPr bwMode="auto">
          <a:xfrm>
            <a:off x="7407275" y="1187450"/>
            <a:ext cx="412750" cy="915988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加</a:t>
            </a:r>
          </a:p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拉</a:t>
            </a:r>
          </a:p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太</a:t>
            </a:r>
          </a:p>
        </p:txBody>
      </p:sp>
      <p:sp>
        <p:nvSpPr>
          <p:cNvPr id="272406" name="Text Box 22"/>
          <p:cNvSpPr txBox="1">
            <a:spLocks noChangeArrowheads="1"/>
          </p:cNvSpPr>
          <p:nvPr/>
        </p:nvSpPr>
        <p:spPr bwMode="auto">
          <a:xfrm rot="-1817502">
            <a:off x="6457950" y="652463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庇推尼</a:t>
            </a:r>
          </a:p>
        </p:txBody>
      </p:sp>
      <p:sp>
        <p:nvSpPr>
          <p:cNvPr id="272408" name="Text Box 24"/>
          <p:cNvSpPr txBox="1">
            <a:spLocks noChangeArrowheads="1"/>
          </p:cNvSpPr>
          <p:nvPr/>
        </p:nvSpPr>
        <p:spPr bwMode="auto">
          <a:xfrm>
            <a:off x="5045075" y="1338263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每西亞</a:t>
            </a:r>
          </a:p>
        </p:txBody>
      </p:sp>
      <p:sp>
        <p:nvSpPr>
          <p:cNvPr id="272410" name="Text Box 26"/>
          <p:cNvSpPr txBox="1">
            <a:spLocks noChangeArrowheads="1"/>
          </p:cNvSpPr>
          <p:nvPr/>
        </p:nvSpPr>
        <p:spPr bwMode="auto">
          <a:xfrm>
            <a:off x="5451475" y="17224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272411" name="Freeform 27"/>
          <p:cNvSpPr>
            <a:spLocks/>
          </p:cNvSpPr>
          <p:nvPr/>
        </p:nvSpPr>
        <p:spPr bwMode="auto">
          <a:xfrm>
            <a:off x="5229225" y="2290763"/>
            <a:ext cx="1657350" cy="215900"/>
          </a:xfrm>
          <a:custGeom>
            <a:avLst/>
            <a:gdLst>
              <a:gd name="T0" fmla="*/ 1044 w 1044"/>
              <a:gd name="T1" fmla="*/ 0 h 136"/>
              <a:gd name="T2" fmla="*/ 560 w 1044"/>
              <a:gd name="T3" fmla="*/ 72 h 136"/>
              <a:gd name="T4" fmla="*/ 0 w 10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36">
                <a:moveTo>
                  <a:pt x="1044" y="0"/>
                </a:moveTo>
                <a:cubicBezTo>
                  <a:pt x="963" y="12"/>
                  <a:pt x="734" y="49"/>
                  <a:pt x="560" y="72"/>
                </a:cubicBezTo>
                <a:cubicBezTo>
                  <a:pt x="386" y="95"/>
                  <a:pt x="117" y="123"/>
                  <a:pt x="0" y="13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3" name="Line 29"/>
          <p:cNvSpPr>
            <a:spLocks noChangeShapeType="1"/>
          </p:cNvSpPr>
          <p:nvPr/>
        </p:nvSpPr>
        <p:spPr bwMode="auto">
          <a:xfrm>
            <a:off x="5918200" y="2303463"/>
            <a:ext cx="22383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4" name="Line 30"/>
          <p:cNvSpPr>
            <a:spLocks noChangeShapeType="1"/>
          </p:cNvSpPr>
          <p:nvPr/>
        </p:nvSpPr>
        <p:spPr bwMode="auto">
          <a:xfrm flipV="1">
            <a:off x="5932489" y="2286000"/>
            <a:ext cx="192087" cy="249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9" name="Text Box 25"/>
          <p:cNvSpPr txBox="1">
            <a:spLocks noChangeArrowheads="1"/>
          </p:cNvSpPr>
          <p:nvPr/>
        </p:nvSpPr>
        <p:spPr bwMode="auto">
          <a:xfrm rot="-3002547">
            <a:off x="6157119" y="1893094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弗呂家</a:t>
            </a:r>
          </a:p>
        </p:txBody>
      </p:sp>
      <p:sp>
        <p:nvSpPr>
          <p:cNvPr id="272416" name="Line 32"/>
          <p:cNvSpPr>
            <a:spLocks noChangeShapeType="1"/>
          </p:cNvSpPr>
          <p:nvPr/>
        </p:nvSpPr>
        <p:spPr bwMode="auto">
          <a:xfrm>
            <a:off x="6348414" y="1144588"/>
            <a:ext cx="2238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7" name="Line 33"/>
          <p:cNvSpPr>
            <a:spLocks noChangeShapeType="1"/>
          </p:cNvSpPr>
          <p:nvPr/>
        </p:nvSpPr>
        <p:spPr bwMode="auto">
          <a:xfrm flipV="1">
            <a:off x="6362700" y="1127125"/>
            <a:ext cx="192088" cy="249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5" name="Freeform 31"/>
          <p:cNvSpPr>
            <a:spLocks/>
          </p:cNvSpPr>
          <p:nvPr/>
        </p:nvSpPr>
        <p:spPr bwMode="auto">
          <a:xfrm>
            <a:off x="6316663" y="1390651"/>
            <a:ext cx="665162" cy="892175"/>
          </a:xfrm>
          <a:custGeom>
            <a:avLst/>
            <a:gdLst>
              <a:gd name="T0" fmla="*/ 394 w 419"/>
              <a:gd name="T1" fmla="*/ 562 h 562"/>
              <a:gd name="T2" fmla="*/ 411 w 419"/>
              <a:gd name="T3" fmla="*/ 490 h 562"/>
              <a:gd name="T4" fmla="*/ 343 w 419"/>
              <a:gd name="T5" fmla="*/ 437 h 562"/>
              <a:gd name="T6" fmla="*/ 171 w 419"/>
              <a:gd name="T7" fmla="*/ 372 h 562"/>
              <a:gd name="T8" fmla="*/ 113 w 419"/>
              <a:gd name="T9" fmla="*/ 326 h 562"/>
              <a:gd name="T10" fmla="*/ 72 w 419"/>
              <a:gd name="T11" fmla="*/ 187 h 562"/>
              <a:gd name="T12" fmla="*/ 39 w 419"/>
              <a:gd name="T13" fmla="*/ 46 h 562"/>
              <a:gd name="T14" fmla="*/ 0 w 419"/>
              <a:gd name="T15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" h="562">
                <a:moveTo>
                  <a:pt x="394" y="562"/>
                </a:moveTo>
                <a:cubicBezTo>
                  <a:pt x="406" y="536"/>
                  <a:pt x="419" y="511"/>
                  <a:pt x="411" y="490"/>
                </a:cubicBezTo>
                <a:cubicBezTo>
                  <a:pt x="403" y="469"/>
                  <a:pt x="383" y="457"/>
                  <a:pt x="343" y="437"/>
                </a:cubicBezTo>
                <a:cubicBezTo>
                  <a:pt x="303" y="417"/>
                  <a:pt x="209" y="390"/>
                  <a:pt x="171" y="372"/>
                </a:cubicBezTo>
                <a:cubicBezTo>
                  <a:pt x="133" y="354"/>
                  <a:pt x="129" y="357"/>
                  <a:pt x="113" y="326"/>
                </a:cubicBezTo>
                <a:cubicBezTo>
                  <a:pt x="97" y="295"/>
                  <a:pt x="84" y="234"/>
                  <a:pt x="72" y="187"/>
                </a:cubicBezTo>
                <a:cubicBezTo>
                  <a:pt x="60" y="140"/>
                  <a:pt x="51" y="77"/>
                  <a:pt x="39" y="46"/>
                </a:cubicBezTo>
                <a:cubicBezTo>
                  <a:pt x="27" y="15"/>
                  <a:pt x="8" y="10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2" name="Oval 8"/>
          <p:cNvSpPr>
            <a:spLocks noChangeArrowheads="1"/>
          </p:cNvSpPr>
          <p:nvPr/>
        </p:nvSpPr>
        <p:spPr bwMode="auto">
          <a:xfrm>
            <a:off x="6854826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2422" name="AutoShape 38"/>
          <p:cNvSpPr>
            <a:spLocks noChangeArrowheads="1"/>
          </p:cNvSpPr>
          <p:nvPr/>
        </p:nvSpPr>
        <p:spPr bwMode="auto">
          <a:xfrm>
            <a:off x="5924550" y="2552701"/>
            <a:ext cx="966788" cy="538163"/>
          </a:xfrm>
          <a:prstGeom prst="wedgeRectCallout">
            <a:avLst>
              <a:gd name="adj1" fmla="val 48356"/>
              <a:gd name="adj2" fmla="val -88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彼西底的安提阿</a:t>
            </a:r>
          </a:p>
        </p:txBody>
      </p:sp>
      <p:pic>
        <p:nvPicPr>
          <p:cNvPr id="272423" name="Picture 39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2122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4" name="Picture 40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212566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5" name="Picture 41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122489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6" name="Picture 42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06362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7" name="Picture 43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106680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28" name="Picture 44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63625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7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4" grpId="0" animBg="1"/>
      <p:bldP spid="272394" grpId="1" animBg="1"/>
      <p:bldP spid="272402" grpId="0" animBg="1"/>
      <p:bldP spid="272402" grpId="1" animBg="1"/>
      <p:bldP spid="272403" grpId="0" animBg="1"/>
      <p:bldP spid="272406" grpId="0" animBg="1"/>
      <p:bldP spid="272408" grpId="0" animBg="1"/>
      <p:bldP spid="272410" grpId="0" animBg="1"/>
      <p:bldP spid="272410" grpId="1" animBg="1"/>
      <p:bldP spid="272411" grpId="0" animBg="1"/>
      <p:bldP spid="272411" grpId="1" animBg="1"/>
      <p:bldP spid="272413" grpId="0" animBg="1"/>
      <p:bldP spid="272413" grpId="1" animBg="1"/>
      <p:bldP spid="272414" grpId="0" animBg="1"/>
      <p:bldP spid="272414" grpId="1" animBg="1"/>
      <p:bldP spid="272409" grpId="0" animBg="1"/>
      <p:bldP spid="272416" grpId="0" animBg="1"/>
      <p:bldP spid="272417" grpId="0" animBg="1"/>
      <p:bldP spid="2724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paul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3" name="Oval 3"/>
          <p:cNvSpPr>
            <a:spLocks noChangeArrowheads="1"/>
          </p:cNvSpPr>
          <p:nvPr/>
        </p:nvSpPr>
        <p:spPr bwMode="auto">
          <a:xfrm>
            <a:off x="9217026" y="32972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6484" name="Oval 4"/>
          <p:cNvSpPr>
            <a:spLocks noChangeArrowheads="1"/>
          </p:cNvSpPr>
          <p:nvPr/>
        </p:nvSpPr>
        <p:spPr bwMode="auto">
          <a:xfrm>
            <a:off x="8585201" y="2938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6485" name="Oval 5"/>
          <p:cNvSpPr>
            <a:spLocks noChangeArrowheads="1"/>
          </p:cNvSpPr>
          <p:nvPr/>
        </p:nvSpPr>
        <p:spPr bwMode="auto">
          <a:xfrm>
            <a:off x="7891463" y="2713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6486" name="Oval 6"/>
          <p:cNvSpPr>
            <a:spLocks noChangeArrowheads="1"/>
          </p:cNvSpPr>
          <p:nvPr/>
        </p:nvSpPr>
        <p:spPr bwMode="auto">
          <a:xfrm>
            <a:off x="7350126" y="263842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6487" name="Oval 7"/>
          <p:cNvSpPr>
            <a:spLocks noChangeArrowheads="1"/>
          </p:cNvSpPr>
          <p:nvPr/>
        </p:nvSpPr>
        <p:spPr bwMode="auto">
          <a:xfrm>
            <a:off x="7462838" y="24590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6488" name="Oval 8"/>
          <p:cNvSpPr>
            <a:spLocks noChangeArrowheads="1"/>
          </p:cNvSpPr>
          <p:nvPr/>
        </p:nvSpPr>
        <p:spPr bwMode="auto">
          <a:xfrm>
            <a:off x="4611688" y="14160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3606801" y="1501775"/>
            <a:ext cx="727075" cy="292100"/>
          </a:xfrm>
          <a:prstGeom prst="wedgeRectCallout">
            <a:avLst>
              <a:gd name="adj1" fmla="val 87338"/>
              <a:gd name="adj2" fmla="val -59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045075" y="1338263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每西亞</a:t>
            </a:r>
          </a:p>
        </p:txBody>
      </p:sp>
      <p:sp>
        <p:nvSpPr>
          <p:cNvPr id="276503" name="Freeform 23"/>
          <p:cNvSpPr>
            <a:spLocks/>
          </p:cNvSpPr>
          <p:nvPr/>
        </p:nvSpPr>
        <p:spPr bwMode="auto">
          <a:xfrm>
            <a:off x="4702175" y="1176339"/>
            <a:ext cx="1601788" cy="249237"/>
          </a:xfrm>
          <a:custGeom>
            <a:avLst/>
            <a:gdLst>
              <a:gd name="T0" fmla="*/ 1009 w 1009"/>
              <a:gd name="T1" fmla="*/ 142 h 157"/>
              <a:gd name="T2" fmla="*/ 841 w 1009"/>
              <a:gd name="T3" fmla="*/ 78 h 157"/>
              <a:gd name="T4" fmla="*/ 742 w 1009"/>
              <a:gd name="T5" fmla="*/ 37 h 157"/>
              <a:gd name="T6" fmla="*/ 569 w 1009"/>
              <a:gd name="T7" fmla="*/ 53 h 157"/>
              <a:gd name="T8" fmla="*/ 449 w 1009"/>
              <a:gd name="T9" fmla="*/ 91 h 157"/>
              <a:gd name="T10" fmla="*/ 318 w 1009"/>
              <a:gd name="T11" fmla="*/ 33 h 157"/>
              <a:gd name="T12" fmla="*/ 182 w 1009"/>
              <a:gd name="T13" fmla="*/ 1 h 157"/>
              <a:gd name="T14" fmla="*/ 91 w 1009"/>
              <a:gd name="T15" fmla="*/ 41 h 157"/>
              <a:gd name="T16" fmla="*/ 0 w 1009"/>
              <a:gd name="T17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9" h="157">
                <a:moveTo>
                  <a:pt x="1009" y="142"/>
                </a:moveTo>
                <a:cubicBezTo>
                  <a:pt x="947" y="118"/>
                  <a:pt x="885" y="95"/>
                  <a:pt x="841" y="78"/>
                </a:cubicBezTo>
                <a:cubicBezTo>
                  <a:pt x="797" y="61"/>
                  <a:pt x="787" y="41"/>
                  <a:pt x="742" y="37"/>
                </a:cubicBezTo>
                <a:cubicBezTo>
                  <a:pt x="697" y="33"/>
                  <a:pt x="618" y="44"/>
                  <a:pt x="569" y="53"/>
                </a:cubicBezTo>
                <a:cubicBezTo>
                  <a:pt x="520" y="62"/>
                  <a:pt x="491" y="94"/>
                  <a:pt x="449" y="91"/>
                </a:cubicBezTo>
                <a:cubicBezTo>
                  <a:pt x="407" y="88"/>
                  <a:pt x="362" y="48"/>
                  <a:pt x="318" y="33"/>
                </a:cubicBezTo>
                <a:cubicBezTo>
                  <a:pt x="274" y="18"/>
                  <a:pt x="220" y="0"/>
                  <a:pt x="182" y="1"/>
                </a:cubicBezTo>
                <a:cubicBezTo>
                  <a:pt x="144" y="2"/>
                  <a:pt x="121" y="15"/>
                  <a:pt x="91" y="41"/>
                </a:cubicBezTo>
                <a:cubicBezTo>
                  <a:pt x="61" y="67"/>
                  <a:pt x="26" y="126"/>
                  <a:pt x="0" y="15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4" name="Freeform 24"/>
          <p:cNvSpPr>
            <a:spLocks/>
          </p:cNvSpPr>
          <p:nvPr/>
        </p:nvSpPr>
        <p:spPr bwMode="auto">
          <a:xfrm>
            <a:off x="6316663" y="1390651"/>
            <a:ext cx="665162" cy="892175"/>
          </a:xfrm>
          <a:custGeom>
            <a:avLst/>
            <a:gdLst>
              <a:gd name="T0" fmla="*/ 394 w 419"/>
              <a:gd name="T1" fmla="*/ 562 h 562"/>
              <a:gd name="T2" fmla="*/ 411 w 419"/>
              <a:gd name="T3" fmla="*/ 490 h 562"/>
              <a:gd name="T4" fmla="*/ 343 w 419"/>
              <a:gd name="T5" fmla="*/ 437 h 562"/>
              <a:gd name="T6" fmla="*/ 171 w 419"/>
              <a:gd name="T7" fmla="*/ 372 h 562"/>
              <a:gd name="T8" fmla="*/ 113 w 419"/>
              <a:gd name="T9" fmla="*/ 326 h 562"/>
              <a:gd name="T10" fmla="*/ 72 w 419"/>
              <a:gd name="T11" fmla="*/ 187 h 562"/>
              <a:gd name="T12" fmla="*/ 39 w 419"/>
              <a:gd name="T13" fmla="*/ 46 h 562"/>
              <a:gd name="T14" fmla="*/ 0 w 419"/>
              <a:gd name="T15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" h="562">
                <a:moveTo>
                  <a:pt x="394" y="562"/>
                </a:moveTo>
                <a:cubicBezTo>
                  <a:pt x="406" y="536"/>
                  <a:pt x="419" y="511"/>
                  <a:pt x="411" y="490"/>
                </a:cubicBezTo>
                <a:cubicBezTo>
                  <a:pt x="403" y="469"/>
                  <a:pt x="383" y="457"/>
                  <a:pt x="343" y="437"/>
                </a:cubicBezTo>
                <a:cubicBezTo>
                  <a:pt x="303" y="417"/>
                  <a:pt x="209" y="390"/>
                  <a:pt x="171" y="372"/>
                </a:cubicBezTo>
                <a:cubicBezTo>
                  <a:pt x="133" y="354"/>
                  <a:pt x="129" y="357"/>
                  <a:pt x="113" y="326"/>
                </a:cubicBezTo>
                <a:cubicBezTo>
                  <a:pt x="97" y="295"/>
                  <a:pt x="84" y="234"/>
                  <a:pt x="72" y="187"/>
                </a:cubicBezTo>
                <a:cubicBezTo>
                  <a:pt x="60" y="140"/>
                  <a:pt x="51" y="77"/>
                  <a:pt x="39" y="46"/>
                </a:cubicBezTo>
                <a:cubicBezTo>
                  <a:pt x="27" y="15"/>
                  <a:pt x="8" y="10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5" name="Oval 25"/>
          <p:cNvSpPr>
            <a:spLocks noChangeArrowheads="1"/>
          </p:cNvSpPr>
          <p:nvPr/>
        </p:nvSpPr>
        <p:spPr bwMode="auto">
          <a:xfrm>
            <a:off x="6854826" y="22383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6506" name="Text Box 26"/>
          <p:cNvSpPr txBox="1">
            <a:spLocks noChangeArrowheads="1"/>
          </p:cNvSpPr>
          <p:nvPr/>
        </p:nvSpPr>
        <p:spPr bwMode="auto">
          <a:xfrm>
            <a:off x="2400300" y="457201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pic>
        <p:nvPicPr>
          <p:cNvPr id="276510" name="Picture 30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063625"/>
            <a:ext cx="112712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1" name="Picture 31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106680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2" name="Picture 32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63625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3" name="Picture 33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185864"/>
            <a:ext cx="11271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4" name="Picture 34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118903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5" name="Picture 35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1" y="1185864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6" name="Picture 36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118903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7" name="Text Box 37"/>
          <p:cNvSpPr txBox="1">
            <a:spLocks noChangeArrowheads="1"/>
          </p:cNvSpPr>
          <p:nvPr/>
        </p:nvSpPr>
        <p:spPr bwMode="auto">
          <a:xfrm>
            <a:off x="3789363" y="17986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accent2"/>
                </a:solidFill>
                <a:ea typeface="SimHei" panose="02010609060101010101" pitchFamily="49" charset="-122"/>
              </a:rPr>
              <a:t>愛琴海</a:t>
            </a:r>
          </a:p>
        </p:txBody>
      </p:sp>
    </p:spTree>
    <p:extLst>
      <p:ext uri="{BB962C8B-B14F-4D97-AF65-F5344CB8AC3E}">
        <p14:creationId xmlns:p14="http://schemas.microsoft.com/office/powerpoint/2010/main" val="10510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8" grpId="0" animBg="1"/>
      <p:bldP spid="276490" grpId="0" animBg="1"/>
      <p:bldP spid="276503" grpId="0" animBg="1"/>
      <p:bldP spid="276506" grpId="0" animBg="1"/>
      <p:bldP spid="2765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map-4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49" name="Text Box 41"/>
          <p:cNvSpPr txBox="1">
            <a:spLocks noChangeArrowheads="1"/>
          </p:cNvSpPr>
          <p:nvPr/>
        </p:nvSpPr>
        <p:spPr bwMode="auto">
          <a:xfrm>
            <a:off x="2098675" y="161925"/>
            <a:ext cx="1098550" cy="4572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馬其頓</a:t>
            </a:r>
          </a:p>
        </p:txBody>
      </p:sp>
      <p:pic>
        <p:nvPicPr>
          <p:cNvPr id="299060" name="Picture 52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196850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61" name="Picture 53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196850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62" name="Picture 54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6" y="196850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64" name="Picture 56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1968500"/>
            <a:ext cx="1127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67" name="AutoShape 59"/>
          <p:cNvSpPr>
            <a:spLocks noChangeArrowheads="1"/>
          </p:cNvSpPr>
          <p:nvPr/>
        </p:nvSpPr>
        <p:spPr bwMode="auto">
          <a:xfrm>
            <a:off x="5157789" y="1350963"/>
            <a:ext cx="955675" cy="323850"/>
          </a:xfrm>
          <a:prstGeom prst="wedgeRectCallout">
            <a:avLst>
              <a:gd name="adj1" fmla="val 70431"/>
              <a:gd name="adj2" fmla="val -4460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撒摩特喇</a:t>
            </a:r>
          </a:p>
        </p:txBody>
      </p:sp>
      <p:sp>
        <p:nvSpPr>
          <p:cNvPr id="299071" name="AutoShape 63"/>
          <p:cNvSpPr>
            <a:spLocks noChangeArrowheads="1"/>
          </p:cNvSpPr>
          <p:nvPr/>
        </p:nvSpPr>
        <p:spPr bwMode="auto">
          <a:xfrm>
            <a:off x="5854700" y="2012950"/>
            <a:ext cx="698500" cy="381000"/>
          </a:xfrm>
          <a:prstGeom prst="wedgeRectCallout">
            <a:avLst>
              <a:gd name="adj1" fmla="val 82273"/>
              <a:gd name="adj2" fmla="val -15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299072" name="Freeform 64"/>
          <p:cNvSpPr>
            <a:spLocks/>
          </p:cNvSpPr>
          <p:nvPr/>
        </p:nvSpPr>
        <p:spPr bwMode="auto">
          <a:xfrm>
            <a:off x="5435600" y="750889"/>
            <a:ext cx="1435100" cy="1360487"/>
          </a:xfrm>
          <a:custGeom>
            <a:avLst/>
            <a:gdLst>
              <a:gd name="T0" fmla="*/ 901 w 904"/>
              <a:gd name="T1" fmla="*/ 857 h 857"/>
              <a:gd name="T2" fmla="*/ 886 w 904"/>
              <a:gd name="T3" fmla="*/ 684 h 857"/>
              <a:gd name="T4" fmla="*/ 795 w 904"/>
              <a:gd name="T5" fmla="*/ 420 h 857"/>
              <a:gd name="T6" fmla="*/ 560 w 904"/>
              <a:gd name="T7" fmla="*/ 243 h 857"/>
              <a:gd name="T8" fmla="*/ 159 w 904"/>
              <a:gd name="T9" fmla="*/ 108 h 857"/>
              <a:gd name="T10" fmla="*/ 0 w 904"/>
              <a:gd name="T11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857">
                <a:moveTo>
                  <a:pt x="901" y="857"/>
                </a:moveTo>
                <a:cubicBezTo>
                  <a:pt x="902" y="807"/>
                  <a:pt x="904" y="757"/>
                  <a:pt x="886" y="684"/>
                </a:cubicBezTo>
                <a:cubicBezTo>
                  <a:pt x="868" y="611"/>
                  <a:pt x="849" y="493"/>
                  <a:pt x="795" y="420"/>
                </a:cubicBezTo>
                <a:cubicBezTo>
                  <a:pt x="741" y="347"/>
                  <a:pt x="666" y="295"/>
                  <a:pt x="560" y="243"/>
                </a:cubicBezTo>
                <a:cubicBezTo>
                  <a:pt x="454" y="191"/>
                  <a:pt x="252" y="149"/>
                  <a:pt x="159" y="108"/>
                </a:cubicBezTo>
                <a:cubicBezTo>
                  <a:pt x="66" y="67"/>
                  <a:pt x="33" y="23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6" name="Oval 28"/>
          <p:cNvSpPr>
            <a:spLocks noChangeArrowheads="1"/>
          </p:cNvSpPr>
          <p:nvPr/>
        </p:nvSpPr>
        <p:spPr bwMode="auto">
          <a:xfrm>
            <a:off x="6786563" y="20701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99073" name="Text Box 65"/>
          <p:cNvSpPr txBox="1">
            <a:spLocks noChangeAspect="1" noChangeArrowheads="1"/>
          </p:cNvSpPr>
          <p:nvPr/>
        </p:nvSpPr>
        <p:spPr bwMode="auto">
          <a:xfrm>
            <a:off x="7576051" y="1549400"/>
            <a:ext cx="1071062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pic>
        <p:nvPicPr>
          <p:cNvPr id="299080" name="Picture 72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81" name="Picture 73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1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82" name="Picture 74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83" name="Picture 75" descr="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1" y="471489"/>
            <a:ext cx="11271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84" name="Text Box 76"/>
          <p:cNvSpPr txBox="1">
            <a:spLocks noChangeAspect="1" noChangeArrowheads="1"/>
          </p:cNvSpPr>
          <p:nvPr/>
        </p:nvSpPr>
        <p:spPr bwMode="auto">
          <a:xfrm>
            <a:off x="5988551" y="100013"/>
            <a:ext cx="1071062" cy="70788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路加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TW" altLang="en-US" sz="1600"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299085" name="Oval 77"/>
          <p:cNvSpPr>
            <a:spLocks noChangeArrowheads="1"/>
          </p:cNvSpPr>
          <p:nvPr/>
        </p:nvSpPr>
        <p:spPr bwMode="auto">
          <a:xfrm>
            <a:off x="5353050" y="647700"/>
            <a:ext cx="107950" cy="109538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99086" name="AutoShape 78"/>
          <p:cNvSpPr>
            <a:spLocks noChangeArrowheads="1"/>
          </p:cNvSpPr>
          <p:nvPr/>
        </p:nvSpPr>
        <p:spPr bwMode="auto">
          <a:xfrm>
            <a:off x="4318001" y="776288"/>
            <a:ext cx="955675" cy="323850"/>
          </a:xfrm>
          <a:prstGeom prst="wedgeRectCallout">
            <a:avLst>
              <a:gd name="adj1" fmla="val 60463"/>
              <a:gd name="adj2" fmla="val -5833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尼</a:t>
            </a:r>
            <a:r>
              <a:rPr lang="zh-TW" altLang="en-US" sz="1600" dirty="0" smtClean="0">
                <a:solidFill>
                  <a:schemeClr val="bg1"/>
                </a:solidFill>
                <a:ea typeface="SimHei" panose="02010609060101010101" pitchFamily="49" charset="-122"/>
              </a:rPr>
              <a:t>亞</a:t>
            </a:r>
            <a:r>
              <a:rPr lang="zh-CN" altLang="en-US" sz="1600" dirty="0" smtClean="0">
                <a:solidFill>
                  <a:schemeClr val="bg1"/>
                </a:solidFill>
                <a:ea typeface="SimHei" panose="02010609060101010101" pitchFamily="49" charset="-122"/>
              </a:rPr>
              <a:t>坡里</a:t>
            </a:r>
            <a:endParaRPr lang="zh-TW" altLang="en-US" sz="16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299087" name="AutoShape 79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299088" name="Oval 80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82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29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67" grpId="0" animBg="1"/>
      <p:bldP spid="299072" grpId="0" animBg="1"/>
      <p:bldP spid="299073" grpId="0" animBg="1"/>
      <p:bldP spid="299073" grpId="1" animBg="1"/>
      <p:bldP spid="299084" grpId="0" animBg="1"/>
      <p:bldP spid="299085" grpId="0" animBg="1"/>
      <p:bldP spid="299086" grpId="0" animBg="1"/>
      <p:bldP spid="299087" grpId="0" animBg="1"/>
      <p:bldP spid="2990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3745</TotalTime>
  <Words>5132</Words>
  <Application>Microsoft Office PowerPoint</Application>
  <PresentationFormat>Widescreen</PresentationFormat>
  <Paragraphs>608</Paragraphs>
  <Slides>66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Microsoft YaHei</vt:lpstr>
      <vt:lpstr>新細明體</vt:lpstr>
      <vt:lpstr>SimHei</vt:lpstr>
      <vt:lpstr>宋体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136</cp:revision>
  <dcterms:created xsi:type="dcterms:W3CDTF">2014-12-30T18:22:34Z</dcterms:created>
  <dcterms:modified xsi:type="dcterms:W3CDTF">2018-02-11T06:18:00Z</dcterms:modified>
</cp:coreProperties>
</file>