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850" r:id="rId3"/>
    <p:sldId id="864" r:id="rId4"/>
    <p:sldId id="861" r:id="rId5"/>
    <p:sldId id="863" r:id="rId6"/>
    <p:sldId id="868" r:id="rId7"/>
    <p:sldId id="862" r:id="rId8"/>
    <p:sldId id="872" r:id="rId9"/>
    <p:sldId id="877" r:id="rId10"/>
    <p:sldId id="878" r:id="rId11"/>
    <p:sldId id="879" r:id="rId12"/>
    <p:sldId id="86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B4AB"/>
    <a:srgbClr val="CC0000"/>
    <a:srgbClr val="996633"/>
    <a:srgbClr val="663300"/>
    <a:srgbClr val="FF9933"/>
    <a:srgbClr val="FFCCFF"/>
    <a:srgbClr val="3333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16C62D-C789-4ACF-8803-23823E9F9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E57D5-CE51-46C5-9D69-14E5067DD6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BA5F1A-9282-471B-BAD8-2EA16ACD438E}" type="datetimeFigureOut">
              <a:rPr lang="en-US"/>
              <a:pPr>
                <a:defRPr/>
              </a:pPr>
              <a:t>7/5/2020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F9B168-91B7-46F2-8C13-A8E796EED8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B8436A-8E22-45A8-A804-D3D1441DB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F0E95-5FF7-4602-8DE2-E152585C9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C2C85-120C-4931-ADF0-34D4C8C4EC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355035-9EF4-4481-A290-708736484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94C8-147D-47AC-B085-D2E02EF4F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D8556-7C7A-4630-9D14-78970A3F4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4F802-6CAC-4CAC-B3DA-BE60AE6D5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31FFD0-C12F-428C-85D5-F4FCA722E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8EABF-AE95-4728-BB3A-1629EB818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C02C-99B5-4AA8-99A9-66FC57C958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15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ECB9-B7BA-4DF4-A393-48B33F91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7F636-FDBC-4F72-8DC0-F3D06387F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418248-053E-403C-8B9D-5816BD2DA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7F48D0-0D1D-4553-A4B8-A688D7D96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3F6F88-76C5-41AD-95EA-523B3978C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2D474-53AD-400D-A922-803D3DE297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608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339D3-7648-4BCB-B502-2A98A2CC5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3E5B2-D070-4527-91FD-4087464AB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120F7B-F0ED-463E-8F11-5F86A07E7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EC17B8-26FF-48F1-8F4C-7C97A10E3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5D956-E782-4408-BF7A-333BCDA05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87641-60F3-430D-A528-E8BBC93823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64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9DC7-CB5A-4486-BD8C-83666ABD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D12C8-0697-4C53-B9F3-6E72D4D1F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7B9508-BBD8-4F1A-A53C-6FFCA80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FE052F-981B-4CA5-85C2-FDFAD3061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A911A8-4FDA-4900-BF88-2CBFDF550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36C1-159C-4301-9A6D-DF50242FACE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0800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5F92-1E89-40A9-8F5F-C84C3458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15AE-4C6A-45F4-BFE3-BE20164CB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E2465C-8062-4291-A254-1724EDE51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10E499-E34D-4513-882D-4E041AF1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72769-4CEA-4AE5-8AA0-4ED8550C4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ABE02-4479-45C9-81F5-95A6C551FE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6036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5423-D653-44B6-9844-FE558ACB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0BC09-D916-449D-BA24-8C353A6D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B42A7-613D-4673-9849-8EC146E78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55CE7F-F434-4BA2-8E4D-ED1371CCA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3E67A7-76B9-4CCF-8275-9A30EF19B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59A1-C782-4099-8DA2-A51BF14FF6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86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8970-11DD-4A09-B052-568EAB35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D6F9-4E1D-4A53-A2C8-7CD3FA92C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53467-3EAB-45A0-8BE7-A6587CF5C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657DD-7F00-45F7-88E1-274E83D2D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96DA0-B3E4-4567-A12E-7CE5684F8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FD6A1-2441-4272-AB98-0A202B431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DDF6-F25A-45BD-9BD5-FC09F639E3E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37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220D-CEBD-4B1D-BACA-E8001CB9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201F5-6427-428A-A673-624C500E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16B07-1ADA-4CA9-A0D0-63F2DFF2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03E44-8F1F-4346-9068-FFAD96B9F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F4317-EADE-4B60-97C6-15DEC9D8C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CF8A03-38C4-4586-A9D5-3CC2406AE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00F11B-B59F-4B11-976A-DAED081D2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43EE0B-42A5-465F-B636-D2A49DAD8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B9B1F-7E0C-42A2-917C-432994E678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11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F89E-A652-4866-BF32-937F5E06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AE139A-45BB-4701-9D24-C0B3F67B9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ED19C7-9D62-490F-9C9A-9340BD6A9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D5E624-4BDD-4098-9BB6-C852DC822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B6335-B27A-4244-9FB0-E088AA167D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4245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F3071B-0993-44B4-ACD1-C795CE677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FD2E0A-C132-42A3-8E65-004D910A2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BF3392-48AD-440A-A1C3-00144F623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C045-3DA3-4BB1-B087-F0890299FE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0822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F672-A307-4C5A-A737-697750FB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3AF2-252B-48C3-ADAD-8C08B210B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F9671-0577-4278-B15B-6360B64FE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40172-EB04-4EFE-A310-E8596B7DB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2D9AD-49F9-456F-AE2D-94BDC00F5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8EC6EA-23E1-4D46-A6E4-783F49412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1B96B-B9DE-406F-AE59-95BEA68500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767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3788-390A-4959-85E7-3E30BDA7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0F9E4-0E4D-4EC8-AAEA-13B0B26A7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9E0B1-8A8C-4A30-9971-4AE109D87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F461F5-A920-40EF-8789-73F755945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F1BAE6-D3C7-4C33-847D-674BF0900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562E-2C50-4331-9BA7-2E6FBE29D1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490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56A4-A58B-48A3-B53C-0F2AB7A91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D370B-1230-4C29-BBBA-44C347F81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D8C82-EBA9-4CC6-B145-13674E7C1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B510F8-B8B7-406E-85C0-B69DE90C4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84CE1-BB26-4088-912D-B9BFEDF89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C12A89-FD9D-4016-A487-8798CC17D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33A8-F394-4814-A31B-72B2896943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2990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6445-406C-48D6-B946-73E02023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264CB-0EA4-464D-9F5C-69B234CDC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C04FE7-675C-4DA8-82B6-72D734D29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0E3370-781C-4E03-8AF1-672D35293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8C4B06-BA31-435F-A0BF-18064C887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C7C6-1E76-4E35-8A08-E67716ED601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8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B777B-9560-4477-81C0-280D1ECEF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057CA-E7A8-45E2-9512-C8577A39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3D0CAD-2EDF-485D-A7FA-66A81242C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C52F98-D4B5-4A03-8E69-D549C7FD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55C6F-2648-49E7-95B2-35AD9A887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484E-0565-4C07-950D-0162CADD85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81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34ED-1EC5-4139-95AA-5FBC63BE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C8BAD-3CD2-4A1A-888F-9E730884E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5D7433-F602-4883-85A9-A119F337E5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E375EF-58D5-41BA-B567-DA47781B9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D94699-B9AA-424D-B0CF-50667A315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9F452-2CC0-4C6E-B185-8B911CF05B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736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E441F-7470-48BD-A3DC-C30E2CC3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BF8D4-E9A0-4115-98F6-071C88DAA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250C0-6EA9-4AF3-A841-A0CE78B7B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A56B2-776F-452E-8538-9BEB47923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996E9D-0CE0-49B1-A2CA-C7BB21E8B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D6F61F-1F65-4470-A22D-C5DFA2791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7EE5-61F7-4F6A-B18A-32A6DF1A15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80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3063-C6A3-4776-9FD8-C2E329DA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39BB3-4C88-41AD-9F48-FC1DC7D4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69B2F-1DB2-45E0-AAF7-32B1FFA9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B3BD4-5FAF-45B8-814D-790BF1278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C2585-2CB4-45A1-AB1E-07678367E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9FB58F-096E-4AA2-8B69-77C606B80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F1DBE8-7CF7-494D-9547-981CB625C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0D50D0-7AAE-4D51-9BD6-729D4A017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1AAC7-2D54-4CFF-92C8-5AA67F88E4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734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FBAF-8261-4EE0-B74B-05F2AAF9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42FB2F-5B5E-43B4-BD72-AE1E39880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88B474-AE31-4703-A8BC-F40528128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AE658E-38ED-475E-958E-9E52958571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C172-4CC8-48D2-AA8E-C6D2E61CF2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83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E298FE-3DE7-4CE4-9735-745FAF95D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BD0A11-D7A7-461A-84F1-771F9B1D4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0BD290-86E0-45C1-BF54-D8923E765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FDFC4-50AC-452E-AC5E-FC03F01A71A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29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546A-483F-4AC8-AD3D-BD4F8677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7E61A-E2E2-4886-BE83-32702E2C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1604F-BB1B-4B97-9FBB-212B32052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A3B88-2A7E-448D-9B39-68359954C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8832C8-E9A6-4D54-9131-D0E0CC958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737A9-8D3D-4F88-A3F6-417234994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6369-2B1D-4D92-95D1-E3DC872624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36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05E8-BB00-46F8-A7EA-8A21092C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DD25C-F75E-4B31-95D7-716981944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CB6A0-E50B-43A0-A74A-0F38285AE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7AD3C-1F22-4465-A48A-40A2B3474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E6047-557E-483C-ABA1-D157B11AE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E82536-DD29-42A2-BD51-477E33879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A883-1FA5-4363-A462-E8BA5E325C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76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09BB97-CA2B-42B8-B269-93C02F8A2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9AE4D2-2C96-4CC6-9AE7-7486A92F6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0B8AA2-ACB4-4799-9D91-51C6D6E950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EBE49C-571E-4E41-B77B-3AC39FD19A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A7DA38-DC08-471C-B9BD-0E2F8E0470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7784747-2D4B-4FB7-BCDE-7BF6E29908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D09F3D-6198-490E-B643-221534294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2FE5A78-60F1-4849-8030-FC00BBA05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A5543-7F35-4A5C-B9FF-20D89D439C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710C63-93AF-4E86-91D8-4BA4C0466F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77C919-8CA4-4FD3-92B3-58505E25B3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B54ABE4-6458-4C70-9A3A-59B30D2253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6">
            <a:extLst>
              <a:ext uri="{FF2B5EF4-FFF2-40B4-BE49-F238E27FC236}">
                <a16:creationId xmlns:a16="http://schemas.microsoft.com/office/drawing/2014/main" id="{01327B82-8EFE-4931-A267-F687FC069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2209800"/>
            <a:ext cx="26479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00"/>
                </a:solidFill>
                <a:ea typeface="SimHei" panose="02010609060101010101" pitchFamily="49" charset="-122"/>
              </a:rPr>
              <a:t>瑪拉基書</a:t>
            </a:r>
          </a:p>
        </p:txBody>
      </p:sp>
      <p:sp>
        <p:nvSpPr>
          <p:cNvPr id="4101" name="Rectangle 1">
            <a:extLst>
              <a:ext uri="{FF2B5EF4-FFF2-40B4-BE49-F238E27FC236}">
                <a16:creationId xmlns:a16="http://schemas.microsoft.com/office/drawing/2014/main" id="{62FB23E4-A0E8-49E1-B55C-A455DFF7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6705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《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祂愛永不變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》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第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5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课</a:t>
            </a:r>
            <a:endParaRPr lang="en-US" altLang="zh-CN" sz="36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07/05/2020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rgbClr val="000000"/>
              </a:solidFill>
              <a:ea typeface="SimHei" panose="02010609060101010101" pitchFamily="49" charset="-12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770413-5D55-424B-ADB4-04C89DE1E04C}"/>
              </a:ext>
            </a:extLst>
          </p:cNvPr>
          <p:cNvGrpSpPr/>
          <p:nvPr/>
        </p:nvGrpSpPr>
        <p:grpSpPr>
          <a:xfrm>
            <a:off x="3124200" y="4495800"/>
            <a:ext cx="4419600" cy="609600"/>
            <a:chOff x="3124200" y="4495800"/>
            <a:chExt cx="4419600" cy="609600"/>
          </a:xfrm>
        </p:grpSpPr>
        <p:sp>
          <p:nvSpPr>
            <p:cNvPr id="7" name="Rectangle 6" descr="blue-marble4">
              <a:extLst>
                <a:ext uri="{FF2B5EF4-FFF2-40B4-BE49-F238E27FC236}">
                  <a16:creationId xmlns:a16="http://schemas.microsoft.com/office/drawing/2014/main" id="{251C56AD-A4C0-4B03-8F70-8F471CF2C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711CAC42-B214-4C90-AEDA-0A6444F31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第四個回合：</a:t>
              </a: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全然公義的愛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3152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(3:5-6)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5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萬軍之耶和華說：我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必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臨近你們，施行審判。我必速速作見證，警戒行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邪術的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犯姦淫的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起假誓的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虧負人之工價的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欺壓寡婦孤兒的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屈枉寄居的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、和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不敬畏我的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1800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我耶和華是不改變的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，所以你們雅各之子沒有滅亡。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人並不知道自己所求的是什麼</a:t>
            </a:r>
            <a:r>
              <a:rPr lang="en-US" altLang="zh-TW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……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神的審判必定來臨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，這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就是神的公義。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都在訴說一件事：</a:t>
            </a:r>
            <a:r>
              <a:rPr lang="zh-CN" altLang="en-US" sz="1800" b="1" dirty="0">
                <a:solidFill>
                  <a:srgbClr val="C00000"/>
                </a:solidFill>
                <a:latin typeface="+mn-ea"/>
                <a:ea typeface="SimHei" panose="02010609060101010101" pitchFamily="49" charset="-122"/>
              </a:rPr>
              <a:t>他愛永不變</a:t>
            </a:r>
            <a:endParaRPr lang="en-US" altLang="zh-CN" sz="1800" b="1" dirty="0">
              <a:solidFill>
                <a:srgbClr val="C00000"/>
              </a:solidFill>
              <a:latin typeface="+mn-ea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神絕對的主權是我們得救的保證。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18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所以你們雅各之子沒有滅亡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CN" sz="1800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en-US" altLang="zh-TW" sz="1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第四個回合：全然公義的愛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6160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 descr="blue-marble4">
            <a:extLst>
              <a:ext uri="{FF2B5EF4-FFF2-40B4-BE49-F238E27FC236}">
                <a16:creationId xmlns:a16="http://schemas.microsoft.com/office/drawing/2014/main" id="{9BBED190-FE5C-44B1-9272-4C485DE8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4875213" cy="609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6DF0FB8C-8410-47EA-9109-3D165BEE2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第四課：問答討論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A19F51-B1BE-4C52-8779-6E2CD0559EA4}"/>
              </a:ext>
            </a:extLst>
          </p:cNvPr>
          <p:cNvSpPr/>
          <p:nvPr/>
        </p:nvSpPr>
        <p:spPr>
          <a:xfrm>
            <a:off x="261938" y="952500"/>
            <a:ext cx="80438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sz="2400" b="1" dirty="0">
                <a:latin typeface="+mj-lt"/>
                <a:ea typeface="SimHei" panose="02010609060101010101" pitchFamily="49" charset="-122"/>
                <a:cs typeface="+mn-cs"/>
              </a:rPr>
              <a:t>问答：</a:t>
            </a:r>
            <a:r>
              <a:rPr lang="zh-TW" altLang="en-US" sz="2400" b="1" u="sng" dirty="0">
                <a:latin typeface="+mj-lt"/>
                <a:ea typeface="SimHei" panose="02010609060101010101" pitchFamily="49" charset="-122"/>
                <a:cs typeface="+mn-cs"/>
              </a:rPr>
              <a:t>全然公義的愛</a:t>
            </a:r>
            <a:endParaRPr lang="en-US" altLang="zh-TW" sz="2400" b="1" u="sng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zh-TW" altLang="en-US" dirty="0">
                <a:latin typeface="+mj-lt"/>
                <a:ea typeface="SimHei" panose="02010609060101010101" pitchFamily="49" charset="-122"/>
                <a:cs typeface="+mn-cs"/>
              </a:rPr>
              <a:t>正確理解才能真正實行</a:t>
            </a:r>
            <a:endParaRPr lang="en-US" altLang="zh-TW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TW" sz="2400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TW" altLang="en-US" b="1" dirty="0">
                <a:latin typeface="+mj-lt"/>
                <a:ea typeface="SimHei" panose="02010609060101010101" pitchFamily="49" charset="-122"/>
                <a:cs typeface="+mn-cs"/>
              </a:rPr>
              <a:t>神為什麼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不</a:t>
            </a:r>
            <a:r>
              <a:rPr lang="zh-TW" altLang="en-US" b="1" dirty="0">
                <a:latin typeface="+mj-lt"/>
                <a:ea typeface="SimHei" panose="02010609060101010101" pitchFamily="49" charset="-122"/>
                <a:cs typeface="+mn-cs"/>
              </a:rPr>
              <a:t>立刻懲罰惡人？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zh-TW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如何面对社会上的不公正？</a:t>
            </a: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神公义与慈爱的标准是什么？</a:t>
            </a:r>
            <a:endParaRPr lang="en-US" altLang="zh-CN" sz="800" b="1" i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543800" cy="3689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複習：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u="sng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創造的最高峰是一場婚禮；主再來的最高峰是羔羊的婚宴。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用夫妻關係比喻神與我們的愛： </a:t>
            </a:r>
            <a:r>
              <a:rPr lang="en-US" altLang="zh-CN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專屬排他、成為一體。</a:t>
            </a:r>
            <a:endParaRPr lang="en-US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婚姻中最寶貴的是什麼？ </a:t>
            </a:r>
            <a:r>
              <a:rPr lang="en-US" altLang="zh-CN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婚約</a:t>
            </a:r>
            <a:r>
              <a:rPr lang="en-US" altLang="zh-CN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誓言</a:t>
            </a:r>
            <a:r>
              <a:rPr lang="en-US" altLang="zh-CN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「這樣的事」：同樣性質的罪</a:t>
            </a:r>
            <a:r>
              <a:rPr lang="en-US" altLang="zh-TW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問題：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對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盟約的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配偶不忠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「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嘆息哭泣的眼淚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」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對配偶的傷害 </a:t>
            </a:r>
            <a:r>
              <a:rPr lang="en-US" altLang="zh-CN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-&gt;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導致與神的關係破壞</a:t>
            </a:r>
            <a:endParaRPr lang="en-US" altLang="zh-CN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一個喜樂的母親、妻子是何等重要！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「一」：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專屬性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、唯一、一體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CN" altLang="en-US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獨一的源頭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「虔誠的後裔」：</a:t>
            </a:r>
            <a:r>
              <a:rPr lang="zh-CN" altLang="en-US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神的後裔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滿有基督長成的身量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altLang="zh-TW" u="sng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altLang="zh-TW" dirty="0">
              <a:solidFill>
                <a:srgbClr val="C00000"/>
              </a:solidFill>
              <a:latin typeface="Arial Narrow" panose="020B0606020202030204" pitchFamily="34" charset="0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180E817-D41D-487D-ACB4-254CA2CA3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725297"/>
            <a:ext cx="3432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9" name="Rectangle 8" descr="blue-marble4">
            <a:extLst>
              <a:ext uri="{FF2B5EF4-FFF2-40B4-BE49-F238E27FC236}">
                <a16:creationId xmlns:a16="http://schemas.microsoft.com/office/drawing/2014/main" id="{F741DB0C-D3C0-441B-8BF8-8F729060C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DF69764-E8BB-42CC-B337-4353E1DA2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88490"/>
            <a:ext cx="55867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三</a:t>
            </a: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個回合：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忠貞不渝的愛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67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762000" y="1752600"/>
            <a:ext cx="7162800" cy="3346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概論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1:1-5</a:t>
            </a:r>
            <a:r>
              <a:rPr lang="zh-CN" alt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：宣告神對以色列的慈愛，我是否灰心冷淡</a:t>
            </a:r>
            <a:r>
              <a:rPr 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 </a:t>
            </a:r>
            <a:r>
              <a:rPr lang="zh-CN" alt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？</a:t>
            </a:r>
            <a:endParaRPr lang="en-US" b="1" strike="sngStrike" dirty="0">
              <a:solidFill>
                <a:schemeClr val="bg1">
                  <a:lumMod val="8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1:6-2:9</a:t>
            </a:r>
            <a:r>
              <a:rPr lang="zh-CN" alt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：對祭司責備的信息，領袖的責任和需要悔改之處</a:t>
            </a:r>
            <a:endParaRPr lang="en-US" b="1" strike="sngStrike" dirty="0">
              <a:solidFill>
                <a:schemeClr val="bg1">
                  <a:lumMod val="8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2:10-16</a:t>
            </a:r>
            <a:r>
              <a:rPr lang="zh-CN" alt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：認識我的詭詐，我對我的鄰舍、甚至對我自己誠實嗎？</a:t>
            </a:r>
            <a:endParaRPr lang="en-US" b="1" strike="sngStrike" dirty="0">
              <a:solidFill>
                <a:schemeClr val="bg1">
                  <a:lumMod val="8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2:17 </a:t>
            </a:r>
            <a:r>
              <a:rPr 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en-US" b="1" dirty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3:6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豫示彌賽亞的降臨，堅忍盼望公義的主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3:7-</a:t>
            </a:r>
            <a:r>
              <a:rPr lang="en-US" b="1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12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：認識我的詭詐，我對神誠實嗎？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3:13-4:3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：豫示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『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耶和華日子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』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，</a:t>
            </a:r>
            <a:endParaRPr lang="en-US" altLang="zh-CN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4:4</a:t>
            </a:r>
            <a:r>
              <a:rPr lang="en-US" altLang="zh-CN" b="1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-4:6</a:t>
            </a:r>
            <a:r>
              <a:rPr lang="zh-CN" altLang="en-US" b="1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歡喜盼望慈愛的主</a:t>
            </a:r>
            <a:endParaRPr lang="en-US" b="1" dirty="0">
              <a:solidFill>
                <a:srgbClr val="FF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總複習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第四個回合：全然公義的愛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74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914400" y="1371600"/>
            <a:ext cx="7315200" cy="400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(2:17-3:3)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2:17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你們用言語煩瑣耶和華，你們還說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我們在何事上煩瑣他呢？因為你們說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凡行惡的，耶和華眼看為善，並且他喜悅他們。或說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公義的神在哪裡呢？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3:1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我要差遣我的使者，在我前面預備道路。你們所尋求的主，必忽然進入他的殿。立約的使者，就是你們所仰慕的，快要來到。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3:2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他來的日子，誰能當得起呢？他顯現的時候，誰能立得住呢？因為他如煉金之人的火，如漂布之人的鹼。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3:3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他必坐下如煉淨銀子的，必潔淨利未人，熬煉他們像金銀一樣。他們就憑公義獻供物給耶和華。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第四個回合：全然公義的愛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40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762000" y="1371600"/>
            <a:ext cx="7467600" cy="2687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3:4 - 6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3:4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那時，猶大和耶路撒冷所獻的供物，必蒙耶和華悅納，彷彿古時之日，上古之年。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3:5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我必臨近你們，施行審判。我必速速作見證，警戒行邪術的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犯姦淫的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起假誓的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虧負人之工價的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欺壓寡婦孤兒的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屈枉寄居的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和不敬畏我的。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3:6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因我耶和華是不改變的，所以你們雅各之子沒有滅亡。</a:t>
            </a: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第四個回合：全然公義的愛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891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" y="3048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85800" y="1371600"/>
            <a:ext cx="8001000" cy="4599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第四個回合的辯論 </a:t>
            </a:r>
            <a:r>
              <a:rPr lang="en-US" altLang="zh-TW" sz="1900" b="1" dirty="0">
                <a:solidFill>
                  <a:srgbClr val="000000"/>
                </a:solidFill>
                <a:latin typeface="+mj-lt"/>
                <a:ea typeface="SimHei" panose="02010609060101010101" pitchFamily="49" charset="-122"/>
              </a:rPr>
              <a:t>2:17–3:6</a:t>
            </a:r>
            <a:r>
              <a:rPr lang="zh-TW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900" b="1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神的愛不偏心</a:t>
            </a:r>
            <a:r>
              <a:rPr lang="zh-CN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sz="19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全然公義的愛</a:t>
            </a:r>
            <a:endParaRPr lang="en-US" altLang="zh-TW" sz="1900" b="1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辯論</a:t>
            </a: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主題</a:t>
            </a:r>
            <a:r>
              <a:rPr lang="zh-TW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以色列質疑神的公義</a:t>
            </a:r>
            <a:r>
              <a:rPr lang="zh-TW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神勸以色列</a:t>
            </a:r>
            <a:r>
              <a:rPr lang="zh-TW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堅忍盼望公義的主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TW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背景：</a:t>
            </a:r>
            <a:endParaRPr lang="en-US" altLang="zh-CN" sz="1900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第一輪辯論的主題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：“神的愛永不變”。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第二輪辯論的主題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：“愛就是要讓祂居首位”。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第三輪辯論的主題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：“神的愛忠貞不渝”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猶太人回歸重建之後，多年之後，他們仍在外族</a:t>
            </a:r>
            <a:r>
              <a:rPr lang="en-US" altLang="zh-CN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波斯</a:t>
            </a:r>
            <a:r>
              <a:rPr lang="en-US" altLang="zh-CN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的統治之下，周圍不信神的或信外邦之神的人似乎很順利。社會上、包括他們之中，偏行己路的生活得似乎很順利，加之他們在農業收入和其他生活上壓力很大，所以認為神不再會是否認真持守信仰，質疑神的公義。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所以第四輪辯論的主題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：“神的愛全然公義”。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神的公義就是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神的審判必定來臨</a:t>
            </a: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900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認識神的公義是信仰的</a:t>
            </a:r>
            <a:r>
              <a:rPr lang="zh-CN" altLang="en-US" sz="1900" b="1" u="sng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最難題</a:t>
            </a: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。警惕：</a:t>
            </a:r>
            <a:r>
              <a:rPr lang="zh-CN" altLang="en-US" sz="19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善惡因果論</a:t>
            </a: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en-US" sz="1900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善惡二元論</a:t>
            </a:r>
            <a:endParaRPr lang="en-US" altLang="zh-CN" sz="1900" b="1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神絕對的主權是我們得救的保證。</a:t>
            </a:r>
            <a:r>
              <a:rPr lang="zh-TW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所以你們雅各之子沒有滅亡</a:t>
            </a:r>
            <a:r>
              <a:rPr lang="zh-CN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endParaRPr lang="en-US" altLang="zh-CN" sz="1900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66BE5FF-46F7-41E3-845F-AA0465D4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6D02E5-6014-4696-8D4B-A1C218526C24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11" name="Rectangle 10" descr="blue-marble4">
              <a:extLst>
                <a:ext uri="{FF2B5EF4-FFF2-40B4-BE49-F238E27FC236}">
                  <a16:creationId xmlns:a16="http://schemas.microsoft.com/office/drawing/2014/main" id="{D297CC55-8529-4760-B3F0-8C8213710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7ED66231-C27E-4EEF-B91C-C2029AFEC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第四個回合：全然公義的愛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06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4676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(2:17)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17</a:t>
            </a:r>
            <a:r>
              <a:rPr lang="en-US" altLang="zh-TW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你們用言語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煩瑣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耶和華，你們還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說</a:t>
            </a:r>
            <a:r>
              <a:rPr lang="en-US" altLang="zh-TW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(1)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我們在何事上煩瑣他呢？因為你們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說</a:t>
            </a:r>
            <a:r>
              <a:rPr lang="en-US" altLang="zh-TW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(2) 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凡行惡的，耶和華眼看為善，並且他喜悅他們。或說</a:t>
            </a:r>
            <a:r>
              <a:rPr lang="en-US" altLang="zh-TW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(3) 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公義的神在哪裡呢</a:t>
            </a:r>
            <a:r>
              <a:rPr lang="zh-CN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endParaRPr lang="zh-TW" altLang="en-US" sz="1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「煩瑣」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辛勞，感到疲倦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的。</a:t>
            </a:r>
            <a:endParaRPr lang="en-US" altLang="zh-TW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仍然是神首先發起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百姓以「公義」為藉口，要求神執行他們的要求</a:t>
            </a:r>
            <a:endParaRPr lang="en-US" altLang="zh-TW" sz="1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其要求是：神立刻懲罰惡人？</a:t>
            </a:r>
            <a:endParaRPr lang="en-US" altLang="zh-CN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要求的沒有得到，就開始質疑神的公義，論斷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神「不知善惡」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sz="1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并質問：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公義的神在哪裡呢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？」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CN" sz="1800" b="1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第四個回合：全然公義的愛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560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239000" cy="3317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(3:1-)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CN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萬軍之耶和華說：我要差遣我的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使者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，在我前面預備道路。你們所尋求的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，必忽然進入他的殿。立約的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使者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，就是你們所仰慕的，快要來到。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「萬軍之耶和華說」：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強調的是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真實性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和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確定性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神有祂的確定的計劃：神的使者一直都在</a:t>
            </a:r>
            <a:r>
              <a:rPr lang="en-US" altLang="zh-CN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-&gt;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審判的主必然來臨</a:t>
            </a:r>
            <a:endParaRPr lang="en-US" altLang="zh-CN" sz="1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「道路」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我們走上主預備的道路，也是主預備道路的使者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「約」</a:t>
            </a: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神聖不可改變的關係</a:t>
            </a:r>
            <a:endParaRPr lang="en-US" altLang="zh-TW" sz="1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人不了解神的公義，卻覺得自己比神還公義。</a:t>
            </a:r>
            <a:endParaRPr lang="en-US" altLang="zh-CN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人並不知道自己所求的是什麼</a:t>
            </a:r>
            <a:r>
              <a:rPr lang="en-US" altLang="zh-CN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……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第四個回合：全然公義的愛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795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315200" cy="4667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(3:2-4)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他來的日子，誰能當得起呢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他顯現的時候，誰能立得住呢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因為他如煉金之人的火，如漂布之人的鹼。</a:t>
            </a:r>
            <a:r>
              <a:rPr lang="en-US" altLang="zh-TW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他必坐下如煉淨銀子的，必潔淨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利未人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，熬煉他們像金銀一樣。他們就憑公義獻供物給耶和華。</a:t>
            </a:r>
            <a:r>
              <a:rPr lang="en-US" altLang="zh-TW" baseline="30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那時，猶大和耶路撒冷所獻的供物，必蒙耶和華悅納，彷彿古時之日，上古之年。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人並不知道自己所求的是什麼</a:t>
            </a:r>
            <a:r>
              <a:rPr lang="en-US" altLang="zh-TW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……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強調審判：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火、鹼 </a:t>
            </a:r>
            <a:r>
              <a:rPr lang="en-US" altLang="zh-CN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←→ 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金、布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煉金是除去渣滓，洗衣是除去污穢。</a:t>
            </a:r>
            <a:endParaRPr lang="en-US" altLang="zh-TW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「坐下」：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「居住」、「停留」</a:t>
            </a:r>
            <a:endParaRPr lang="en-US" altLang="zh-TW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審判從神的家開始 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→利未家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審判的目的：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潔凈教會、獻給自己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「古時之日」：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永恆的計劃，一直不變</a:t>
            </a:r>
            <a:endParaRPr lang="en-US" altLang="zh-TW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「上古之年」：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歷史，就是上帝的故事，</a:t>
            </a:r>
            <a:r>
              <a:rPr lang="en-US" altLang="zh-CN" sz="1800" b="1" dirty="0">
                <a:solidFill>
                  <a:srgbClr val="C00000"/>
                </a:solidFill>
                <a:latin typeface="+mn-ea"/>
              </a:rPr>
              <a:t>HIS Story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都在訴說一件事：</a:t>
            </a:r>
            <a:r>
              <a:rPr lang="zh-CN" altLang="en-US" sz="1800" b="1" dirty="0">
                <a:solidFill>
                  <a:srgbClr val="C00000"/>
                </a:solidFill>
                <a:latin typeface="+mn-ea"/>
                <a:ea typeface="SimHei" panose="02010609060101010101" pitchFamily="49" charset="-122"/>
              </a:rPr>
              <a:t>他愛永不變</a:t>
            </a:r>
            <a:endParaRPr lang="en-US" altLang="zh-TW" sz="1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87798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第四個回合：全然公義的愛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0879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10272</TotalTime>
  <Words>2144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Microsoft YaHei</vt:lpstr>
      <vt:lpstr>新細明體</vt:lpstr>
      <vt:lpstr>SimHei</vt:lpstr>
      <vt:lpstr>Arial</vt:lpstr>
      <vt:lpstr>Arial Narrow</vt:lpstr>
      <vt:lpstr>Calibri</vt:lpstr>
      <vt:lpstr>Times New Roman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Hongbo Zhao</cp:lastModifiedBy>
  <cp:revision>430</cp:revision>
  <dcterms:created xsi:type="dcterms:W3CDTF">2010-09-27T10:14:17Z</dcterms:created>
  <dcterms:modified xsi:type="dcterms:W3CDTF">2020-07-05T20:00:56Z</dcterms:modified>
</cp:coreProperties>
</file>