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3" r:id="rId4"/>
    <p:sldId id="278" r:id="rId5"/>
    <p:sldId id="279" r:id="rId6"/>
    <p:sldId id="270" r:id="rId7"/>
    <p:sldId id="271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2830" y="160312"/>
            <a:ext cx="7879080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第二課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保羅的早年及神的預</a:t>
            </a:r>
            <a:r>
              <a:rPr lang="zh-TW" alt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備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0215" y="1893329"/>
            <a:ext cx="5452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r>
              <a:rPr lang="en-US" altLang="zh-CN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個方面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826127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保羅得救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之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前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(AD1-35): 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優秀的少年 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神的預備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(AD36-45):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人生的轉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折和隱藏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保羅早年的行蹤圖（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AD1-45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）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課堂作業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點討論： 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合用器皿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的功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16990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零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神的僕人的三個特征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在肉身中從三一神看事奉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7" y="971418"/>
            <a:ext cx="10673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4000" b="1" dirty="0" smtClean="0">
              <a:solidFill>
                <a:schemeClr val="bg1"/>
              </a:solidFill>
            </a:endParaRPr>
          </a:p>
          <a:p>
            <a:r>
              <a:rPr lang="en-US" altLang="zh-TW" sz="4000" b="1" dirty="0" smtClean="0">
                <a:solidFill>
                  <a:schemeClr val="bg1"/>
                </a:solidFill>
              </a:rPr>
              <a:t>1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、像天父一樣有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為父為母的心腸</a:t>
            </a:r>
            <a:endParaRPr lang="en-US" altLang="zh-CN" sz="4000" b="1" u="sng" dirty="0" smtClean="0">
              <a:solidFill>
                <a:schemeClr val="bg1"/>
              </a:solidFill>
            </a:endParaRPr>
          </a:p>
          <a:p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en-US" altLang="zh-CN" sz="4000" b="1" dirty="0" smtClean="0">
                <a:solidFill>
                  <a:schemeClr val="bg1"/>
                </a:solidFill>
              </a:rPr>
              <a:t>2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、像耶穌一樣作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僕人事奉的榜樣</a:t>
            </a:r>
            <a:endParaRPr lang="en-US" altLang="zh-CN" sz="4000" b="1" u="sng" dirty="0" smtClean="0">
              <a:solidFill>
                <a:srgbClr val="FFC000"/>
              </a:solidFill>
            </a:endParaRPr>
          </a:p>
          <a:p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3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、靠聖靈活出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神話語同在的明證</a:t>
            </a:r>
            <a:endParaRPr lang="en-US" altLang="zh-CN" sz="4000" b="1" u="sng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01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1673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一、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保羅的早年：優秀的少年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7" y="971418"/>
            <a:ext cx="117961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schemeClr val="bg1"/>
                </a:solidFill>
              </a:rPr>
              <a:t>保羅的早期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(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徒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22:3-4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、腓立比書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3:5-7)</a:t>
            </a:r>
          </a:p>
          <a:p>
            <a:r>
              <a:rPr lang="zh-CN" altLang="en-US" sz="4000" b="1" dirty="0" smtClean="0">
                <a:solidFill>
                  <a:schemeClr val="bg1"/>
                </a:solidFill>
              </a:rPr>
              <a:t>三個被動式分詞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altLang="zh-CN" sz="40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Being Born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en-US" altLang="zh-CN" sz="4000" b="1" u="sng" dirty="0" smtClean="0">
                <a:solidFill>
                  <a:schemeClr val="bg1"/>
                </a:solidFill>
              </a:rPr>
              <a:t>Being Brought Up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, </a:t>
            </a:r>
            <a:r>
              <a:rPr lang="en-US" altLang="zh-CN" sz="4000" b="1" u="sng" dirty="0" smtClean="0">
                <a:solidFill>
                  <a:schemeClr val="bg1"/>
                </a:solidFill>
              </a:rPr>
              <a:t>Being Educated </a:t>
            </a:r>
            <a:endParaRPr lang="en-US" altLang="zh-CN" sz="4000" b="1" u="sng" dirty="0">
              <a:solidFill>
                <a:schemeClr val="bg1"/>
              </a:solidFill>
            </a:endParaRPr>
          </a:p>
          <a:p>
            <a:r>
              <a:rPr lang="zh-CN" altLang="en-US" sz="4000" b="1" dirty="0" smtClean="0">
                <a:solidFill>
                  <a:schemeClr val="bg1"/>
                </a:solidFill>
              </a:rPr>
              <a:t>三個地名字：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zh-CN" altLang="en-US" sz="4000" b="1" dirty="0" smtClean="0">
                <a:solidFill>
                  <a:schemeClr val="bg1"/>
                </a:solidFill>
              </a:rPr>
              <a:t>大數、耶路撒冷、迦瑪列門下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zh-CN" altLang="en-US" sz="4000" b="1" dirty="0">
                <a:solidFill>
                  <a:schemeClr val="bg1"/>
                </a:solidFill>
              </a:rPr>
              <a:t>上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述認識可以幫助我們了解保羅神學中文化背景：</a:t>
            </a:r>
            <a:endParaRPr lang="en-US" altLang="zh-CN" sz="4000" b="1" dirty="0" smtClean="0">
              <a:solidFill>
                <a:schemeClr val="bg1"/>
              </a:solidFill>
            </a:endParaRPr>
          </a:p>
          <a:p>
            <a:r>
              <a:rPr lang="zh-CN" altLang="en-US" sz="4000" b="1" dirty="0" smtClean="0">
                <a:solidFill>
                  <a:schemeClr val="bg1"/>
                </a:solidFill>
              </a:rPr>
              <a:t>             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希伯來文化 </a:t>
            </a:r>
            <a:r>
              <a:rPr lang="en-US" altLang="zh-CN" sz="4000" b="1" dirty="0" smtClean="0">
                <a:solidFill>
                  <a:schemeClr val="bg1"/>
                </a:solidFill>
              </a:rPr>
              <a:t>Vs </a:t>
            </a:r>
            <a:r>
              <a:rPr lang="zh-CN" altLang="en-US" sz="4000" b="1" u="sng" dirty="0" smtClean="0">
                <a:solidFill>
                  <a:schemeClr val="bg1"/>
                </a:solidFill>
              </a:rPr>
              <a:t>希臘文化</a:t>
            </a:r>
            <a:endParaRPr lang="en-US" altLang="zh-CN" sz="4000" b="1" u="sng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61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85347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一、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保羅的早年：優秀的少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年（續）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7" y="971418"/>
            <a:ext cx="117961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solidFill>
                  <a:prstClr val="white"/>
                </a:solidFill>
              </a:rPr>
              <a:t>2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、保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羅的早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期 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徒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22:3-4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、腓立比書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3:5-7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出身“優</a:t>
            </a:r>
            <a:r>
              <a:rPr lang="zh-CN" altLang="en-US" sz="4000" b="1" dirty="0">
                <a:solidFill>
                  <a:prstClr val="white"/>
                </a:solidFill>
              </a:rPr>
              <a:t>秀” 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成績</a:t>
            </a:r>
            <a:r>
              <a:rPr lang="zh-CN" altLang="en-US" sz="4000" b="1" dirty="0">
                <a:solidFill>
                  <a:prstClr val="white"/>
                </a:solidFill>
              </a:rPr>
              <a:t>“優秀” （加</a:t>
            </a:r>
            <a:r>
              <a:rPr lang="en-US" altLang="zh-CN" sz="4000" b="1" dirty="0">
                <a:solidFill>
                  <a:prstClr val="white"/>
                </a:solidFill>
              </a:rPr>
              <a:t>1:14</a:t>
            </a:r>
            <a:r>
              <a:rPr lang="zh-CN" altLang="en-US" sz="4000" b="1" dirty="0">
                <a:solidFill>
                  <a:prstClr val="white"/>
                </a:solidFill>
              </a:rPr>
              <a:t>）</a:t>
            </a:r>
            <a:endParaRPr lang="en-US" altLang="zh-CN" sz="4000" b="1" dirty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工作</a:t>
            </a:r>
            <a:r>
              <a:rPr lang="zh-CN" altLang="en-US" sz="4000" b="1" dirty="0">
                <a:solidFill>
                  <a:prstClr val="white"/>
                </a:solidFill>
              </a:rPr>
              <a:t>“優秀”</a:t>
            </a:r>
            <a:endParaRPr lang="en-US" altLang="zh-CN" sz="4000" b="1" dirty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表現</a:t>
            </a:r>
            <a:r>
              <a:rPr lang="zh-CN" altLang="en-US" sz="4000" b="1" dirty="0">
                <a:solidFill>
                  <a:prstClr val="white"/>
                </a:solidFill>
              </a:rPr>
              <a:t>“優秀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”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zh-CN" altLang="en-US" sz="4000" b="1" dirty="0">
                <a:solidFill>
                  <a:prstClr val="white"/>
                </a:solidFill>
              </a:rPr>
              <a:t>但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這一切都“斷送”在了去大馬色的路上</a:t>
            </a:r>
            <a:endParaRPr lang="en-US" altLang="zh-CN" sz="4000" b="1" dirty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徒</a:t>
            </a:r>
            <a:r>
              <a:rPr lang="en-US" altLang="zh-CN" sz="4000" b="1" dirty="0">
                <a:solidFill>
                  <a:prstClr val="white"/>
                </a:solidFill>
              </a:rPr>
              <a:t>9:1-6, 22:6-10, 26:13-18</a:t>
            </a:r>
            <a:r>
              <a:rPr lang="zh-CN" altLang="en-US" sz="4000" b="1" dirty="0">
                <a:solidFill>
                  <a:prstClr val="white"/>
                </a:solidFill>
              </a:rPr>
              <a:t>，林前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15:8)</a:t>
            </a:r>
          </a:p>
        </p:txBody>
      </p:sp>
    </p:spTree>
    <p:extLst>
      <p:ext uri="{BB962C8B-B14F-4D97-AF65-F5344CB8AC3E}">
        <p14:creationId xmlns:p14="http://schemas.microsoft.com/office/powerpoint/2010/main" val="348776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49439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神的預備與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隱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藏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7" y="971418"/>
            <a:ext cx="117961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b="1" dirty="0" smtClean="0">
                <a:solidFill>
                  <a:prstClr val="white"/>
                </a:solidFill>
              </a:rPr>
              <a:t>亞</a:t>
            </a:r>
            <a:r>
              <a:rPr lang="zh-TW" altLang="en-US" sz="4000" b="1" dirty="0">
                <a:solidFill>
                  <a:prstClr val="white"/>
                </a:solidFill>
              </a:rPr>
              <a:t>拉伯曠野的經歷（加</a:t>
            </a:r>
            <a:r>
              <a:rPr lang="en-US" altLang="zh-TW" sz="4000" b="1" dirty="0">
                <a:solidFill>
                  <a:prstClr val="white"/>
                </a:solidFill>
              </a:rPr>
              <a:t>1:15-18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）</a:t>
            </a:r>
            <a:endParaRPr lang="en-US" altLang="zh-TW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zh-TW" altLang="en-US" sz="4000" b="1" dirty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b="1" dirty="0" smtClean="0">
                <a:solidFill>
                  <a:prstClr val="white"/>
                </a:solidFill>
              </a:rPr>
              <a:t>回</a:t>
            </a:r>
            <a:r>
              <a:rPr lang="zh-TW" altLang="en-US" sz="4000" b="1" dirty="0">
                <a:solidFill>
                  <a:prstClr val="white"/>
                </a:solidFill>
              </a:rPr>
              <a:t>大數被隱藏的年日（徒</a:t>
            </a:r>
            <a:r>
              <a:rPr lang="en-US" altLang="zh-TW" sz="4000" b="1" dirty="0">
                <a:solidFill>
                  <a:prstClr val="white"/>
                </a:solidFill>
              </a:rPr>
              <a:t>9:28-31, 11:25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）</a:t>
            </a:r>
            <a:endParaRPr lang="en-US" altLang="zh-TW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zh-TW" altLang="en-US" sz="4000" b="1" dirty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b="1" dirty="0" smtClean="0">
                <a:solidFill>
                  <a:prstClr val="white"/>
                </a:solidFill>
              </a:rPr>
              <a:t>安</a:t>
            </a:r>
            <a:r>
              <a:rPr lang="zh-TW" altLang="en-US" sz="4000" b="1" dirty="0">
                <a:solidFill>
                  <a:prstClr val="white"/>
                </a:solidFill>
              </a:rPr>
              <a:t>提阿美好的配搭（徒</a:t>
            </a:r>
            <a:r>
              <a:rPr lang="en-US" altLang="zh-TW" sz="4000" b="1" dirty="0">
                <a:solidFill>
                  <a:prstClr val="white"/>
                </a:solidFill>
              </a:rPr>
              <a:t>11:25-26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）</a:t>
            </a:r>
            <a:endParaRPr lang="en-US" altLang="zh-TW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zh-TW" altLang="en-US" sz="4000" b="1" dirty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b="1" dirty="0" smtClean="0">
                <a:solidFill>
                  <a:prstClr val="white"/>
                </a:solidFill>
              </a:rPr>
              <a:t>赴</a:t>
            </a:r>
            <a:r>
              <a:rPr lang="zh-TW" altLang="en-US" sz="4000" b="1" dirty="0">
                <a:solidFill>
                  <a:prstClr val="white"/>
                </a:solidFill>
              </a:rPr>
              <a:t>耶城送款賑災（徒</a:t>
            </a:r>
            <a:r>
              <a:rPr lang="en-US" altLang="zh-TW" sz="4000" b="1" dirty="0">
                <a:solidFill>
                  <a:prstClr val="white"/>
                </a:solidFill>
              </a:rPr>
              <a:t>11:27-30, 12:25</a:t>
            </a:r>
            <a:r>
              <a:rPr lang="zh-TW" altLang="en-US" sz="4000" b="1" dirty="0" smtClean="0">
                <a:solidFill>
                  <a:prstClr val="white"/>
                </a:solidFill>
              </a:rPr>
              <a:t>）</a:t>
            </a:r>
            <a:endParaRPr lang="en-US" altLang="zh-TW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zh-TW" altLang="en-US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4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74526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保羅早年和神的預備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文字：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609" y="1028113"/>
            <a:ext cx="118525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</a:rPr>
              <a:t>大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數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耶路</a:t>
            </a:r>
            <a:r>
              <a:rPr lang="zh-TW" altLang="en-US" sz="2800" b="1" dirty="0">
                <a:solidFill>
                  <a:schemeClr val="bg1"/>
                </a:solidFill>
              </a:rPr>
              <a:t>撒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冷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大</a:t>
            </a:r>
            <a:r>
              <a:rPr lang="zh-TW" altLang="en-US" sz="2800" b="1" dirty="0">
                <a:solidFill>
                  <a:schemeClr val="bg1"/>
                </a:solidFill>
              </a:rPr>
              <a:t>馬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色</a:t>
            </a:r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亞</a:t>
            </a:r>
            <a:r>
              <a:rPr lang="zh-TW" altLang="en-US" sz="2800" b="1" dirty="0">
                <a:solidFill>
                  <a:schemeClr val="bg1"/>
                </a:solidFill>
              </a:rPr>
              <a:t>拉伯的曠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野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大</a:t>
            </a:r>
            <a:r>
              <a:rPr lang="zh-TW" altLang="en-US" sz="2800" b="1" dirty="0">
                <a:solidFill>
                  <a:schemeClr val="bg1"/>
                </a:solidFill>
              </a:rPr>
              <a:t>馬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色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耶</a:t>
            </a:r>
            <a:r>
              <a:rPr lang="zh-TW" altLang="en-US" sz="2800" b="1" dirty="0">
                <a:solidFill>
                  <a:schemeClr val="bg1"/>
                </a:solidFill>
              </a:rPr>
              <a:t>路撒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冷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該</a:t>
            </a:r>
            <a:r>
              <a:rPr lang="zh-TW" altLang="en-US" sz="2800" b="1" dirty="0">
                <a:solidFill>
                  <a:schemeClr val="bg1"/>
                </a:solidFill>
              </a:rPr>
              <a:t>撒利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亞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大數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基</a:t>
            </a:r>
            <a:r>
              <a:rPr lang="zh-TW" altLang="en-US" sz="2800" b="1" dirty="0">
                <a:solidFill>
                  <a:schemeClr val="bg1"/>
                </a:solidFill>
              </a:rPr>
              <a:t>利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家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安</a:t>
            </a:r>
            <a:r>
              <a:rPr lang="zh-TW" altLang="en-US" sz="2800" b="1" dirty="0">
                <a:solidFill>
                  <a:schemeClr val="bg1"/>
                </a:solidFill>
              </a:rPr>
              <a:t>提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阿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耶</a:t>
            </a:r>
            <a:r>
              <a:rPr lang="zh-TW" altLang="en-US" sz="2800" b="1" dirty="0">
                <a:solidFill>
                  <a:schemeClr val="bg1"/>
                </a:solidFill>
              </a:rPr>
              <a:t>路撒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冷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TW" altLang="en-US" sz="2800" b="1" dirty="0" smtClean="0">
                <a:solidFill>
                  <a:schemeClr val="bg1"/>
                </a:solidFill>
              </a:rPr>
              <a:t>安</a:t>
            </a:r>
            <a:r>
              <a:rPr lang="zh-TW" altLang="en-US" sz="2800" b="1" dirty="0">
                <a:solidFill>
                  <a:schemeClr val="bg1"/>
                </a:solidFill>
              </a:rPr>
              <a:t>提阿</a:t>
            </a:r>
          </a:p>
        </p:txBody>
      </p:sp>
    </p:spTree>
    <p:extLst>
      <p:ext uri="{BB962C8B-B14F-4D97-AF65-F5344CB8AC3E}">
        <p14:creationId xmlns:p14="http://schemas.microsoft.com/office/powerpoint/2010/main" val="26587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08"/>
          <a:stretch/>
        </p:blipFill>
        <p:spPr>
          <a:xfrm>
            <a:off x="3154788" y="52008"/>
            <a:ext cx="4954165" cy="6486849"/>
          </a:xfrm>
          <a:prstGeom prst="rect">
            <a:avLst/>
          </a:prstGeom>
          <a:solidFill>
            <a:srgbClr val="150575"/>
          </a:solidFill>
        </p:spPr>
      </p:pic>
      <p:sp>
        <p:nvSpPr>
          <p:cNvPr id="11" name="Oval 10"/>
          <p:cNvSpPr/>
          <p:nvPr/>
        </p:nvSpPr>
        <p:spPr>
          <a:xfrm>
            <a:off x="7330396" y="5101006"/>
            <a:ext cx="874165" cy="13867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Right Arrow 12"/>
          <p:cNvSpPr/>
          <p:nvPr/>
        </p:nvSpPr>
        <p:spPr>
          <a:xfrm>
            <a:off x="6623441" y="3179619"/>
            <a:ext cx="319374" cy="2527070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990282" y="4854634"/>
            <a:ext cx="406875" cy="77493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444624" y="4853129"/>
            <a:ext cx="79693" cy="9750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7457902" y="4816757"/>
            <a:ext cx="391780" cy="11186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 rot="5400000" flipH="1" flipV="1">
            <a:off x="5949170" y="4286761"/>
            <a:ext cx="1936879" cy="17536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/>
          <p:nvPr/>
        </p:nvCxnSpPr>
        <p:spPr>
          <a:xfrm rot="5400000">
            <a:off x="6175766" y="4347427"/>
            <a:ext cx="2096653" cy="467620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12423" y="5935426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去埃及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378692" y="176581"/>
            <a:ext cx="29879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大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數</a:t>
            </a:r>
            <a:endParaRPr lang="en-US" altLang="zh-CN" sz="2800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大馬色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亞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拉伯的曠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野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大馬色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耶路撒冷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該撒利亞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大數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基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家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安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提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阿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安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提阿</a:t>
            </a:r>
            <a:endParaRPr lang="en-US" altLang="zh-CN" sz="2800" b="1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13414" y="6083819"/>
            <a:ext cx="2377640" cy="523220"/>
          </a:xfrm>
          <a:prstGeom prst="rect">
            <a:avLst/>
          </a:prstGeom>
          <a:solidFill>
            <a:srgbClr val="150575"/>
          </a:solidFill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</a:t>
            </a:r>
            <a:r>
              <a:rPr lang="zh-CN" alt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 </a:t>
            </a:r>
            <a:r>
              <a:rPr lang="en-US" altLang="zh-CN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1- 45</a:t>
            </a:r>
            <a:r>
              <a:rPr lang="zh-CN" alt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歲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899564" y="3158836"/>
            <a:ext cx="45719" cy="748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438602" y="2020574"/>
            <a:ext cx="616015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大數</a:t>
            </a:r>
            <a:endParaRPr lang="en-US" sz="16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945283" y="2359128"/>
            <a:ext cx="1493319" cy="799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563295" y="4463936"/>
            <a:ext cx="11202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耶路撒冷</a:t>
            </a:r>
            <a:endParaRPr lang="en-US" sz="1600" b="1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7069975" y="4829856"/>
            <a:ext cx="1493319" cy="799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951221" y="3678494"/>
            <a:ext cx="899401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大馬色</a:t>
            </a:r>
            <a:endParaRPr lang="en-US" sz="1600" b="1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7457902" y="4017048"/>
            <a:ext cx="1493319" cy="799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219111" y="5101006"/>
            <a:ext cx="1615183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亞拉伯的曠野</a:t>
            </a:r>
            <a:endParaRPr lang="en-US" sz="1600" b="1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7716517" y="5263968"/>
            <a:ext cx="1493319" cy="799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914271" y="2394647"/>
            <a:ext cx="1051765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安提阿</a:t>
            </a:r>
            <a:endParaRPr lang="en-US" sz="1600" b="1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7420952" y="2733201"/>
            <a:ext cx="1493319" cy="799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7069975" y="4932218"/>
            <a:ext cx="374649" cy="774471"/>
          </a:xfrm>
          <a:prstGeom prst="straightConnector1">
            <a:avLst/>
          </a:prstGeom>
          <a:ln w="38100">
            <a:solidFill>
              <a:srgbClr val="1505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834632" y="5363218"/>
            <a:ext cx="1085415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該撒利亞</a:t>
            </a:r>
            <a:endParaRPr lang="en-US" sz="1600" b="1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920047" y="5329382"/>
            <a:ext cx="3979517" cy="1952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6922423" y="5319453"/>
            <a:ext cx="67859" cy="34436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55"/>
          <p:cNvSpPr/>
          <p:nvPr/>
        </p:nvSpPr>
        <p:spPr>
          <a:xfrm>
            <a:off x="6105236" y="2346036"/>
            <a:ext cx="1782619" cy="988291"/>
          </a:xfrm>
          <a:custGeom>
            <a:avLst/>
            <a:gdLst>
              <a:gd name="connsiteX0" fmla="*/ 646546 w 1782619"/>
              <a:gd name="connsiteY0" fmla="*/ 212437 h 988291"/>
              <a:gd name="connsiteX1" fmla="*/ 646546 w 1782619"/>
              <a:gd name="connsiteY1" fmla="*/ 212437 h 988291"/>
              <a:gd name="connsiteX2" fmla="*/ 73891 w 1782619"/>
              <a:gd name="connsiteY2" fmla="*/ 452582 h 988291"/>
              <a:gd name="connsiteX3" fmla="*/ 64655 w 1782619"/>
              <a:gd name="connsiteY3" fmla="*/ 480291 h 988291"/>
              <a:gd name="connsiteX4" fmla="*/ 36946 w 1782619"/>
              <a:gd name="connsiteY4" fmla="*/ 508000 h 988291"/>
              <a:gd name="connsiteX5" fmla="*/ 27709 w 1782619"/>
              <a:gd name="connsiteY5" fmla="*/ 609600 h 988291"/>
              <a:gd name="connsiteX6" fmla="*/ 0 w 1782619"/>
              <a:gd name="connsiteY6" fmla="*/ 692728 h 988291"/>
              <a:gd name="connsiteX7" fmla="*/ 9237 w 1782619"/>
              <a:gd name="connsiteY7" fmla="*/ 951346 h 988291"/>
              <a:gd name="connsiteX8" fmla="*/ 286328 w 1782619"/>
              <a:gd name="connsiteY8" fmla="*/ 988291 h 988291"/>
              <a:gd name="connsiteX9" fmla="*/ 868219 w 1782619"/>
              <a:gd name="connsiteY9" fmla="*/ 766619 h 988291"/>
              <a:gd name="connsiteX10" fmla="*/ 1727200 w 1782619"/>
              <a:gd name="connsiteY10" fmla="*/ 544946 h 988291"/>
              <a:gd name="connsiteX11" fmla="*/ 1782619 w 1782619"/>
              <a:gd name="connsiteY11" fmla="*/ 73891 h 988291"/>
              <a:gd name="connsiteX12" fmla="*/ 1311564 w 1782619"/>
              <a:gd name="connsiteY12" fmla="*/ 0 h 988291"/>
              <a:gd name="connsiteX13" fmla="*/ 960582 w 1782619"/>
              <a:gd name="connsiteY13" fmla="*/ 64655 h 988291"/>
              <a:gd name="connsiteX14" fmla="*/ 757382 w 1782619"/>
              <a:gd name="connsiteY14" fmla="*/ 157019 h 988291"/>
              <a:gd name="connsiteX15" fmla="*/ 646546 w 1782619"/>
              <a:gd name="connsiteY15" fmla="*/ 212437 h 988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82619" h="988291">
                <a:moveTo>
                  <a:pt x="646546" y="212437"/>
                </a:moveTo>
                <a:lnTo>
                  <a:pt x="646546" y="212437"/>
                </a:lnTo>
                <a:cubicBezTo>
                  <a:pt x="455661" y="292485"/>
                  <a:pt x="261917" y="366031"/>
                  <a:pt x="73891" y="452582"/>
                </a:cubicBezTo>
                <a:cubicBezTo>
                  <a:pt x="65047" y="456653"/>
                  <a:pt x="70055" y="472190"/>
                  <a:pt x="64655" y="480291"/>
                </a:cubicBezTo>
                <a:cubicBezTo>
                  <a:pt x="57409" y="491159"/>
                  <a:pt x="46182" y="498764"/>
                  <a:pt x="36946" y="508000"/>
                </a:cubicBezTo>
                <a:cubicBezTo>
                  <a:pt x="24086" y="572296"/>
                  <a:pt x="27709" y="538483"/>
                  <a:pt x="27709" y="609600"/>
                </a:cubicBezTo>
                <a:lnTo>
                  <a:pt x="0" y="692728"/>
                </a:lnTo>
                <a:lnTo>
                  <a:pt x="9237" y="951346"/>
                </a:lnTo>
                <a:lnTo>
                  <a:pt x="286328" y="988291"/>
                </a:lnTo>
                <a:lnTo>
                  <a:pt x="868219" y="766619"/>
                </a:lnTo>
                <a:lnTo>
                  <a:pt x="1727200" y="544946"/>
                </a:lnTo>
                <a:lnTo>
                  <a:pt x="1782619" y="73891"/>
                </a:lnTo>
                <a:lnTo>
                  <a:pt x="1311564" y="0"/>
                </a:lnTo>
                <a:lnTo>
                  <a:pt x="960582" y="64655"/>
                </a:lnTo>
                <a:lnTo>
                  <a:pt x="757382" y="157019"/>
                </a:lnTo>
                <a:lnTo>
                  <a:pt x="646546" y="212437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7069975" y="2733201"/>
            <a:ext cx="374649" cy="7997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6990282" y="3532909"/>
            <a:ext cx="340114" cy="209665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65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3547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465" y="1097425"/>
            <a:ext cx="11679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40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087" y="980654"/>
            <a:ext cx="117961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</a:rPr>
              <a:t>保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羅曾經是熱心逼迫教會的，特別在司提反的殉難上，保羅有不可推卸的責任。在這點上對我們的事奉有什麼提醒？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9465" y="3525273"/>
            <a:ext cx="116705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prstClr val="white"/>
                </a:solidFill>
              </a:rPr>
              <a:t>認罪悔改是一種能</a:t>
            </a:r>
            <a:r>
              <a:rPr lang="zh-CN" altLang="en-US" sz="7200" b="1" dirty="0">
                <a:solidFill>
                  <a:prstClr val="white"/>
                </a:solidFill>
              </a:rPr>
              <a:t>力</a:t>
            </a:r>
            <a:r>
              <a:rPr lang="zh-CN" altLang="en-US" sz="7200" b="1" dirty="0" smtClean="0">
                <a:solidFill>
                  <a:prstClr val="white"/>
                </a:solidFill>
              </a:rPr>
              <a:t>！</a:t>
            </a:r>
            <a:endParaRPr lang="en-US" altLang="zh-CN" sz="7200" b="1" dirty="0" smtClean="0">
              <a:solidFill>
                <a:prstClr val="white"/>
              </a:solidFill>
            </a:endParaRPr>
          </a:p>
          <a:p>
            <a:pPr algn="ctr"/>
            <a:r>
              <a:rPr lang="zh-CN" altLang="en-US" sz="7200" b="1" dirty="0">
                <a:solidFill>
                  <a:prstClr val="white"/>
                </a:solidFill>
              </a:rPr>
              <a:t>脫</a:t>
            </a:r>
            <a:r>
              <a:rPr lang="zh-CN" altLang="en-US" sz="7200" b="1" dirty="0" smtClean="0">
                <a:solidFill>
                  <a:prstClr val="white"/>
                </a:solidFill>
              </a:rPr>
              <a:t>去纏累我們的罪！</a:t>
            </a:r>
            <a:endParaRPr lang="en-US" altLang="zh-CN" sz="7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0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633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Microsoft YaHei</vt:lpstr>
      <vt:lpstr>新細明體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81</cp:revision>
  <dcterms:created xsi:type="dcterms:W3CDTF">2014-12-30T18:22:34Z</dcterms:created>
  <dcterms:modified xsi:type="dcterms:W3CDTF">2018-01-21T05:52:23Z</dcterms:modified>
</cp:coreProperties>
</file>