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2" r:id="rId2"/>
    <p:sldId id="302" r:id="rId3"/>
    <p:sldId id="303" r:id="rId4"/>
    <p:sldId id="307" r:id="rId5"/>
    <p:sldId id="293" r:id="rId6"/>
    <p:sldId id="271" r:id="rId7"/>
    <p:sldId id="304" r:id="rId8"/>
    <p:sldId id="309" r:id="rId9"/>
    <p:sldId id="310" r:id="rId10"/>
    <p:sldId id="305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EB94DF-1A12-4DBB-83F9-B8F140322D03}" v="28" dt="2022-12-07T14:37:00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8" d="100"/>
          <a:sy n="98" d="100"/>
        </p:scale>
        <p:origin x="48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14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61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72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74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8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1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犹大书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秋季新约主日学 </a:t>
            </a:r>
            <a:r>
              <a:rPr lang="en-US" altLang="zh-CN" dirty="0">
                <a:solidFill>
                  <a:schemeClr val="accent3"/>
                </a:solidFill>
              </a:rPr>
              <a:t>2022/12/04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116967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三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为真道争辩的装备 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造就、祷告、仰望 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(17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23) </a:t>
            </a:r>
            <a:endParaRPr lang="zh-CN" altLang="en-US" sz="1800" b="1" dirty="0">
              <a:solidFill>
                <a:schemeClr val="tx2"/>
              </a:solidFill>
              <a:latin typeface="+mn-ea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17-23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17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亲爱的弟兄啊，你们要记念我们主耶稣基督之使徒从前所说的话。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18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他们曾对你们说过：末世必有好讥诮的人随从自己不敬虔的私欲而行。 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 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19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这就是那些引人结党、属乎血气、没有圣灵的人。 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 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20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亲爱的弟兄啊，你们却要在至圣的真道上造就自己，在圣灵里祷告，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21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保守自己常在神的爱中，仰望我们主耶稣基督的怜悯，直到永生。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22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有些人存疑心，你们要怜悯他们；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23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有些人你们要从火中抢出来，搭救他们；有些人你们要存惧怕的心怜悯他们，连那被情欲沾染的衣服也当厌恶。</a:t>
            </a:r>
            <a:endParaRPr lang="en-US" altLang="zh-CN" sz="1800" dirty="0">
              <a:latin typeface="+mn-ea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为真道争辩的装备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藉读经认清真道</a:t>
            </a:r>
            <a:r>
              <a:rPr lang="zh-CN" altLang="en-US" sz="13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造就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自己 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藉在圣灵里的</a:t>
            </a:r>
            <a:r>
              <a:rPr lang="zh-CN" altLang="en-US" sz="13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祷告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坚固自己 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仰望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我主，保守自己常在神的爱中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藉怜悯搭救别人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有些人存移心，要怜悯他们</a:t>
            </a:r>
            <a:endParaRPr lang="en-US" altLang="zh-CN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有些人要从火中抢救他们</a:t>
            </a:r>
            <a:endParaRPr lang="en-US" altLang="zh-CN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有些人要存惧怕的心怜悯他们</a:t>
            </a:r>
          </a:p>
          <a:p>
            <a:pPr marL="678942" lvl="1" indent="-285750">
              <a:lnSpc>
                <a:spcPct val="150000"/>
              </a:lnSpc>
            </a:pP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5EF520-2B51-42C8-B76E-B8BEFCF9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99493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</a:extLst>
          </a:blip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12115800" cy="5410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四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结语 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独一真神的保守（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24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25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）</a:t>
            </a:r>
            <a:endParaRPr lang="en-US" sz="1800" dirty="0">
              <a:solidFill>
                <a:schemeClr val="tx2"/>
              </a:solidFill>
              <a:latin typeface="+mn-ea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24-25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24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那能保守你们不失脚，叫你们无瑕无疵、欢欢喜喜站在他荣耀之前的我们的救主独一的神，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25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愿荣耀、威严、能力、权柄因我们的主耶稣基督归于他，从万古以前并现今，直到永永远远！阿门。</a:t>
            </a:r>
            <a:endParaRPr lang="en-US" altLang="zh-CN" sz="1800" dirty="0">
              <a:latin typeface="+mn-ea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n-ea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祂的能力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保守并同在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祂的权柄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独一的真神， 我们的救主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807A95C-AAAB-4184-A156-48AC40478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56184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AF8E9AB-CBE0-4F76-8499-93E5ADECC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609600"/>
            <a:ext cx="2667000" cy="4572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犹大书简介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52978-3DF8-4292-97EF-7AC056D9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11430000" cy="53340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作者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: 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主耶稣的肉身弟兄犹大， 雅各的弟兄</a:t>
            </a:r>
            <a:endParaRPr lang="en-US" altLang="zh-CN" sz="20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写作日期：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大约在主后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70~90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年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,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 写在彼得后书之后</a:t>
            </a:r>
            <a:endParaRPr lang="en-US" altLang="zh-CN" sz="20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写作地点：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不详</a:t>
            </a:r>
          </a:p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收信人：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被召、蒙爱并蒙保守的众圣徒</a:t>
            </a:r>
            <a:endParaRPr lang="en-US" altLang="zh-CN" sz="20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书信主旨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：为信仰真道竭力争辩</a:t>
            </a:r>
            <a:endParaRPr lang="en-US" altLang="zh-CN" sz="20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书信特点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:</a:t>
            </a:r>
          </a:p>
          <a:p>
            <a:pPr marL="982980" lvl="2" indent="-342900">
              <a:lnSpc>
                <a:spcPct val="160000"/>
              </a:lnSpc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承上启下，是新约书信的总结，又是引入启示录的序言</a:t>
            </a:r>
            <a:endParaRPr lang="en-US" altLang="zh-CN" sz="1800" dirty="0">
              <a:solidFill>
                <a:schemeClr val="tx2"/>
              </a:solidFill>
              <a:latin typeface="+mn-ea"/>
            </a:endParaRPr>
          </a:p>
          <a:p>
            <a:pPr marL="982980" lvl="2" indent="-342900">
              <a:lnSpc>
                <a:spcPct val="160000"/>
              </a:lnSpc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简短、有力而满了严厉的话语</a:t>
            </a:r>
            <a:endParaRPr lang="en-US" altLang="zh-CN" sz="1800" dirty="0">
              <a:solidFill>
                <a:schemeClr val="tx2"/>
              </a:solidFill>
              <a:latin typeface="+mn-ea"/>
            </a:endParaRPr>
          </a:p>
          <a:p>
            <a:pPr marL="982980" lvl="2" indent="-342900">
              <a:lnSpc>
                <a:spcPct val="160000"/>
              </a:lnSpc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对末世假师傅的言行描述得极其详尽</a:t>
            </a:r>
            <a:endParaRPr lang="en-US" altLang="zh-CN" sz="1800" dirty="0">
              <a:solidFill>
                <a:schemeClr val="tx2"/>
              </a:solidFill>
              <a:latin typeface="+mn-ea"/>
            </a:endParaRPr>
          </a:p>
          <a:p>
            <a:pPr marL="982980" lvl="2" indent="-342900">
              <a:lnSpc>
                <a:spcPct val="160000"/>
              </a:lnSpc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新约圣经中唯一引用旧约旁经的书卷。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9 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14 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节分别引用「摩西升天记」和「以诺书」</a:t>
            </a:r>
            <a:endParaRPr lang="en-US" sz="1800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846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C781107-C4BA-4C31-9941-5C0D6735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609600"/>
            <a:ext cx="2438400" cy="4572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犹大书简介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6B2F-2A0C-4435-8636-81A907D73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47800"/>
            <a:ext cx="10972800" cy="5257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sz="2600" dirty="0">
                <a:solidFill>
                  <a:schemeClr val="tx2"/>
                </a:solidFill>
                <a:latin typeface="+mn-ea"/>
              </a:rPr>
              <a:t>最大的特色是十个 </a:t>
            </a:r>
            <a:r>
              <a:rPr lang="en-US" altLang="zh-CN" sz="2600" dirty="0">
                <a:solidFill>
                  <a:schemeClr val="tx2"/>
                </a:solidFill>
                <a:latin typeface="+mn-ea"/>
              </a:rPr>
              <a:t>“</a:t>
            </a:r>
            <a:r>
              <a:rPr lang="zh-CN" altLang="en-US" sz="2600" dirty="0">
                <a:solidFill>
                  <a:schemeClr val="tx2"/>
                </a:solidFill>
                <a:latin typeface="+mn-ea"/>
              </a:rPr>
              <a:t>三角组合</a:t>
            </a:r>
            <a:r>
              <a:rPr lang="en-US" altLang="zh-CN" sz="2600" dirty="0">
                <a:solidFill>
                  <a:schemeClr val="tx2"/>
                </a:solidFill>
                <a:latin typeface="+mn-ea"/>
              </a:rPr>
              <a:t>”</a:t>
            </a:r>
            <a:endParaRPr lang="zh-CN" altLang="en-US" b="1" dirty="0">
              <a:solidFill>
                <a:schemeClr val="tx2"/>
              </a:solidFill>
              <a:latin typeface="+mn-ea"/>
            </a:endParaRP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三项恩典：被召、蒙爱、蒙保守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三重祝福：怜恤、平安、慈爱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(3)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三类鉴戒：不信的以色列百姓、不守本位的天使、随从逆性情欲的所多玛蛾摩拉人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(5~7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(4)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三个背道者：该隐的道路、巴兰的错谬、可拉的背叛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(5)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三不敬虔：不敬虔的人、行不敬虔的事、说不敬虔的话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(15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(6)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蒙保守的三秘诀：造就、祷告、仰望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(20~21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(7)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三一位格：圣灵、神、主耶稣基督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(20~21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(8)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三种态度：怜悯、抢救、存惧怕的心怜悯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(22~23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(9)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三层保守：主的保守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、自己保守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(21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、神的保守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(24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640080" lvl="2" indent="0">
              <a:lnSpc>
                <a:spcPct val="160000"/>
              </a:lnSpc>
              <a:buNone/>
            </a:pP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(10)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颂赞神的三个时期：万古以前、现今、直到永永远远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(25</a:t>
            </a:r>
            <a:r>
              <a:rPr lang="zh-CN" altLang="en-US" sz="2300" dirty="0">
                <a:solidFill>
                  <a:schemeClr val="tx2"/>
                </a:solidFill>
                <a:latin typeface="+mn-ea"/>
              </a:rPr>
              <a:t>节</a:t>
            </a:r>
            <a:r>
              <a:rPr lang="en-US" altLang="zh-CN" sz="2300" dirty="0">
                <a:solidFill>
                  <a:schemeClr val="tx2"/>
                </a:solidFill>
                <a:latin typeface="+mn-ea"/>
              </a:rPr>
              <a:t>)</a:t>
            </a:r>
          </a:p>
          <a:p>
            <a:endParaRPr lang="en-US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216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C781107-C4BA-4C31-9941-5C0D6735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533400"/>
            <a:ext cx="19050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犹大书简介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6B2F-2A0C-4435-8636-81A907D73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10972800" cy="47244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与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《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彼得后书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》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近乎雷同之处 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比较原文的时态可以看出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《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彼得后书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》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是事先的警告，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《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犹大书</a:t>
            </a:r>
            <a:r>
              <a:rPr lang="en-US" altLang="zh-CN" sz="2000" dirty="0">
                <a:solidFill>
                  <a:schemeClr val="tx2"/>
                </a:solidFill>
                <a:latin typeface="+mn-ea"/>
              </a:rPr>
              <a:t>》</a:t>
            </a:r>
            <a:r>
              <a:rPr lang="zh-CN" altLang="en-US" sz="2000" dirty="0">
                <a:solidFill>
                  <a:schemeClr val="tx2"/>
                </a:solidFill>
                <a:latin typeface="+mn-ea"/>
              </a:rPr>
              <a:t>是现实之事的揭发</a:t>
            </a:r>
            <a:endParaRPr lang="en-US" altLang="zh-CN" sz="20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）异端假教师和他们的教训偷进了教会中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；彼后二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1)</a:t>
            </a:r>
            <a:endParaRPr lang="zh-CN" altLang="en-US" sz="18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2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）不守本位的天使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6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；彼后二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4)</a:t>
            </a:r>
            <a:endParaRPr lang="zh-CN" altLang="en-US" sz="18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）所多玛、蛾摩拉二城的事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7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；彼后二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6)</a:t>
            </a:r>
            <a:endParaRPr lang="zh-CN" altLang="en-US" sz="18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4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）异端假教师污秽身体、轻慢主治的、毁谤在尊位的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8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；彼后二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10)</a:t>
            </a:r>
            <a:endParaRPr lang="zh-CN" altLang="en-US" sz="18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5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）异端假教师与那没有灵性的畜类一样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10: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彼后二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12)</a:t>
            </a:r>
            <a:endParaRPr lang="zh-CN" altLang="en-US" sz="1800" dirty="0">
              <a:solidFill>
                <a:schemeClr val="tx2"/>
              </a:solidFill>
              <a:latin typeface="+mn-ea"/>
            </a:endParaRPr>
          </a:p>
          <a:p>
            <a:pPr marL="365760" lvl="1" indent="0">
              <a:lnSpc>
                <a:spcPct val="160000"/>
              </a:lnSpc>
              <a:buNone/>
            </a:pP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6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）使徒们曾预言末世必有异端假教师出现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犹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17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18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；彼后三 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2</a:t>
            </a:r>
            <a:r>
              <a:rPr lang="zh-CN" altLang="en-US" sz="1800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dirty="0">
                <a:solidFill>
                  <a:schemeClr val="tx2"/>
                </a:solidFill>
                <a:latin typeface="+mn-ea"/>
              </a:rPr>
              <a:t>3)</a:t>
            </a:r>
            <a:endParaRPr lang="en-US" sz="1800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6652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11049000" cy="4267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一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问安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耶稣基督的保守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(1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2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）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二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为真道争辩的动力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异端的结局（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16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）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三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为真道争辩的装备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造就、祷告、仰望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(17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23) </a:t>
            </a:r>
            <a:endParaRPr lang="zh-CN" altLang="en-US" sz="2000" b="1" dirty="0">
              <a:solidFill>
                <a:schemeClr val="tx2"/>
              </a:solidFill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四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结语 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独一真神的保守（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24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2000" b="1" dirty="0">
                <a:solidFill>
                  <a:schemeClr val="tx2"/>
                </a:solidFill>
                <a:latin typeface="+mn-ea"/>
              </a:rPr>
              <a:t>25</a:t>
            </a:r>
            <a:r>
              <a:rPr lang="zh-CN" altLang="en-US" sz="2000" b="1" dirty="0">
                <a:solidFill>
                  <a:schemeClr val="tx2"/>
                </a:solidFill>
                <a:latin typeface="+mn-ea"/>
              </a:rPr>
              <a:t>）</a:t>
            </a:r>
            <a:endParaRPr lang="en-US" sz="2000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043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12115800" cy="4800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(</a:t>
            </a:r>
            <a:r>
              <a:rPr lang="zh-CN" altLang="en-US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一</a:t>
            </a:r>
            <a:r>
              <a:rPr lang="en-US" altLang="zh-CN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) </a:t>
            </a:r>
            <a:r>
              <a:rPr lang="zh-CN" altLang="en-US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问安 </a:t>
            </a:r>
            <a:r>
              <a:rPr lang="en-US" altLang="zh-CN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- </a:t>
            </a:r>
            <a:r>
              <a:rPr lang="zh-CN" altLang="en-US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耶稣基督的保守 </a:t>
            </a:r>
            <a:r>
              <a:rPr lang="en-US" altLang="zh-CN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(1</a:t>
            </a:r>
            <a:r>
              <a:rPr lang="zh-CN" altLang="en-US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～</a:t>
            </a:r>
            <a:r>
              <a:rPr lang="en-US" altLang="zh-CN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2</a:t>
            </a:r>
            <a:r>
              <a:rPr lang="zh-CN" altLang="en-US" sz="1800" b="1" dirty="0">
                <a:solidFill>
                  <a:schemeClr val="tx2"/>
                </a:solidFill>
                <a:latin typeface="+mj-lt"/>
                <a:ea typeface="SimSun" panose="02010600030101010101" pitchFamily="2" charset="-122"/>
              </a:rPr>
              <a:t>）</a:t>
            </a:r>
          </a:p>
          <a:p>
            <a:pPr marL="27432" indent="0">
              <a:buNone/>
            </a:pPr>
            <a:r>
              <a:rPr lang="zh-CN" altLang="en-US" sz="1800" dirty="0"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1-2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耶稣基督的仆人、雅各的弟兄犹大，写信给那被召、在父神里蒙爱、为耶稣基督保守的人。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 2</a:t>
            </a:r>
            <a:r>
              <a:rPr lang="en-US" altLang="zh-CN" sz="2400" dirty="0">
                <a:latin typeface="+mn-ea"/>
                <a:cs typeface="微软雅黑" panose="020B0503020204020204" charset="-122"/>
              </a:rPr>
              <a:t>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愿怜恤、平安、慈爱多多地加给你们。</a:t>
            </a:r>
            <a:endParaRPr lang="en-US" altLang="zh-CN" sz="1800" dirty="0">
              <a:latin typeface="+mn-ea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“做神和主耶稣基督仆人的雅各，请散住十二个支派之人的安。”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雅各书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被召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指我们的得救，乃是出于神的呼召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蒙爱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指神先爱我们，我们才能爱祂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保守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指我们是蒙主保守的，一面也是为着祂而蒙保守的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怜恤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在施恩座前得帮助，使我们能胜过自己的软弱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平安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使我们能胜过现实的环境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慈爱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指从神而来无条件、牺牲的爱使我们能胜过人心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707328E-E103-4B31-AF30-41B6DC67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55" y="1828800"/>
            <a:ext cx="12115800" cy="4876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二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为真道争辩的动力 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异端的结局（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16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）</a:t>
            </a:r>
          </a:p>
          <a:p>
            <a:pPr marL="27432" indent="0">
              <a:buNone/>
            </a:pPr>
            <a:r>
              <a:rPr lang="zh-CN" altLang="en-US" sz="1800" dirty="0"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3-4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3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亲爱的弟兄啊，我想尽心写信给你们，论我们同得救恩的时候，就不得不写信劝你们，要为从前一次交付圣徒的真道竭力地争辩。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4</a:t>
            </a:r>
            <a:r>
              <a:rPr lang="en-US" altLang="zh-CN" sz="2400" dirty="0">
                <a:latin typeface="+mn-ea"/>
                <a:cs typeface="微软雅黑" panose="020B0503020204020204" charset="-122"/>
              </a:rPr>
              <a:t>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因为有些人偷着进来，就是自古被定受刑罚的，是不虔诚的，将我们神的恩变做放纵情欲的机会，并且不认独一的主宰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——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我们主耶稣基督。</a:t>
            </a:r>
            <a:endParaRPr lang="en-US" altLang="zh-CN" sz="1800" dirty="0">
              <a:latin typeface="+mn-ea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一次交付圣徒的真道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完备地交托，不可增添，也不可减少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异端的结局 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信仰上的偏离</a:t>
            </a:r>
            <a:endParaRPr lang="en-US" altLang="zh-CN" sz="1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滥用神恩典中所应许给人的自由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否认主耶稣基督的神性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是自古被定受刑罚的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是不虔诚的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02EB64-83D5-40D0-8CCE-4542201C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0837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F3D4FA6-7F94-4984-A97B-F3962FA4F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371600"/>
            <a:ext cx="11125200" cy="268379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6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600" b="1" dirty="0">
                <a:solidFill>
                  <a:schemeClr val="tx2"/>
                </a:solidFill>
                <a:latin typeface="+mn-ea"/>
              </a:rPr>
              <a:t>二</a:t>
            </a:r>
            <a:r>
              <a:rPr lang="en-US" altLang="zh-CN" sz="16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1600" b="1" dirty="0">
                <a:solidFill>
                  <a:schemeClr val="tx2"/>
                </a:solidFill>
                <a:latin typeface="+mn-ea"/>
              </a:rPr>
              <a:t>为真道争辩的动力 </a:t>
            </a:r>
            <a:r>
              <a:rPr lang="en-US" altLang="zh-CN" sz="16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1600" b="1" dirty="0">
                <a:solidFill>
                  <a:schemeClr val="tx2"/>
                </a:solidFill>
                <a:latin typeface="+mn-ea"/>
              </a:rPr>
              <a:t>异端的结局（</a:t>
            </a:r>
            <a:r>
              <a:rPr lang="en-US" altLang="zh-CN" sz="1600" b="1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16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600" b="1" dirty="0">
                <a:solidFill>
                  <a:schemeClr val="tx2"/>
                </a:solidFill>
                <a:latin typeface="+mn-ea"/>
              </a:rPr>
              <a:t>16</a:t>
            </a:r>
            <a:r>
              <a:rPr lang="zh-CN" altLang="en-US" sz="1600" b="1" dirty="0">
                <a:solidFill>
                  <a:schemeClr val="tx2"/>
                </a:solidFill>
                <a:latin typeface="+mn-ea"/>
              </a:rPr>
              <a:t>）</a:t>
            </a:r>
          </a:p>
          <a:p>
            <a:pPr marL="27432" indent="0">
              <a:buNone/>
            </a:pP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5-13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 5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从前主救了他的百姓出埃及地，后来就把那些不信的灭绝了。这一切的事你们虽然都知道，我却仍要提醒你们。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6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又有不守本位、离开自己住处的天使，主用锁链把他们永远拘留在黑暗里，等候大日的审判。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7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又如所多玛、蛾摩拉和周围城邑的人，也照他们一味地行淫，随从逆性的情欲，就受永火的刑罚，作为鉴戒。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8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这些做梦的人也像他们污秽身体，轻慢主治的，毁谤在尊位的。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9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天使长米迦勒为摩西的尸首与魔鬼争辩的时候，尚且不敢用毁谤的话罪责他，只说：“主责备你吧！”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10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但这些人毁谤他们所不知道的。他们本性所知道的事与那没有灵性的畜类一样，在这事上竟败坏了自己。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11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他们有祸了！因为走了该隐的道路，又为利往巴兰的错谬里直奔，并在可拉的背叛中灭亡了。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12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这样的人在你们的爱席上与你们同吃的时候，正是礁石 ；他们做牧人，只知喂养自己，无所惧怕；是没有雨的云彩，被风飘荡；是秋天没有果子的树，死而又死，连根被拔出来； </a:t>
            </a:r>
            <a:r>
              <a:rPr lang="en-US" altLang="zh-CN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13 </a:t>
            </a:r>
            <a:r>
              <a:rPr lang="zh-CN" altLang="en-US" sz="1600" b="0" dirty="0">
                <a:solidFill>
                  <a:schemeClr val="tx1"/>
                </a:solidFill>
                <a:latin typeface="+mn-ea"/>
                <a:cs typeface="微软雅黑" panose="020B0503020204020204" charset="-122"/>
              </a:rPr>
              <a:t>是海里的狂浪，涌出自己可耻的沫子来；是流荡的星，有墨黑的幽暗为他们永远存留。</a:t>
            </a:r>
            <a:endParaRPr lang="en-US" altLang="zh-CN" sz="1600" b="0" dirty="0">
              <a:solidFill>
                <a:schemeClr val="tx1"/>
              </a:solidFill>
              <a:latin typeface="+mn-ea"/>
              <a:cs typeface="微软雅黑" panose="020B0503020204020204" charset="-122"/>
            </a:endParaRP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304800" y="3962400"/>
            <a:ext cx="5310717" cy="2855120"/>
          </a:xfrm>
        </p:spPr>
        <p:txBody>
          <a:bodyPr>
            <a:normAutofit lnSpcReduction="10000"/>
          </a:bodyPr>
          <a:lstStyle/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异端的结局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历史的鉴戒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不信的以色列人在旷野被灭绝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不守本位的天使被拘留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行淫的所多玛、蛾摩拉人被火焚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天使长米迦勒不敢毁谤魔鬼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自义的该隐被神弃绝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巴兰的以敬虔为得利的错谬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可拉因背叛神所设权柄而灭亡</a:t>
            </a:r>
            <a:endParaRPr lang="en-US" altLang="zh-CN" sz="1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A045FA0-D38F-4A6B-A5F6-31C09D86E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9" y="3968363"/>
            <a:ext cx="5257801" cy="2855120"/>
          </a:xfrm>
        </p:spPr>
        <p:txBody>
          <a:bodyPr>
            <a:normAutofit lnSpcReduction="10000"/>
          </a:bodyPr>
          <a:lstStyle/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形容异端的比喻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作梦的人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醉生梦死，只有今天，没有明天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没有灵性的畜类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凭本能缺乏理性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爱席上的礁石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绊倒人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只知喂养自己的牧人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单顾自己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秋天没有果子的树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没有生命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海里的狂浪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兴风作浪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流荡的星 </a:t>
            </a:r>
            <a:r>
              <a:rPr lang="en-US" altLang="zh-CN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无迹可寻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369DEB-39A1-4EA5-9F56-55AC20C3F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24147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651" y="1676400"/>
            <a:ext cx="11642697" cy="4876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二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为真道争辩的动力 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- 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异端的结局（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3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～</a:t>
            </a:r>
            <a:r>
              <a:rPr lang="en-US" altLang="zh-CN" sz="1800" b="1" dirty="0">
                <a:solidFill>
                  <a:schemeClr val="tx2"/>
                </a:solidFill>
                <a:latin typeface="+mn-ea"/>
              </a:rPr>
              <a:t>16</a:t>
            </a:r>
            <a:r>
              <a:rPr lang="zh-CN" altLang="en-US" sz="1800" b="1" dirty="0">
                <a:solidFill>
                  <a:schemeClr val="tx2"/>
                </a:solidFill>
                <a:latin typeface="+mn-ea"/>
              </a:rPr>
              <a:t>）</a:t>
            </a:r>
          </a:p>
          <a:p>
            <a:pPr marL="27432" indent="0">
              <a:buNone/>
            </a:pPr>
            <a:r>
              <a:rPr lang="zh-CN" altLang="en-US" sz="1800" dirty="0">
                <a:latin typeface="+mn-ea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14-16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】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14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亚当的七世孙以诺曾预言这些人说：“看哪，主带着他的千万圣者降临，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15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要在众人身上行审判，证实那一切不敬虔的人所妄行一切不敬虔的事，又证实不敬虔之罪人所说顶撞他的刚愎话。” </a:t>
            </a:r>
            <a:r>
              <a:rPr lang="en-US" altLang="zh-CN" sz="1400" dirty="0">
                <a:latin typeface="+mn-ea"/>
                <a:cs typeface="微软雅黑" panose="020B0503020204020204" charset="-122"/>
              </a:rPr>
              <a:t>16</a:t>
            </a:r>
            <a:r>
              <a:rPr lang="en-US" altLang="zh-CN" sz="1800" dirty="0">
                <a:latin typeface="+mn-ea"/>
                <a:cs typeface="微软雅黑" panose="020B0503020204020204" charset="-122"/>
              </a:rPr>
              <a:t> </a:t>
            </a:r>
            <a:r>
              <a:rPr lang="zh-CN" altLang="en-US" sz="1800" dirty="0">
                <a:latin typeface="+mn-ea"/>
                <a:cs typeface="微软雅黑" panose="020B0503020204020204" charset="-122"/>
              </a:rPr>
              <a:t>这些人是私下议论，常发怨言的，随从自己的情欲而行，口中说夸大的话，为得便宜谄媚人。</a:t>
            </a:r>
            <a:endParaRPr lang="en-US" altLang="zh-CN" sz="1800" dirty="0">
              <a:latin typeface="+mn-ea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异端的结局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 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主再来时的审判</a:t>
            </a:r>
            <a:endParaRPr lang="en-US" altLang="zh-CN" sz="1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审判不敬虔的行为</a:t>
            </a: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审判不敬虔的话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顶撞主的刚愎话</a:t>
            </a: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私下议论</a:t>
            </a: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常发怨言</a:t>
            </a: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自夸的话</a:t>
            </a:r>
          </a:p>
          <a:p>
            <a:pPr marL="1227582" lvl="3" indent="-28575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谄媚人的话</a:t>
            </a:r>
            <a:endParaRPr lang="en-US" altLang="zh-CN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endParaRPr lang="en-US" altLang="zh-CN" sz="1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2BDFA8F-DE20-43EE-90CD-236D23CD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3505200" cy="6096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latin typeface="+mj-ea"/>
              </a:rPr>
              <a:t>为信仰真道竭力争辩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50142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4348</TotalTime>
  <Words>2629</Words>
  <Application>Microsoft Office PowerPoint</Application>
  <PresentationFormat>Widescreen</PresentationFormat>
  <Paragraphs>123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隶书</vt:lpstr>
      <vt:lpstr>微软雅黑</vt:lpstr>
      <vt:lpstr>宋体</vt:lpstr>
      <vt:lpstr>Calibri</vt:lpstr>
      <vt:lpstr>Constantia</vt:lpstr>
      <vt:lpstr>Wingdings 2</vt:lpstr>
      <vt:lpstr>Flow</vt:lpstr>
      <vt:lpstr>犹大书</vt:lpstr>
      <vt:lpstr>犹大书简介</vt:lpstr>
      <vt:lpstr>犹大书简介</vt:lpstr>
      <vt:lpstr>犹大书简介</vt:lpstr>
      <vt:lpstr>为信仰真道竭力争辩</vt:lpstr>
      <vt:lpstr>为信仰真道竭力争辩</vt:lpstr>
      <vt:lpstr>为信仰真道竭力争辩</vt:lpstr>
      <vt:lpstr>为信仰真道竭力争辩</vt:lpstr>
      <vt:lpstr>为信仰真道竭力争辩</vt:lpstr>
      <vt:lpstr>为信仰真道竭力争辩</vt:lpstr>
      <vt:lpstr>为信仰真道竭力争辩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2022-12-07T14:37:00Z</dcterms:modified>
</cp:coreProperties>
</file>