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850" r:id="rId3"/>
    <p:sldId id="861" r:id="rId4"/>
    <p:sldId id="863" r:id="rId5"/>
    <p:sldId id="862" r:id="rId6"/>
    <p:sldId id="864" r:id="rId7"/>
    <p:sldId id="865" r:id="rId8"/>
    <p:sldId id="866" r:id="rId9"/>
    <p:sldId id="867" r:id="rId10"/>
    <p:sldId id="860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996633"/>
    <a:srgbClr val="663300"/>
    <a:srgbClr val="FF9933"/>
    <a:srgbClr val="FFCCFF"/>
    <a:srgbClr val="333399"/>
    <a:srgbClr val="FF505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79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016C62D-C789-4ACF-8803-23823E9F9F0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AE57D5-CE51-46C5-9D69-14E5067DD60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9BA5F1A-9282-471B-BAD8-2EA16ACD438E}" type="datetimeFigureOut">
              <a:rPr lang="en-US"/>
              <a:pPr>
                <a:defRPr/>
              </a:pPr>
              <a:t>6/13/2020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1F9B168-91B7-46F2-8C13-A8E796EED8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1B8436A-8E22-45A8-A804-D3D1441DB4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0F0E95-5FF7-4602-8DE2-E152585C95C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7C2C85-120C-4931-ADF0-34D4C8C4EC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4355035-9EF4-4481-A290-7087364849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B94C8-147D-47AC-B085-D2E02EF4F2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2D8556-7C7A-4630-9D14-78970A3F4E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A4F802-6CAC-4CAC-B3DA-BE60AE6D54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31FFD0-C12F-428C-85D5-F4FCA722E0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1A8EABF-AE95-4728-BB3A-1629EB8186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CC02C-99B5-4AA8-99A9-66FC57C9587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158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2ECB9-B7BA-4DF4-A393-48B33F91F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E7F636-FDBC-4F72-8DC0-F3D06387FA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A418248-053E-403C-8B9D-5816BD2DA2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47F48D0-0D1D-4553-A4B8-A688D7D96A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03F6F88-76C5-41AD-95EA-523B3978C4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2D474-53AD-400D-A922-803D3DE2978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56083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E339D3-7648-4BCB-B502-2A98A2CC5C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B3E5B2-D070-4527-91FD-4087464ABF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120F7B-F0ED-463E-8F11-5F86A07E7D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7EC17B8-26FF-48F1-8F4C-7C97A10E35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15D956-E782-4408-BF7A-333BCDA056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87641-60F3-430D-A528-E8BBC938233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87645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F9DC7-CB5A-4486-BD8C-83666ABDA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4D12C8-0697-4C53-B9F3-6E72D4D1F1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D7B9508-BBD8-4F1A-A53C-6FFCA80427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9FE052F-981B-4CA5-85C2-FDFAD30617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5A911A8-4FDA-4900-BF88-2CBFDF5500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B136C1-159C-4301-9A6D-DF50242FACE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008001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15F92-1E89-40A9-8F5F-C84C34589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915AE-4C6A-45F4-BFE3-BE20164CB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E2465C-8062-4291-A254-1724EDE510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10E499-E34D-4513-882D-4E041AF109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872769-4CEA-4AE5-8AA0-4ED8550C44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ABE02-4479-45C9-81F5-95A6C551FE7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460365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45423-D653-44B6-9844-FE558ACB1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0BC09-D916-449D-BA24-8C353A6DA2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11B42A7-613D-4673-9849-8EC146E78E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F55CE7F-F434-4BA2-8E4D-ED1371CCA9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3E67A7-76B9-4CCF-8275-9A30EF19B3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E59A1-C782-4099-8DA2-A51BF14FF64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686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D8970-11DD-4A09-B052-568EAB355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9D6F9-4E1D-4A53-A2C8-7CD3FA92CE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453467-3EAB-45A0-8BE7-A6587CF5C0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6657DD-7F00-45F7-88E1-274E83D2DC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F96DA0-B3E4-4567-A12E-7CE5684F81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E5FD6A1-2441-4272-AB98-0A202B431A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6DDF6-F25A-45BD-9BD5-FC09F639E3E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3712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F220D-CEBD-4B1D-BACA-E8001CB94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8201F5-6427-428A-A673-624C500EF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016B07-1ADA-4CA9-A0D0-63F2DFF20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203E44-8F1F-4346-9068-FFAD96B9F6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DF4317-EADE-4B60-97C6-15DEC9D8CE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0CF8A03-38C4-4586-A9D5-3CC2406AE5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000F11B-B59F-4B11-976A-DAED081D24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A43EE0B-42A5-465F-B636-D2A49DAD87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B9B1F-7E0C-42A2-917C-432994E678A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21159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CF89E-A652-4866-BF32-937F5E065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5AE139A-45BB-4701-9D24-C0B3F67B95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BED19C7-9D62-490F-9C9A-9340BD6A92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3D5E624-4BDD-4098-9BB6-C852DC822F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B6335-B27A-4244-9FB0-E088AA167DB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742453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2F3071B-0993-44B4-ACD1-C795CE6779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4FD2E0A-C132-42A3-8E65-004D910A2E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DBF3392-48AD-440A-A1C3-00144F6230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6C045-3DA3-4BB1-B087-F0890299FED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908221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3F672-A307-4C5A-A737-697750FBF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D3AF2-252B-48C3-ADAD-8C08B210B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7F9671-0577-4278-B15B-6360B64FE3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40172-EB04-4EFE-A310-E8596B7DB0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02D9AD-49F9-456F-AE2D-94BDC00F5A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8EC6EA-23E1-4D46-A6E4-783F49412B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1B96B-B9DE-406F-AE59-95BEA685000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17678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43788-390A-4959-85E7-3E30BDA77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0F9E4-0E4D-4EC8-AAEA-13B0B26A79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829E0B1-8A8C-4A30-9971-4AE109D870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F461F5-A920-40EF-8789-73F755945F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BF1BAE6-D3C7-4C33-847D-674BF09006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9562E-2C50-4331-9BA7-2E6FBE29D1FB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52490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6856A4-A58B-48A3-B53C-0F2AB7A91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7D370B-1230-4C29-BBBA-44C347F810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3D8C82-EBA9-4CC6-B145-13674E7C1F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B510F8-B8B7-406E-85C0-B69DE90C4C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284CE1-BB26-4088-912D-B9BFEDF89E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7C12A89-FD9D-4016-A487-8798CC17D4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033A8-F394-4814-A31B-72B28969432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529908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06445-406C-48D6-B946-73E02023B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F264CB-0EA4-464D-9F5C-69B234CDC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EC04FE7-675C-4DA8-82B6-72D734D298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0E3370-781C-4E03-8AF1-672D35293E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18C4B06-BA31-435F-A0BF-18064C887E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5AC7C6-1E76-4E35-8A08-E67716ED601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6180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1B777B-9560-4477-81C0-280D1ECEFC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B057CA-E7A8-45E2-9512-C8577A3904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A3D0CAD-2EDF-485D-A7FA-66A81242C1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C52F98-D4B5-4A03-8E69-D549C7FD94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755C6F-2648-49E7-95B2-35AD9A887C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4484E-0565-4C07-950D-0162CADD853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44816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834ED-1EC5-4139-95AA-5FBC63BE9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FC8BAD-3CD2-4A1A-888F-9E730884E6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55D7433-F602-4883-85A9-A119F337E5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2E375EF-58D5-41BA-B567-DA47781B95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D94699-B9AA-424D-B0CF-50667A315A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9F452-2CC0-4C6E-B185-8B911CF05BB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67367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E441F-7470-48BD-A3DC-C30E2CC30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BF8D4-E9A0-4115-98F6-071C88DAA3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9250C0-6EA9-4AF3-A841-A0CE78B7B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04A56B2-776F-452E-8538-9BEB47923B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996E9D-0CE0-49B1-A2CA-C7BB21E8BE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D6F61F-1F65-4470-A22D-C5DFA2791C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47EE5-61F7-4F6A-B18A-32A6DF1A152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68030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F3063-C6A3-4776-9FD8-C2E329DA00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539BB3-4C88-41AD-9F48-FC1DC7D413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969B2F-1DB2-45E0-AAF7-32B1FFA92D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7B3BD4-5FAF-45B8-814D-790BF12784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8C2585-2CB4-45A1-AB1E-07678367E8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79FB58F-096E-4AA2-8B69-77C606B800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EF1DBE8-7CF7-494D-9547-981CB625CA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E0D50D0-7AAE-4D51-9BD6-729D4A0175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1AAC7-2D54-4CFF-92C8-5AA67F88E41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37343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9FBAF-8261-4EE0-B74B-05F2AAF90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642FB2F-5B5E-43B4-BD72-AE1E398803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C88B474-AE31-4703-A8BC-F405281282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3AE658E-38ED-475E-958E-9E52958571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2C172-4CC8-48D2-AA8E-C6D2E61CF2A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8333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1E298FE-3DE7-4CE4-9735-745FAF95DB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BBD0A11-D7A7-461A-84F1-771F9B1D4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40BD290-86E0-45C1-BF54-D8923E7652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FDFC4-50AC-452E-AC5E-FC03F01A71A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52969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0546A-483F-4AC8-AD3D-BD4F86770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7E61A-E2E2-4886-BE83-32702E2C1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01604F-BB1B-4B97-9FBB-212B320520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0A3B88-2A7E-448D-9B39-68359954C9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88832C8-E9A6-4D54-9131-D0E0CC9586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B737A9-8D3D-4F88-A3F6-417234994E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F16369-2B1D-4D92-95D1-E3DC8726245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50369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B05E8-BB00-46F8-A7EA-8A21092CD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CDD25C-F75E-4B31-95D7-7169819442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6CB6A0-E50B-43A0-A74A-0F38285AE7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27AD3C-1F22-4465-A48A-40A2B34746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3E6047-557E-483C-ABA1-D157B11AE2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4E82536-DD29-42A2-BD51-477E338792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CA883-1FA5-4363-A462-E8BA5E325C29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82761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A09BB97-CA2B-42B8-B269-93C02F8A29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E9AE4D2-2C96-4CC6-9AE7-7486A92F65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10B8AA2-ACB4-4799-9D91-51C6D6E9505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0EBE49C-571E-4E41-B77B-3AC39FD19AE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6A7DA38-DC08-471C-B9BD-0E2F8E04701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47784747-2D4B-4FB7-BCDE-7BF6E299085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6D09F3D-6198-490E-B643-221534294D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2FE5A78-60F1-4849-8030-FC00BBA058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F6A5543-7F35-4A5C-B9FF-20D89D439CF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6710C63-93AF-4E86-91D8-4BA4C0466F1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877C919-8CA4-4FD3-92B3-58505E25B37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EB54ABE4-6458-4C70-9A3A-59B30D2253B8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 Box 6">
            <a:extLst>
              <a:ext uri="{FF2B5EF4-FFF2-40B4-BE49-F238E27FC236}">
                <a16:creationId xmlns:a16="http://schemas.microsoft.com/office/drawing/2014/main" id="{01327B82-8EFE-4931-A267-F687FC069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700" y="2209800"/>
            <a:ext cx="264795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TW" altLang="en-US" sz="4800">
                <a:solidFill>
                  <a:srgbClr val="000000"/>
                </a:solidFill>
                <a:ea typeface="SimHei" panose="02010609060101010101" pitchFamily="49" charset="-122"/>
              </a:rPr>
              <a:t>瑪拉基書</a:t>
            </a:r>
          </a:p>
        </p:txBody>
      </p:sp>
      <p:sp>
        <p:nvSpPr>
          <p:cNvPr id="4101" name="Rectangle 1">
            <a:extLst>
              <a:ext uri="{FF2B5EF4-FFF2-40B4-BE49-F238E27FC236}">
                <a16:creationId xmlns:a16="http://schemas.microsoft.com/office/drawing/2014/main" id="{62FB23E4-A0E8-49E1-B55C-A455DFF74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124200"/>
            <a:ext cx="67056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《</a:t>
            </a:r>
            <a:r>
              <a:rPr lang="zh-CN" altLang="en-US" sz="3600" dirty="0">
                <a:solidFill>
                  <a:srgbClr val="000000"/>
                </a:solidFill>
                <a:ea typeface="SimHei" panose="02010609060101010101" pitchFamily="49" charset="-122"/>
              </a:rPr>
              <a:t>祂愛永不變</a:t>
            </a: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》</a:t>
            </a:r>
            <a:r>
              <a:rPr lang="zh-CN" altLang="en-US" sz="3600" dirty="0">
                <a:solidFill>
                  <a:srgbClr val="000000"/>
                </a:solidFill>
                <a:ea typeface="SimHei" panose="02010609060101010101" pitchFamily="49" charset="-122"/>
              </a:rPr>
              <a:t>第</a:t>
            </a: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2</a:t>
            </a:r>
            <a:r>
              <a:rPr lang="zh-CN" altLang="en-US" sz="3600" dirty="0">
                <a:solidFill>
                  <a:srgbClr val="000000"/>
                </a:solidFill>
                <a:ea typeface="SimHei" panose="02010609060101010101" pitchFamily="49" charset="-122"/>
              </a:rPr>
              <a:t>课</a:t>
            </a:r>
            <a:endParaRPr lang="en-US" altLang="zh-CN" sz="3600" dirty="0">
              <a:solidFill>
                <a:srgbClr val="000000"/>
              </a:solidFill>
              <a:ea typeface="SimHei" panose="02010609060101010101" pitchFamily="49" charset="-122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CN" sz="3600" dirty="0">
                <a:solidFill>
                  <a:srgbClr val="000000"/>
                </a:solidFill>
                <a:ea typeface="SimHei" panose="02010609060101010101" pitchFamily="49" charset="-122"/>
              </a:rPr>
              <a:t>06/14/2020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3600" dirty="0">
              <a:solidFill>
                <a:srgbClr val="000000"/>
              </a:solidFill>
              <a:ea typeface="SimHei" panose="02010609060101010101" pitchFamily="49" charset="-122"/>
            </a:endParaRPr>
          </a:p>
        </p:txBody>
      </p:sp>
      <p:sp>
        <p:nvSpPr>
          <p:cNvPr id="7" name="Rectangle 6" descr="blue-marble4">
            <a:extLst>
              <a:ext uri="{FF2B5EF4-FFF2-40B4-BE49-F238E27FC236}">
                <a16:creationId xmlns:a16="http://schemas.microsoft.com/office/drawing/2014/main" id="{251C56AD-A4C0-4B03-8F70-8F471CF2C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495800"/>
            <a:ext cx="3962400" cy="6858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11CAC42-B214-4C90-AEDA-0A6444F31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4572000"/>
            <a:ext cx="32624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762000" y="1752600"/>
            <a:ext cx="7162800" cy="3017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zh-CN" altLang="en-US" b="1" strike="sngStrike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概論</a:t>
            </a:r>
            <a:endParaRPr lang="en-US" b="1" strike="sngStrike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1:1-5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：宣告神對以色列的慈愛，我是否灰心冷淡</a:t>
            </a:r>
            <a:r>
              <a:rPr 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 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？</a:t>
            </a:r>
            <a:endParaRPr lang="en-US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1:6-2:9</a:t>
            </a: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：對祭司責備的信息，領袖的責任和需要悔改之處</a:t>
            </a:r>
            <a:endParaRPr lang="en-US" b="1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2:10-17</a:t>
            </a: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：認識我的詭詐，我對我的鄰舍、甚至對我自己誠實嗎？</a:t>
            </a:r>
            <a:endParaRPr lang="en-US" b="1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3:1-6</a:t>
            </a: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：豫示彌賽亞的降臨，堅忍盼望公義的主</a:t>
            </a:r>
            <a:endParaRPr lang="en-US" b="1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3:7-15</a:t>
            </a: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：認識我的詭詐，我對神誠實嗎？</a:t>
            </a:r>
            <a:endParaRPr lang="en-US" b="1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3:16-4:6</a:t>
            </a: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：豫示</a:t>
            </a:r>
            <a:r>
              <a:rPr lang="en-US" altLang="zh-CN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『</a:t>
            </a: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耶和華日子</a:t>
            </a:r>
            <a:r>
              <a:rPr lang="en-US" altLang="zh-CN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』</a:t>
            </a: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，歡喜盼望慈愛的主</a:t>
            </a:r>
            <a:endParaRPr lang="en-US" b="1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zh-CN" altLang="en-US" b="1" dirty="0">
                <a:solidFill>
                  <a:schemeClr val="bg1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總複習</a:t>
            </a:r>
            <a:endParaRPr lang="en-US" b="1" dirty="0">
              <a:solidFill>
                <a:schemeClr val="bg1">
                  <a:lumMod val="75000"/>
                </a:schemeClr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" name="Rectangle 8" descr="blue-marble4">
            <a:extLst>
              <a:ext uri="{FF2B5EF4-FFF2-40B4-BE49-F238E27FC236}">
                <a16:creationId xmlns:a16="http://schemas.microsoft.com/office/drawing/2014/main" id="{B9EFC993-85A4-4188-BDCF-269B2B006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762000"/>
            <a:ext cx="5715000" cy="6096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4B5030AB-6D2B-4FEB-8E06-5F6299790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2747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838200" y="1371600"/>
            <a:ext cx="7162800" cy="3675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耶和華藉瑪拉基傳給以色列的默示。</a:t>
            </a:r>
            <a:endParaRPr lang="en-US" altLang="zh-TW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altLang="zh-TW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耶和華說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我曾愛你們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你們卻說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在何事上愛我們呢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耶和華說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以掃不是雅各的哥哥麼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我卻愛雅各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endParaRPr lang="en-US" altLang="zh-TW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altLang="zh-TW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惡以掃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使他的山嶺荒涼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把他的地業交給曠野的野狗。</a:t>
            </a:r>
            <a:endParaRPr lang="en-US" altLang="zh-TW" b="1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TW" altLang="en-US" sz="10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以東人說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我們現在雖被毀壞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卻要重建荒廢之處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萬軍之耶和華如此說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任他們建造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我必拆毀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人必稱他們的地為罪惡之境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稱他們的民為耶和華永遠惱怒之民。</a:t>
            </a:r>
            <a:endParaRPr lang="en-US" altLang="zh-TW" b="1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TW" altLang="en-US" sz="10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你們必親眼看見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也必說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願耶和華在以色列境界之外被尊為大。 </a:t>
            </a:r>
            <a:endParaRPr lang="en-US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Rectangle 4" descr="blue-marble4">
            <a:extLst>
              <a:ext uri="{FF2B5EF4-FFF2-40B4-BE49-F238E27FC236}">
                <a16:creationId xmlns:a16="http://schemas.microsoft.com/office/drawing/2014/main" id="{1D4C2BFC-5B9B-4BB6-9DD3-470EEC2D1B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762000"/>
            <a:ext cx="5715000" cy="6096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25AD8652-2D28-4EA2-9879-95D6A134B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11400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685800" y="1371600"/>
            <a:ext cx="7467600" cy="4005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第一個回合的辯論</a:t>
            </a: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1:1-5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endParaRPr lang="en-US" altLang="zh-TW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辯論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主題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TW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神愛我嗎？愛的原則和證據在哪裡？</a:t>
            </a:r>
            <a:endParaRPr lang="en-US" altLang="zh-TW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背景：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日常的難處、同伴的退後、政治上的壓迫、自然地災害等等，神的子民對神的愛產生了懷疑。</a:t>
            </a:r>
            <a:endParaRPr lang="en-US" altLang="zh-CN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b="1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神是否愛我們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是我們信仰中要解決的第一個問題。</a:t>
            </a:r>
            <a:endParaRPr lang="en-US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神竟然允許我們我們質問祂。</a:t>
            </a:r>
            <a:endParaRPr lang="en-US" altLang="zh-CN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我们要有“被爱”的确据 </a:t>
            </a:r>
            <a:r>
              <a:rPr lang="en-US" altLang="zh-CN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—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得救的确据。</a:t>
            </a:r>
            <a:endParaRPr lang="en-US" altLang="zh-CN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TW" altLang="en-US" b="1" i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惟有基督在我們還作罪人的時候為我們死</a:t>
            </a:r>
            <a:r>
              <a:rPr lang="zh-CN" altLang="en-US" b="1" i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TW" altLang="en-US" b="1" i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神的愛就在此向我們顯明了。</a:t>
            </a:r>
            <a:r>
              <a:rPr lang="zh-CN" altLang="en-US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（羅馬書</a:t>
            </a:r>
            <a:r>
              <a:rPr lang="en-US" altLang="zh-CN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5:8</a:t>
            </a:r>
            <a:r>
              <a:rPr lang="zh-CN" altLang="en-US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）</a:t>
            </a:r>
            <a:endParaRPr lang="en-US" altLang="zh-CN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altLang="zh-CN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altLang="zh-CN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" name="Rectangle 8" descr="blue-marble4">
            <a:extLst>
              <a:ext uri="{FF2B5EF4-FFF2-40B4-BE49-F238E27FC236}">
                <a16:creationId xmlns:a16="http://schemas.microsoft.com/office/drawing/2014/main" id="{41EF4E6B-19FE-4B8F-A1AC-964B247288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762000"/>
            <a:ext cx="5715000" cy="6096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EBEFAC0-C3FA-41DF-9C0E-42F1E7A1F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8061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838200" y="1371600"/>
            <a:ext cx="7162800" cy="15352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1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耶和華藉瑪拉基傳給以色列的默示。</a:t>
            </a:r>
            <a:endParaRPr lang="en-US" altLang="zh-TW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altLang="zh-TW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記住兩個字即可：</a:t>
            </a:r>
            <a:endParaRPr lang="en-US" altLang="zh-CN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默示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，與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重擔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是同一個字。神給我們的話語就是我們的責任。</a:t>
            </a:r>
            <a:endParaRPr lang="en-US" altLang="zh-CN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瑪拉基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，與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使者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是同根字</a:t>
            </a:r>
            <a:endParaRPr lang="en-US" altLang="zh-TW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5180E817-D41D-487D-ACB4-254CA2CA3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725297"/>
            <a:ext cx="34323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sp>
        <p:nvSpPr>
          <p:cNvPr id="9" name="Rectangle 8" descr="blue-marble4">
            <a:extLst>
              <a:ext uri="{FF2B5EF4-FFF2-40B4-BE49-F238E27FC236}">
                <a16:creationId xmlns:a16="http://schemas.microsoft.com/office/drawing/2014/main" id="{F741DB0C-D3C0-441B-8BF8-8F729060C1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762000"/>
            <a:ext cx="5715000" cy="6096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FDF69764-E8BB-42CC-B337-4353E1DA29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37674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838200" y="1371600"/>
            <a:ext cx="7315200" cy="4169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 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耶和華說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我曾愛你們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你們卻說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在何事上愛我們呢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耶和華說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以掃不是雅各的哥哥麼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？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我卻</a:t>
            </a:r>
            <a:r>
              <a:rPr lang="zh-TW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愛</a:t>
            </a:r>
            <a:r>
              <a:rPr lang="zh-TW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雅各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endParaRPr lang="en-US" altLang="zh-CN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altLang="zh-CN" sz="1000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TW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惡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以掃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使他的山嶺荒涼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把他的地業交給曠野的野狗。</a:t>
            </a:r>
            <a:endParaRPr lang="en-US" altLang="zh-TW" b="1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altLang="zh-CN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曾愛：一直都愛，沒有改變的意思</a:t>
            </a:r>
            <a:endParaRPr lang="en-US" altLang="zh-CN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百姓感覺不到</a:t>
            </a:r>
            <a:endParaRPr lang="en-US" altLang="zh-CN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以掃是雅各的哥哥，表明“</a:t>
            </a:r>
            <a:r>
              <a:rPr lang="zh-TW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我們從前也都在他們中間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，</a:t>
            </a:r>
            <a:r>
              <a:rPr lang="en-US" altLang="zh-TW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…</a:t>
            </a:r>
            <a:r>
              <a:rPr lang="zh-TW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本為可怒之子</a:t>
            </a:r>
            <a:r>
              <a:rPr lang="en-US" altLang="zh-TW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,</a:t>
            </a:r>
            <a:r>
              <a:rPr lang="zh-TW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和別人一樣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” 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以弗所書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2:3)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愛：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為其優先考慮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。例如，我們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愛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神，就是</a:t>
            </a:r>
            <a:r>
              <a:rPr lang="zh-CN" altLang="en-US" b="1" u="sng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讓主居首位</a:t>
            </a:r>
            <a:endParaRPr lang="en-US" altLang="zh-CN" b="1" u="sng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惡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：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不為其優先考慮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。就是</a:t>
            </a:r>
            <a:r>
              <a:rPr lang="zh-CN" altLang="en-US" b="1" i="1" u="sng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不管他 </a:t>
            </a:r>
            <a:r>
              <a:rPr lang="en-US" altLang="zh-CN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没有神的管教</a:t>
            </a:r>
            <a:r>
              <a:rPr lang="en-US" altLang="zh-CN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的意思。对应下文的</a:t>
            </a:r>
            <a:r>
              <a:rPr lang="zh-CN" altLang="en-US" b="1" u="sng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荒凉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、</a:t>
            </a:r>
            <a:r>
              <a:rPr lang="zh-CN" altLang="en-US" b="1" u="sng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旷野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的</a:t>
            </a:r>
            <a:r>
              <a:rPr lang="zh-CN" altLang="en-US" b="1" u="sng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野狗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</a:t>
            </a:r>
            <a:endParaRPr lang="en-US" altLang="zh-CN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愛是神的主權，不受制于人的道德情感判斷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(</a:t>
            </a:r>
            <a:r>
              <a:rPr lang="zh-CN" altLang="en-US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人的分別善惡</a:t>
            </a:r>
            <a:r>
              <a:rPr lang="en-US" altLang="zh-CN" b="1" dirty="0">
                <a:solidFill>
                  <a:srgbClr val="00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)</a:t>
            </a:r>
            <a:endParaRPr lang="en-US" altLang="zh-TW" b="1" dirty="0">
              <a:solidFill>
                <a:srgbClr val="0000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5" name="Rectangle 4" descr="blue-marble4">
            <a:extLst>
              <a:ext uri="{FF2B5EF4-FFF2-40B4-BE49-F238E27FC236}">
                <a16:creationId xmlns:a16="http://schemas.microsoft.com/office/drawing/2014/main" id="{1D4C2BFC-5B9B-4BB6-9DD3-470EEC2D1B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762000"/>
            <a:ext cx="5715000" cy="6096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25AD8652-2D28-4EA2-9879-95D6A134B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5108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8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838200" y="1371600"/>
            <a:ext cx="7162800" cy="31818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以東人說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我們現在雖被毀壞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卻要重建荒廢之處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萬軍之耶和華如此說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任他們建造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我必拆毀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人必稱他們的地為罪惡之境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稱他們的民為耶和華永遠惱怒之民。</a:t>
            </a:r>
            <a:endParaRPr lang="en-US" altLang="zh-TW" b="1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TW" altLang="en-US" sz="1000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 </a:t>
            </a: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這裡是提醒以色列：以色列的回歸、聖殿、聖城的建成都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是神的工作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。因為如照著以色列的要求的公義，他們早就和以掃一樣：荒涼、被毀。</a:t>
            </a:r>
            <a:endParaRPr lang="en-US" altLang="zh-CN" b="1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在神旨意之外的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人的努力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必然归于无有。</a:t>
            </a:r>
            <a:endParaRPr lang="en-US" altLang="zh-CN" b="1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沒有救恩的景況：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罪惡之地、神惱怒之民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zh-CN" b="1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救恩（慈愛）</a:t>
            </a:r>
            <a:r>
              <a:rPr lang="en-US" altLang="zh-CN" b="1" dirty="0">
                <a:latin typeface="+mj-lt"/>
                <a:ea typeface="SimHei" panose="02010609060101010101" pitchFamily="49" charset="-122"/>
                <a:cs typeface="Times New Roman" panose="02020603050405020304" pitchFamily="18" charset="0"/>
              </a:rPr>
              <a:t>100%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都是神的工作，人毫無貢獻。</a:t>
            </a:r>
            <a:endParaRPr lang="en-US" altLang="zh-TW" b="1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Rectangle 4" descr="blue-marble4">
            <a:extLst>
              <a:ext uri="{FF2B5EF4-FFF2-40B4-BE49-F238E27FC236}">
                <a16:creationId xmlns:a16="http://schemas.microsoft.com/office/drawing/2014/main" id="{1D4C2BFC-5B9B-4BB6-9DD3-470EEC2D1B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762000"/>
            <a:ext cx="5715000" cy="6096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25AD8652-2D28-4EA2-9879-95D6A134B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76961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>
            <a:extLst>
              <a:ext uri="{FF2B5EF4-FFF2-40B4-BE49-F238E27FC236}">
                <a16:creationId xmlns:a16="http://schemas.microsoft.com/office/drawing/2014/main" id="{77CE6D6F-A977-474D-82B5-C31534453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4099" name="Picture 4" descr="Delicious Denim">
            <a:extLst>
              <a:ext uri="{FF2B5EF4-FFF2-40B4-BE49-F238E27FC236}">
                <a16:creationId xmlns:a16="http://schemas.microsoft.com/office/drawing/2014/main" id="{79831D8B-7A7C-4486-9F16-8BC6525CC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85" y="381000"/>
            <a:ext cx="91440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218E814-8F33-4A65-A5E5-96A5F62ABFAA}"/>
              </a:ext>
            </a:extLst>
          </p:cNvPr>
          <p:cNvSpPr/>
          <p:nvPr/>
        </p:nvSpPr>
        <p:spPr>
          <a:xfrm>
            <a:off x="838200" y="1371600"/>
            <a:ext cx="7162800" cy="1864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en-US" altLang="zh-TW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你們必親眼看見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也必說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願耶和華在以色列境界之外被尊為大。 </a:t>
            </a:r>
            <a:endParaRPr lang="en-US" altLang="zh-TW" b="1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endParaRPr lang="en-US" sz="10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重申</a:t>
            </a:r>
            <a:r>
              <a:rPr lang="zh-TW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這是可以認知的</a:t>
            </a: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確據：</a:t>
            </a:r>
            <a:endParaRPr lang="en-US" altLang="zh-TW" b="1" dirty="0"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</a:tabLst>
            </a:pPr>
            <a:r>
              <a:rPr lang="zh-TW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你們必然</a:t>
            </a:r>
            <a:r>
              <a:rPr lang="zh-CN" altLang="en-US" b="1" dirty="0"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親眼看見，也必驚呼：</a:t>
            </a:r>
            <a:r>
              <a:rPr lang="zh-CN" altLang="en-US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Times New Roman" panose="02020603050405020304" pitchFamily="18" charset="0"/>
              </a:rPr>
              <a:t>耶和華的權柄遠遠大過我們的境界。</a:t>
            </a:r>
            <a:endParaRPr lang="en-US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Rectangle 4" descr="blue-marble4">
            <a:extLst>
              <a:ext uri="{FF2B5EF4-FFF2-40B4-BE49-F238E27FC236}">
                <a16:creationId xmlns:a16="http://schemas.microsoft.com/office/drawing/2014/main" id="{1D4C2BFC-5B9B-4BB6-9DD3-470EEC2D1B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762000"/>
            <a:ext cx="5715000" cy="6096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25AD8652-2D28-4EA2-9879-95D6A134B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762000"/>
            <a:ext cx="49712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 </a:t>
            </a:r>
            <a:r>
              <a:rPr lang="en-US" altLang="zh-CN" sz="2400" dirty="0">
                <a:solidFill>
                  <a:schemeClr val="bg1"/>
                </a:solidFill>
                <a:ea typeface="SimHei" panose="02010609060101010101" pitchFamily="49" charset="-122"/>
              </a:rPr>
              <a:t>— 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第一個回合：愛的確據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9084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 descr="blue-marble4">
            <a:extLst>
              <a:ext uri="{FF2B5EF4-FFF2-40B4-BE49-F238E27FC236}">
                <a16:creationId xmlns:a16="http://schemas.microsoft.com/office/drawing/2014/main" id="{9BBED190-FE5C-44B1-9272-4C485DE8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4800"/>
            <a:ext cx="4875213" cy="6096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1507" name="Text Box 5">
            <a:extLst>
              <a:ext uri="{FF2B5EF4-FFF2-40B4-BE49-F238E27FC236}">
                <a16:creationId xmlns:a16="http://schemas.microsoft.com/office/drawing/2014/main" id="{6DF0FB8C-8410-47EA-9109-3D165BEE2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81000"/>
            <a:ext cx="38782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zh-TW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瑪拉基書</a:t>
            </a:r>
            <a:r>
              <a:rPr lang="zh-CN" altLang="en-US" sz="2400" dirty="0">
                <a:solidFill>
                  <a:schemeClr val="bg1"/>
                </a:solidFill>
                <a:ea typeface="SimHei" panose="02010609060101010101" pitchFamily="49" charset="-122"/>
              </a:rPr>
              <a:t>第二課：問答討論</a:t>
            </a:r>
            <a:endParaRPr lang="zh-TW" altLang="en-US" sz="2400" dirty="0">
              <a:solidFill>
                <a:schemeClr val="bg1"/>
              </a:solidFill>
              <a:ea typeface="SimHei" panose="02010609060101010101" pitchFamily="49" charset="-122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A19F51-B1BE-4C52-8779-6E2CD0559EA4}"/>
              </a:ext>
            </a:extLst>
          </p:cNvPr>
          <p:cNvSpPr/>
          <p:nvPr/>
        </p:nvSpPr>
        <p:spPr>
          <a:xfrm>
            <a:off x="261938" y="952500"/>
            <a:ext cx="8043862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zh-TW" altLang="en-US" sz="2400" b="1" dirty="0">
                <a:latin typeface="+mj-lt"/>
                <a:ea typeface="SimHei" panose="02010609060101010101" pitchFamily="49" charset="-122"/>
                <a:cs typeface="+mn-cs"/>
              </a:rPr>
              <a:t>问答：</a:t>
            </a:r>
            <a:r>
              <a:rPr lang="zh-CN" altLang="en-US" sz="2400" b="1" u="sng" dirty="0">
                <a:latin typeface="+mj-lt"/>
                <a:ea typeface="SimHei" panose="02010609060101010101" pitchFamily="49" charset="-122"/>
                <a:cs typeface="+mn-cs"/>
              </a:rPr>
              <a:t>永不失落的救恩</a:t>
            </a:r>
            <a:endParaRPr lang="en-US" altLang="zh-TW" sz="2400" b="1" u="sng" dirty="0">
              <a:latin typeface="+mj-lt"/>
              <a:ea typeface="SimHei" panose="02010609060101010101" pitchFamily="49" charset="-122"/>
              <a:cs typeface="+mn-cs"/>
            </a:endParaRPr>
          </a:p>
          <a:p>
            <a:pPr eaLnBrk="1" hangingPunct="1">
              <a:defRPr/>
            </a:pPr>
            <a:endParaRPr lang="en-US" altLang="zh-TW" sz="2400" b="1" dirty="0">
              <a:latin typeface="+mj-lt"/>
              <a:ea typeface="SimHei" panose="02010609060101010101" pitchFamily="49" charset="-122"/>
              <a:cs typeface="+mn-cs"/>
            </a:endParaRPr>
          </a:p>
          <a:p>
            <a:pPr eaLnBrk="1" hangingPunct="1">
              <a:defRPr/>
            </a:pPr>
            <a:r>
              <a:rPr lang="en-US" altLang="zh-TW" b="1" dirty="0">
                <a:latin typeface="+mj-lt"/>
                <a:ea typeface="SimHei" panose="02010609060101010101" pitchFamily="49" charset="-122"/>
                <a:cs typeface="+mn-cs"/>
              </a:rPr>
              <a:t>1</a:t>
            </a:r>
            <a:r>
              <a:rPr lang="zh-CN" altLang="en-US" b="1" dirty="0">
                <a:latin typeface="+mj-lt"/>
                <a:ea typeface="SimHei" panose="02010609060101010101" pitchFamily="49" charset="-122"/>
                <a:cs typeface="+mn-cs"/>
              </a:rPr>
              <a:t>、你有懷疑過神的愛嗎？怎麼才能有得救的確據？</a:t>
            </a:r>
            <a:endParaRPr lang="en-US" altLang="zh-CN" b="1" dirty="0">
              <a:latin typeface="+mj-lt"/>
              <a:ea typeface="SimHei" panose="02010609060101010101" pitchFamily="49" charset="-122"/>
              <a:cs typeface="+mn-cs"/>
            </a:endParaRPr>
          </a:p>
          <a:p>
            <a:pPr eaLnBrk="1" hangingPunct="1">
              <a:defRPr/>
            </a:pPr>
            <a:endParaRPr lang="en-US" altLang="zh-CN" b="1" dirty="0">
              <a:latin typeface="+mj-lt"/>
              <a:ea typeface="SimHei" panose="02010609060101010101" pitchFamily="49" charset="-122"/>
              <a:cs typeface="+mn-cs"/>
            </a:endParaRPr>
          </a:p>
          <a:p>
            <a:pPr eaLnBrk="1" hangingPunct="1">
              <a:defRPr/>
            </a:pPr>
            <a:r>
              <a:rPr lang="en-US" altLang="zh-CN" b="1" dirty="0">
                <a:latin typeface="+mj-lt"/>
                <a:ea typeface="SimHei" panose="02010609060101010101" pitchFamily="49" charset="-122"/>
                <a:cs typeface="+mn-cs"/>
              </a:rPr>
              <a:t>2</a:t>
            </a:r>
            <a:r>
              <a:rPr lang="zh-CN" altLang="en-US" b="1" dirty="0">
                <a:latin typeface="+mj-lt"/>
                <a:ea typeface="SimHei" panose="02010609060101010101" pitchFamily="49" charset="-122"/>
                <a:cs typeface="+mn-cs"/>
              </a:rPr>
              <a:t>、神愛雅各、惡以掃，有什麼不公平？</a:t>
            </a:r>
            <a:endParaRPr lang="en-US" altLang="zh-CN" b="1" dirty="0">
              <a:latin typeface="+mj-lt"/>
              <a:ea typeface="SimHei" panose="02010609060101010101" pitchFamily="49" charset="-122"/>
              <a:cs typeface="+mn-cs"/>
            </a:endParaRPr>
          </a:p>
          <a:p>
            <a:pPr eaLnBrk="1" hangingPunct="1">
              <a:defRPr/>
            </a:pPr>
            <a:endParaRPr lang="en-US" altLang="zh-CN" b="1" dirty="0">
              <a:latin typeface="+mj-lt"/>
              <a:ea typeface="SimHei" panose="02010609060101010101" pitchFamily="49" charset="-122"/>
              <a:cs typeface="+mn-cs"/>
            </a:endParaRPr>
          </a:p>
          <a:p>
            <a:pPr eaLnBrk="1" hangingPunct="1">
              <a:defRPr/>
            </a:pPr>
            <a:r>
              <a:rPr lang="en-US" altLang="zh-CN" b="1" dirty="0">
                <a:latin typeface="+mj-lt"/>
                <a:ea typeface="SimHei" panose="02010609060101010101" pitchFamily="49" charset="-122"/>
                <a:cs typeface="+mn-cs"/>
              </a:rPr>
              <a:t>3</a:t>
            </a:r>
            <a:r>
              <a:rPr lang="zh-CN" altLang="en-US" b="1" dirty="0">
                <a:latin typeface="+mj-lt"/>
                <a:ea typeface="SimHei" panose="02010609060101010101" pitchFamily="49" charset="-122"/>
                <a:cs typeface="+mn-cs"/>
              </a:rPr>
              <a:t>、如果救恩是神的主權，怎麼理解人的努力和選擇。</a:t>
            </a:r>
            <a:endParaRPr lang="en-US" altLang="zh-CN" b="1" dirty="0">
              <a:latin typeface="+mj-lt"/>
              <a:ea typeface="SimHei" panose="02010609060101010101" pitchFamily="49" charset="-122"/>
              <a:cs typeface="+mn-cs"/>
            </a:endParaRPr>
          </a:p>
          <a:p>
            <a:pPr eaLnBrk="1" hangingPunct="1">
              <a:defRPr/>
            </a:pPr>
            <a:r>
              <a:rPr lang="en-US" altLang="zh-CN" b="1" dirty="0">
                <a:latin typeface="+mj-lt"/>
                <a:ea typeface="SimHei" panose="02010609060101010101" pitchFamily="49" charset="-122"/>
                <a:cs typeface="+mn-cs"/>
              </a:rPr>
              <a:t>      </a:t>
            </a:r>
            <a:r>
              <a:rPr lang="zh-CN" altLang="en-US" b="1" dirty="0">
                <a:latin typeface="+mj-lt"/>
                <a:ea typeface="SimHei" panose="02010609060101010101" pitchFamily="49" charset="-122"/>
                <a:cs typeface="+mn-cs"/>
              </a:rPr>
              <a:t>如何理解馬太</a:t>
            </a:r>
            <a:r>
              <a:rPr lang="en-US" altLang="zh-CN" b="1" dirty="0">
                <a:latin typeface="+mj-lt"/>
                <a:ea typeface="SimHei" panose="02010609060101010101" pitchFamily="49" charset="-122"/>
                <a:cs typeface="+mn-cs"/>
              </a:rPr>
              <a:t>11:12</a:t>
            </a:r>
            <a:r>
              <a:rPr lang="zh-CN" altLang="en-US" b="1" dirty="0">
                <a:latin typeface="+mj-lt"/>
                <a:ea typeface="SimHei" panose="02010609060101010101" pitchFamily="49" charset="-122"/>
                <a:cs typeface="+mn-cs"/>
              </a:rPr>
              <a:t> ？ “天國是努力進去的，努力的人就得著了”</a:t>
            </a:r>
            <a:endParaRPr lang="en-US" altLang="zh-CN" b="1" dirty="0">
              <a:latin typeface="+mj-lt"/>
              <a:ea typeface="SimHei" panose="02010609060101010101" pitchFamily="49" charset="-122"/>
              <a:cs typeface="+mn-cs"/>
            </a:endParaRPr>
          </a:p>
          <a:p>
            <a:pPr eaLnBrk="1" hangingPunct="1">
              <a:defRPr/>
            </a:pPr>
            <a:endParaRPr lang="en-US" altLang="zh-CN" b="1" dirty="0">
              <a:latin typeface="+mj-lt"/>
              <a:ea typeface="SimHei" panose="02010609060101010101" pitchFamily="49" charset="-122"/>
              <a:cs typeface="+mn-cs"/>
            </a:endParaRPr>
          </a:p>
          <a:p>
            <a:pPr eaLnBrk="1" hangingPunct="1">
              <a:defRPr/>
            </a:pPr>
            <a:endParaRPr lang="zh-TW" altLang="en-US" sz="2400" b="1" dirty="0">
              <a:latin typeface="+mj-lt"/>
              <a:ea typeface="SimHei" panose="02010609060101010101" pitchFamily="49" charset="-122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8589</TotalTime>
  <Words>1203</Words>
  <Application>Microsoft Office PowerPoint</Application>
  <PresentationFormat>On-screen Show (4:3)</PresentationFormat>
  <Paragraphs>71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新細明體</vt:lpstr>
      <vt:lpstr>SimHei</vt:lpstr>
      <vt:lpstr>宋体</vt:lpstr>
      <vt:lpstr>Arial Narrow</vt:lpstr>
      <vt:lpstr>Default Design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</dc:creator>
  <cp:lastModifiedBy>Mike Lu</cp:lastModifiedBy>
  <cp:revision>320</cp:revision>
  <dcterms:created xsi:type="dcterms:W3CDTF">2010-09-27T10:14:17Z</dcterms:created>
  <dcterms:modified xsi:type="dcterms:W3CDTF">2020-06-14T05:15:35Z</dcterms:modified>
</cp:coreProperties>
</file>