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5" r:id="rId2"/>
    <p:sldMasterId id="2147483677" r:id="rId3"/>
  </p:sldMasterIdLst>
  <p:sldIdLst>
    <p:sldId id="256" r:id="rId4"/>
    <p:sldId id="264" r:id="rId5"/>
    <p:sldId id="268" r:id="rId6"/>
    <p:sldId id="273" r:id="rId7"/>
    <p:sldId id="275" r:id="rId8"/>
    <p:sldId id="267" r:id="rId9"/>
    <p:sldId id="278" r:id="rId10"/>
    <p:sldId id="284" r:id="rId11"/>
    <p:sldId id="285" r:id="rId12"/>
    <p:sldId id="286" r:id="rId13"/>
    <p:sldId id="27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1" d="100"/>
          <a:sy n="61" d="100"/>
        </p:scale>
        <p:origin x="9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29F99-89F5-93D8-AAD4-ABE8C3FBAC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F4A4E3-E2C6-B350-72B0-41BCBCD64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32167-61A6-AA39-22C5-DB3B8E3E6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85A99-E689-64E5-382A-844D11D1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DAEC7D-DCD3-B725-00B9-23E8AE168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9860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A4358-43B5-72E0-A49B-3EF157093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29F25-810B-828F-9D0B-6FB2AAD22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43ACF-63EC-F9B4-9684-EA85C9359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DA942-DD1E-326B-38E4-A06C15A49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A1FFE-B41C-2F81-5402-C61FDD61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0880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1679D-A3A7-4A69-0414-E654B03B8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EE9FDD-2AC7-0BBE-7685-3D4856333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29A77-393F-4464-29E4-28D0FD2E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4C451-503B-7D01-DD77-2328876EB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50C3A-E6D7-D88B-9CD2-20FB66932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606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3F85E-ACC7-C8BC-3978-C3EE2D3E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692BD-50E3-F107-0F46-F492A94CC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36878C-D1FE-2449-7091-5E00BA4DB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BC26D-934A-4CC3-92F2-2F8BB6983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EBEBB-6F26-7631-9D6F-3C6EEA76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DEBCC0-F0C5-9512-3D48-9A911940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4598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C649-AB3F-9694-D6AE-B93343866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96CC1-3894-ED51-3CC8-261F4A26E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764CF7-A150-D400-7BD8-4022A9CAD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897911-CE0C-8A88-FDE0-A84B0EBB2B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93DBE4-8260-F946-3DD5-C71E6331A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A92064-AC79-FE8B-DDF5-1D7ED59C9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916DE4-D044-9204-B30C-B42DE5018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99DD54-7D73-1F97-7205-08AA2BC3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7156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D66ED-3A24-6CF5-6F86-032D94DE5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B730B2-C77F-F1CB-899B-9922570D2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000073-2442-564C-5204-8801745D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EBA3B7-C53E-EF70-62F6-29A773C47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6121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AF8F1B-4374-AE47-8E4A-F3509F368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0015B5-50A2-F4BE-D3F9-59F209EA8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76C61-775B-403E-9D9D-3E408DA54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8167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520C6-1652-A10C-AD02-10EDC3EF8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50F6C-6F42-1FA8-1063-41A52BC00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37849-629D-CDF3-198D-8C54E7A575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50038-4E66-104A-7C86-3E09DD4D1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EB43E3-E321-A28D-A9E1-F8D4E9E23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15643C-BA42-7C46-CCCC-4891C5BBB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3530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1F940-C946-DC43-9450-FB7ADC87F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44CF17-CD3A-19A5-63D1-26BD647D52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FB57A5-7B8D-FCA3-32B3-21FC93D7A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8C0E0-CF57-3E4F-E616-BFEB32DA0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E36D2C-D197-8666-9464-90B5B3506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46DB6F-F385-8388-CA38-066B5AE88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1794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ED7E8-16D1-2DA7-6F8C-8D5E4AC96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5E89E1-1473-3342-1687-A2FC75D83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8B462-EB17-AAA6-5660-038FFB740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0D677-88A0-D8C2-4F14-50C3D625F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2125A-E1AE-A5B8-0AA0-F24C1B723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50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D50977-1D38-FFBF-5F00-05E2DD3E4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78E757-9EF0-9BEF-418F-196A11EDA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E72EB-5B47-7858-BB97-1047928E0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DF200-3D9C-FDB4-62D4-7874D4B8A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038E6-34DA-EFDB-0F4D-7D765C9F9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5156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29F99-89F5-93D8-AAD4-ABE8C3FBAC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F4A4E3-E2C6-B350-72B0-41BCBCD64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32167-61A6-AA39-22C5-DB3B8E3E6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85A99-E689-64E5-382A-844D11D1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DAEC7D-DCD3-B725-00B9-23E8AE168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7145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A4358-43B5-72E0-A49B-3EF157093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29F25-810B-828F-9D0B-6FB2AAD22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43ACF-63EC-F9B4-9684-EA85C9359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DA942-DD1E-326B-38E4-A06C15A49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A1FFE-B41C-2F81-5402-C61FDD61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336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1679D-A3A7-4A69-0414-E654B03B8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EE9FDD-2AC7-0BBE-7685-3D4856333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29A77-393F-4464-29E4-28D0FD2E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4C451-503B-7D01-DD77-2328876EB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50C3A-E6D7-D88B-9CD2-20FB66932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0093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3F85E-ACC7-C8BC-3978-C3EE2D3E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692BD-50E3-F107-0F46-F492A94CC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36878C-D1FE-2449-7091-5E00BA4DB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BC26D-934A-4CC3-92F2-2F8BB6983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EBEBB-6F26-7631-9D6F-3C6EEA76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DEBCC0-F0C5-9512-3D48-9A911940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004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C649-AB3F-9694-D6AE-B93343866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96CC1-3894-ED51-3CC8-261F4A26E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764CF7-A150-D400-7BD8-4022A9CAD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897911-CE0C-8A88-FDE0-A84B0EBB2B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93DBE4-8260-F946-3DD5-C71E6331A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A92064-AC79-FE8B-DDF5-1D7ED59C9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916DE4-D044-9204-B30C-B42DE5018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99DD54-7D73-1F97-7205-08AA2BC3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1087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D66ED-3A24-6CF5-6F86-032D94DE5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B730B2-C77F-F1CB-899B-9922570D2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000073-2442-564C-5204-8801745D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EBA3B7-C53E-EF70-62F6-29A773C47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2402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AF8F1B-4374-AE47-8E4A-F3509F368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0015B5-50A2-F4BE-D3F9-59F209EA8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76C61-775B-403E-9D9D-3E408DA54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0637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520C6-1652-A10C-AD02-10EDC3EF8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50F6C-6F42-1FA8-1063-41A52BC00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37849-629D-CDF3-198D-8C54E7A575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50038-4E66-104A-7C86-3E09DD4D1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EB43E3-E321-A28D-A9E1-F8D4E9E23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15643C-BA42-7C46-CCCC-4891C5BBB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1612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1F940-C946-DC43-9450-FB7ADC87F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44CF17-CD3A-19A5-63D1-26BD647D52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FB57A5-7B8D-FCA3-32B3-21FC93D7A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8C0E0-CF57-3E4F-E616-BFEB32DA0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E36D2C-D197-8666-9464-90B5B3506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46DB6F-F385-8388-CA38-066B5AE88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9464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ED7E8-16D1-2DA7-6F8C-8D5E4AC96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5E89E1-1473-3342-1687-A2FC75D83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8B462-EB17-AAA6-5660-038FFB740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0D677-88A0-D8C2-4F14-50C3D625F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2125A-E1AE-A5B8-0AA0-F24C1B723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96079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D50977-1D38-FFBF-5F00-05E2DD3E4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78E757-9EF0-9BEF-418F-196A11EDA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E72EB-5B47-7858-BB97-1047928E0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DF200-3D9C-FDB4-62D4-7874D4B8A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038E6-34DA-EFDB-0F4D-7D765C9F9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270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A7D927-CD9D-1C06-8D69-3686DCE82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B2F3E2-1168-EA70-6BD7-614F024F1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773C4-CC3B-F123-E4F2-9A8BB2887E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E64A1-BA90-FED4-2750-179D9C394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85D17-E5B1-41F5-1DC5-D8C7C0C341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03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A7D927-CD9D-1C06-8D69-3686DCE82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B2F3E2-1168-EA70-6BD7-614F024F1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773C4-CC3B-F123-E4F2-9A8BB2887E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1/21/2024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E64A1-BA90-FED4-2750-179D9C394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85D17-E5B1-41F5-1DC5-D8C7C0C341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02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470" y="198555"/>
            <a:ext cx="12002529" cy="4142786"/>
          </a:xfrm>
        </p:spPr>
        <p:txBody>
          <a:bodyPr>
            <a:normAutofit/>
          </a:bodyPr>
          <a:lstStyle/>
          <a:p>
            <a:pPr algn="ctr"/>
            <a:r>
              <a:rPr lang="en-US" altLang="zh-TW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2024 </a:t>
            </a:r>
            <a: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春季主日学</a:t>
            </a:r>
            <a:b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6600" b="1" dirty="0">
                <a:latin typeface="KaiTi" panose="02010609060101010101" pitchFamily="49" charset="-122"/>
                <a:ea typeface="KaiTi" panose="02010609060101010101" pitchFamily="49" charset="-122"/>
              </a:rPr>
              <a:t>申命記</a:t>
            </a:r>
            <a:br>
              <a:rPr lang="en-US" altLang="zh-TW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第三課：旷野的“和平与战争”（第二章）</a:t>
            </a:r>
            <a:br>
              <a:rPr lang="en-US" altLang="zh-CN" sz="6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CN" sz="3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CN" sz="4000" dirty="0">
                <a:latin typeface="KaiTi" panose="02010609060101010101" pitchFamily="49" charset="-122"/>
                <a:ea typeface="KaiTi" panose="02010609060101010101" pitchFamily="49" charset="-122"/>
              </a:rPr>
              <a:t>1/21/2024</a:t>
            </a:r>
            <a:endParaRPr lang="en-US" sz="40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16277" y="4504167"/>
            <a:ext cx="34743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土桑華人基督教會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7675" y="5354822"/>
            <a:ext cx="1091513" cy="116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399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EB11330-9F44-04A9-3EAC-1F73946FAC3C}"/>
              </a:ext>
            </a:extLst>
          </p:cNvPr>
          <p:cNvSpPr txBox="1"/>
          <p:nvPr/>
        </p:nvSpPr>
        <p:spPr>
          <a:xfrm>
            <a:off x="1169276" y="1414515"/>
            <a:ext cx="985344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申命记第</a:t>
            </a:r>
            <a:r>
              <a:rPr lang="zh-CN" altLang="en-US" sz="2400" dirty="0">
                <a:solidFill>
                  <a:srgbClr val="2A2A2A"/>
                </a:solidFill>
                <a:latin typeface="Roboto Condensed" panose="02000000000000000000" pitchFamily="2" charset="0"/>
              </a:rPr>
              <a:t>一</a:t>
            </a:r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章</a:t>
            </a:r>
            <a:endParaRPr lang="en-US" altLang="zh-CN" sz="2400" b="0" i="0" dirty="0">
              <a:solidFill>
                <a:srgbClr val="2A2A2A"/>
              </a:solidFill>
              <a:effectLst/>
              <a:latin typeface="Roboto Condensed" panose="02000000000000000000" pitchFamily="2" charset="0"/>
            </a:endParaRPr>
          </a:p>
          <a:p>
            <a:endParaRPr lang="en-US" altLang="zh-CN" sz="2400" dirty="0"/>
          </a:p>
          <a:p>
            <a:r>
              <a:rPr lang="en-US" altLang="zh-CN" sz="2400" dirty="0"/>
              <a:t>41 “</a:t>
            </a:r>
            <a:r>
              <a:rPr lang="zh-CN" altLang="en-US" sz="2400" dirty="0"/>
              <a:t>那时，你们回答我说：‘我们得罪了耶和华，情愿照耶和华我们　神一切所吩咐的上去争战。’于是你们各人带着兵器，争先上山地去了。 </a:t>
            </a:r>
            <a:r>
              <a:rPr lang="en-US" altLang="zh-CN" sz="2400" dirty="0"/>
              <a:t>42 </a:t>
            </a:r>
            <a:r>
              <a:rPr lang="zh-CN" altLang="en-US" sz="2400" dirty="0"/>
              <a:t>耶和华吩咐我说：‘你对他们说：不要上去，也不要争战；因我不在你们中间，恐怕你们被仇敌杀败了。’ </a:t>
            </a:r>
            <a:r>
              <a:rPr lang="en-US" altLang="zh-CN" sz="2400" dirty="0"/>
              <a:t>43 </a:t>
            </a:r>
            <a:r>
              <a:rPr lang="zh-CN" altLang="en-US" sz="2400" dirty="0"/>
              <a:t>我就告诉了你们，你们却不听从，竟违背耶和华的命令，擅自上山地去了。 </a:t>
            </a:r>
            <a:r>
              <a:rPr lang="en-US" altLang="zh-CN" sz="2400" dirty="0"/>
              <a:t>44 </a:t>
            </a:r>
            <a:r>
              <a:rPr lang="zh-CN" altLang="en-US" sz="2400" dirty="0"/>
              <a:t>住那山地的亚摩利人就出来攻击你们，追赶你们，如蜂拥一般，在西珥杀退你们，直到何珥玛。 </a:t>
            </a:r>
            <a:r>
              <a:rPr lang="en-US" altLang="zh-CN" sz="2400" dirty="0"/>
              <a:t>45 </a:t>
            </a:r>
            <a:r>
              <a:rPr lang="zh-CN" altLang="en-US" sz="2400" dirty="0"/>
              <a:t>你们便回来，在耶和华面前哭号；耶和华却不听你们的声音，也不向你们侧耳。 </a:t>
            </a:r>
            <a:r>
              <a:rPr lang="en-US" altLang="zh-CN" sz="2400" dirty="0"/>
              <a:t>46 </a:t>
            </a:r>
            <a:r>
              <a:rPr lang="zh-CN" altLang="en-US" sz="2400" dirty="0"/>
              <a:t>于是你们在加低斯住了许多日子。”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52848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C90BA4-9371-DFD0-14B3-628060890853}"/>
              </a:ext>
            </a:extLst>
          </p:cNvPr>
          <p:cNvSpPr txBox="1"/>
          <p:nvPr/>
        </p:nvSpPr>
        <p:spPr>
          <a:xfrm>
            <a:off x="150865" y="244574"/>
            <a:ext cx="1172550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/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课堂提问与分享 </a:t>
            </a:r>
            <a:r>
              <a:rPr lang="en-US" altLang="zh-CN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Q&amp;A</a:t>
            </a:r>
          </a:p>
          <a:p>
            <a:pPr algn="ctr" defTabSz="914400"/>
            <a:endParaRPr lang="en-US" altLang="zh-CN" sz="2600" b="1" dirty="0">
              <a:solidFill>
                <a:prstClr val="black"/>
              </a:solidFill>
            </a:endParaRPr>
          </a:p>
          <a:p>
            <a:pPr defTabSz="914400"/>
            <a:endParaRPr lang="en-US" altLang="zh-CN" sz="1200" b="1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6561" y="1326449"/>
            <a:ext cx="1189543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Q1: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以色列人不可與那些人爭戰？為什麽？</a:t>
            </a: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Q2: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以色列人與那些人爭戰？為什麽？</a:t>
            </a: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Q3: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当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今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基督徒如何面对仇敌？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zh-TW" altLang="en-US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en-US" altLang="zh-CN" sz="2800" dirty="0">
              <a:solidFill>
                <a:prstClr val="black"/>
              </a:solidFill>
              <a:latin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42429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436370" y="281984"/>
            <a:ext cx="11236411" cy="6294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書名： </a:t>
            </a: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申命记‬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以下所记的是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摩西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在约旦河东的旷野、疏弗对面的亚拉巴，就是巴兰、陀弗、拉班、哈洗录、底撒哈中间，向以色列众人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所</a:t>
            </a:r>
            <a:r>
              <a:rPr lang="zh-CN" altLang="en-US" sz="3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说的话</a:t>
            </a:r>
            <a:endParaRPr lang="en-US" altLang="zh-CN" sz="3600" b="1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希伯來正典是引用第一個字</a:t>
            </a:r>
            <a:r>
              <a:rPr lang="zh-CN" altLang="en-US" sz="24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“说的话”</a:t>
            </a:r>
            <a:endParaRPr lang="en-US" altLang="zh-CN" sz="2400" b="1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希臘文七十士譯本 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en-US" altLang="zh-CN" sz="2400" dirty="0" err="1">
                <a:latin typeface="KaiTi" panose="02010609060101010101" pitchFamily="49" charset="-122"/>
                <a:ea typeface="KaiTi" panose="02010609060101010101" pitchFamily="49" charset="-122"/>
              </a:rPr>
              <a:t>Deuteros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”(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二）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+”nomos”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（誡命，律法）</a:t>
            </a:r>
            <a:r>
              <a:rPr lang="en-US" altLang="zh-CN" sz="2400" dirty="0" err="1">
                <a:latin typeface="KaiTi" panose="02010609060101010101" pitchFamily="49" charset="-122"/>
                <a:ea typeface="KaiTi" panose="02010609060101010101" pitchFamily="49" charset="-122"/>
              </a:rPr>
              <a:t>Deuteronominon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英文：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Deuteronomy 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（第二次申明律法）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中文：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申命记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作者：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 （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1:1-3,29:1,31:9,24-26)</a:t>
            </a:r>
          </a:p>
          <a:p>
            <a:pPr defTabSz="914400">
              <a:lnSpc>
                <a:spcPts val="3000"/>
              </a:lnSpc>
              <a:defRPr/>
            </a:pPr>
            <a:endParaRPr lang="en-US" altLang="zh-CN" sz="24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寫作時間</a:t>
            </a:r>
            <a:r>
              <a:rPr lang="zh-CN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大約在過約但河一個月之前（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－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），在以色列人結束曠野 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40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年生活之後寫的。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（～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BC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1406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年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</a:p>
          <a:p>
            <a:pPr defTabSz="914400">
              <a:lnSpc>
                <a:spcPts val="3000"/>
              </a:lnSpc>
              <a:defRPr/>
            </a:pPr>
            <a:endParaRPr lang="en-US" altLang="zh-CN" sz="3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內容跨越時間：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約有四十年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909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593124" y="276921"/>
            <a:ext cx="11236411" cy="544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ts val="3000"/>
              </a:lnSpc>
              <a:defRPr/>
            </a:pPr>
            <a:endParaRPr lang="en-US" altLang="zh-CN" sz="24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寫作背景和目的</a:t>
            </a:r>
            <a:r>
              <a:rPr lang="zh-CN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：去埃及到如今已經</a:t>
            </a:r>
            <a:r>
              <a:rPr lang="en-US" altLang="zh-CN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40</a:t>
            </a:r>
            <a:r>
              <a:rPr lang="zh-CN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年，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當以色列人舊的一代已經過去，而新的一代是在曠野長大，當他們進入迦南地前，必要曉得神已經說的話語與誡命，因此申命記不是一套新的律法與誡命，乃是重申舊命，使新的一代能得知，他們是信實的神所愛的立約子民，好在進入應許之地後，因著遵行神的話語，要成為蒙福的子民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。反之，如違約，將受禍且被分散在各國。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中心信息</a:t>
            </a:r>
            <a:r>
              <a:rPr lang="zh-CN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：神的信實與人的抉擇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申命记‬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11:26 “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看哪，我今日将祝福与咒诅的话都陈明在你们面前。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27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你们</a:t>
            </a:r>
            <a:r>
              <a:rPr lang="zh-CN" altLang="en-US" sz="2400" b="1" dirty="0">
                <a:solidFill>
                  <a:srgbClr val="0000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若听从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耶和华你们神的诫命，就是我今日所吩咐你们的，</a:t>
            </a:r>
            <a:r>
              <a:rPr lang="zh-CN" altLang="en-US" sz="2400" b="1" dirty="0">
                <a:solidFill>
                  <a:srgbClr val="0000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就必蒙福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28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你们</a:t>
            </a:r>
            <a:r>
              <a:rPr lang="zh-CN" altLang="en-US" sz="2400" b="1" dirty="0">
                <a:solidFill>
                  <a:srgbClr val="0000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若不听从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耶和华你们神的诫命，偏离我今日所吩咐你们的道，去侍奉你们素来所不认识的别神，</a:t>
            </a:r>
            <a:r>
              <a:rPr lang="zh-CN" altLang="en-US" sz="2400" b="1" dirty="0">
                <a:solidFill>
                  <a:srgbClr val="0000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就必受祸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‪提摩太后书‬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2:13 </a:t>
            </a:r>
            <a:r>
              <a:rPr lang="zh-CN" altLang="en-US" sz="2400" b="1" dirty="0">
                <a:solidFill>
                  <a:srgbClr val="0000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我们纵然失信，他仍是可信的，因为他不能背乎自己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86576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2513294" y="179249"/>
            <a:ext cx="9258764" cy="6678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一、回顧已往歷史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一至四章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曠野飄流引言並從西乃山至加低斯巴尼亞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2.</a:t>
            </a:r>
            <a:r>
              <a:rPr lang="zh-TW" altLang="en-US" sz="2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從加低斯巴尼亞飄流三十八年後來到希實本</a:t>
            </a:r>
            <a:r>
              <a:rPr lang="en-US" altLang="zh-TW" sz="2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二章</a:t>
            </a:r>
            <a:r>
              <a:rPr lang="en-US" altLang="zh-TW" sz="2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3.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從希實本來到約旦河東岸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4.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摩西勸勉百姓遵守律法典章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四章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二、重申神的命令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五至二十六章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1.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重申西乃山之約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五至六章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2.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進迦南地後須守住神選民的身份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七至九章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3.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重申神的基本誡命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十至十一章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4.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重申敬拜真神不可拜別神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十二至十三章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5.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重申敬虔生活的條例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十四至十八章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6.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重申社會生活的條例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十九至二十六章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三、展望未來前景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二十七至三十四章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立石誓願守約蒙福，違者受咒詛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二十七至二十八章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2.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摩西與以色列人立約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二十九至三十章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3.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選立約書亞並在眾民前做最後的囑咐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三十一章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4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摩西的歌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.(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三十二章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5.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摩西對十二支派祝福的話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三十三章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6.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約書亞追記摩西之死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三十四章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AD900B-5E47-F48F-1941-787BC37BF297}"/>
              </a:ext>
            </a:extLst>
          </p:cNvPr>
          <p:cNvSpPr txBox="1"/>
          <p:nvPr/>
        </p:nvSpPr>
        <p:spPr>
          <a:xfrm>
            <a:off x="211688" y="276922"/>
            <a:ext cx="172683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分段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6FA280-E288-DAE9-A2F6-DA8F079E546C}"/>
              </a:ext>
            </a:extLst>
          </p:cNvPr>
          <p:cNvSpPr txBox="1"/>
          <p:nvPr/>
        </p:nvSpPr>
        <p:spPr>
          <a:xfrm>
            <a:off x="43108" y="6142981"/>
            <a:ext cx="31337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CN" altLang="en-US" sz="1800" dirty="0">
                <a:latin typeface="KaiTi" panose="02010609060101010101" pitchFamily="49" charset="-122"/>
                <a:ea typeface="KaiTi" panose="02010609060101010101" pitchFamily="49" charset="-122"/>
              </a:rPr>
              <a:t>摘自</a:t>
            </a:r>
            <a:r>
              <a:rPr lang="zh-TW" altLang="en-US" sz="1800" dirty="0">
                <a:latin typeface="KaiTi" panose="02010609060101010101" pitchFamily="49" charset="-122"/>
                <a:ea typeface="KaiTi" panose="02010609060101010101" pitchFamily="49" charset="-122"/>
              </a:rPr>
              <a:t>黃迦勒</a:t>
            </a:r>
            <a:r>
              <a:rPr lang="en-US" altLang="zh-TW" sz="1800" dirty="0">
                <a:latin typeface="KaiTi" panose="02010609060101010101" pitchFamily="49" charset="-122"/>
                <a:ea typeface="KaiTi" panose="02010609060101010101" pitchFamily="49" charset="-122"/>
              </a:rPr>
              <a:t>《</a:t>
            </a:r>
            <a:r>
              <a:rPr lang="zh-TW" altLang="en-US" sz="1800" dirty="0">
                <a:latin typeface="KaiTi" panose="02010609060101010101" pitchFamily="49" charset="-122"/>
                <a:ea typeface="KaiTi" panose="02010609060101010101" pitchFamily="49" charset="-122"/>
              </a:rPr>
              <a:t>基督徒文摘解經系列──申命記書註解</a:t>
            </a:r>
            <a:r>
              <a:rPr lang="en-US" altLang="zh-TW" sz="1800" dirty="0"/>
              <a:t>》</a:t>
            </a:r>
            <a:endParaRPr lang="en-US" altLang="zh-TW" sz="1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89805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486032" y="194542"/>
            <a:ext cx="11236411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申命記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：神的百姓重要轉折點 </a:t>
            </a:r>
            <a:endParaRPr lang="en-US" altLang="zh-CN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defRPr/>
            </a:pPr>
            <a:endParaRPr lang="en-US" altLang="zh-CN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新的一代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新的土地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新的生活方式 </a:t>
            </a: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帳棚到房子，嗎哪到土產）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新的啟示 （神的大能可畏到神的愛）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新的託付 （入迦南，建國度）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新的領袖 （摩西到約書亞）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新的挑戰</a:t>
            </a:r>
          </a:p>
        </p:txBody>
      </p:sp>
    </p:spTree>
    <p:extLst>
      <p:ext uri="{BB962C8B-B14F-4D97-AF65-F5344CB8AC3E}">
        <p14:creationId xmlns:p14="http://schemas.microsoft.com/office/powerpoint/2010/main" val="446672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840259" y="0"/>
            <a:ext cx="4720281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ts val="3000"/>
              </a:lnSpc>
              <a:defRPr/>
            </a:pPr>
            <a:endParaRPr lang="en-US" altLang="zh-CN" sz="3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地點：</a:t>
            </a:r>
            <a:endParaRPr lang="en-US" altLang="zh-CN" sz="3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約但河東的摩押平原</a:t>
            </a:r>
            <a:endParaRPr lang="en-US" altLang="zh-CN" sz="32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0419" y="0"/>
            <a:ext cx="3645408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410932" y="6365101"/>
            <a:ext cx="3877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地圖摘自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聖光神學院聖經地理資訊網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813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A5EEE40-CABD-1F99-524E-DACC3585033F}"/>
              </a:ext>
            </a:extLst>
          </p:cNvPr>
          <p:cNvSpPr txBox="1"/>
          <p:nvPr/>
        </p:nvSpPr>
        <p:spPr>
          <a:xfrm>
            <a:off x="131933" y="267307"/>
            <a:ext cx="11760491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申命记第二章</a:t>
            </a:r>
            <a:endParaRPr lang="en-US" altLang="zh-CN" sz="2400" b="0" i="0" dirty="0">
              <a:solidFill>
                <a:srgbClr val="2A2A2A"/>
              </a:solidFill>
              <a:effectLst/>
              <a:latin typeface="Roboto Condensed" panose="02000000000000000000" pitchFamily="2" charset="0"/>
            </a:endParaRPr>
          </a:p>
          <a:p>
            <a:endParaRPr lang="en-US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r>
              <a:rPr lang="en-US" altLang="zh-CN" sz="2200" dirty="0"/>
              <a:t>1</a:t>
            </a:r>
            <a:r>
              <a:rPr lang="zh-CN" altLang="en-US" sz="2200" dirty="0"/>
              <a:t>此后，</a:t>
            </a:r>
            <a:r>
              <a:rPr lang="zh-CN" altLang="en-US" sz="2200" b="1" dirty="0"/>
              <a:t>我们转回，从红海的路往旷野去，是照耶和华所吩咐我的</a:t>
            </a:r>
            <a:r>
              <a:rPr lang="zh-CN" altLang="en-US" sz="2200" dirty="0"/>
              <a:t>。我们在西珥山绕行了许多日子。</a:t>
            </a:r>
            <a:r>
              <a:rPr lang="en-US" altLang="zh-CN" sz="2200" dirty="0"/>
              <a:t>2</a:t>
            </a:r>
            <a:r>
              <a:rPr lang="zh-CN" altLang="en-US" sz="2200" b="1" dirty="0"/>
              <a:t>耶和华对我说，</a:t>
            </a:r>
            <a:r>
              <a:rPr lang="en-US" altLang="zh-CN" sz="2200" b="1" dirty="0"/>
              <a:t>3</a:t>
            </a:r>
            <a:r>
              <a:rPr lang="zh-CN" altLang="en-US" sz="2200" b="1" dirty="0"/>
              <a:t>你们绕行这山的日子够了，要转向北去</a:t>
            </a:r>
            <a:r>
              <a:rPr lang="zh-CN" altLang="en-US" sz="2200" dirty="0"/>
              <a:t>。</a:t>
            </a:r>
            <a:endParaRPr lang="en-US" altLang="zh-CN" sz="2200" dirty="0"/>
          </a:p>
          <a:p>
            <a:endParaRPr lang="zh-CN" altLang="en-US" sz="1200" dirty="0"/>
          </a:p>
          <a:p>
            <a:r>
              <a:rPr lang="en-US" altLang="zh-CN" sz="2200" dirty="0"/>
              <a:t>4</a:t>
            </a:r>
            <a:r>
              <a:rPr lang="zh-CN" altLang="en-US" sz="2200" b="1" dirty="0"/>
              <a:t>你吩咐百姓说，你们弟兄以扫的子孙住在西珥</a:t>
            </a:r>
            <a:r>
              <a:rPr lang="zh-CN" altLang="en-US" sz="2200" dirty="0"/>
              <a:t>，你们要经过他们的境界。他们必惧怕你们，所以你们要分外谨慎。</a:t>
            </a:r>
            <a:r>
              <a:rPr lang="en-US" altLang="zh-CN" sz="2200" dirty="0"/>
              <a:t>5</a:t>
            </a:r>
            <a:r>
              <a:rPr lang="zh-CN" altLang="en-US" sz="2200" b="1" dirty="0"/>
              <a:t>不可与他们争战</a:t>
            </a:r>
            <a:r>
              <a:rPr lang="zh-CN" altLang="en-US" sz="2200" dirty="0"/>
              <a:t>。他们的地，连脚掌可踏之处，我都不给你们，因我已将西珥山赐给以扫为业。</a:t>
            </a:r>
            <a:r>
              <a:rPr lang="en-US" altLang="zh-CN" sz="2200" dirty="0"/>
              <a:t>6</a:t>
            </a:r>
            <a:r>
              <a:rPr lang="zh-CN" altLang="en-US" sz="2200" dirty="0"/>
              <a:t>你们要用钱向他们买粮吃，也要用钱向他们买水喝。</a:t>
            </a:r>
            <a:r>
              <a:rPr lang="en-US" altLang="zh-CN" sz="2200" dirty="0"/>
              <a:t>7</a:t>
            </a:r>
            <a:r>
              <a:rPr lang="zh-CN" altLang="en-US" sz="2200" b="1" dirty="0"/>
              <a:t>因为耶和华你的神在你手里所办的一切事上已赐福与你</a:t>
            </a:r>
            <a:r>
              <a:rPr lang="zh-CN" altLang="en-US" sz="2200" dirty="0"/>
              <a:t>。你走这大旷野，他都知道了。</a:t>
            </a:r>
            <a:r>
              <a:rPr lang="zh-CN" altLang="en-US" sz="2200" b="1" dirty="0"/>
              <a:t>这四十年，耶和华你的神常与你同在，故此你一无所缺</a:t>
            </a:r>
            <a:r>
              <a:rPr lang="zh-CN" altLang="en-US" sz="2200" dirty="0"/>
              <a:t>。</a:t>
            </a:r>
            <a:endParaRPr lang="en-US" altLang="zh-CN" sz="2200" dirty="0"/>
          </a:p>
          <a:p>
            <a:endParaRPr lang="zh-CN" altLang="en-US" sz="1200" dirty="0"/>
          </a:p>
          <a:p>
            <a:r>
              <a:rPr lang="en-US" altLang="zh-CN" sz="2200" dirty="0"/>
              <a:t>8</a:t>
            </a:r>
            <a:r>
              <a:rPr lang="zh-CN" altLang="en-US" sz="2200" dirty="0"/>
              <a:t>于是，我们离了我们弟兄以扫子孙所住的西珥，从亚拉巴的路，经过以拉他，以旬迦别，转向摩押旷野的路去。</a:t>
            </a:r>
            <a:r>
              <a:rPr lang="en-US" altLang="zh-CN" sz="2200" dirty="0"/>
              <a:t>9</a:t>
            </a:r>
            <a:r>
              <a:rPr lang="zh-CN" altLang="en-US" sz="2200" b="1" dirty="0"/>
              <a:t>耶和华吩咐我说，不可扰害摩押人，也不可与他们争战</a:t>
            </a:r>
            <a:r>
              <a:rPr lang="zh-CN" altLang="en-US" sz="2200" dirty="0"/>
              <a:t>。他们的地，我不赐给你为业，</a:t>
            </a:r>
            <a:r>
              <a:rPr lang="zh-CN" altLang="en-US" sz="2200" b="1" dirty="0"/>
              <a:t>因我已将亚珥赐给罗得的子孙为业</a:t>
            </a:r>
            <a:r>
              <a:rPr lang="zh-CN" altLang="en-US" sz="2200" dirty="0"/>
              <a:t>。</a:t>
            </a:r>
            <a:r>
              <a:rPr lang="en-US" altLang="zh-CN" sz="2200" dirty="0"/>
              <a:t>10</a:t>
            </a:r>
            <a:r>
              <a:rPr lang="zh-CN" altLang="en-US" sz="2200" dirty="0"/>
              <a:t>（先前，有以米人住在那里，民数众多，身体高大，像亚衲人一样。</a:t>
            </a:r>
            <a:r>
              <a:rPr lang="en-US" altLang="zh-CN" sz="2200" dirty="0"/>
              <a:t>11</a:t>
            </a:r>
            <a:r>
              <a:rPr lang="zh-CN" altLang="en-US" sz="2200" dirty="0"/>
              <a:t>这以米人像亚衲人。也算为利乏音人。摩押人称他们为以米人。</a:t>
            </a:r>
            <a:r>
              <a:rPr lang="en-US" altLang="zh-CN" sz="2200" dirty="0"/>
              <a:t>12</a:t>
            </a:r>
            <a:r>
              <a:rPr lang="zh-CN" altLang="en-US" sz="2200" dirty="0"/>
              <a:t>先前，何利人也住在西珥，但以扫的子孙将他们除灭，得了他们的地，接着居住，就如以色列在耶和华赐给他为业之地所行的一样。）</a:t>
            </a:r>
            <a:r>
              <a:rPr lang="en-US" altLang="zh-CN" sz="2200" dirty="0"/>
              <a:t>13</a:t>
            </a:r>
            <a:r>
              <a:rPr lang="zh-CN" altLang="en-US" sz="2200" dirty="0"/>
              <a:t>现在，起来过撒烈溪。于是我们过了撒烈溪。</a:t>
            </a:r>
            <a:endParaRPr lang="en-US" altLang="zh-CN" sz="2200" dirty="0"/>
          </a:p>
          <a:p>
            <a:endParaRPr lang="en-US" altLang="zh-CN" sz="1200" dirty="0"/>
          </a:p>
        </p:txBody>
      </p:sp>
    </p:spTree>
    <p:extLst>
      <p:ext uri="{BB962C8B-B14F-4D97-AF65-F5344CB8AC3E}">
        <p14:creationId xmlns:p14="http://schemas.microsoft.com/office/powerpoint/2010/main" val="4074224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A5EEE40-CABD-1F99-524E-DACC3585033F}"/>
              </a:ext>
            </a:extLst>
          </p:cNvPr>
          <p:cNvSpPr txBox="1"/>
          <p:nvPr/>
        </p:nvSpPr>
        <p:spPr>
          <a:xfrm>
            <a:off x="79681" y="105327"/>
            <a:ext cx="11760491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申命记第二章</a:t>
            </a:r>
            <a:endParaRPr lang="en-US" altLang="zh-CN" sz="2400" b="0" i="0" dirty="0">
              <a:solidFill>
                <a:srgbClr val="2A2A2A"/>
              </a:solidFill>
              <a:effectLst/>
              <a:latin typeface="Roboto Condensed" panose="02000000000000000000" pitchFamily="2" charset="0"/>
            </a:endParaRPr>
          </a:p>
          <a:p>
            <a:endParaRPr lang="en-US" altLang="zh-CN" sz="2400" b="0" i="0" dirty="0">
              <a:solidFill>
                <a:srgbClr val="2A2A2A"/>
              </a:solidFill>
              <a:effectLst/>
              <a:latin typeface="Roboto Condensed" panose="02000000000000000000" pitchFamily="2" charset="0"/>
            </a:endParaRPr>
          </a:p>
          <a:p>
            <a:r>
              <a:rPr lang="en-US" altLang="zh-CN" sz="2200" dirty="0"/>
              <a:t>14</a:t>
            </a:r>
            <a:r>
              <a:rPr lang="zh-CN" altLang="en-US" sz="2200" dirty="0"/>
              <a:t>自从离开加低斯巴尼亚，到过了撒烈溪的时候，</a:t>
            </a:r>
            <a:r>
              <a:rPr lang="zh-CN" altLang="en-US" sz="2200" b="1" dirty="0"/>
              <a:t>共有三十八年</a:t>
            </a:r>
            <a:r>
              <a:rPr lang="zh-CN" altLang="en-US" sz="2200" dirty="0"/>
              <a:t>，</a:t>
            </a:r>
            <a:r>
              <a:rPr lang="zh-CN" altLang="en-US" sz="2200" b="1" dirty="0"/>
              <a:t>等那世代的兵丁都从营中灭尽，正如耶和华向他们所起的誓</a:t>
            </a:r>
            <a:r>
              <a:rPr lang="zh-CN" altLang="en-US" sz="2200" dirty="0"/>
              <a:t>。</a:t>
            </a:r>
            <a:r>
              <a:rPr lang="en-US" altLang="zh-CN" sz="2200" dirty="0"/>
              <a:t>15</a:t>
            </a:r>
            <a:r>
              <a:rPr lang="zh-CN" altLang="en-US" sz="2200" dirty="0"/>
              <a:t>耶和华的手也攻击他们，将他们从营中除灭，直到灭尽。</a:t>
            </a:r>
            <a:endParaRPr lang="en-US" sz="2200" dirty="0"/>
          </a:p>
          <a:p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16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兵丁从民中都灭尽死亡以后，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17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耶和华吩咐我说，</a:t>
            </a:r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18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你今天要从摩押的境界亚珥经过，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19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走近亚扪人之地，不可扰害他们，也不可与他们争战。亚扪人的地，我不赐给你们为业，因我已将那地赐给罗得的子孙为业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20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（那地也算为利乏音人之地，先前利乏音人住在那里，亚扪人称他们为散送冥。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21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那民众多，身体高大，像亚衲人一样，但耶和华从亚扪人面前除灭他们，亚扪人就得了他们的地，接着居住。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22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正如耶和华从前为住西珥的以扫子孙将何利人从他们面前除灭，他们得了何利人的地，接着居住一样，直到今日。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23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从迦斐托出来的迦斐托人将先前住在乡村直到迦萨的亚卫人除灭，接着居住。）</a:t>
            </a:r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484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A5EEE40-CABD-1F99-524E-DACC3585033F}"/>
              </a:ext>
            </a:extLst>
          </p:cNvPr>
          <p:cNvSpPr txBox="1"/>
          <p:nvPr/>
        </p:nvSpPr>
        <p:spPr>
          <a:xfrm>
            <a:off x="126707" y="262082"/>
            <a:ext cx="11760491" cy="587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申命记第二章</a:t>
            </a:r>
            <a:endParaRPr lang="en-US" altLang="zh-CN" sz="2400" b="0" i="0" dirty="0">
              <a:solidFill>
                <a:srgbClr val="2A2A2A"/>
              </a:solidFill>
              <a:effectLst/>
              <a:latin typeface="Roboto Condensed" panose="02000000000000000000" pitchFamily="2" charset="0"/>
            </a:endParaRPr>
          </a:p>
          <a:p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24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你们起来前往，过亚嫩谷。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我已将亚摩利人希实本王西宏和他的地交在你手中，你要与他争战，得他的地为业。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25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从今日起，我要使天下万民听见你的名声都惊恐惧怕，且因你发颤伤恸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。</a:t>
            </a:r>
          </a:p>
          <a:p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26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我从基底莫的旷野差遣使者去见希实本王西宏，用和睦的话说，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27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求你容我从你的地经过，只走大道，不偏左右。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28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你可以卖粮给我吃，也可以卖水给我喝，只要容我步行过去，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29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就如住西珥的以扫子孙和住亚珥的摩押人待我一样，等我过了约旦河，好进入耶和华我们神所赐给我们的地。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30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但希实本王西宏不容我们从他那里经过。因为耶和华你的神使他心中刚硬，性情顽梗，为要将他交在你手中，像今日一样。</a:t>
            </a:r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31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耶和华对我说，从此起首，我要将西宏和他的地交给你。你要得他的地为业。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32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那时，西宏和他的众民出来攻击我们，在雅杂与我们交战。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33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耶和华我们的神将他交给我们，我们就把他和他的儿子，并他的众民，都击杀了。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34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我们夺了他的一切城邑，将有人烟的各城，连女人带孩子，尽都毁灭，没有留下一个。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35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惟有牲畜和所夺的各城，并其中的财物，都取为自己的掠物。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36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从亚嫩谷边的亚罗珥和谷中的城，直到基列，耶和华我们的神都交给我们了，没有一座城高得使我们不能攻取的。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37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惟有亚扪人之地，凡靠近雅博河的地，并山地的城邑，与耶和华我们神所禁止我们去的地方，都没有挨近。</a:t>
            </a:r>
            <a:endParaRPr lang="en-US" sz="2200" b="1" dirty="0">
              <a:solidFill>
                <a:srgbClr val="2A2A2A"/>
              </a:solidFill>
              <a:latin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12356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276</TotalTime>
  <Words>2778</Words>
  <Application>Microsoft Office PowerPoint</Application>
  <PresentationFormat>Widescreen</PresentationFormat>
  <Paragraphs>84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4" baseType="lpstr">
      <vt:lpstr>等线</vt:lpstr>
      <vt:lpstr>KaiTi</vt:lpstr>
      <vt:lpstr>KaiTi</vt:lpstr>
      <vt:lpstr>Arial</vt:lpstr>
      <vt:lpstr>Calibri</vt:lpstr>
      <vt:lpstr>Calibri Light</vt:lpstr>
      <vt:lpstr>Century Gothic</vt:lpstr>
      <vt:lpstr>Roboto Condensed</vt:lpstr>
      <vt:lpstr>Wingdings</vt:lpstr>
      <vt:lpstr>Wingdings 3</vt:lpstr>
      <vt:lpstr>Wisp</vt:lpstr>
      <vt:lpstr>Office Theme</vt:lpstr>
      <vt:lpstr>1_Office Theme</vt:lpstr>
      <vt:lpstr>2024 春季主日学 申命記 第三課：旷野的“和平与战争”（第二章）  1/21/2024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2024 舊約班介紹</dc:title>
  <dc:creator>jason xiang</dc:creator>
  <cp:lastModifiedBy>TCCC Projection</cp:lastModifiedBy>
  <cp:revision>32</cp:revision>
  <dcterms:created xsi:type="dcterms:W3CDTF">2024-01-05T05:38:34Z</dcterms:created>
  <dcterms:modified xsi:type="dcterms:W3CDTF">2024-01-21T18:21:53Z</dcterms:modified>
</cp:coreProperties>
</file>