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01" r:id="rId3"/>
    <p:sldId id="283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298" r:id="rId13"/>
    <p:sldId id="3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88A"/>
    <a:srgbClr val="150575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7" autoAdjust="0"/>
    <p:restoredTop sz="94707" autoAdjust="0"/>
  </p:normalViewPr>
  <p:slideViewPr>
    <p:cSldViewPr snapToGrid="0">
      <p:cViewPr>
        <p:scale>
          <a:sx n="100" d="100"/>
          <a:sy n="100" d="100"/>
        </p:scale>
        <p:origin x="126" y="2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89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4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8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4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4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3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0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3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9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D320-BA8F-45F1-978F-228D58686EAB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994" y="102122"/>
            <a:ext cx="11234166" cy="2154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《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跟隨他的腳蹤行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》10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29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日課程</a:t>
            </a:r>
            <a:endParaRPr lang="en-US" altLang="zh-CN" sz="4000" b="1" dirty="0" smtClean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47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耶穌基督從第三個逾越節到最後幾天</a:t>
            </a:r>
            <a:r>
              <a:rPr lang="en-US" altLang="zh-CN" sz="47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7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下</a:t>
            </a:r>
            <a:r>
              <a:rPr lang="en-US" altLang="zh-CN" sz="47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zh-CN" altLang="en-US" sz="47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受難</a:t>
            </a:r>
            <a:r>
              <a:rPr lang="zh-CN" altLang="en-US" sz="47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周 </a:t>
            </a:r>
            <a:r>
              <a:rPr lang="en-US" altLang="zh-CN" sz="47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7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受害之前</a:t>
            </a:r>
            <a:r>
              <a:rPr lang="en-US" altLang="zh-CN" sz="47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377" y="2688822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課程內容：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52" y="3519819"/>
            <a:ext cx="121116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解釋幾個問題</a:t>
            </a:r>
            <a:r>
              <a:rPr lang="en-US" altLang="zh-CN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 </a:t>
            </a:r>
            <a:r>
              <a:rPr lang="en-US" altLang="zh-CN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1.</a:t>
            </a:r>
            <a:r>
              <a:rPr lang="zh-CN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馬</a:t>
            </a:r>
            <a:r>
              <a:rPr lang="zh-CN" altLang="en-US" sz="4000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利亞膏主的時間</a:t>
            </a:r>
            <a:r>
              <a:rPr lang="en-US" altLang="zh-CN" sz="4000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; </a:t>
            </a:r>
            <a:r>
              <a:rPr lang="en-US" altLang="zh-CN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2. </a:t>
            </a:r>
            <a:r>
              <a:rPr lang="zh-CN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潔</a:t>
            </a:r>
            <a:r>
              <a:rPr lang="zh-CN" altLang="en-US" sz="4000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淨聖殿的時</a:t>
            </a:r>
            <a:r>
              <a:rPr lang="zh-CN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間</a:t>
            </a:r>
            <a:r>
              <a:rPr lang="en-US" altLang="zh-CN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; </a:t>
            </a:r>
            <a:r>
              <a:rPr lang="en-US" altLang="zh-CN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3. </a:t>
            </a:r>
            <a:r>
              <a:rPr lang="zh-CN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雞叫的時間</a:t>
            </a:r>
            <a:endParaRPr lang="en-US" altLang="zh-CN" sz="4000" dirty="0" smtClean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課堂作業</a:t>
            </a:r>
            <a:r>
              <a:rPr lang="en-US" altLang="zh-CN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 </a:t>
            </a: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受難</a:t>
            </a: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周 </a:t>
            </a:r>
            <a:r>
              <a:rPr lang="en-US" altLang="zh-CN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 </a:t>
            </a:r>
            <a:r>
              <a:rPr lang="zh-CN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磨煉</a:t>
            </a:r>
            <a:r>
              <a:rPr lang="zh-TW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TW" altLang="en-US" sz="4000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道路</a:t>
            </a:r>
            <a:endParaRPr lang="en-US" altLang="zh-TW" sz="4000" dirty="0">
              <a:solidFill>
                <a:srgbClr val="FFC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一點討論：耶穌是我們的大祭司，他所獻的祭物有什麼特點？於我們有什麼啟發？</a:t>
            </a:r>
            <a:endParaRPr lang="en-US" altLang="zh-CN" sz="4000" dirty="0">
              <a:solidFill>
                <a:srgbClr val="FFC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93" y="-48277"/>
            <a:ext cx="7340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TW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受難周 </a:t>
            </a:r>
            <a:r>
              <a:rPr lang="en-US" altLang="zh-TW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 </a:t>
            </a:r>
            <a:r>
              <a:rPr lang="zh-TW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磨煉的道</a:t>
            </a:r>
            <a:r>
              <a:rPr lang="zh-TW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路 </a:t>
            </a:r>
            <a:r>
              <a:rPr lang="en-US" altLang="zh-TW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5)</a:t>
            </a:r>
            <a:r>
              <a:rPr lang="en-US" altLang="zh-TW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75" t="-9238" r="75" b="9238"/>
          <a:stretch/>
        </p:blipFill>
        <p:spPr>
          <a:xfrm>
            <a:off x="556953" y="94344"/>
            <a:ext cx="11105804" cy="611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93" y="-48277"/>
            <a:ext cx="7340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TW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受難周 </a:t>
            </a:r>
            <a:r>
              <a:rPr lang="en-US" altLang="zh-TW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 </a:t>
            </a:r>
            <a:r>
              <a:rPr lang="zh-TW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磨煉的道</a:t>
            </a:r>
            <a:r>
              <a:rPr lang="zh-TW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路 </a:t>
            </a:r>
            <a:r>
              <a:rPr lang="en-US" altLang="zh-TW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6)</a:t>
            </a:r>
            <a:r>
              <a:rPr lang="en-US" altLang="zh-TW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75" t="-320" r="75" b="81980"/>
          <a:stretch/>
        </p:blipFill>
        <p:spPr>
          <a:xfrm>
            <a:off x="39093" y="759362"/>
            <a:ext cx="12232216" cy="1236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4" y="1820487"/>
            <a:ext cx="12234986" cy="36078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093" y="5546305"/>
            <a:ext cx="12570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</a:rPr>
              <a:t>約翰福音大量的筆墨都是最後一個晚上</a:t>
            </a:r>
            <a:endParaRPr lang="en-US" altLang="zh-CN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018" y="162017"/>
            <a:ext cx="33230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主日</a:t>
            </a:r>
            <a:endParaRPr lang="en-US" altLang="zh-CN" sz="28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lang="zh-CN" alt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伯</a:t>
            </a:r>
            <a:r>
              <a:rPr lang="zh-CN" alt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大</a:t>
            </a:r>
            <a:r>
              <a:rPr lang="zh-CN" alt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尼</a:t>
            </a:r>
            <a:endParaRPr lang="en-US" altLang="zh-CN" sz="28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橄欖山</a:t>
            </a:r>
            <a:endParaRPr lang="en-US" altLang="zh-CN" sz="28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耶路撒</a:t>
            </a:r>
            <a:r>
              <a:rPr lang="zh-CN" alt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冷</a:t>
            </a:r>
            <a:endParaRPr lang="en-US" altLang="zh-CN" sz="28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伯大尼</a:t>
            </a:r>
            <a:endParaRPr lang="en-US" altLang="zh-CN" sz="28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 </a:t>
            </a:r>
            <a:r>
              <a:rPr lang="zh-CN" altLang="en-US" sz="2800" b="1" dirty="0">
                <a:solidFill>
                  <a:srgbClr val="00B0F0"/>
                </a:solidFill>
                <a:sym typeface="Wingdings" panose="05000000000000000000" pitchFamily="2" charset="2"/>
              </a:rPr>
              <a:t>禮拜一</a:t>
            </a:r>
            <a:endParaRPr lang="en-US" altLang="zh-CN" sz="2800" b="1" dirty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耶路撒冷</a:t>
            </a:r>
            <a:endParaRPr lang="en-US" altLang="zh-CN" sz="2800" b="1" dirty="0" smtClean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橄欖</a:t>
            </a:r>
            <a:r>
              <a:rPr lang="zh-CN" altLang="en-US" sz="28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山</a:t>
            </a:r>
            <a:endParaRPr lang="en-US" altLang="zh-CN" sz="2800" b="1" dirty="0" smtClean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r>
              <a:rPr lang="zh-CN" altLang="en-US" sz="2800" b="1" dirty="0">
                <a:solidFill>
                  <a:srgbClr val="00B050"/>
                </a:solidFill>
                <a:sym typeface="Wingdings" panose="05000000000000000000" pitchFamily="2" charset="2"/>
              </a:rPr>
              <a:t>禮</a:t>
            </a:r>
            <a:r>
              <a:rPr lang="zh-CN" altLang="en-US" sz="2800" b="1" dirty="0">
                <a:solidFill>
                  <a:srgbClr val="00B050"/>
                </a:solidFill>
                <a:sym typeface="Wingdings" panose="05000000000000000000" pitchFamily="2" charset="2"/>
              </a:rPr>
              <a:t>拜二</a:t>
            </a:r>
            <a:endParaRPr lang="en-US" altLang="zh-CN" sz="2800" b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00B050"/>
                </a:solidFill>
                <a:sym typeface="Wingdings" panose="05000000000000000000" pitchFamily="2" charset="2"/>
              </a:rPr>
              <a:t>耶路撒冷</a:t>
            </a:r>
            <a:endParaRPr lang="en-US" altLang="zh-CN" sz="2800" b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橄欖山</a:t>
            </a:r>
            <a:endParaRPr lang="en-US" altLang="zh-CN" sz="2800" b="1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r>
              <a:rPr lang="zh-CN" altLang="en-US" sz="2800" b="1" dirty="0">
                <a:solidFill>
                  <a:srgbClr val="FFFF00"/>
                </a:solidFill>
                <a:sym typeface="Wingdings" panose="05000000000000000000" pitchFamily="2" charset="2"/>
              </a:rPr>
              <a:t>禮</a:t>
            </a:r>
            <a:r>
              <a:rPr lang="zh-CN" altLang="en-US" sz="28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拜三</a:t>
            </a:r>
            <a:r>
              <a:rPr lang="en-US" altLang="zh-CN" sz="28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(</a:t>
            </a:r>
            <a:r>
              <a:rPr lang="zh-CN" altLang="en-US" sz="28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無）</a:t>
            </a:r>
            <a:endParaRPr lang="en-US" altLang="zh-CN" sz="2800" b="1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r>
              <a:rPr lang="zh-CN" altLang="en-US" sz="2800" b="1" dirty="0">
                <a:solidFill>
                  <a:srgbClr val="A8088A"/>
                </a:solidFill>
                <a:sym typeface="Wingdings" panose="05000000000000000000" pitchFamily="2" charset="2"/>
              </a:rPr>
              <a:t>禮拜四</a:t>
            </a:r>
            <a:endParaRPr lang="en-US" altLang="zh-CN" sz="2800" b="1" dirty="0">
              <a:solidFill>
                <a:srgbClr val="A8088A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rgbClr val="A8088A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A8088A"/>
                </a:solidFill>
                <a:sym typeface="Wingdings" panose="05000000000000000000" pitchFamily="2" charset="2"/>
              </a:rPr>
              <a:t>耶路撒</a:t>
            </a:r>
            <a:r>
              <a:rPr lang="zh-CN" altLang="en-US" sz="2800" b="1" dirty="0" smtClean="0">
                <a:solidFill>
                  <a:srgbClr val="A8088A"/>
                </a:solidFill>
                <a:sym typeface="Wingdings" panose="05000000000000000000" pitchFamily="2" charset="2"/>
              </a:rPr>
              <a:t>冷</a:t>
            </a:r>
            <a:r>
              <a:rPr lang="en-US" altLang="zh-CN" sz="2800" b="1" dirty="0" smtClean="0">
                <a:solidFill>
                  <a:srgbClr val="A8088A"/>
                </a:solidFill>
                <a:sym typeface="Wingdings" panose="05000000000000000000" pitchFamily="2" charset="2"/>
              </a:rPr>
              <a:t>(</a:t>
            </a:r>
            <a:r>
              <a:rPr lang="zh-CN" altLang="en-US" sz="2800" b="1" dirty="0" smtClean="0">
                <a:solidFill>
                  <a:srgbClr val="A8088A"/>
                </a:solidFill>
                <a:sym typeface="Wingdings" panose="05000000000000000000" pitchFamily="2" charset="2"/>
              </a:rPr>
              <a:t>馬可樓</a:t>
            </a:r>
            <a:r>
              <a:rPr lang="en-US" altLang="zh-CN" sz="2800" b="1" dirty="0" smtClean="0">
                <a:solidFill>
                  <a:srgbClr val="A8088A"/>
                </a:solidFill>
                <a:sym typeface="Wingdings" panose="05000000000000000000" pitchFamily="2" charset="2"/>
              </a:rPr>
              <a:t>)</a:t>
            </a:r>
            <a:endParaRPr lang="en-US" altLang="zh-CN" sz="2800" b="1" dirty="0">
              <a:solidFill>
                <a:srgbClr val="A8088A"/>
              </a:solidFill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078" y="21674"/>
            <a:ext cx="4893798" cy="6695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753" y="734737"/>
            <a:ext cx="1076325" cy="5410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9617093" y="3224394"/>
            <a:ext cx="895002" cy="8211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820726" y="3186997"/>
            <a:ext cx="796367" cy="747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8285018" y="3186997"/>
            <a:ext cx="535708" cy="373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423564" y="3261791"/>
            <a:ext cx="2022764" cy="8211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9356434" y="3382766"/>
            <a:ext cx="1089895" cy="39952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8285019" y="3103420"/>
            <a:ext cx="1071415" cy="2662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285018" y="3103418"/>
            <a:ext cx="1547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9434946" y="3186997"/>
            <a:ext cx="466435" cy="18266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8174182" y="3186997"/>
            <a:ext cx="1182252" cy="2528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8174182" y="2946400"/>
            <a:ext cx="1658436" cy="15701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7829550" y="2946400"/>
            <a:ext cx="1933287" cy="7493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305675" y="2781301"/>
            <a:ext cx="909562" cy="1301622"/>
          </a:xfrm>
          <a:prstGeom prst="ellipse">
            <a:avLst/>
          </a:prstGeom>
          <a:solidFill>
            <a:srgbClr val="A8088A">
              <a:alpha val="13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867525" y="3695700"/>
            <a:ext cx="962025" cy="8572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25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93" y="-48277"/>
            <a:ext cx="66255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三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一點討論：超越的大祭司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01" y="659609"/>
            <a:ext cx="122727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prstClr val="white"/>
                </a:solidFill>
              </a:rPr>
              <a:t>耶</a:t>
            </a:r>
            <a:r>
              <a:rPr lang="zh-TW" altLang="en-US" sz="4000" b="1" dirty="0">
                <a:solidFill>
                  <a:prstClr val="white"/>
                </a:solidFill>
              </a:rPr>
              <a:t>穌是我們的大祭司，他所獻的祭物有什麼特點</a:t>
            </a:r>
            <a:r>
              <a:rPr lang="zh-TW" altLang="en-US" sz="4000" b="1" dirty="0" smtClean="0">
                <a:solidFill>
                  <a:prstClr val="white"/>
                </a:solidFill>
              </a:rPr>
              <a:t>？</a:t>
            </a:r>
            <a:endParaRPr lang="en-US" altLang="zh-CN" sz="4000" b="1" dirty="0" smtClean="0">
              <a:solidFill>
                <a:prstClr val="white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b="1" dirty="0" smtClean="0">
                <a:solidFill>
                  <a:prstClr val="white"/>
                </a:solidFill>
              </a:rPr>
              <a:t>獻上的是自己</a:t>
            </a:r>
            <a:endParaRPr lang="en-US" altLang="zh-CN" sz="4000" b="1" dirty="0" smtClean="0">
              <a:solidFill>
                <a:prstClr val="white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b="1" dirty="0" smtClean="0">
                <a:solidFill>
                  <a:prstClr val="white"/>
                </a:solidFill>
              </a:rPr>
              <a:t>活祭</a:t>
            </a:r>
            <a:endParaRPr lang="en-US" altLang="zh-CN" sz="4000" b="1" dirty="0">
              <a:solidFill>
                <a:srgbClr val="FFC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b="1" dirty="0" smtClean="0">
                <a:solidFill>
                  <a:prstClr val="white"/>
                </a:solidFill>
              </a:rPr>
              <a:t>主動獻上的</a:t>
            </a:r>
            <a:endParaRPr lang="en-US" altLang="zh-CN" sz="4000" b="1" dirty="0" smtClean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701" y="3524908"/>
            <a:ext cx="11679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prstClr val="white"/>
                </a:solidFill>
              </a:rPr>
              <a:t>於我們有什麼啟發？ </a:t>
            </a:r>
            <a:endParaRPr lang="en-US" altLang="zh-CN" sz="4000" b="1" dirty="0" smtClean="0">
              <a:solidFill>
                <a:prstClr val="white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b="1" dirty="0" smtClean="0">
                <a:solidFill>
                  <a:prstClr val="white"/>
                </a:solidFill>
              </a:rPr>
              <a:t>要敢說</a:t>
            </a:r>
            <a:r>
              <a:rPr lang="en-US" altLang="zh-CN" sz="4000" b="1" dirty="0" smtClean="0">
                <a:solidFill>
                  <a:prstClr val="white"/>
                </a:solidFill>
              </a:rPr>
              <a:t>”</a:t>
            </a:r>
            <a:r>
              <a:rPr lang="zh-CN" altLang="en-US" sz="4000" b="1" dirty="0" smtClean="0">
                <a:solidFill>
                  <a:prstClr val="white"/>
                </a:solidFill>
              </a:rPr>
              <a:t>你們要效法我</a:t>
            </a:r>
            <a:r>
              <a:rPr lang="en-US" altLang="zh-CN" sz="4000" b="1" dirty="0" smtClean="0">
                <a:solidFill>
                  <a:prstClr val="white"/>
                </a:solidFill>
              </a:rPr>
              <a:t>”</a:t>
            </a:r>
            <a:r>
              <a:rPr lang="zh-CN" altLang="en-US" sz="4000" b="1" dirty="0" smtClean="0">
                <a:solidFill>
                  <a:prstClr val="white"/>
                </a:solidFill>
              </a:rPr>
              <a:t>。</a:t>
            </a:r>
            <a:endParaRPr lang="en-US" altLang="zh-CN" sz="4000" b="1" dirty="0" smtClean="0">
              <a:solidFill>
                <a:prstClr val="white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b="1" dirty="0" smtClean="0">
                <a:solidFill>
                  <a:prstClr val="white"/>
                </a:solidFill>
              </a:rPr>
              <a:t>有活的靈，活的東西就能動。</a:t>
            </a:r>
            <a:endParaRPr lang="en-US" altLang="zh-CN" sz="4000" b="1" dirty="0" smtClean="0">
              <a:solidFill>
                <a:prstClr val="white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b="1" dirty="0" smtClean="0">
                <a:solidFill>
                  <a:prstClr val="white"/>
                </a:solidFill>
              </a:rPr>
              <a:t>要有主動事奉的能力。</a:t>
            </a:r>
            <a:endParaRPr lang="en-US" altLang="zh-CN" sz="40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0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62069"/>
            <a:ext cx="6853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一：</a:t>
            </a:r>
            <a:r>
              <a:rPr lang="zh-TW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解</a:t>
            </a:r>
            <a:r>
              <a:rPr lang="zh-TW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決幾個時間上的矛</a:t>
            </a:r>
            <a:r>
              <a:rPr lang="zh-TW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盾</a:t>
            </a:r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356" y="1474888"/>
            <a:ext cx="121116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馬利亞膏主的時間：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逾越節前六日</a:t>
            </a:r>
            <a:endParaRPr lang="en-US" altLang="zh-CN" sz="4000" b="1" dirty="0" smtClean="0">
              <a:solidFill>
                <a:srgbClr val="FFC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主第二次潔淨聖殿的時間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 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第二天（禮拜一）</a:t>
            </a:r>
            <a:endParaRPr lang="en-US" altLang="zh-CN" sz="4000" b="1" dirty="0" smtClean="0">
              <a:solidFill>
                <a:srgbClr val="FFC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彼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得三次不認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主：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“雞叫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”</a:t>
            </a:r>
            <a:r>
              <a:rPr lang="en-US" altLang="zh-CN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Vs</a:t>
            </a:r>
            <a:r>
              <a:rPr lang="en-US" altLang="zh-CN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“雞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叫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兩遍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”</a:t>
            </a:r>
            <a:endParaRPr lang="en-US" altLang="zh-CN" sz="4000" b="1" dirty="0" smtClean="0">
              <a:solidFill>
                <a:srgbClr val="FFC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耶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穌被釘的時間</a:t>
            </a:r>
            <a:r>
              <a:rPr lang="en-US" altLang="zh-CN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  (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下次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再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講）</a:t>
            </a:r>
            <a:endParaRPr lang="en-US" altLang="zh-CN" sz="4000" b="1" dirty="0">
              <a:solidFill>
                <a:srgbClr val="FFC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62069"/>
            <a:ext cx="106853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一：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耶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穌基督三年半事工分段圖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(</a:t>
            </a:r>
            <a:r>
              <a:rPr lang="zh-CN" alt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加了</a:t>
            </a:r>
            <a:r>
              <a:rPr lang="en-US" altLang="zh-CN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Dr.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Scroggie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srgbClr val="FFC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8886" y="769955"/>
            <a:ext cx="11572239" cy="5947388"/>
            <a:chOff x="448886" y="769955"/>
            <a:chExt cx="11572239" cy="59473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886" y="769955"/>
              <a:ext cx="11572239" cy="594738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30417" y="6348011"/>
              <a:ext cx="837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2:13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78127" y="6348011"/>
              <a:ext cx="837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5:1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32567" y="6336786"/>
              <a:ext cx="837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6:4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87007" y="6348011"/>
              <a:ext cx="1015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11:55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685905" y="2901142"/>
            <a:ext cx="77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r>
              <a:rPr lang="zh-CN" altLang="en-US" dirty="0" smtClean="0"/>
              <a:t>個月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9208656" y="1388226"/>
            <a:ext cx="1671622" cy="5827881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208654" y="4418502"/>
            <a:ext cx="452582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耶穌撒冷三個月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668134" y="4418502"/>
            <a:ext cx="452582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河東比利亞一帶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148293" y="4418502"/>
            <a:ext cx="731984" cy="203132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最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後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的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赴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京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之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8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159" y="0"/>
            <a:ext cx="502968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127" y="101302"/>
            <a:ext cx="3323068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複習上次：</a:t>
            </a:r>
            <a:endParaRPr lang="en-US" altLang="zh-CN" sz="40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迦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prstClr val="white"/>
                </a:solidFill>
                <a:sym typeface="Wingdings" panose="05000000000000000000" pitchFamily="2" charset="2"/>
              </a:rPr>
              <a:t>拿撒勒</a:t>
            </a:r>
            <a:endParaRPr lang="en-US" altLang="zh-CN" sz="2800" b="1" dirty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耶路撒冷</a:t>
            </a:r>
            <a:endParaRPr lang="en-US" altLang="zh-CN" sz="28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加利利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撒瑪利亞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伯大尼</a:t>
            </a:r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(#1)</a:t>
            </a: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 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耶路撒冷</a:t>
            </a:r>
            <a:endParaRPr lang="en-US" altLang="zh-CN" sz="28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河東比利亞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prstClr val="white"/>
                </a:solidFill>
                <a:sym typeface="Wingdings" panose="05000000000000000000" pitchFamily="2" charset="2"/>
              </a:rPr>
              <a:t>伯大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尼</a:t>
            </a:r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(#2)</a:t>
            </a:r>
            <a:endParaRPr lang="en-US" altLang="zh-CN" sz="2800" b="1" dirty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以法蓮</a:t>
            </a:r>
            <a:endParaRPr lang="en-US" altLang="zh-CN" sz="28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撒瑪利亞、加利利邊界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耶利哥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伯大尼</a:t>
            </a:r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(#3)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endParaRPr lang="en-US" altLang="zh-CN" sz="2800" b="1" dirty="0">
              <a:solidFill>
                <a:prstClr val="white"/>
              </a:solidFill>
              <a:sym typeface="Wingdings" panose="05000000000000000000" pitchFamily="2" charset="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617029" y="1468582"/>
            <a:ext cx="839189" cy="4647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390606" y="1950720"/>
            <a:ext cx="226423" cy="27257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5400000" flipH="1" flipV="1">
            <a:off x="3828111" y="3114009"/>
            <a:ext cx="3120833" cy="4157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039095" y="1147947"/>
            <a:ext cx="997528" cy="641267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Straight Arrow Connector 21"/>
          <p:cNvCxnSpPr>
            <a:stCxn id="19" idx="4"/>
          </p:cNvCxnSpPr>
          <p:nvPr/>
        </p:nvCxnSpPr>
        <p:spPr>
          <a:xfrm>
            <a:off x="5537859" y="1789214"/>
            <a:ext cx="79170" cy="132687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587339" y="3116086"/>
            <a:ext cx="48691" cy="16969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386449" y="4738255"/>
            <a:ext cx="151410" cy="748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469775" y="4189615"/>
            <a:ext cx="1221970" cy="5486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456218" y="3851564"/>
            <a:ext cx="997528" cy="641267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2" name="Straight Arrow Connector 41"/>
          <p:cNvCxnSpPr>
            <a:stCxn id="40" idx="5"/>
          </p:cNvCxnSpPr>
          <p:nvPr/>
        </p:nvCxnSpPr>
        <p:spPr>
          <a:xfrm flipH="1">
            <a:off x="5712823" y="4398920"/>
            <a:ext cx="1594838" cy="4141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5386449" y="4813069"/>
            <a:ext cx="151410" cy="9144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469775" y="4054764"/>
            <a:ext cx="321425" cy="6217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712823" y="2826327"/>
            <a:ext cx="143032" cy="11360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679703" y="2526145"/>
            <a:ext cx="378691" cy="508000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5" name="Straight Arrow Connector 54"/>
          <p:cNvCxnSpPr>
            <a:stCxn id="53" idx="6"/>
          </p:cNvCxnSpPr>
          <p:nvPr/>
        </p:nvCxnSpPr>
        <p:spPr>
          <a:xfrm>
            <a:off x="6058394" y="2780145"/>
            <a:ext cx="157679" cy="15854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784339" y="4492831"/>
            <a:ext cx="431734" cy="24542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91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0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93" y="-48277"/>
            <a:ext cx="6056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TW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受難周 </a:t>
            </a:r>
            <a:r>
              <a:rPr lang="en-US" altLang="zh-TW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 </a:t>
            </a:r>
            <a:r>
              <a:rPr lang="zh-TW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磨煉的道</a:t>
            </a:r>
            <a:r>
              <a:rPr lang="zh-TW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TW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93" y="659609"/>
            <a:ext cx="125709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</a:rPr>
              <a:t>最後一週的主要事工</a:t>
            </a:r>
            <a:r>
              <a:rPr lang="en-US" altLang="zh-CN" sz="40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:(</a:t>
            </a:r>
            <a:r>
              <a:rPr lang="zh-CN" altLang="en-US" sz="40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路加</a:t>
            </a:r>
            <a:r>
              <a:rPr lang="en-US" altLang="zh-CN" sz="40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21:37-38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）</a:t>
            </a:r>
            <a:endParaRPr lang="en-US" altLang="zh-CN" sz="4000" b="1" dirty="0" smtClean="0">
              <a:solidFill>
                <a:schemeClr val="bg1"/>
              </a:solidFill>
            </a:endParaRPr>
          </a:p>
          <a:p>
            <a:r>
              <a:rPr lang="zh-TW" altLang="en-US" sz="4000" dirty="0" smtClean="0">
                <a:solidFill>
                  <a:schemeClr val="bg1"/>
                </a:solidFill>
              </a:rPr>
              <a:t>耶</a:t>
            </a:r>
            <a:r>
              <a:rPr lang="zh-TW" altLang="en-US" sz="4000" dirty="0">
                <a:solidFill>
                  <a:schemeClr val="bg1"/>
                </a:solidFill>
              </a:rPr>
              <a:t>穌每日在殿裡教訓</a:t>
            </a:r>
            <a:r>
              <a:rPr lang="zh-TW" altLang="en-US" sz="4000" dirty="0" smtClean="0">
                <a:solidFill>
                  <a:schemeClr val="bg1"/>
                </a:solidFill>
              </a:rPr>
              <a:t>人</a:t>
            </a:r>
            <a:r>
              <a:rPr lang="zh-CN" altLang="en-US" sz="4000" dirty="0" smtClean="0">
                <a:solidFill>
                  <a:schemeClr val="bg1"/>
                </a:solidFill>
              </a:rPr>
              <a:t>。</a:t>
            </a:r>
            <a:r>
              <a:rPr lang="zh-TW" altLang="en-US" sz="4000" dirty="0" smtClean="0">
                <a:solidFill>
                  <a:schemeClr val="bg1"/>
                </a:solidFill>
              </a:rPr>
              <a:t>每</a:t>
            </a:r>
            <a:r>
              <a:rPr lang="zh-TW" altLang="en-US" sz="4000" dirty="0">
                <a:solidFill>
                  <a:schemeClr val="bg1"/>
                </a:solidFill>
              </a:rPr>
              <a:t>夜出城在一座</a:t>
            </a:r>
            <a:r>
              <a:rPr lang="zh-TW" altLang="en-US" sz="4000" dirty="0" smtClean="0">
                <a:solidFill>
                  <a:schemeClr val="bg1"/>
                </a:solidFill>
              </a:rPr>
              <a:t>山</a:t>
            </a:r>
            <a:r>
              <a:rPr lang="zh-CN" altLang="en-US" sz="4000" dirty="0" smtClean="0">
                <a:solidFill>
                  <a:schemeClr val="bg1"/>
                </a:solidFill>
              </a:rPr>
              <a:t>，</a:t>
            </a:r>
            <a:r>
              <a:rPr lang="zh-TW" altLang="en-US" sz="4000" dirty="0" smtClean="0">
                <a:solidFill>
                  <a:schemeClr val="bg1"/>
                </a:solidFill>
              </a:rPr>
              <a:t>名</a:t>
            </a:r>
            <a:r>
              <a:rPr lang="zh-TW" altLang="en-US" sz="4000" dirty="0">
                <a:solidFill>
                  <a:schemeClr val="bg1"/>
                </a:solidFill>
              </a:rPr>
              <a:t>叫橄欖山住</a:t>
            </a:r>
            <a:r>
              <a:rPr lang="zh-TW" altLang="en-US" sz="4000" dirty="0" smtClean="0">
                <a:solidFill>
                  <a:schemeClr val="bg1"/>
                </a:solidFill>
              </a:rPr>
              <a:t>宿</a:t>
            </a:r>
            <a:r>
              <a:rPr lang="zh-CN" altLang="en-US" sz="4000" dirty="0" smtClean="0">
                <a:solidFill>
                  <a:schemeClr val="bg1"/>
                </a:solidFill>
              </a:rPr>
              <a:t>。</a:t>
            </a:r>
            <a:r>
              <a:rPr lang="zh-TW" altLang="en-US" sz="4000" dirty="0" smtClean="0">
                <a:solidFill>
                  <a:schemeClr val="bg1"/>
                </a:solidFill>
              </a:rPr>
              <a:t>眾</a:t>
            </a:r>
            <a:r>
              <a:rPr lang="zh-TW" altLang="en-US" sz="4000" dirty="0">
                <a:solidFill>
                  <a:schemeClr val="bg1"/>
                </a:solidFill>
              </a:rPr>
              <a:t>百姓清早上聖</a:t>
            </a:r>
            <a:r>
              <a:rPr lang="zh-TW" altLang="en-US" sz="4000" dirty="0" smtClean="0">
                <a:solidFill>
                  <a:schemeClr val="bg1"/>
                </a:solidFill>
              </a:rPr>
              <a:t>殿</a:t>
            </a:r>
            <a:r>
              <a:rPr lang="zh-CN" altLang="en-US" sz="4000" dirty="0" smtClean="0">
                <a:solidFill>
                  <a:schemeClr val="bg1"/>
                </a:solidFill>
              </a:rPr>
              <a:t>，</a:t>
            </a:r>
            <a:r>
              <a:rPr lang="zh-TW" altLang="en-US" sz="4000" dirty="0" smtClean="0">
                <a:solidFill>
                  <a:schemeClr val="bg1"/>
                </a:solidFill>
              </a:rPr>
              <a:t>到</a:t>
            </a:r>
            <a:r>
              <a:rPr lang="zh-TW" altLang="en-US" sz="4000" dirty="0">
                <a:solidFill>
                  <a:schemeClr val="bg1"/>
                </a:solidFill>
              </a:rPr>
              <a:t>耶穌那</a:t>
            </a:r>
            <a:r>
              <a:rPr lang="zh-TW" altLang="en-US" sz="4000" dirty="0" smtClean="0">
                <a:solidFill>
                  <a:schemeClr val="bg1"/>
                </a:solidFill>
              </a:rPr>
              <a:t>裡要</a:t>
            </a:r>
            <a:r>
              <a:rPr lang="zh-TW" altLang="en-US" sz="4000" dirty="0">
                <a:solidFill>
                  <a:schemeClr val="bg1"/>
                </a:solidFill>
              </a:rPr>
              <a:t>聽他講道。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8189"/>
          <a:stretch/>
        </p:blipFill>
        <p:spPr>
          <a:xfrm>
            <a:off x="219694" y="2963652"/>
            <a:ext cx="11031780" cy="327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93" y="-48277"/>
            <a:ext cx="7340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TW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受難周 </a:t>
            </a:r>
            <a:r>
              <a:rPr lang="en-US" altLang="zh-TW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 </a:t>
            </a:r>
            <a:r>
              <a:rPr lang="zh-TW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磨煉的道</a:t>
            </a:r>
            <a:r>
              <a:rPr lang="zh-TW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路 </a:t>
            </a:r>
            <a:r>
              <a:rPr lang="en-US" altLang="zh-TW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1)</a:t>
            </a:r>
            <a:r>
              <a:rPr lang="en-US" altLang="zh-TW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941972"/>
            <a:ext cx="11406673" cy="39348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" y="5022603"/>
            <a:ext cx="125709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</a:rPr>
              <a:t>問</a:t>
            </a:r>
            <a:r>
              <a:rPr lang="zh-CN" altLang="en-US" sz="4000" dirty="0" smtClean="0">
                <a:solidFill>
                  <a:schemeClr val="bg1"/>
                </a:solidFill>
              </a:rPr>
              <a:t>題：</a:t>
            </a:r>
            <a:r>
              <a:rPr lang="en-US" altLang="zh-CN" sz="4000" dirty="0" smtClean="0">
                <a:solidFill>
                  <a:schemeClr val="bg1"/>
                </a:solidFill>
              </a:rPr>
              <a:t>1. </a:t>
            </a:r>
            <a:r>
              <a:rPr lang="zh-CN" altLang="en-US" sz="4000" dirty="0" smtClean="0">
                <a:solidFill>
                  <a:schemeClr val="bg1"/>
                </a:solidFill>
              </a:rPr>
              <a:t>不是收無花果的季節，為啥耶穌還咒詛？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en-US" altLang="zh-CN" sz="4000" dirty="0" smtClean="0">
                <a:solidFill>
                  <a:schemeClr val="bg1"/>
                </a:solidFill>
              </a:rPr>
              <a:t>             2.  </a:t>
            </a:r>
            <a:r>
              <a:rPr lang="zh-CN" altLang="en-US" sz="4000" dirty="0" smtClean="0">
                <a:solidFill>
                  <a:schemeClr val="bg1"/>
                </a:solidFill>
              </a:rPr>
              <a:t>馬</a:t>
            </a:r>
            <a:r>
              <a:rPr lang="zh-CN" altLang="en-US" sz="4000" dirty="0">
                <a:solidFill>
                  <a:schemeClr val="bg1"/>
                </a:solidFill>
              </a:rPr>
              <a:t>大為什麼沒有為主預備早餐呢？</a:t>
            </a:r>
            <a:endParaRPr lang="en-US" altLang="zh-CN" sz="4000" dirty="0">
              <a:solidFill>
                <a:schemeClr val="bg1"/>
              </a:solidFill>
            </a:endParaRPr>
          </a:p>
          <a:p>
            <a:endParaRPr lang="en-US" altLang="zh-CN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5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93" y="-48277"/>
            <a:ext cx="7340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TW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受難周 </a:t>
            </a:r>
            <a:r>
              <a:rPr lang="en-US" altLang="zh-TW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 </a:t>
            </a:r>
            <a:r>
              <a:rPr lang="zh-TW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磨煉的道</a:t>
            </a:r>
            <a:r>
              <a:rPr lang="zh-TW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路 </a:t>
            </a:r>
            <a:r>
              <a:rPr lang="en-US" altLang="zh-TW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2)</a:t>
            </a:r>
            <a:r>
              <a:rPr lang="en-US" altLang="zh-TW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3" y="659609"/>
            <a:ext cx="12192000" cy="3648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46547"/>
          <a:stretch/>
        </p:blipFill>
        <p:spPr>
          <a:xfrm>
            <a:off x="39093" y="4243555"/>
            <a:ext cx="12192000" cy="25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93" y="-48277"/>
            <a:ext cx="7340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TW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受難周 </a:t>
            </a:r>
            <a:r>
              <a:rPr lang="en-US" altLang="zh-TW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 </a:t>
            </a:r>
            <a:r>
              <a:rPr lang="zh-TW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磨煉的道</a:t>
            </a:r>
            <a:r>
              <a:rPr lang="zh-TW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路 </a:t>
            </a:r>
            <a:r>
              <a:rPr lang="en-US" altLang="zh-TW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3)</a:t>
            </a:r>
            <a:r>
              <a:rPr lang="en-US" altLang="zh-TW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1143"/>
          <a:stretch/>
        </p:blipFill>
        <p:spPr>
          <a:xfrm>
            <a:off x="39093" y="568169"/>
            <a:ext cx="12192000" cy="1052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2934" b="1498"/>
          <a:stretch/>
        </p:blipFill>
        <p:spPr>
          <a:xfrm>
            <a:off x="39093" y="1529542"/>
            <a:ext cx="12192000" cy="2186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3" y="3715788"/>
            <a:ext cx="12192000" cy="303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9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93" y="-48277"/>
            <a:ext cx="7340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TW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受難周 </a:t>
            </a:r>
            <a:r>
              <a:rPr lang="en-US" altLang="zh-TW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 </a:t>
            </a:r>
            <a:r>
              <a:rPr lang="zh-TW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磨煉的道</a:t>
            </a:r>
            <a:r>
              <a:rPr lang="zh-TW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路 </a:t>
            </a:r>
            <a:r>
              <a:rPr lang="en-US" altLang="zh-TW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4)</a:t>
            </a:r>
            <a:r>
              <a:rPr lang="en-US" altLang="zh-TW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1143"/>
          <a:stretch/>
        </p:blipFill>
        <p:spPr>
          <a:xfrm>
            <a:off x="39093" y="568169"/>
            <a:ext cx="12192000" cy="1052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3" y="1620982"/>
            <a:ext cx="12192000" cy="2424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207956"/>
            <a:ext cx="12570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</a:rPr>
              <a:t>請注</a:t>
            </a:r>
            <a:r>
              <a:rPr lang="zh-CN" altLang="en-US" sz="4000" dirty="0" smtClean="0">
                <a:solidFill>
                  <a:schemeClr val="bg1"/>
                </a:solidFill>
              </a:rPr>
              <a:t>意，約翰福音的記載不多</a:t>
            </a:r>
            <a:endParaRPr lang="en-US" altLang="zh-CN" sz="4000" dirty="0" smtClean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69329"/>
            <a:ext cx="12192000" cy="72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18682</TotalTime>
  <Words>653</Words>
  <Application>Microsoft Office PowerPoint</Application>
  <PresentationFormat>Widescreen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Microsoft YaHei</vt:lpstr>
      <vt:lpstr>新細明體</vt:lpstr>
      <vt:lpstr>宋体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M3 Engineering &amp;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Lu</dc:creator>
  <cp:lastModifiedBy>Mike Lu</cp:lastModifiedBy>
  <cp:revision>209</cp:revision>
  <dcterms:created xsi:type="dcterms:W3CDTF">2014-12-30T18:22:34Z</dcterms:created>
  <dcterms:modified xsi:type="dcterms:W3CDTF">2017-10-31T23:50:54Z</dcterms:modified>
</cp:coreProperties>
</file>