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72" r:id="rId5"/>
    <p:sldId id="267" r:id="rId6"/>
    <p:sldId id="273" r:id="rId7"/>
    <p:sldId id="269" r:id="rId8"/>
    <p:sldId id="274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8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5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3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0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9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3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3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9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2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5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6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3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2ECF-4DB6-45B9-8EFE-92889F9C1B41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6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A7CF69-09BB-45A0-F908-AC2547C7F6F7}"/>
              </a:ext>
            </a:extLst>
          </p:cNvPr>
          <p:cNvSpPr txBox="1"/>
          <p:nvPr/>
        </p:nvSpPr>
        <p:spPr>
          <a:xfrm>
            <a:off x="2124055" y="1126065"/>
            <a:ext cx="794389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2023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秋季主日学</a:t>
            </a:r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《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创世纪</a:t>
            </a:r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》</a:t>
            </a:r>
          </a:p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1-2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章：神的创造</a:t>
            </a:r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亚当之约</a:t>
            </a:r>
          </a:p>
          <a:p>
            <a:pPr algn="ctr"/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en-US" sz="4800" b="1" dirty="0">
              <a:solidFill>
                <a:srgbClr val="0D210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en-US" sz="3200" dirty="0">
                <a:solidFill>
                  <a:srgbClr val="0D2100"/>
                </a:solidFill>
                <a:latin typeface="Source Sans Pro" panose="020B0503030403020204" pitchFamily="34" charset="0"/>
              </a:rPr>
              <a:t>9/3/2023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127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1308B4-36E3-1DE3-B4C1-6DA56FFC2E40}"/>
              </a:ext>
            </a:extLst>
          </p:cNvPr>
          <p:cNvSpPr txBox="1"/>
          <p:nvPr/>
        </p:nvSpPr>
        <p:spPr>
          <a:xfrm>
            <a:off x="484149" y="2947255"/>
            <a:ext cx="112237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问题与分享 </a:t>
            </a:r>
            <a:r>
              <a:rPr lang="en-US" altLang="zh-CN" sz="3200" b="1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6250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DCEB7F-75EF-B6F0-B73F-12AB4C5B01BB}"/>
              </a:ext>
            </a:extLst>
          </p:cNvPr>
          <p:cNvSpPr txBox="1"/>
          <p:nvPr/>
        </p:nvSpPr>
        <p:spPr>
          <a:xfrm>
            <a:off x="3206885" y="40623"/>
            <a:ext cx="5778229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n-US" altLang="zh-CN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创世记</a:t>
            </a:r>
            <a:r>
              <a:rPr lang="en-US" altLang="zh-CN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大纲</a:t>
            </a:r>
            <a:br>
              <a:rPr lang="zh-CN" altLang="en-US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zh-CN" alt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1-2</a:t>
            </a:r>
            <a:r>
              <a:rPr lang="zh-CN" alt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章：神的创造</a:t>
            </a:r>
            <a:r>
              <a:rPr lang="en-US" altLang="zh-CN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亚当之约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章：人的堕落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4-5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章：从亚当到挪亚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该隐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vs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亚伯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6-9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章：大洪水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神与挪亚立约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10–11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章：巴别塔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12-14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章：亚伯兰蒙召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15-17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章：神与亚伯兰立约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18-20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章：所多玛与蛾摩拉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21-23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章：以撒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vs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以实马利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24-26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章：以撒与利百加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雅各骗以扫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27-30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章：雅各受祝福及他的妻子们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31-36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章：雅各回归迦南地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37-39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章：约瑟被卖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40-41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章：约瑟在埃及为相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42-44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章：约瑟与弟兄们重逢</a:t>
            </a:r>
          </a:p>
          <a:p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45-50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章：约瑟与父兄相认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253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23CD3-52F1-D048-5360-E7FEDF60B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868" y="1183888"/>
            <a:ext cx="7147932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3600" b="1" dirty="0"/>
              <a:t>终极问题： 什么是世界观？</a:t>
            </a:r>
            <a:br>
              <a:rPr lang="en-US" altLang="zh-CN" dirty="0"/>
            </a:br>
            <a:endParaRPr lang="en-US" altLang="zh-CN" dirty="0"/>
          </a:p>
          <a:p>
            <a:endParaRPr lang="en-US" altLang="zh-CN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这世界从哪里来</a:t>
            </a:r>
            <a:r>
              <a:rPr lang="en-US" altLang="zh-CN" sz="2800" b="1" dirty="0"/>
              <a:t>?</a:t>
            </a:r>
            <a:br>
              <a:rPr lang="zh-CN" altLang="en-US" sz="2800" b="1" dirty="0"/>
            </a:br>
            <a:endParaRPr lang="en-US" altLang="zh-CN" sz="2800" b="1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人是什么</a:t>
            </a:r>
            <a:r>
              <a:rPr lang="en-US" altLang="zh-CN" sz="2800" b="1" dirty="0"/>
              <a:t>?</a:t>
            </a:r>
            <a:r>
              <a:rPr lang="zh-CN" altLang="en-US" sz="2800" b="1" dirty="0"/>
              <a:t> 人的存在有何意义 </a:t>
            </a:r>
            <a:r>
              <a:rPr lang="en-US" altLang="zh-CN" sz="2800" b="1" dirty="0"/>
              <a:t>? </a:t>
            </a:r>
            <a:r>
              <a:rPr lang="zh-CN" altLang="en-US" sz="2800" b="1" dirty="0"/>
              <a:t>要怎樣活</a:t>
            </a:r>
            <a:r>
              <a:rPr lang="en-US" altLang="zh-CN" sz="2800" b="1" dirty="0"/>
              <a:t>?</a:t>
            </a:r>
            <a:br>
              <a:rPr lang="zh-CN" altLang="en-US" sz="2800" b="1" dirty="0"/>
            </a:br>
            <a:endParaRPr lang="en-US" altLang="zh-CN" sz="2800" b="1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世上的问题根源是什么</a:t>
            </a:r>
            <a:r>
              <a:rPr lang="en-US" altLang="zh-CN" sz="2800" b="1" dirty="0"/>
              <a:t>?</a:t>
            </a:r>
            <a:r>
              <a:rPr lang="zh-CN" altLang="en-US" sz="2800" b="1" dirty="0"/>
              <a:t> 要如何解决</a:t>
            </a:r>
            <a:r>
              <a:rPr lang="en-US" altLang="zh-CN" sz="2800" b="1" dirty="0"/>
              <a:t>?</a:t>
            </a:r>
            <a:br>
              <a:rPr lang="zh-CN" altLang="en-US" sz="2800" b="1" dirty="0"/>
            </a:br>
            <a:endParaRPr lang="en-US" altLang="zh-CN" sz="2800" b="1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我死后会如何</a:t>
            </a:r>
            <a:r>
              <a:rPr lang="en-US" altLang="zh-CN" sz="2800" b="1" dirty="0"/>
              <a:t>?</a:t>
            </a:r>
            <a:endParaRPr lang="en-US" alt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1A781-F2B4-8707-EBC8-3234745A3D0F}"/>
              </a:ext>
            </a:extLst>
          </p:cNvPr>
          <p:cNvSpPr txBox="1"/>
          <p:nvPr/>
        </p:nvSpPr>
        <p:spPr>
          <a:xfrm>
            <a:off x="8424746" y="2235149"/>
            <a:ext cx="349590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rgbClr val="7030A0"/>
                </a:solidFill>
              </a:rPr>
              <a:t>看门大爷的三个问题：</a:t>
            </a:r>
            <a:endParaRPr lang="en-US" altLang="zh-CN" sz="2400" dirty="0">
              <a:solidFill>
                <a:srgbClr val="7030A0"/>
              </a:solidFill>
            </a:endParaRPr>
          </a:p>
          <a:p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zh-CN" altLang="en-US" sz="2400" dirty="0">
                <a:solidFill>
                  <a:srgbClr val="7030A0"/>
                </a:solidFill>
              </a:rPr>
              <a:t>你是谁？</a:t>
            </a: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zh-CN" altLang="en-US" sz="2400" dirty="0">
                <a:solidFill>
                  <a:srgbClr val="7030A0"/>
                </a:solidFill>
              </a:rPr>
              <a:t>干什么的？</a:t>
            </a: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zh-CN" altLang="en-US" sz="2400" dirty="0">
                <a:solidFill>
                  <a:srgbClr val="7030A0"/>
                </a:solidFill>
              </a:rPr>
              <a:t>到哪里去？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71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07948" y="276921"/>
            <a:ext cx="1068193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/>
              <a:t>创世纪</a:t>
            </a:r>
            <a:r>
              <a:rPr lang="en-US" altLang="zh-CN" sz="3200" b="1" dirty="0"/>
              <a:t> 1:1	</a:t>
            </a:r>
            <a:r>
              <a:rPr lang="zh-CN" altLang="en-US" sz="3200" b="1" dirty="0">
                <a:latin typeface="+mn-lt"/>
                <a:cs typeface="+mn-cs"/>
              </a:rPr>
              <a:t>起初</a:t>
            </a:r>
            <a:r>
              <a:rPr lang="en-US" altLang="zh-CN" sz="3200" b="1" dirty="0">
                <a:latin typeface="+mn-lt"/>
                <a:cs typeface="+mn-cs"/>
              </a:rPr>
              <a:t>, </a:t>
            </a:r>
            <a:r>
              <a:rPr lang="zh-CN" altLang="en-US" sz="3200" b="1" dirty="0">
                <a:latin typeface="+mn-lt"/>
                <a:cs typeface="+mn-cs"/>
              </a:rPr>
              <a:t>神创造天地</a:t>
            </a:r>
            <a:r>
              <a:rPr lang="en-US" altLang="zh-CN" sz="3200" b="1" dirty="0">
                <a:latin typeface="+mn-lt"/>
                <a:cs typeface="+mn-cs"/>
              </a:rPr>
              <a:t>(</a:t>
            </a:r>
            <a:r>
              <a:rPr lang="zh-CN" altLang="en-US" sz="3200" b="1" dirty="0">
                <a:latin typeface="+mn-lt"/>
                <a:cs typeface="+mn-cs"/>
              </a:rPr>
              <a:t>諸天</a:t>
            </a:r>
            <a:r>
              <a:rPr lang="en-US" altLang="zh-CN" sz="3200" b="1" dirty="0">
                <a:latin typeface="+mn-lt"/>
                <a:cs typeface="+mn-cs"/>
              </a:rPr>
              <a:t>heavens</a:t>
            </a:r>
            <a:r>
              <a:rPr lang="zh-CN" altLang="en-US" sz="3200" b="1" dirty="0">
                <a:latin typeface="+mn-lt"/>
                <a:cs typeface="+mn-cs"/>
              </a:rPr>
              <a:t>和地</a:t>
            </a:r>
            <a:r>
              <a:rPr lang="en-US" altLang="zh-CN" sz="3200" b="1" dirty="0">
                <a:latin typeface="+mn-lt"/>
                <a:cs typeface="+mn-cs"/>
              </a:rPr>
              <a:t>)</a:t>
            </a:r>
            <a:r>
              <a:rPr lang="zh-CN" altLang="en-US" sz="3200" b="1" dirty="0">
                <a:latin typeface="+mn-lt"/>
                <a:cs typeface="+mn-cs"/>
              </a:rPr>
              <a:t>。</a:t>
            </a:r>
            <a:endParaRPr lang="en-US" altLang="zh-CN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zh-CN" altLang="en-US" sz="2400" dirty="0">
                <a:latin typeface="+mn-lt"/>
                <a:cs typeface="+mn-cs"/>
              </a:rPr>
              <a:t>耶和华啊</a:t>
            </a:r>
            <a:r>
              <a:rPr lang="en-US" altLang="zh-CN" sz="2400" dirty="0">
                <a:latin typeface="+mn-lt"/>
                <a:cs typeface="+mn-cs"/>
              </a:rPr>
              <a:t>, </a:t>
            </a:r>
            <a:r>
              <a:rPr lang="zh-CN" altLang="en-US" sz="2400" dirty="0">
                <a:latin typeface="+mn-lt"/>
                <a:cs typeface="+mn-cs"/>
              </a:rPr>
              <a:t>你荣耀的名是应当称颂的；愿你的名被尊崇，超过一切称颂和赞美。</a:t>
            </a:r>
            <a:r>
              <a:rPr lang="en-US" altLang="zh-CN" sz="2400" dirty="0">
                <a:latin typeface="+mn-lt"/>
                <a:cs typeface="+mn-cs"/>
              </a:rPr>
              <a:t> </a:t>
            </a:r>
            <a:r>
              <a:rPr lang="zh-CN" altLang="en-US" sz="2400" dirty="0">
                <a:latin typeface="+mn-lt"/>
                <a:cs typeface="+mn-cs"/>
              </a:rPr>
              <a:t>你，唯独你是耶和华，</a:t>
            </a:r>
            <a:r>
              <a:rPr lang="zh-CN" altLang="en-US" sz="2400" b="1" dirty="0">
                <a:latin typeface="+mn-lt"/>
                <a:cs typeface="+mn-cs"/>
              </a:rPr>
              <a:t>你造了天，天上的天和天军，</a:t>
            </a:r>
            <a:r>
              <a:rPr lang="zh-CN" altLang="en-US" sz="2400" dirty="0">
                <a:latin typeface="+mn-lt"/>
                <a:cs typeface="+mn-cs"/>
              </a:rPr>
              <a:t>地和地上的万物，海和海中的万物，你使这一切生存，天军也都敬拜你。 </a:t>
            </a:r>
            <a:r>
              <a:rPr lang="en-US" altLang="zh-CN" sz="2400" dirty="0">
                <a:latin typeface="+mn-lt"/>
                <a:cs typeface="+mn-cs"/>
              </a:rPr>
              <a:t>(</a:t>
            </a:r>
            <a:r>
              <a:rPr lang="zh-CN" altLang="en-US" sz="2400" dirty="0"/>
              <a:t>尼希米记</a:t>
            </a:r>
            <a:r>
              <a:rPr lang="en-US" altLang="zh-CN" sz="2400" dirty="0">
                <a:latin typeface="+mn-lt"/>
                <a:cs typeface="+mn-cs"/>
              </a:rPr>
              <a:t> 9:5-6)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zh-CN" sz="12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zh-CN" altLang="en-US" sz="2400" b="1" dirty="0">
                <a:latin typeface="+mn-lt"/>
                <a:cs typeface="+mn-cs"/>
              </a:rPr>
              <a:t>诸天</a:t>
            </a:r>
            <a:r>
              <a:rPr lang="en-US" altLang="zh-CN" sz="2400" b="1" dirty="0">
                <a:latin typeface="+mn-lt"/>
                <a:cs typeface="+mn-cs"/>
              </a:rPr>
              <a:t>(heavens</a:t>
            </a:r>
            <a:r>
              <a:rPr lang="en-US" altLang="zh-CN" sz="2400" dirty="0">
                <a:latin typeface="+mn-lt"/>
                <a:cs typeface="+mn-cs"/>
              </a:rPr>
              <a:t>) </a:t>
            </a:r>
            <a:r>
              <a:rPr lang="zh-CN" altLang="en-US" sz="2400" dirty="0">
                <a:latin typeface="+mn-lt"/>
                <a:cs typeface="+mn-cs"/>
              </a:rPr>
              <a:t>述说神的荣耀，穹苍传扬他的作为。 </a:t>
            </a:r>
            <a:r>
              <a:rPr lang="en-US" altLang="zh-CN" sz="2400" dirty="0">
                <a:latin typeface="+mn-lt"/>
                <a:cs typeface="+mn-cs"/>
              </a:rPr>
              <a:t>(</a:t>
            </a:r>
            <a:r>
              <a:rPr lang="zh-CN" altLang="en-US" sz="2400" dirty="0">
                <a:latin typeface="+mn-lt"/>
                <a:cs typeface="+mn-cs"/>
              </a:rPr>
              <a:t>诗篇</a:t>
            </a:r>
            <a:r>
              <a:rPr lang="en-US" altLang="zh-CN" sz="2400" dirty="0">
                <a:latin typeface="+mn-lt"/>
                <a:cs typeface="+mn-cs"/>
              </a:rPr>
              <a:t> 19:1 )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zh-CN" sz="12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zh-CN" altLang="en-US" sz="2400" dirty="0">
                <a:latin typeface="+mn-lt"/>
                <a:cs typeface="+mn-cs"/>
              </a:rPr>
              <a:t>外邦的神都属虚无</a:t>
            </a:r>
            <a:r>
              <a:rPr lang="en-US" altLang="zh-CN" sz="2400" dirty="0">
                <a:latin typeface="+mn-lt"/>
                <a:cs typeface="+mn-cs"/>
              </a:rPr>
              <a:t>, </a:t>
            </a:r>
            <a:r>
              <a:rPr lang="zh-CN" altLang="en-US" sz="2400" b="1" dirty="0">
                <a:latin typeface="+mn-lt"/>
                <a:cs typeface="+mn-cs"/>
              </a:rPr>
              <a:t>惟独耶和华创造诸天 </a:t>
            </a:r>
            <a:r>
              <a:rPr lang="en-US" altLang="zh-CN" sz="2400" b="1" dirty="0">
                <a:latin typeface="+mn-lt"/>
                <a:cs typeface="+mn-cs"/>
              </a:rPr>
              <a:t>(heavens</a:t>
            </a:r>
            <a:r>
              <a:rPr lang="en-US" altLang="zh-CN" sz="2400" dirty="0">
                <a:latin typeface="+mn-lt"/>
                <a:cs typeface="+mn-cs"/>
              </a:rPr>
              <a:t>) </a:t>
            </a:r>
            <a:r>
              <a:rPr lang="zh-CN" altLang="en-US" sz="2400" dirty="0">
                <a:latin typeface="+mn-lt"/>
                <a:cs typeface="+mn-cs"/>
              </a:rPr>
              <a:t> </a:t>
            </a:r>
            <a:r>
              <a:rPr lang="en-US" altLang="zh-CN" sz="2400" dirty="0">
                <a:latin typeface="+mn-lt"/>
                <a:cs typeface="+mn-cs"/>
              </a:rPr>
              <a:t>(</a:t>
            </a:r>
            <a:r>
              <a:rPr lang="zh-CN" altLang="en-US" sz="2400" dirty="0">
                <a:latin typeface="+mn-lt"/>
                <a:cs typeface="+mn-cs"/>
              </a:rPr>
              <a:t>诗篇</a:t>
            </a:r>
            <a:r>
              <a:rPr lang="en-US" altLang="zh-CN" sz="2400" dirty="0">
                <a:latin typeface="+mn-lt"/>
                <a:cs typeface="+mn-cs"/>
              </a:rPr>
              <a:t> 96:5 )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zh-CN" sz="2400" dirty="0"/>
          </a:p>
          <a:p>
            <a:r>
              <a:rPr lang="zh-CN" altLang="en-US" sz="2400" b="1" dirty="0"/>
              <a:t>属灵的世界</a:t>
            </a:r>
            <a:r>
              <a:rPr lang="zh-CN" altLang="en-US" sz="2400" dirty="0"/>
              <a:t> </a:t>
            </a:r>
            <a:r>
              <a:rPr lang="en-US" altLang="zh-CN" sz="2400" dirty="0"/>
              <a:t>: </a:t>
            </a:r>
            <a:r>
              <a:rPr lang="zh-CN" altLang="en-US" sz="2400" dirty="0"/>
              <a:t>肉眼所不見的灵界领域</a:t>
            </a:r>
            <a:endParaRPr lang="en-US" altLang="zh-CN" sz="2400" dirty="0"/>
          </a:p>
          <a:p>
            <a:endParaRPr lang="en-US" altLang="zh-CN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/>
              <a:t>你们应该欢喜快乐，因为你们在天上的赏赐是大的 </a:t>
            </a:r>
            <a:r>
              <a:rPr lang="en-US" altLang="zh-CN" sz="2400" dirty="0"/>
              <a:t>(</a:t>
            </a:r>
            <a:r>
              <a:rPr lang="zh-CN" altLang="en-US" sz="2400" dirty="0"/>
              <a:t>马太福音</a:t>
            </a:r>
            <a:r>
              <a:rPr lang="en-US" altLang="zh-CN" sz="2400" dirty="0"/>
              <a:t> 5:12 )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altLang="zh-CN" sz="12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en-US" sz="2400" dirty="0"/>
              <a:t> </a:t>
            </a:r>
            <a:r>
              <a:rPr lang="zh-CN" altLang="en-US" sz="2400" dirty="0"/>
              <a:t>照样，你们的光也应当照在人前，让他们看见你们的好行为，又颂赞你们在天上的父。　　 </a:t>
            </a:r>
            <a:r>
              <a:rPr lang="en-US" altLang="zh-CN" sz="2400" dirty="0"/>
              <a:t>(</a:t>
            </a:r>
            <a:r>
              <a:rPr lang="zh-CN" altLang="en-US" sz="2400" dirty="0"/>
              <a:t>马太福音</a:t>
            </a:r>
            <a:r>
              <a:rPr lang="en-US" altLang="zh-CN" sz="2400" dirty="0"/>
              <a:t>5:16 )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altLang="zh-CN" sz="12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/>
              <a:t>虚心的人有福了，因为</a:t>
            </a:r>
            <a:r>
              <a:rPr lang="zh-CN" altLang="en-US" sz="2400" b="1" dirty="0"/>
              <a:t>天国</a:t>
            </a:r>
            <a:r>
              <a:rPr lang="zh-CN" altLang="en-US" sz="2400" dirty="0"/>
              <a:t>是他们的。 </a:t>
            </a:r>
            <a:r>
              <a:rPr lang="en-US" altLang="zh-CN" sz="2400" dirty="0"/>
              <a:t>(</a:t>
            </a:r>
            <a:r>
              <a:rPr lang="zh-CN" altLang="en-US" sz="2400" dirty="0"/>
              <a:t>马太福音</a:t>
            </a:r>
            <a:r>
              <a:rPr lang="en-US" altLang="zh-CN" sz="2400" dirty="0"/>
              <a:t>5:3 )</a:t>
            </a:r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281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361950" y="1113263"/>
            <a:ext cx="1146810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/>
              <a:t>创世纪</a:t>
            </a:r>
            <a:r>
              <a:rPr lang="en-US" altLang="zh-CN" sz="3200" b="1" dirty="0"/>
              <a:t> 1:1	</a:t>
            </a:r>
            <a:r>
              <a:rPr lang="zh-CN" altLang="en-US" sz="3200" b="1" dirty="0">
                <a:latin typeface="+mn-lt"/>
                <a:cs typeface="+mn-cs"/>
              </a:rPr>
              <a:t>起初</a:t>
            </a:r>
            <a:r>
              <a:rPr lang="en-US" altLang="zh-CN" sz="3200" b="1" dirty="0">
                <a:latin typeface="+mn-lt"/>
                <a:cs typeface="+mn-cs"/>
              </a:rPr>
              <a:t>, </a:t>
            </a:r>
            <a:r>
              <a:rPr lang="zh-CN" altLang="en-US" sz="3200" b="1" dirty="0">
                <a:latin typeface="+mn-lt"/>
                <a:cs typeface="+mn-cs"/>
              </a:rPr>
              <a:t>神创造天地</a:t>
            </a:r>
            <a:r>
              <a:rPr lang="en-US" altLang="zh-CN" sz="3200" b="1" dirty="0">
                <a:latin typeface="+mn-lt"/>
                <a:cs typeface="+mn-cs"/>
              </a:rPr>
              <a:t>(</a:t>
            </a:r>
            <a:r>
              <a:rPr lang="zh-CN" altLang="en-US" sz="3200" b="1" dirty="0">
                <a:latin typeface="+mn-lt"/>
                <a:cs typeface="+mn-cs"/>
              </a:rPr>
              <a:t>諸天</a:t>
            </a:r>
            <a:r>
              <a:rPr lang="en-US" altLang="zh-CN" sz="3200" b="1" dirty="0">
                <a:latin typeface="+mn-lt"/>
                <a:cs typeface="+mn-cs"/>
              </a:rPr>
              <a:t>heavens</a:t>
            </a:r>
            <a:r>
              <a:rPr lang="zh-CN" altLang="en-US" sz="3200" b="1" dirty="0">
                <a:latin typeface="+mn-lt"/>
                <a:cs typeface="+mn-cs"/>
              </a:rPr>
              <a:t>和地</a:t>
            </a:r>
            <a:r>
              <a:rPr lang="en-US" altLang="zh-CN" sz="3200" b="1" dirty="0">
                <a:latin typeface="+mn-lt"/>
                <a:cs typeface="+mn-cs"/>
              </a:rPr>
              <a:t>)</a:t>
            </a:r>
            <a:r>
              <a:rPr lang="zh-CN" altLang="en-US" sz="3200" b="1" dirty="0">
                <a:latin typeface="+mn-lt"/>
                <a:cs typeface="+mn-cs"/>
              </a:rPr>
              <a:t>。</a:t>
            </a:r>
            <a:endParaRPr lang="en-US" altLang="zh-CN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r>
              <a:rPr lang="zh-CN" altLang="en-US" sz="2400" dirty="0"/>
              <a:t>头一日</a:t>
            </a:r>
            <a:r>
              <a:rPr lang="en-US" altLang="zh-CN" sz="2400" dirty="0"/>
              <a:t>: </a:t>
            </a:r>
            <a:r>
              <a:rPr lang="zh-CN" altLang="en-US" sz="2400" dirty="0">
                <a:latin typeface="+mn-lt"/>
                <a:cs typeface="+mn-cs"/>
              </a:rPr>
              <a:t>光</a:t>
            </a:r>
            <a:r>
              <a:rPr lang="en-US" altLang="zh-CN" sz="2400" dirty="0"/>
              <a:t>/</a:t>
            </a:r>
            <a:r>
              <a:rPr lang="zh-CN" altLang="en-US" sz="2400" dirty="0">
                <a:latin typeface="+mn-lt"/>
                <a:cs typeface="+mn-cs"/>
              </a:rPr>
              <a:t>昼，暗</a:t>
            </a:r>
            <a:r>
              <a:rPr lang="en-US" altLang="zh-CN" sz="2400" dirty="0"/>
              <a:t>/</a:t>
            </a:r>
            <a:r>
              <a:rPr lang="zh-CN" altLang="en-US" sz="2400" dirty="0">
                <a:latin typeface="+mn-lt"/>
                <a:cs typeface="+mn-cs"/>
              </a:rPr>
              <a:t>夜。有晚上，有早晨</a:t>
            </a: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r>
              <a:rPr lang="zh-CN" altLang="en-US" sz="2400" dirty="0"/>
              <a:t>第二日</a:t>
            </a:r>
            <a:r>
              <a:rPr lang="en-US" altLang="zh-CN" sz="2400" dirty="0"/>
              <a:t>: </a:t>
            </a:r>
            <a:r>
              <a:rPr lang="zh-CN" altLang="en-US" sz="2400" dirty="0"/>
              <a:t>空气，将空气以下的水，空气以上的水分开了。</a:t>
            </a:r>
            <a:endParaRPr lang="en-US" altLang="zh-CN" sz="2400" dirty="0"/>
          </a:p>
          <a:p>
            <a:pPr>
              <a:defRPr/>
            </a:pPr>
            <a:r>
              <a:rPr lang="zh-CN" altLang="en-US" sz="2400" dirty="0">
                <a:latin typeface="+mn-lt"/>
                <a:cs typeface="+mn-cs"/>
              </a:rPr>
              <a:t>第三日</a:t>
            </a:r>
            <a:r>
              <a:rPr lang="en-US" altLang="zh-CN" sz="2400" dirty="0">
                <a:latin typeface="+mn-lt"/>
                <a:cs typeface="+mn-cs"/>
              </a:rPr>
              <a:t>: </a:t>
            </a:r>
            <a:r>
              <a:rPr lang="zh-CN" altLang="en-US" sz="2400" dirty="0">
                <a:latin typeface="+mn-lt"/>
                <a:cs typeface="+mn-cs"/>
              </a:rPr>
              <a:t>旱地与海</a:t>
            </a:r>
            <a:r>
              <a:rPr lang="en-US" altLang="zh-CN" sz="2400" dirty="0">
                <a:latin typeface="+mn-lt"/>
                <a:cs typeface="+mn-cs"/>
              </a:rPr>
              <a:t>; </a:t>
            </a:r>
            <a:r>
              <a:rPr lang="zh-CN" altLang="en-US" sz="2400" dirty="0">
                <a:latin typeface="+mn-lt"/>
                <a:cs typeface="+mn-cs"/>
              </a:rPr>
              <a:t>地要发生青草，和结种子的菜蔬，并结果子的树木，各从其类</a:t>
            </a: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r>
              <a:rPr lang="zh-CN" altLang="en-US" sz="2400" dirty="0"/>
              <a:t>第四日</a:t>
            </a:r>
            <a:r>
              <a:rPr lang="en-US" altLang="zh-CN" sz="2400" dirty="0">
                <a:latin typeface="+mn-lt"/>
                <a:cs typeface="+mn-cs"/>
              </a:rPr>
              <a:t>: </a:t>
            </a:r>
            <a:r>
              <a:rPr lang="zh-CN" altLang="en-US" sz="2400" dirty="0"/>
              <a:t>分昼夜，定节令，日子，年岁</a:t>
            </a:r>
            <a:endParaRPr lang="en-US" altLang="zh-CN" sz="2400" dirty="0"/>
          </a:p>
          <a:p>
            <a:pPr>
              <a:defRPr/>
            </a:pPr>
            <a:r>
              <a:rPr lang="zh-CN" altLang="en-US" sz="2400" dirty="0"/>
              <a:t>第五日</a:t>
            </a:r>
            <a:r>
              <a:rPr lang="en-US" altLang="zh-CN" sz="2400" dirty="0"/>
              <a:t>: </a:t>
            </a:r>
            <a:r>
              <a:rPr lang="zh-CN" altLang="en-US" sz="2400" dirty="0"/>
              <a:t>水要多多滋生有生命的物，要有雀鸟飞在地面以上，天空之中。各从其类。</a:t>
            </a:r>
            <a:endParaRPr lang="en-US" altLang="zh-CN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/>
              <a:t>第六日</a:t>
            </a:r>
            <a:r>
              <a:rPr lang="en-US" altLang="zh-CN" sz="2400" dirty="0"/>
              <a:t>: </a:t>
            </a:r>
            <a:r>
              <a:rPr lang="zh-CN" altLang="en-US" sz="2400" dirty="0"/>
              <a:t>地要生出活物来，各从其类。牲畜，昆虫，野兽，各从其类。</a:t>
            </a:r>
            <a:endParaRPr lang="en-US" altLang="zh-CN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/>
              <a:t>	  </a:t>
            </a:r>
            <a:r>
              <a:rPr lang="zh-CN" altLang="en-US" sz="2400" dirty="0"/>
              <a:t>神就照着自己的形像造人，乃是照着他的形像造男造女。</a:t>
            </a:r>
            <a:endParaRPr lang="en-US" altLang="zh-CN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latin typeface="+mn-lt"/>
                <a:cs typeface="+mn-cs"/>
              </a:rPr>
              <a:t>第七日</a:t>
            </a:r>
            <a:r>
              <a:rPr lang="en-US" altLang="zh-CN" sz="2400" dirty="0">
                <a:latin typeface="+mn-lt"/>
                <a:cs typeface="+mn-cs"/>
              </a:rPr>
              <a:t>: </a:t>
            </a:r>
            <a:r>
              <a:rPr lang="zh-CN" altLang="en-US" sz="2400" dirty="0">
                <a:latin typeface="+mn-lt"/>
                <a:cs typeface="+mn-cs"/>
              </a:rPr>
              <a:t>神赐福给第七日，定为圣日，因为在这日神歇了他一切创造的工，就安息了。</a:t>
            </a:r>
            <a:endParaRPr lang="en-US" altLang="zh-CN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64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663496" y="735955"/>
            <a:ext cx="1111219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/>
              <a:t>创世纪</a:t>
            </a:r>
            <a:r>
              <a:rPr lang="en-US" altLang="zh-CN" sz="3200" b="1" dirty="0"/>
              <a:t> 2 </a:t>
            </a:r>
            <a:r>
              <a:rPr lang="en-US" altLang="zh-CN" sz="3200" b="1" dirty="0">
                <a:latin typeface="+mn-lt"/>
                <a:cs typeface="+mn-cs"/>
              </a:rPr>
              <a:t> </a:t>
            </a:r>
            <a:r>
              <a:rPr lang="zh-CN" altLang="en-US" sz="3200" b="1" dirty="0">
                <a:latin typeface="+mn-lt"/>
                <a:cs typeface="+mn-cs"/>
              </a:rPr>
              <a:t>神创造</a:t>
            </a:r>
            <a:r>
              <a:rPr lang="zh-CN" altLang="en-US" sz="3200" b="1" dirty="0"/>
              <a:t>人</a:t>
            </a: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endParaRPr lang="en-US" altLang="zh-CN" sz="2400" dirty="0"/>
          </a:p>
          <a:p>
            <a:pPr>
              <a:defRPr/>
            </a:pPr>
            <a:r>
              <a:rPr lang="en-US" altLang="zh-CN" sz="2400" dirty="0"/>
              <a:t>7 </a:t>
            </a:r>
            <a:r>
              <a:rPr lang="zh-CN" altLang="en-US" sz="2400" dirty="0"/>
              <a:t>耶和华神用地上的尘土造人，将生气吹在他鼻孔里，他就成了有灵的活人，名叫亚当。</a:t>
            </a:r>
            <a:endParaRPr lang="en-US" altLang="zh-CN" sz="2400" dirty="0"/>
          </a:p>
          <a:p>
            <a:pPr>
              <a:defRPr/>
            </a:pPr>
            <a:r>
              <a:rPr lang="en-US" altLang="zh-CN" sz="2400" dirty="0"/>
              <a:t>8</a:t>
            </a:r>
            <a:r>
              <a:rPr lang="zh-CN" altLang="en-US" sz="2400" dirty="0"/>
              <a:t>耶和华神在东方的伊甸立了一个园子，把所造的人安置在那里。</a:t>
            </a:r>
            <a:endParaRPr lang="en-US" altLang="zh-CN" sz="2400" dirty="0"/>
          </a:p>
          <a:p>
            <a:pPr>
              <a:defRPr/>
            </a:pPr>
            <a:endParaRPr lang="en-US" altLang="zh-CN" sz="2400" dirty="0"/>
          </a:p>
          <a:p>
            <a:pPr>
              <a:defRPr/>
            </a:pPr>
            <a:r>
              <a:rPr lang="en-US" altLang="zh-CN" sz="2400" dirty="0"/>
              <a:t>18</a:t>
            </a:r>
            <a:r>
              <a:rPr lang="zh-CN" altLang="en-US" sz="2400" dirty="0"/>
              <a:t>耶和华神说，那人独居不好，我要为他造一个配偶帮助他。</a:t>
            </a:r>
            <a:endParaRPr lang="en-US" altLang="zh-CN" sz="2400" dirty="0"/>
          </a:p>
          <a:p>
            <a:pPr>
              <a:defRPr/>
            </a:pPr>
            <a:endParaRPr lang="zh-CN" altLang="en-US" sz="2400" dirty="0"/>
          </a:p>
          <a:p>
            <a:pPr>
              <a:defRPr/>
            </a:pPr>
            <a:r>
              <a:rPr lang="en-US" altLang="zh-CN" sz="2400" dirty="0"/>
              <a:t>21</a:t>
            </a:r>
            <a:r>
              <a:rPr lang="zh-CN" altLang="en-US" sz="2400" dirty="0"/>
              <a:t>耶和华神使他沉睡，他就睡了。于是取下他的一条肋骨，又把肉合起来。</a:t>
            </a:r>
          </a:p>
          <a:p>
            <a:pPr>
              <a:defRPr/>
            </a:pPr>
            <a:r>
              <a:rPr lang="en-US" altLang="zh-CN" sz="2400" dirty="0"/>
              <a:t>22</a:t>
            </a:r>
            <a:r>
              <a:rPr lang="zh-CN" altLang="en-US" sz="2400" dirty="0"/>
              <a:t>耶和华神就用那人身上所取的肋骨，造成一个女人，领她到那人跟前。</a:t>
            </a:r>
          </a:p>
          <a:p>
            <a:pPr>
              <a:defRPr/>
            </a:pPr>
            <a:r>
              <a:rPr lang="en-US" altLang="zh-CN" sz="2400" dirty="0"/>
              <a:t>23</a:t>
            </a:r>
            <a:r>
              <a:rPr lang="zh-CN" altLang="en-US" sz="2400" dirty="0"/>
              <a:t>那人说，这是我骨中的骨，肉中的肉，可以称她为女人，因为她是从男人身上取出来的。</a:t>
            </a:r>
          </a:p>
          <a:p>
            <a:pPr>
              <a:defRPr/>
            </a:pPr>
            <a:r>
              <a:rPr lang="en-US" altLang="zh-CN" sz="2400" dirty="0"/>
              <a:t>24</a:t>
            </a:r>
            <a:r>
              <a:rPr lang="zh-CN" altLang="en-US" sz="2400" dirty="0"/>
              <a:t>因此，人要离开父母与妻子连合，二人成为一体。</a:t>
            </a:r>
          </a:p>
          <a:p>
            <a:pPr>
              <a:defRPr/>
            </a:pPr>
            <a:r>
              <a:rPr lang="en-US" altLang="zh-CN" sz="2400" dirty="0"/>
              <a:t>25</a:t>
            </a:r>
            <a:r>
              <a:rPr lang="zh-CN" altLang="en-US" sz="2400" dirty="0"/>
              <a:t>当时夫妻二人赤身露体，并不羞耻。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7558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0E7DF1-00C3-1E69-3BA4-1F1F3FA5442E}"/>
              </a:ext>
            </a:extLst>
          </p:cNvPr>
          <p:cNvSpPr txBox="1"/>
          <p:nvPr/>
        </p:nvSpPr>
        <p:spPr>
          <a:xfrm>
            <a:off x="955288" y="351234"/>
            <a:ext cx="10281424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+mn-lt"/>
                <a:cs typeface="+mn-cs"/>
              </a:rPr>
              <a:t>神为什么创造</a:t>
            </a:r>
            <a:r>
              <a:rPr lang="zh-CN" altLang="en-US" sz="2800" b="1" dirty="0"/>
              <a:t>人？    </a:t>
            </a:r>
            <a:endParaRPr lang="en-US" altLang="zh-CN" sz="2800" dirty="0">
              <a:latin typeface="+mn-lt"/>
              <a:cs typeface="+mn-cs"/>
            </a:endParaRP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sz="2400" dirty="0"/>
              <a:t>1:27  </a:t>
            </a:r>
            <a:r>
              <a:rPr lang="zh-CN" altLang="en-US" sz="2400" dirty="0"/>
              <a:t>神就</a:t>
            </a:r>
            <a:r>
              <a:rPr lang="zh-CN" altLang="en-US" sz="2400" b="1" dirty="0">
                <a:solidFill>
                  <a:srgbClr val="FF0000"/>
                </a:solidFill>
              </a:rPr>
              <a:t>照着自己的形像造人</a:t>
            </a:r>
            <a:r>
              <a:rPr lang="zh-CN" altLang="en-US" sz="2400" dirty="0"/>
              <a:t>，乃是</a:t>
            </a:r>
            <a:r>
              <a:rPr lang="zh-CN" altLang="en-US" sz="2400" b="1" dirty="0">
                <a:solidFill>
                  <a:srgbClr val="FF0000"/>
                </a:solidFill>
              </a:rPr>
              <a:t>照着他的形像造男造女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1:28  </a:t>
            </a:r>
            <a:r>
              <a:rPr lang="zh-CN" altLang="en-US" sz="2400" dirty="0"/>
              <a:t>神就</a:t>
            </a:r>
            <a:r>
              <a:rPr lang="zh-CN" altLang="en-US" sz="2400" b="1" dirty="0">
                <a:solidFill>
                  <a:srgbClr val="FF0000"/>
                </a:solidFill>
              </a:rPr>
              <a:t>赐福</a:t>
            </a:r>
            <a:r>
              <a:rPr lang="zh-CN" altLang="en-US" sz="2400" dirty="0"/>
              <a:t>给他们，又对他们说，要</a:t>
            </a:r>
            <a:r>
              <a:rPr lang="zh-CN" altLang="en-US" sz="2400" b="1" dirty="0">
                <a:solidFill>
                  <a:srgbClr val="0000FF"/>
                </a:solidFill>
              </a:rPr>
              <a:t>生养众多</a:t>
            </a:r>
            <a:r>
              <a:rPr lang="zh-CN" altLang="en-US" sz="2400" dirty="0"/>
              <a:t>，遍满地面，</a:t>
            </a:r>
            <a:r>
              <a:rPr lang="zh-CN" altLang="en-US" sz="2400" b="1" dirty="0">
                <a:solidFill>
                  <a:srgbClr val="0000FF"/>
                </a:solidFill>
              </a:rPr>
              <a:t>治理</a:t>
            </a:r>
            <a:r>
              <a:rPr lang="zh-CN" altLang="en-US" sz="2400" dirty="0"/>
              <a:t>这地。也要</a:t>
            </a:r>
            <a:r>
              <a:rPr lang="zh-CN" altLang="en-US" sz="2400" b="1" dirty="0">
                <a:solidFill>
                  <a:srgbClr val="0000FF"/>
                </a:solidFill>
              </a:rPr>
              <a:t>管理</a:t>
            </a:r>
            <a:r>
              <a:rPr lang="zh-CN" altLang="en-US" sz="2400" dirty="0"/>
              <a:t>海里的鱼，空中的鸟，和地上各样行动的活物。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2:15</a:t>
            </a:r>
            <a:r>
              <a:rPr lang="zh-CN" altLang="en-US" sz="2400" dirty="0"/>
              <a:t>耶和华神将那人安置在伊甸园，使他</a:t>
            </a:r>
            <a:r>
              <a:rPr lang="zh-CN" altLang="en-US" sz="2400" b="1" dirty="0">
                <a:solidFill>
                  <a:srgbClr val="0000FF"/>
                </a:solidFill>
              </a:rPr>
              <a:t>修理看守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dirty="0"/>
          </a:p>
          <a:p>
            <a:endParaRPr lang="en-US" altLang="zh-CN" dirty="0"/>
          </a:p>
          <a:p>
            <a:pPr algn="ctr"/>
            <a:r>
              <a:rPr lang="zh-CN" altLang="en-US" sz="2800" b="1" dirty="0"/>
              <a:t>原则</a:t>
            </a:r>
            <a:r>
              <a:rPr lang="en-US" altLang="zh-CN" sz="2800" b="1" dirty="0"/>
              <a:t>:</a:t>
            </a:r>
            <a:r>
              <a:rPr lang="zh-CN" altLang="en-US" sz="2800" b="1" dirty="0"/>
              <a:t>神人同工 </a:t>
            </a:r>
          </a:p>
          <a:p>
            <a:pPr algn="ctr"/>
            <a:endParaRPr lang="zh-CN" alt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神创造</a:t>
            </a:r>
            <a:r>
              <a:rPr lang="en-US" altLang="zh-CN" sz="2800" b="1" dirty="0">
                <a:solidFill>
                  <a:srgbClr val="FF0000"/>
                </a:solidFill>
              </a:rPr>
              <a:t>: </a:t>
            </a:r>
            <a:r>
              <a:rPr lang="zh-CN" altLang="en-US" sz="2800" b="1" dirty="0">
                <a:solidFill>
                  <a:srgbClr val="FF0000"/>
                </a:solidFill>
              </a:rPr>
              <a:t>賜福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人的责任</a:t>
            </a:r>
            <a:r>
              <a:rPr lang="en-US" altLang="zh-CN" sz="2800" b="1" dirty="0">
                <a:solidFill>
                  <a:srgbClr val="0000FF"/>
                </a:solidFill>
              </a:rPr>
              <a:t>: </a:t>
            </a:r>
            <a:r>
              <a:rPr lang="zh-CN" altLang="en-US" sz="2800" b="1" dirty="0">
                <a:solidFill>
                  <a:srgbClr val="0000FF"/>
                </a:solidFill>
              </a:rPr>
              <a:t>管理，治理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8D717F-2289-0EB7-4E77-4C2AD4F1DE4A}"/>
              </a:ext>
            </a:extLst>
          </p:cNvPr>
          <p:cNvSpPr txBox="1"/>
          <p:nvPr/>
        </p:nvSpPr>
        <p:spPr>
          <a:xfrm>
            <a:off x="7934091" y="300441"/>
            <a:ext cx="30721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荣耀神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神的荣耀接着人彰显出来</a:t>
            </a:r>
            <a:endParaRPr lang="en-US" altLang="zh-CN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79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0E7DF1-00C3-1E69-3BA4-1F1F3FA5442E}"/>
              </a:ext>
            </a:extLst>
          </p:cNvPr>
          <p:cNvSpPr txBox="1"/>
          <p:nvPr/>
        </p:nvSpPr>
        <p:spPr>
          <a:xfrm>
            <a:off x="500877" y="72011"/>
            <a:ext cx="11223702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亚当之约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sz="2400" dirty="0"/>
              <a:t>1:28  </a:t>
            </a:r>
            <a:r>
              <a:rPr lang="zh-CN" altLang="en-US" sz="2400" dirty="0"/>
              <a:t>神就</a:t>
            </a:r>
            <a:r>
              <a:rPr lang="zh-CN" altLang="en-US" sz="2400" b="1" dirty="0">
                <a:solidFill>
                  <a:srgbClr val="FF0000"/>
                </a:solidFill>
              </a:rPr>
              <a:t>赐福</a:t>
            </a:r>
            <a:r>
              <a:rPr lang="zh-CN" altLang="en-US" sz="2400" dirty="0"/>
              <a:t>给他们，又对他们说，要</a:t>
            </a:r>
            <a:r>
              <a:rPr lang="zh-CN" altLang="en-US" sz="2400" b="1" dirty="0">
                <a:solidFill>
                  <a:srgbClr val="0000FF"/>
                </a:solidFill>
              </a:rPr>
              <a:t>生养众多</a:t>
            </a:r>
            <a:r>
              <a:rPr lang="zh-CN" altLang="en-US" sz="2400" dirty="0"/>
              <a:t>，遍满地面，</a:t>
            </a:r>
            <a:r>
              <a:rPr lang="zh-CN" altLang="en-US" sz="2400" b="1" dirty="0">
                <a:solidFill>
                  <a:srgbClr val="0000FF"/>
                </a:solidFill>
              </a:rPr>
              <a:t>治理</a:t>
            </a:r>
            <a:r>
              <a:rPr lang="zh-CN" altLang="en-US" sz="2400" dirty="0"/>
              <a:t>这地。也要</a:t>
            </a:r>
            <a:r>
              <a:rPr lang="zh-CN" altLang="en-US" sz="2400" b="1" dirty="0">
                <a:solidFill>
                  <a:srgbClr val="0000FF"/>
                </a:solidFill>
              </a:rPr>
              <a:t>管理</a:t>
            </a:r>
            <a:r>
              <a:rPr lang="zh-CN" altLang="en-US" sz="2400" dirty="0"/>
              <a:t>海里的鱼，空中的鸟，和地上各样行动的活物。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2:15</a:t>
            </a:r>
            <a:r>
              <a:rPr lang="zh-CN" altLang="en-US" sz="2400" dirty="0"/>
              <a:t>耶和华神将那人安置在伊甸园，使他</a:t>
            </a:r>
            <a:r>
              <a:rPr lang="zh-CN" altLang="en-US" sz="2400" b="1" dirty="0">
                <a:solidFill>
                  <a:srgbClr val="0000FF"/>
                </a:solidFill>
              </a:rPr>
              <a:t>修理看守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2:16 </a:t>
            </a:r>
            <a:r>
              <a:rPr lang="zh-CN" altLang="en-US" sz="2400" dirty="0"/>
              <a:t>耶和华神吩咐他说，园中各样树上的果子，你可以随意吃。 </a:t>
            </a:r>
            <a:r>
              <a:rPr lang="en-US" altLang="zh-CN" sz="2400" dirty="0"/>
              <a:t>17 </a:t>
            </a:r>
            <a:r>
              <a:rPr lang="zh-CN" altLang="en-US" sz="2400" b="1" dirty="0">
                <a:solidFill>
                  <a:srgbClr val="FF0000"/>
                </a:solidFill>
              </a:rPr>
              <a:t>只是分别善恶树上的果子，你不可吃，因为你吃的日子必定死 。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endParaRPr lang="en-US" altLang="zh-CN" sz="2400" b="1" dirty="0">
              <a:solidFill>
                <a:srgbClr val="FF0000"/>
              </a:solidFill>
            </a:endParaRPr>
          </a:p>
          <a:p>
            <a:pPr algn="ctr"/>
            <a:r>
              <a:rPr lang="zh-CN" altLang="en-US" sz="2800" b="1" dirty="0"/>
              <a:t>原则</a:t>
            </a:r>
            <a:r>
              <a:rPr lang="en-US" altLang="zh-CN" sz="2800" b="1" dirty="0"/>
              <a:t>:</a:t>
            </a:r>
            <a:r>
              <a:rPr lang="zh-CN" altLang="en-US" sz="2800" b="1" dirty="0"/>
              <a:t>神人同工 </a:t>
            </a:r>
          </a:p>
          <a:p>
            <a:pPr algn="ctr"/>
            <a:endParaRPr lang="zh-CN" alt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神创造</a:t>
            </a:r>
            <a:r>
              <a:rPr lang="en-US" altLang="zh-CN" sz="2800" b="1" dirty="0">
                <a:solidFill>
                  <a:srgbClr val="FF0000"/>
                </a:solidFill>
              </a:rPr>
              <a:t>: </a:t>
            </a:r>
            <a:r>
              <a:rPr lang="zh-CN" altLang="en-US" sz="2800" b="1" dirty="0">
                <a:solidFill>
                  <a:srgbClr val="FF0000"/>
                </a:solidFill>
              </a:rPr>
              <a:t>賜福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人的责任</a:t>
            </a:r>
            <a:r>
              <a:rPr lang="en-US" altLang="zh-CN" sz="2800" b="1" dirty="0">
                <a:solidFill>
                  <a:srgbClr val="0000FF"/>
                </a:solidFill>
              </a:rPr>
              <a:t>: </a:t>
            </a:r>
            <a:r>
              <a:rPr lang="zh-CN" altLang="en-US" sz="2800" b="1" dirty="0">
                <a:solidFill>
                  <a:srgbClr val="0000FF"/>
                </a:solidFill>
              </a:rPr>
              <a:t>管理，治理</a:t>
            </a:r>
            <a:endParaRPr lang="en-US" altLang="zh-CN" sz="2800" b="1" dirty="0">
              <a:solidFill>
                <a:srgbClr val="0000FF"/>
              </a:solidFill>
            </a:endParaRPr>
          </a:p>
          <a:p>
            <a:pPr algn="ctr"/>
            <a:r>
              <a:rPr lang="en-US" altLang="zh-CN" sz="2800" b="1" dirty="0">
                <a:solidFill>
                  <a:srgbClr val="0000FF"/>
                </a:solidFill>
              </a:rPr>
              <a:t>	          </a:t>
            </a:r>
            <a:r>
              <a:rPr lang="zh-CN" altLang="en-US" sz="2800" b="1" dirty="0">
                <a:solidFill>
                  <a:srgbClr val="0000FF"/>
                </a:solidFill>
              </a:rPr>
              <a:t>顺服，遵令</a:t>
            </a: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                    延福 </a:t>
            </a:r>
            <a:r>
              <a:rPr lang="en-US" altLang="zh-CN" sz="2800" b="1" dirty="0">
                <a:solidFill>
                  <a:srgbClr val="0000FF"/>
                </a:solidFill>
              </a:rPr>
              <a:t>- </a:t>
            </a:r>
            <a:r>
              <a:rPr lang="zh-CN" altLang="en-US" sz="2800" b="1" dirty="0">
                <a:solidFill>
                  <a:srgbClr val="0000FF"/>
                </a:solidFill>
              </a:rPr>
              <a:t>遍滿全地</a:t>
            </a:r>
          </a:p>
        </p:txBody>
      </p:sp>
    </p:spTree>
    <p:extLst>
      <p:ext uri="{BB962C8B-B14F-4D97-AF65-F5344CB8AC3E}">
        <p14:creationId xmlns:p14="http://schemas.microsoft.com/office/powerpoint/2010/main" val="13538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A0D2BC-736E-1EE3-13E7-21908EBB2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106" y="626451"/>
            <a:ext cx="8459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zh-TW" altLang="en-US" sz="3200" b="1" dirty="0">
                <a:latin typeface="+mn-ea"/>
              </a:rPr>
              <a:t>伊甸园 </a:t>
            </a:r>
            <a:r>
              <a:rPr lang="en-US" altLang="zh-TW" sz="3200" b="1" dirty="0">
                <a:latin typeface="+mn-ea"/>
              </a:rPr>
              <a:t>-</a:t>
            </a:r>
            <a:r>
              <a:rPr lang="zh-TW" altLang="en-US" sz="3200" b="1" dirty="0">
                <a:latin typeface="+mn-ea"/>
              </a:rPr>
              <a:t> 天堂</a:t>
            </a:r>
            <a:r>
              <a:rPr lang="en-US" altLang="zh-TW" sz="3200" b="1" dirty="0">
                <a:latin typeface="+mn-ea"/>
              </a:rPr>
              <a:t>/</a:t>
            </a:r>
            <a:r>
              <a:rPr lang="zh-TW" altLang="en-US" sz="3200" b="1" dirty="0">
                <a:latin typeface="+mn-ea"/>
              </a:rPr>
              <a:t>福境 的初</a:t>
            </a:r>
            <a:r>
              <a:rPr lang="zh-CN" altLang="en-US" sz="3200" b="1" dirty="0">
                <a:latin typeface="+mn-ea"/>
              </a:rPr>
              <a:t>尝</a:t>
            </a:r>
            <a:r>
              <a:rPr lang="zh-TW" altLang="en-US" sz="3200" b="1" dirty="0">
                <a:latin typeface="+mn-ea"/>
              </a:rPr>
              <a:t> </a:t>
            </a:r>
            <a:r>
              <a:rPr lang="en-US" altLang="en-US" sz="3200" b="1" dirty="0">
                <a:latin typeface="+mn-ea"/>
              </a:rPr>
              <a:t>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173932-0911-5E04-F3BE-8A9F5E5D809F}"/>
              </a:ext>
            </a:extLst>
          </p:cNvPr>
          <p:cNvSpPr txBox="1"/>
          <p:nvPr/>
        </p:nvSpPr>
        <p:spPr>
          <a:xfrm>
            <a:off x="1158333" y="1861122"/>
            <a:ext cx="946320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/>
              <a:t>神人同住，没有隔阂 </a:t>
            </a:r>
            <a:r>
              <a:rPr lang="en-US" altLang="zh-CN" sz="2400" dirty="0"/>
              <a:t>2:9-14</a:t>
            </a:r>
          </a:p>
          <a:p>
            <a:endParaRPr lang="zh-CN" altLang="en-US" sz="2400" dirty="0"/>
          </a:p>
          <a:p>
            <a:r>
              <a:rPr lang="zh-CN" altLang="en-US" sz="2400" dirty="0"/>
              <a:t>果树</a:t>
            </a:r>
            <a:r>
              <a:rPr lang="en-US" altLang="zh-CN" sz="2400" dirty="0"/>
              <a:t>: 9</a:t>
            </a:r>
            <a:r>
              <a:rPr lang="zh-CN" altLang="en-US" sz="2400" dirty="0"/>
              <a:t>耶和华神使各样的树从地里长出来，可以悦人的眼目，其上的果子好作食物。园子当中又有生命树和分别善恶的树。</a:t>
            </a:r>
          </a:p>
          <a:p>
            <a:endParaRPr lang="en-US" altLang="zh-CN" sz="2400" dirty="0"/>
          </a:p>
          <a:p>
            <a:r>
              <a:rPr lang="zh-CN" altLang="en-US" sz="2400" dirty="0"/>
              <a:t>河流</a:t>
            </a:r>
            <a:r>
              <a:rPr lang="en-US" altLang="zh-CN" sz="2400" dirty="0"/>
              <a:t>: 10</a:t>
            </a:r>
            <a:r>
              <a:rPr lang="zh-CN" altLang="en-US" sz="2400" dirty="0"/>
              <a:t>有一条河从伊甸流出来，灌溉那园子；从那里分支，成了四道河的源头。 </a:t>
            </a:r>
            <a:r>
              <a:rPr lang="en-US" altLang="zh-CN" sz="2400" dirty="0"/>
              <a:t>11 </a:t>
            </a:r>
            <a:r>
              <a:rPr lang="zh-CN" altLang="en-US" sz="2400" dirty="0"/>
              <a:t>第一道河名叫比逊，就是环绕哈腓拉全地的，在那里有金子； </a:t>
            </a:r>
            <a:r>
              <a:rPr lang="en-US" altLang="zh-CN" sz="2400" dirty="0"/>
              <a:t>12 </a:t>
            </a:r>
            <a:r>
              <a:rPr lang="zh-CN" altLang="en-US" sz="2400" dirty="0"/>
              <a:t>那地的金子是好的；在那里也有红玉和玛瑙。 </a:t>
            </a:r>
            <a:r>
              <a:rPr lang="en-US" altLang="zh-CN" sz="2400" dirty="0"/>
              <a:t>13 </a:t>
            </a:r>
            <a:r>
              <a:rPr lang="zh-CN" altLang="en-US" sz="2400" dirty="0"/>
              <a:t>第二道河名叫基训，就是环绕古实全地的。 </a:t>
            </a:r>
            <a:r>
              <a:rPr lang="en-US" altLang="zh-CN" sz="2400" dirty="0"/>
              <a:t>14 </a:t>
            </a:r>
            <a:r>
              <a:rPr lang="zh-CN" altLang="en-US" sz="2400" dirty="0"/>
              <a:t>第三道河名叫底格里斯河，就是流向亚述东边的。第四道河就是幼发拉底河。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261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1629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等线</vt:lpstr>
      <vt:lpstr>新細明體</vt:lpstr>
      <vt:lpstr>Arial</vt:lpstr>
      <vt:lpstr>Calibri</vt:lpstr>
      <vt:lpstr>Calibri Light</vt:lpstr>
      <vt:lpstr>Courier New</vt:lpstr>
      <vt:lpstr>Source Sans Pro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Haining Zhu</dc:creator>
  <cp:lastModifiedBy>Zhu, Haining - (haining)</cp:lastModifiedBy>
  <cp:revision>10</cp:revision>
  <dcterms:created xsi:type="dcterms:W3CDTF">2022-08-27T00:29:31Z</dcterms:created>
  <dcterms:modified xsi:type="dcterms:W3CDTF">2023-09-03T16:17:06Z</dcterms:modified>
</cp:coreProperties>
</file>