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7" r:id="rId11"/>
    <p:sldId id="268" r:id="rId12"/>
    <p:sldId id="269" r:id="rId13"/>
    <p:sldId id="270" r:id="rId14"/>
    <p:sldId id="264" r:id="rId15"/>
    <p:sldId id="581" r:id="rId16"/>
    <p:sldId id="582" r:id="rId17"/>
    <p:sldId id="579" r:id="rId18"/>
    <p:sldId id="580" r:id="rId19"/>
    <p:sldId id="568" r:id="rId20"/>
    <p:sldId id="265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FA388-B420-4F01-94BC-A6D74C3D37F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25A1E-F29D-4B84-80C8-665D9DF80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25A1E-F29D-4B84-80C8-665D9DF809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0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25A1E-F29D-4B84-80C8-665D9DF809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52A4-5259-4FA7-AB77-544746B6D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45AB2-DB04-47B0-B2D3-B23049A31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905E-9373-4C60-8AD0-894693FF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AE7C-8ED9-4E05-BABF-F4B430B7B640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63FD-7AF6-450F-A6D9-02582C48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9190-4CCF-47A3-BCA9-DA1A6BA6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09F-8A6D-40C3-B240-624C9E8F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9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C201-E081-41B5-A15B-23DCE06D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44FC6-7E48-437C-9230-925782B7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59C5-AE83-445B-86BF-CBBCF63B9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AE7C-8ED9-4E05-BABF-F4B430B7B640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CB33-13DF-464E-9CC8-51720464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4CE4-F355-470F-9EE8-746D09A5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09F-8A6D-40C3-B240-624C9E8F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8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10565-A1E4-4571-8167-DC9732B91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4A416-A5FC-438B-80E9-9403D2ED2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28574-C998-403D-AF72-9A8F49C9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AE7C-8ED9-4E05-BABF-F4B430B7B640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0EE09-B88B-47AC-B026-839A2541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D7055-917B-4DAE-BAB3-5A842846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09F-8A6D-40C3-B240-624C9E8F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00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5CC8-3FF0-4179-9921-DAD6FAA2E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C8BF1-7E0D-4137-BE60-582700113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B2863-4352-4D49-B8E2-4D234AFD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0C69-3740-43B4-B6CD-CD9656DFBE6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94CFF-525D-4A9E-8BCC-9B9FB344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F74E3-37F7-42ED-B72C-0ABB78E0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9E37-08B0-4C26-8584-4C922417F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4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C656-D379-4568-A01C-9151D3C2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8038-5BF8-4AB8-BC26-10C96A8E4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36EC7-3019-44AE-B28E-EDD2BC20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0C69-3740-43B4-B6CD-CD9656DFBE6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B0CE7-E181-42CA-8E94-39C55679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7CFA6-E594-4CB4-9B81-CBFD41AF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9E37-08B0-4C26-8584-4C922417F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62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C1CD-2A6E-412C-9216-9FB98F20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53766-CD70-4AAB-9068-A69444222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4FCB5-682A-457F-B3BD-3A9098AA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0C69-3740-43B4-B6CD-CD9656DFBE6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4185E-2358-415D-9828-9CC7C963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F74A4-D1F7-4760-867A-6939663B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9E37-08B0-4C26-8584-4C922417F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44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0D5EE-75CD-4926-82A9-B317AAE6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3F7D-3A6E-44A6-8173-08128E687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E962-5994-4A3B-B1CE-AD1A03E78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EA78D-01B9-4B50-80B0-AD7F9DAD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0C69-3740-43B4-B6CD-CD9656DFBE6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E8951-FD0E-402B-969D-CE21767B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082FB-11A3-4620-93A9-BD727B27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9E37-08B0-4C26-8584-4C922417F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8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4097-6072-43E5-B264-41701909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01C73-3A52-417A-88C2-DDD1D9481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8EDDF-A785-4E12-B408-04FECDC06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B007-EE22-4C24-8E9C-603E17B3A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33E75-9292-476E-A901-D88665D40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B71E4-63BF-4CFC-9B55-836EA2F7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0C69-3740-43B4-B6CD-CD9656DFBE6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6F804-C0B0-4F5F-9E5A-2AD549A3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D6D25D-520B-49B9-B612-8933B4E2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9E37-08B0-4C26-8584-4C922417F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4A23-06D7-484C-96A6-6DCAE677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9C325-633D-46DA-8CAC-EA4F6B1F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0C69-3740-43B4-B6CD-CD9656DFBE6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C9528-BCBC-40AA-AAFE-13300DB3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FCB33-7AD6-494C-A1F5-C3D2C5D0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9E37-08B0-4C26-8584-4C922417F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78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2E293-48DE-4D09-9825-A82D042D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0C69-3740-43B4-B6CD-CD9656DFBE6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AB521-4906-4CAB-B1D6-B660E0A8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77062-E95E-4C93-AE54-1F67CBD7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9E37-08B0-4C26-8584-4C922417F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623E-E6CF-40B2-98BC-19E50FA8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FAFCD-63E5-497E-8A56-B46DF2B0A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FC40E-A253-47CA-AD47-D15A0F5C3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51A38-92FA-4D30-AF7B-6D2E09AF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0C69-3740-43B4-B6CD-CD9656DFBE6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AA036-9EE4-4511-932D-B3CDA388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ED943-FA36-48F3-A0DC-1E0214AC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9E37-08B0-4C26-8584-4C922417F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0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9EAE-599B-4CC4-BA04-2D5903ED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1D52D-A653-46E8-8482-D8E14D5D6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67280-FC6D-4282-8F3B-37C34A5C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AE7C-8ED9-4E05-BABF-F4B430B7B640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A7F5F-33BF-4361-8D94-0AF34854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45B6A-45F7-476D-8F2E-5137C502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09F-8A6D-40C3-B240-624C9E8F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16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7D9F-BFDD-4E08-BA9B-C9A0784C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ABFFC-A567-46B1-8DA4-A437ABACC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96E7E-8510-4078-9B83-5FB07FF52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D43E9-1D27-4F45-A293-CC6344B2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0C69-3740-43B4-B6CD-CD9656DFBE6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C0DFA-F9C9-44AB-84E6-B894A9A0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38A8E-BC76-4840-9644-48D1BF8E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9E37-08B0-4C26-8584-4C922417F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3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D789-A7C9-4FE6-989D-D6AB067E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E1A63-2156-4638-8C10-94BD08384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272DE-3E46-4D27-908D-417FE7C1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0C69-3740-43B4-B6CD-CD9656DFBE6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47671-0F1C-445F-AE6D-58B5E6F6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2EA53-3E55-4E56-8353-BA41A73E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9E37-08B0-4C26-8584-4C922417F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93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BE567B-A099-49DF-976B-C92008CA1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9EA5B-0FA5-49D0-94CE-EF73C5BCD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6DDF6-A445-4E9C-8FC7-4C9B11B1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0C69-3740-43B4-B6CD-CD9656DFBE6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BB9B5-355B-40E7-A3A1-249C92B0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CF45C-4DC0-4733-B4E2-AD64B122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9E37-08B0-4C26-8584-4C922417F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2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C10A-83CA-4C3D-86A7-D9311DBB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1FDE4-578D-4486-A4A2-12E89DD61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F1B99-97CF-44EE-A933-646E3F1F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AE7C-8ED9-4E05-BABF-F4B430B7B640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41E88-8A5A-4A77-833C-D889C528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AF5E8-3502-46CE-B29D-C4A907FC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09F-8A6D-40C3-B240-624C9E8F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7622-0ED8-4B20-BD5F-B17B9013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0D7E-82B0-4B06-9C0F-CF3E19E3C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8A0E8-2F8D-4844-AE27-5EC7D2133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98022-19D1-4B46-9816-A4195774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AE7C-8ED9-4E05-BABF-F4B430B7B640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FB3FC-B23D-4AD7-8143-DF3A48EE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B6FBD-0424-498E-ACD0-650AE2C0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09F-8A6D-40C3-B240-624C9E8F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9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8E3E-1E8F-4D7D-97FA-1089183A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72F67-0709-481B-A502-1B7489D76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3BF27-3D2B-4D22-AFFB-29D5A26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CAB10-740A-4ADF-8482-A86C8D258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D2F8C-B5BC-4698-8104-40D927FD3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5A5B8-7001-40C0-9F1A-5C0E91BF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AE7C-8ED9-4E05-BABF-F4B430B7B640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34C8F-9308-4680-BE6E-52DA09F7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B6563-5388-4A93-8778-96951615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09F-8A6D-40C3-B240-624C9E8F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EA33-1001-433E-8B4D-696E5E3E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44750-B7C3-4BB6-9C69-AAC72C36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AE7C-8ED9-4E05-BABF-F4B430B7B640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86B3A-6365-41A2-B919-D52CBA2A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4BBF1-D376-487E-A436-D27B1180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09F-8A6D-40C3-B240-624C9E8F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0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019AB-26FC-4AE2-9375-0F289489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AE7C-8ED9-4E05-BABF-F4B430B7B640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79EA7-A960-45D2-876E-B61526BF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1023A-971E-4664-8256-2A09156F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09F-8A6D-40C3-B240-624C9E8F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65D2-D065-4CE7-A935-B52E858B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2303-B9CB-4034-A808-C671738AF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56EBF-0F52-4098-96FA-84020A4EE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FB72F-C0B2-436F-A6C9-3006297C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AE7C-8ED9-4E05-BABF-F4B430B7B640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CC33D-12E8-4995-B411-04FEFA19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B6BB2-D9D0-4531-A584-899C5F99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09F-8A6D-40C3-B240-624C9E8F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6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9A0A3-ED97-4B31-84E4-FAF7FCFC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BE78B-B58D-45DC-9487-BEE7817D2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6B9A6-A883-4E9F-8EC1-C71A0693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7285E-848E-47B5-8CAB-964AE653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AE7C-8ED9-4E05-BABF-F4B430B7B640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C643D-4569-4F9E-918B-09D20FFB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ECABE-E2E1-42E9-B1A3-15929413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09F-8A6D-40C3-B240-624C9E8F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8992C9-9795-4A73-8A59-9B5F492A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5E46B-9D1D-493C-9991-DC6AAAF3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909BF-1B05-474F-8B61-8974FE20B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0AE7C-8ED9-4E05-BABF-F4B430B7B640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1CBBD-0A6D-4FAA-AA85-E5C169420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5891A-03A6-4E6F-933C-8CF5949EB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309F-8A6D-40C3-B240-624C9E8F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13020-C3DE-4931-BE49-2A88678D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A911B-BEB7-4CA2-B106-8CE108D63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EC816-3649-4213-B0CC-3C3FFE9DB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D0C69-3740-43B4-B6CD-CD9656DFBE6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37CE-6932-45F6-B447-C8CB22326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BEC30-B891-4BB2-8CE6-0AEC3F079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9E37-08B0-4C26-8584-4C922417F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9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Yeshua_(name)" TargetMode="External"/><Relationship Id="rId13" Type="http://schemas.openxmlformats.org/officeDocument/2006/relationships/hyperlink" Target="https://en.wikipedia.org/wiki/Theta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en.wikipedia.org/wiki/Iota" TargetMode="External"/><Relationship Id="rId12" Type="http://schemas.openxmlformats.org/officeDocument/2006/relationships/hyperlink" Target="https://en.wikipedia.org/wiki/Anointing_of_Jesus" TargetMode="External"/><Relationship Id="rId17" Type="http://schemas.openxmlformats.org/officeDocument/2006/relationships/hyperlink" Target="https://en.wikipedia.org/wiki/Soter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en.wikipedia.org/wiki/Sigm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Koine_Greek_phonology" TargetMode="External"/><Relationship Id="rId11" Type="http://schemas.openxmlformats.org/officeDocument/2006/relationships/hyperlink" Target="https://en.wikipedia.org/wiki/Christ" TargetMode="External"/><Relationship Id="rId5" Type="http://schemas.openxmlformats.org/officeDocument/2006/relationships/hyperlink" Target="https://en.wikipedia.org/wiki/Acrostic" TargetMode="External"/><Relationship Id="rId15" Type="http://schemas.openxmlformats.org/officeDocument/2006/relationships/hyperlink" Target="https://en.wikipedia.org/wiki/Upsilon" TargetMode="External"/><Relationship Id="rId10" Type="http://schemas.openxmlformats.org/officeDocument/2006/relationships/hyperlink" Target="https://en.wikipedia.org/wiki/Chi_(letter)" TargetMode="External"/><Relationship Id="rId4" Type="http://schemas.openxmlformats.org/officeDocument/2006/relationships/hyperlink" Target="https://en.wikipedia.org/wiki/Backronym" TargetMode="External"/><Relationship Id="rId9" Type="http://schemas.openxmlformats.org/officeDocument/2006/relationships/hyperlink" Target="https://en.wikipedia.org/wiki/Jesus_(name)" TargetMode="External"/><Relationship Id="rId14" Type="http://schemas.openxmlformats.org/officeDocument/2006/relationships/hyperlink" Target="https://en.wikipedia.org/wiki/Genitive_cas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43B4-4063-4AAE-85E8-A263776AA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EB451-3719-45AF-8099-B5A893C42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6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D745738-BF99-4903-9B70-84E92D98B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44" y="248941"/>
            <a:ext cx="1090028" cy="5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F5B059-023D-43C0-A255-ECDDC03E5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40" y="658164"/>
            <a:ext cx="3027152" cy="2015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01973B-E97F-4A1D-8306-739BD91C253C}"/>
              </a:ext>
            </a:extLst>
          </p:cNvPr>
          <p:cNvSpPr/>
          <p:nvPr/>
        </p:nvSpPr>
        <p:spPr>
          <a:xfrm>
            <a:off x="348079" y="3840915"/>
            <a:ext cx="9168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ἸΧΘΥΣ (</a:t>
            </a: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ichthys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), </a:t>
            </a:r>
          </a:p>
          <a:p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4" tooltip="Backronym"/>
              </a:rPr>
              <a:t>backronym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or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5" tooltip="Acrostic"/>
              </a:rPr>
              <a:t>acrostic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for "</a:t>
            </a:r>
            <a:r>
              <a:rPr lang="el-GR" b="1" dirty="0">
                <a:solidFill>
                  <a:srgbClr val="202122"/>
                </a:solidFill>
                <a:latin typeface="Arial" panose="020B0604020202020204" pitchFamily="34" charset="0"/>
              </a:rPr>
              <a:t>Ἰ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ησοῦς </a:t>
            </a:r>
            <a:r>
              <a:rPr lang="el-GR" b="1" dirty="0">
                <a:solidFill>
                  <a:srgbClr val="202122"/>
                </a:solidFill>
                <a:latin typeface="Arial" panose="020B0604020202020204" pitchFamily="34" charset="0"/>
              </a:rPr>
              <a:t>Χ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ριστὸς </a:t>
            </a:r>
            <a:r>
              <a:rPr lang="el-GR" b="1" dirty="0">
                <a:solidFill>
                  <a:srgbClr val="202122"/>
                </a:solidFill>
                <a:latin typeface="Arial" panose="020B0604020202020204" pitchFamily="34" charset="0"/>
              </a:rPr>
              <a:t>Θ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εοῦ </a:t>
            </a:r>
            <a:r>
              <a:rPr lang="el-GR" b="1" dirty="0">
                <a:solidFill>
                  <a:srgbClr val="202122"/>
                </a:solidFill>
                <a:latin typeface="Arial" panose="020B0604020202020204" pitchFamily="34" charset="0"/>
              </a:rPr>
              <a:t>Υ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ἱὸς </a:t>
            </a:r>
            <a:r>
              <a:rPr lang="el-GR" b="1" dirty="0">
                <a:solidFill>
                  <a:srgbClr val="202122"/>
                </a:solidFill>
                <a:latin typeface="Arial" panose="020B0604020202020204" pitchFamily="34" charset="0"/>
              </a:rPr>
              <a:t>Σ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ωτήρ", </a:t>
            </a: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Iēsous</a:t>
            </a: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 Christos, 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Theou</a:t>
            </a: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Yios</a:t>
            </a: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Sōtēr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; </a:t>
            </a:r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（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6" tooltip="Koine Greek phonology"/>
              </a:rPr>
              <a:t>contemporary </a:t>
            </a:r>
            <a:r>
              <a:rPr lang="en-US" dirty="0" err="1">
                <a:solidFill>
                  <a:srgbClr val="0B0080"/>
                </a:solidFill>
                <a:latin typeface="Arial" panose="020B0604020202020204" pitchFamily="34" charset="0"/>
                <a:hlinkClick r:id="rId6" tooltip="Koine Greek phonology"/>
              </a:rPr>
              <a:t>Koine</a:t>
            </a:r>
            <a:r>
              <a:rPr lang="zh-CN" altLang="en-US" dirty="0">
                <a:solidFill>
                  <a:srgbClr val="0B0080"/>
                </a:solidFill>
                <a:latin typeface="Arial" panose="020B0604020202020204" pitchFamily="34" charset="0"/>
              </a:rPr>
              <a:t>）</a:t>
            </a:r>
            <a:endParaRPr lang="en-US" altLang="zh-CN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'Jesus Christ, Son of God, Savior’.</a:t>
            </a:r>
          </a:p>
          <a:p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7" tooltip="Iota"/>
              </a:rPr>
              <a:t>Iota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), </a:t>
            </a:r>
            <a:r>
              <a:rPr lang="en-US" i="1" dirty="0" err="1">
                <a:solidFill>
                  <a:srgbClr val="0B0080"/>
                </a:solidFill>
                <a:latin typeface="Arial" panose="020B0604020202020204" pitchFamily="34" charset="0"/>
                <a:hlinkClick r:id="rId8" tooltip="Yeshua (name)"/>
              </a:rPr>
              <a:t>Iēsous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Ἰησοῦς), “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9" tooltip="Jesus (name)"/>
              </a:rPr>
              <a:t>Jesus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 </a:t>
            </a:r>
            <a:r>
              <a:rPr lang="zh-CN" altLang="en-US" dirty="0">
                <a:solidFill>
                  <a:srgbClr val="20212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</a:t>
            </a:r>
            <a:endParaRPr lang="en-US" dirty="0">
              <a:solidFill>
                <a:srgbClr val="20212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10" tooltip="Chi (letter)"/>
              </a:rPr>
              <a:t>Chi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), </a:t>
            </a:r>
            <a:r>
              <a:rPr lang="en-US" i="1" dirty="0">
                <a:solidFill>
                  <a:srgbClr val="0B0080"/>
                </a:solidFill>
                <a:latin typeface="Arial" panose="020B0604020202020204" pitchFamily="34" charset="0"/>
                <a:hlinkClick r:id="rId11" tooltip="Christ"/>
              </a:rPr>
              <a:t>Christos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Χριστός), “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12" tooltip="Anointing of Jesus"/>
              </a:rPr>
              <a:t>anointed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 </a:t>
            </a:r>
            <a:r>
              <a:rPr lang="zh-CN" altLang="en-US" dirty="0">
                <a:solidFill>
                  <a:srgbClr val="20212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基督</a:t>
            </a:r>
            <a:endParaRPr lang="en-US" dirty="0">
              <a:solidFill>
                <a:srgbClr val="20212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13" tooltip="Theta"/>
              </a:rPr>
              <a:t>Theta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), 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Theou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Θεοῦ), 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  <a:hlinkClick r:id="rId14" tooltip="Genitive case"/>
              </a:rPr>
              <a:t>“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God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hlinkClick r:id="rId14" tooltip="Genitive case"/>
              </a:rPr>
              <a:t>‘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hlinkClick r:id="rId14" tooltip="Genitive case"/>
              </a:rPr>
              <a:t>”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the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14" tooltip="Genitive case"/>
              </a:rPr>
              <a:t>genitive</a:t>
            </a:r>
            <a:r>
              <a:rPr lang="en-US" u="sng" dirty="0">
                <a:solidFill>
                  <a:srgbClr val="0B0080"/>
                </a:solidFill>
                <a:latin typeface="Arial" panose="020B0604020202020204" pitchFamily="34" charset="0"/>
                <a:hlinkClick r:id="rId14" tooltip="Genitive case"/>
              </a:rPr>
              <a:t> </a:t>
            </a:r>
            <a:r>
              <a:rPr lang="zh-CN" altLang="en-US" u="sng" dirty="0">
                <a:solidFill>
                  <a:srgbClr val="0B0080"/>
                </a:solidFill>
                <a:latin typeface="Arial" panose="020B0604020202020204" pitchFamily="34" charset="0"/>
                <a:hlinkClick r:id="rId14" tooltip="Genitive case"/>
              </a:rPr>
              <a:t> 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14" tooltip="Genitive case"/>
              </a:rPr>
              <a:t>singular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of 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Θε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ó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ς, </a:t>
            </a: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Theos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“God“     </a:t>
            </a:r>
            <a:r>
              <a:rPr lang="zh-CN" altLang="en-US" dirty="0">
                <a:solidFill>
                  <a:srgbClr val="20212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</a:t>
            </a:r>
            <a:endParaRPr lang="en-US" dirty="0">
              <a:solidFill>
                <a:srgbClr val="20212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15" tooltip="Upsilon"/>
              </a:rPr>
              <a:t>Upsilon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(y or u), </a:t>
            </a: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(h)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yios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(Y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ἱός), “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Son“   </a:t>
            </a:r>
            <a:r>
              <a:rPr lang="zh-CN" altLang="en-US" dirty="0">
                <a:solidFill>
                  <a:srgbClr val="20212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儿子</a:t>
            </a:r>
            <a:endParaRPr lang="en-US" dirty="0">
              <a:solidFill>
                <a:srgbClr val="20212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16" tooltip="Sigma"/>
              </a:rPr>
              <a:t>Sigma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(s), 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sōtēr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el-GR" dirty="0">
                <a:solidFill>
                  <a:srgbClr val="0B0080"/>
                </a:solidFill>
                <a:latin typeface="Arial" panose="020B0604020202020204" pitchFamily="34" charset="0"/>
                <a:hlinkClick r:id="rId17" tooltip="Soter"/>
              </a:rPr>
              <a:t>Σωτήρ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), “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Savior“    </a:t>
            </a:r>
            <a:r>
              <a:rPr lang="zh-CN" altLang="en-US" dirty="0">
                <a:solidFill>
                  <a:srgbClr val="20212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救主</a:t>
            </a:r>
            <a:endParaRPr lang="en-US" b="0" i="0" dirty="0">
              <a:solidFill>
                <a:srgbClr val="202122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75717-B736-4D10-A441-805E2FD5CC5C}"/>
              </a:ext>
            </a:extLst>
          </p:cNvPr>
          <p:cNvSpPr/>
          <p:nvPr/>
        </p:nvSpPr>
        <p:spPr>
          <a:xfrm>
            <a:off x="6586715" y="955269"/>
            <a:ext cx="51608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“魚”的記號</a:t>
            </a:r>
          </a:p>
          <a:p>
            <a:pPr algn="ctr"/>
            <a:endParaRPr lang="zh-TW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作為暗號告訴對方自己也是基督徒。現在仍是很流行的基督徒的一個標志。其中“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ΙΧΘΥΣ”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一詞是希臘文的“魚”，正好是其它“五”個古希臘詞的首字母縮略詞（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acronym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）。這五個古希臘詞是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"</a:t>
            </a:r>
            <a:r>
              <a:rPr lang="en-US" altLang="zh-TW" dirty="0" err="1">
                <a:latin typeface="KaiTi" panose="02010609060101010101" pitchFamily="49" charset="-122"/>
                <a:ea typeface="KaiTi" panose="02010609060101010101" pitchFamily="49" charset="-122"/>
              </a:rPr>
              <a:t>Ἰησοῦς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lang="en-US" altLang="zh-TW" dirty="0" err="1">
                <a:latin typeface="KaiTi" panose="02010609060101010101" pitchFamily="49" charset="-122"/>
                <a:ea typeface="KaiTi" panose="02010609060101010101" pitchFamily="49" charset="-122"/>
              </a:rPr>
              <a:t>Χριστός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lang="en-US" altLang="zh-TW" dirty="0" err="1">
                <a:latin typeface="KaiTi" panose="02010609060101010101" pitchFamily="49" charset="-122"/>
                <a:ea typeface="KaiTi" panose="02010609060101010101" pitchFamily="49" charset="-122"/>
              </a:rPr>
              <a:t>Θεοῦ,Υἱός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lang="en-US" altLang="zh-TW" dirty="0" err="1">
                <a:latin typeface="KaiTi" panose="02010609060101010101" pitchFamily="49" charset="-122"/>
                <a:ea typeface="KaiTi" panose="02010609060101010101" pitchFamily="49" charset="-122"/>
              </a:rPr>
              <a:t>Σωτήρ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"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，意思分別為“耶穌，基督，神，兒子，救主”。</a:t>
            </a:r>
          </a:p>
        </p:txBody>
      </p:sp>
    </p:spTree>
    <p:extLst>
      <p:ext uri="{BB962C8B-B14F-4D97-AF65-F5344CB8AC3E}">
        <p14:creationId xmlns:p14="http://schemas.microsoft.com/office/powerpoint/2010/main" val="216853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E6DD-EEAC-4B9F-A792-1A721DF60A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7625" y="327802"/>
            <a:ext cx="10515600" cy="1325563"/>
          </a:xfrm>
        </p:spPr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约拿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=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鸽子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95B06-5379-4562-88A4-8F425785DCAC}"/>
              </a:ext>
            </a:extLst>
          </p:cNvPr>
          <p:cNvSpPr/>
          <p:nvPr/>
        </p:nvSpPr>
        <p:spPr>
          <a:xfrm>
            <a:off x="748322" y="1636551"/>
            <a:ext cx="108015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aseline="30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2400" baseline="30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sz="2400" baseline="30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耶和華安排一條大魚吞了約拿，他在魚腹中三日三夜。</a:t>
            </a:r>
            <a:endParaRPr lang="en-US" altLang="zh-TW" sz="24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​ 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約拿在魚腹中禱告耶和華他的神，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說：「我遭遇患難求告耶和華，你就應允我。從陰間的深處呼求，你就俯聽我的聲音。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你將我投下深淵，就是海的深處，大水環繞我，你的波浪洪濤都漫過我身。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我說：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我從你眼前雖被驅逐，我仍要仰望你的聖殿！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』5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諸水環繞我，幾乎淹沒我，深淵圍住我，海草纏繞我的頭。</a:t>
            </a:r>
            <a:r>
              <a:rPr lang="en-US" altLang="zh-TW" sz="2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TW" altLang="en-US" sz="2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我下到山根，地的門將我永遠關住。</a:t>
            </a:r>
            <a:r>
              <a:rPr lang="zh-TW" altLang="en-US" sz="24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耶和華我的神啊，你卻將我的性命從坑中救出來。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7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我心在我裡面發昏的時候，我就想念耶和華。我的禱告進入你的聖殿，達到你的面前。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那信奉虛無之神的人離棄憐愛他們的主，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但我必用感謝的聲音獻祭於你，我所許的願我必償還。</a:t>
            </a:r>
            <a:r>
              <a:rPr lang="zh-TW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救恩出於耶和華！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</a:p>
          <a:p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  </a:t>
            </a:r>
            <a:r>
              <a:rPr lang="zh-TW" alt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耶和華吩咐魚，魚就把約拿吐在旱地上。</a:t>
            </a:r>
            <a:endParaRPr lang="en-US" sz="24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112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803A08-DBAA-4259-A4E6-E5CE829268BE}"/>
              </a:ext>
            </a:extLst>
          </p:cNvPr>
          <p:cNvSpPr/>
          <p:nvPr/>
        </p:nvSpPr>
        <p:spPr>
          <a:xfrm>
            <a:off x="985422" y="1062099"/>
            <a:ext cx="5643239" cy="5285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约翰</a:t>
            </a:r>
            <a:r>
              <a:rPr lang="en-US" altLang="zh-CN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CN" alt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天將亮的時候，耶穌站在岸上，門徒卻不知道是耶穌。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耶穌就對他們說：「小子，你們有吃的沒有？」他們回答說：「沒有。」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耶穌說：「你們把網撒在船的右邊，就必得著。」他們便撒下網去，竟拉不上來了，因為魚甚多。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耶穌所愛的那門徒對彼得說：「是主！」那時西門彼得赤著身子，一聽見是主，就束上一件外衣，跳在海裡。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其餘的門徒離岸不遠，約有二百肘*，就在小船上把那網魚拉過來。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他們上了岸，就看見那裡有炭火，上面有魚又有餅。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耶穌對他們說：「把剛才打的魚拿幾條來。」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西門彼得就去*，把網拉到岸上。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那網滿了大魚，共一百五十三條。魚雖這樣多，網卻沒有破。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耶穌說：「你們來吃早飯。」門徒中沒有一個敢問他「你是誰？」，因為知道是主。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耶穌就來拿餅和魚給他們。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耶穌從死裡復活以後向門徒顯現，這是第三次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60F7D-86E4-43EE-BCED-E7FCAF6D5E85}"/>
              </a:ext>
            </a:extLst>
          </p:cNvPr>
          <p:cNvSpPr txBox="1"/>
          <p:nvPr/>
        </p:nvSpPr>
        <p:spPr>
          <a:xfrm>
            <a:off x="985422" y="361311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复活的耶稣在加利利海边向门徒显现：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870FDC-FB17-4402-9C51-CEACE1742F97}"/>
              </a:ext>
            </a:extLst>
          </p:cNvPr>
          <p:cNvSpPr/>
          <p:nvPr/>
        </p:nvSpPr>
        <p:spPr>
          <a:xfrm>
            <a:off x="6393313" y="1062099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en-US" sz="105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  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魚</a:t>
            </a:r>
            <a:r>
              <a:rPr lang="en-US" sz="105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E9688-AEB9-4DA3-8907-74A5D71D9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097" y="4724836"/>
            <a:ext cx="4365446" cy="6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0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7438EB-C9B4-452E-820A-F68A30BB457E}"/>
              </a:ext>
            </a:extLst>
          </p:cNvPr>
          <p:cNvSpPr/>
          <p:nvPr/>
        </p:nvSpPr>
        <p:spPr>
          <a:xfrm>
            <a:off x="3119022" y="2827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启示录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我所看見的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獸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形狀像豹，腳像熊的腳，口像獅子的口。那龍將自己的能力、座位和大權柄都給了牠。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FEE091-D6A9-4424-82AE-C64552142F52}"/>
              </a:ext>
            </a:extLst>
          </p:cNvPr>
          <p:cNvSpPr/>
          <p:nvPr/>
        </p:nvSpPr>
        <p:spPr>
          <a:xfrm>
            <a:off x="221941" y="1222030"/>
            <a:ext cx="117481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</a:t>
            </a:r>
            <a:r>
              <a:rPr lang="en-US" altLang="zh-CN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有四個大獸從海中上來，形狀各有不同。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頭一個像獅子，有鷹的翅膀。我正觀看的時候，獸的翅膀被拔去，獸從地上得立起來，用兩腳站立，像人一樣，又得了人心。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又有一獸如熊，就是第二獸，旁跨而坐，口齒內銜著三根肋骨。有吩咐這獸的說：「起來，吞吃多肉！」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此後我觀看，又有一獸如豹，背上有鳥的四個翅膀。這獸有四個頭，又得了權柄。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其後我在夜間的異象中觀看，見第四獸甚是可怕，極其強壯，大有力量，有大鐵牙，吞吃嚼碎，所剩下的用腳踐踏。這獸與前三獸大不相同，頭有十角。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我正觀看這些角，見其中又長起一個小角，先前的角中有三角在這角前，連根被牠拔出來。這角有眼，像人的眼，有口說誇大的話。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我觀看，見有寶座設立，上頭坐著亙古常在者。他的衣服潔白如雪，頭髮如純淨的羊毛。寶座乃火焰，其輪乃烈火。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從他面前有火像河發出，侍奉他的有千千，在他面前侍立的有萬萬。他坐著要行審判，案卷都展開了。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那時我觀看，見那獸因小角說誇大話的聲音被殺，身體損壞，扔在火中焚燒。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其餘的獸，權柄都被奪去，生命卻仍存留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，直到所定的時候和日期。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我在夜間的異象中觀看，見有一位像人子的，駕著天雲而來，被領到亙古常在者面前，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得了權柄、榮耀、國度，使各方、各國、各族的人都侍奉他。他的權柄是永遠的，不能廢去，他的國必不敗壞。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至於我但以理，我的靈在我裡面愁煩，我腦中的異象使我驚惶。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我就近一位侍立者，問他這一切的真情。他就告訴我，將那事的講解給我說明：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這四個大獸就是四王將要在世上興起。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然而，至高者的聖民必要得國享受，直到永永遠遠。」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那時我願知道第四獸的真情，牠為何與那三獸的真情大不相同，甚是可怕，有鐵牙銅爪，吞吃嚼碎，所剩下的用腳踐踏；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頭有十角和那另長的一角，在這角前有三角被牠打落，這角有眼，有說誇大話的口，形狀強橫過於牠的同類。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我觀看，見這角與聖民爭戰，勝了他們，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直到亙古常在者來給至高者的聖民申冤，聖民得國的時候就到了。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那侍立者這樣說：「第四獸就是世上必有的第四國，與一切國大不相同，必吞吃全地，並且踐踏嚼碎。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至於那十角，就是從這國中必興起的十王。後來又興起一王，與先前的不同，他必制伏三王。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他必向至高者說誇大的話，必折磨至高者的聖民，必想改變節期和律法，聖民必交付他手一載，二載，半載。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然而，審判者必坐著行審判，他的權柄必被奪去、毀壞、滅絕，一直到底。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國度、權柄和天下諸國的大權必賜給至高者的聖民。他的國是永遠的，一切掌權的都必侍奉他，順從他。」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那事至此完畢。至於我但以理，心中甚是驚惶，臉色也改變了，卻將那事存記在心。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045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E77C-30CA-4862-A2B9-9837B92A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啟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1-18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287B1-8EAC-437A-BD9A-3C7307C5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我又看見一個獸從海中上來，有十角七頭，在十角上戴着十個冠冕，七頭上有褻瀆的名號。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我所看見的獸，</a:t>
            </a:r>
            <a:r>
              <a:rPr lang="zh-TW" altLang="en-US" sz="2400" b="1" dirty="0">
                <a:solidFill>
                  <a:srgbClr val="BA7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形狀像豹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腳像熊的腳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口像獅子的口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。那龍將自己的能力、座位，和大權柄都給了牠。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我看見獸的七頭中，有一個似乎受了死傷，那死傷卻醫好了。全地的人都希奇跟從那獸，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又拜那龍－因為牠將自己的權柄給了獸，也拜獸，說：「誰能比這獸，誰能與牠交戰呢？」</a:t>
            </a: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又賜給牠說誇大褻瀆話的口，又有權柄賜給牠，可以任意而行四十二個月。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獸就開口向上帝說褻瀆的話，褻瀆上帝的名並他的帳幕，以及那些住在天上的。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又任憑牠與聖徒爭戰，並且得勝；也把權柄賜給牠，制伏各族、各民、各方、各國。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凡住在地上、名字從創世以來沒有記在被殺之羔羊生命冊上的人，都要拜牠。</a:t>
            </a: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凡有耳的，就應當聽！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擄掠人的，必被擄掠；用刀殺人的，必被刀殺。</a:t>
            </a:r>
          </a:p>
          <a:p>
            <a:pPr marL="0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聖徒的忍耐和信心就是在此。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405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2720-58E5-49F8-A9DF-8880B614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342CE-3353-45E1-BF96-A8CF05BA4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我又看見另有一個獸從地中上來，有兩角如同羊羔，說話好像龍。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牠在頭一個獸面前，施行頭一個獸所有的權柄，並且叫地和住在地上的人拜那死傷醫好的頭一個獸。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又行大奇事，甚至在人面前，叫火從天降在地上。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牠因賜給牠權柄在獸面前能行奇事，就迷惑住在地上的人，說：「要給那受刀傷還活着的獸作個像。」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又有權柄賜給牠，叫獸像有生氣，並且能說話，又叫所有不拜獸像的人都被殺害。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牠又叫眾人，無論大小、貧富、自主的、為奴的，都在右手上或是在額上受一個印記。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除了那受印記、有了獸名或有獸名數目的，都不得做買賣。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在這裏有智慧：凡有聰明的，可以算計獸的數目；因為這是人的數目，它的數目是六百六十六。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842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CA74-4B3A-410C-8ED7-CDFC743D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四獸（但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）與十角？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924C16-BA79-4A70-BE12-493AA27DB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656" y="1690688"/>
            <a:ext cx="1809750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A2F725-E7D8-4DA3-8062-CD1B6A371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217" y="1483566"/>
            <a:ext cx="3101909" cy="1744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695CA-18D4-4F1D-93F1-A4B593531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770" y="3629611"/>
            <a:ext cx="4017061" cy="2870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AE5AD-47BF-4EC6-B331-CCD5B6249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853" y="1465974"/>
            <a:ext cx="2857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6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5637-C120-4800-AB11-44D69577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F9B09-7B73-47FA-877C-5C7DA0107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0C952-0473-4455-90C0-1FECB3209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06" y="606140"/>
            <a:ext cx="8314369" cy="596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C3DB1A61-A434-4DD3-9F43-3EA9EEB57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62" b="15190"/>
          <a:stretch/>
        </p:blipFill>
        <p:spPr>
          <a:xfrm>
            <a:off x="321574" y="180885"/>
            <a:ext cx="11548852" cy="64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45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C7EB34-458B-4D0E-A978-6C337CBA4B55}"/>
              </a:ext>
            </a:extLst>
          </p:cNvPr>
          <p:cNvSpPr/>
          <p:nvPr/>
        </p:nvSpPr>
        <p:spPr>
          <a:xfrm>
            <a:off x="2015628" y="1948193"/>
            <a:ext cx="936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/>
              <a:t>​ </a:t>
            </a:r>
            <a:r>
              <a:rPr lang="he-IL" sz="3600" baseline="30000" dirty="0"/>
              <a:t>1</a:t>
            </a:r>
            <a:r>
              <a:rPr lang="he-IL" sz="3600" dirty="0"/>
              <a:t> בְּרֵאשִׁ֖ית בָּרָ֣א אֱלֹהִ֑ים </a:t>
            </a:r>
            <a:r>
              <a:rPr lang="he-IL" sz="3600" dirty="0">
                <a:solidFill>
                  <a:srgbClr val="FF0000"/>
                </a:solidFill>
              </a:rPr>
              <a:t>אֵ֥ת</a:t>
            </a:r>
            <a:r>
              <a:rPr lang="he-IL" sz="3600" dirty="0"/>
              <a:t> הַשָּׁמַ֖יִם </a:t>
            </a:r>
            <a:r>
              <a:rPr lang="he-IL" sz="3600" dirty="0">
                <a:solidFill>
                  <a:srgbClr val="FF0000"/>
                </a:solidFill>
              </a:rPr>
              <a:t>וְאֵ֥ת</a:t>
            </a:r>
            <a:r>
              <a:rPr lang="he-IL" sz="3600" dirty="0"/>
              <a:t> הָאָֽרֶץ׃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2B110C-26D2-49F3-8B14-BEB4A3DBF7E3}"/>
              </a:ext>
            </a:extLst>
          </p:cNvPr>
          <p:cNvSpPr/>
          <p:nvPr/>
        </p:nvSpPr>
        <p:spPr>
          <a:xfrm>
            <a:off x="3975920" y="705321"/>
            <a:ext cx="4903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创</a:t>
            </a:r>
            <a:r>
              <a:rPr lang="en-US" altLang="zh-CN" sz="32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32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sz="32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起初，神創造天地。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4300C-C09C-4B84-98D3-AB419E623691}"/>
              </a:ext>
            </a:extLst>
          </p:cNvPr>
          <p:cNvSpPr txBox="1"/>
          <p:nvPr/>
        </p:nvSpPr>
        <p:spPr>
          <a:xfrm>
            <a:off x="2476870" y="2883289"/>
            <a:ext cx="703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7                 6                   5                  4                 3                 2                          1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2BF79-9F33-411A-9CF2-493B8E4664EA}"/>
              </a:ext>
            </a:extLst>
          </p:cNvPr>
          <p:cNvSpPr/>
          <p:nvPr/>
        </p:nvSpPr>
        <p:spPr>
          <a:xfrm>
            <a:off x="1769615" y="3975846"/>
            <a:ext cx="9540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启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主神說：「我是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阿拉法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，我是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俄梅戛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*，是昔在、今在、以後永在的全能者。」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58B38C-6E6A-43BF-B385-17AB7B3895C9}"/>
              </a:ext>
            </a:extLst>
          </p:cNvPr>
          <p:cNvSpPr/>
          <p:nvPr/>
        </p:nvSpPr>
        <p:spPr>
          <a:xfrm>
            <a:off x="3048000" y="5129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启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他又對我說：「都成了！我是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阿拉法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，我是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俄梅戛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；我是初，我是終。我要將生命泉的水白白賜給那口渴的人喝。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894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7045B-739D-4075-9F04-DB842004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61" y="0"/>
            <a:ext cx="10515600" cy="1325563"/>
          </a:xfrm>
        </p:spPr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B611-8460-4324-909A-3E3A2A62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56442"/>
            <a:ext cx="11084511" cy="5601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大衛的詩，交於伶長。</a:t>
            </a:r>
          </a:p>
          <a:p>
            <a:pPr marL="0" indent="0">
              <a:buNone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諸天述說神的榮耀，穹蒼傳揚他的手段。</a:t>
            </a:r>
          </a:p>
          <a:p>
            <a:pPr marL="0" indent="0">
              <a:buNone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這日到那日發出言語，這夜到那夜傳出知識。</a:t>
            </a:r>
          </a:p>
          <a:p>
            <a:pPr marL="0" indent="0">
              <a:buNone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無言無語，也無聲音可聽。</a:t>
            </a:r>
          </a:p>
          <a:p>
            <a:pPr marL="514350" indent="-514350">
              <a:buAutoNum type="arabicPlain" startAt="4"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他的量帶通遍天下，他的言語傳到地極。神在其間為太陽安設帳幕，</a:t>
            </a:r>
          </a:p>
          <a:p>
            <a:pPr marL="0" indent="0">
              <a:buNone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太陽如同新郎出洞房，又如勇士歡然奔路。</a:t>
            </a:r>
          </a:p>
          <a:p>
            <a:pPr marL="0" indent="0">
              <a:buNone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它從天這邊出來，繞到天那邊，沒有一物被隱藏不得他的熱氣。</a:t>
            </a:r>
          </a:p>
          <a:p>
            <a:pPr marL="0" indent="0">
              <a:buNone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耶和華的律法全備，能甦醒人心。耶和華的法度確定，能使愚人有智慧。</a:t>
            </a:r>
          </a:p>
          <a:p>
            <a:pPr marL="0" indent="0">
              <a:buNone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耶和華的訓詞正直，能快活人的心。耶和華的命令清潔，能明亮人的眼目。</a:t>
            </a:r>
          </a:p>
          <a:p>
            <a:pPr marL="0" indent="0">
              <a:buNone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耶和華的道理潔淨，存到永遠。耶和華的典章真實，全然公義。</a:t>
            </a:r>
          </a:p>
          <a:p>
            <a:pPr marL="0" indent="0">
              <a:buNone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都比金子可羨慕，且比極多的精金可羨慕；比蜜甘甜，且比蜂房下滴的蜜甘甜。</a:t>
            </a:r>
          </a:p>
          <a:p>
            <a:pPr marL="0" indent="0">
              <a:buNone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況且你的僕人因此受警戒，守著這些便有大賞。</a:t>
            </a:r>
          </a:p>
          <a:p>
            <a:pPr marL="0" indent="0">
              <a:buNone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誰能知道自己的錯失呢？願你赦免我隱而未現的過錯。</a:t>
            </a:r>
          </a:p>
          <a:p>
            <a:pPr marL="0" indent="0">
              <a:buNone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求你攔阻僕人，不犯任意妄為的罪，不容這罪轄制我，我便完全，免犯大罪。</a:t>
            </a:r>
          </a:p>
          <a:p>
            <a:pPr marL="0" indent="0">
              <a:buNone/>
            </a:pP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耶和華我的磐石，我的救贖主啊，願我口中的言語、心裡的意念在你面前蒙悅納。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73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7045B-739D-4075-9F04-DB842004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B611-8460-4324-909A-3E3A2A62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51756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大衛的詩，交於伶長。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諸天述說神的榮耀，穹蒼傳揚他的手段。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這日到那日發出言語，這夜到那夜傳出知識。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無言無語，也無聲音可聽。</a:t>
            </a:r>
          </a:p>
          <a:p>
            <a:pPr marL="514350" indent="-514350">
              <a:buAutoNum type="arabicPlain" startAt="4"/>
            </a:pP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他的量帶通遍天下，他的言語傳到地極。</a:t>
            </a:r>
            <a:endParaRPr lang="en-US" altLang="zh-TW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神在其間為太陽安設帳幕，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太陽如同新郎出洞房，又如勇士歡然奔路。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它從天這邊出來，繞到天那邊，沒有一物被隱藏不得他的熱氣。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 神之言純潔真誠</a:t>
            </a:r>
          </a:p>
          <a:p>
            <a:pPr marL="457200" lvl="1" indent="0">
              <a:buNone/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耶和華的律法全備，能甦醒人心。耶和華的法度確定，能使愚人有智慧。</a:t>
            </a:r>
          </a:p>
          <a:p>
            <a:pPr marL="457200" lvl="1" indent="0">
              <a:buNone/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耶和華的訓詞正直，能快活人的心。耶和華的命令清潔，能明亮人的眼目。</a:t>
            </a:r>
          </a:p>
          <a:p>
            <a:pPr marL="457200" lvl="1" indent="0">
              <a:buNone/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 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耶和華的道理潔淨，存到永遠。耶和華的典章真實，全然公義。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都比金子可羨慕，且比極多的精金可羨慕；比蜜甘甜，且比蜂房下滴的蜜甘甜。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況且你的僕人因此受警戒，守著這些便有大賞。</a:t>
            </a:r>
          </a:p>
          <a:p>
            <a:pPr marL="914400" lvl="2" indent="0">
              <a:buNone/>
            </a:pPr>
            <a:r>
              <a:rPr lang="en-US" altLang="zh-TW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 </a:t>
            </a:r>
            <a:r>
              <a:rPr lang="zh-TW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誰能知道自己的錯失呢？願你赦免我隱而未現的過錯。</a:t>
            </a:r>
          </a:p>
          <a:p>
            <a:pPr marL="914400" lvl="2" indent="0">
              <a:buNone/>
            </a:pPr>
            <a:r>
              <a:rPr lang="en-US" altLang="zh-TW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 </a:t>
            </a:r>
            <a:r>
              <a:rPr lang="zh-TW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求你攔阻僕人，不犯任意妄為的罪，不容這罪轄制我，我便完全，免犯大罪。</a:t>
            </a:r>
          </a:p>
          <a:p>
            <a:pPr marL="914400" lvl="2" indent="0">
              <a:buNone/>
            </a:pPr>
            <a:r>
              <a:rPr lang="en-US" altLang="zh-TW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 </a:t>
            </a:r>
            <a:r>
              <a:rPr lang="zh-TW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耶和華我的磐石，我的救贖主啊，願我口中的言語、心裡的意念在你面前蒙悅納。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526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7045B-739D-4075-9F04-DB842004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B611-8460-4324-909A-3E3A2A62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51756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大衛的詩，交於伶長。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諸天述說神的榮耀，穹蒼傳揚他的手段。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這日到那日發出言語，這夜到那夜傳出知識。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無言無語，也無聲音可聽。</a:t>
            </a:r>
          </a:p>
          <a:p>
            <a:pPr marL="514350" indent="-514350">
              <a:buAutoNum type="arabicPlain" startAt="4"/>
            </a:pP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他的量帶通遍天下，他的言語傳到地極。</a:t>
            </a:r>
            <a:endParaRPr lang="en-US" altLang="zh-TW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神在其間為太陽安設帳幕，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太陽如同新郎出洞房，又如勇士歡然奔路。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它從天這邊出來，繞到天那邊，沒有一物被隱藏不得他的熱氣。</a:t>
            </a:r>
          </a:p>
          <a:p>
            <a:pPr marL="457200" lvl="1" indent="0">
              <a:buNone/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耶和華的律法全備，能甦醒人心。耶和華的法度確定，能使愚人有智慧。</a:t>
            </a:r>
          </a:p>
          <a:p>
            <a:pPr marL="457200" lvl="1" indent="0">
              <a:buNone/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耶和華的訓詞正直，能快活人的心。耶和華的命令清潔，能明亮人的眼目。</a:t>
            </a:r>
          </a:p>
          <a:p>
            <a:pPr marL="457200" lvl="1" indent="0">
              <a:buNone/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 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耶和華的道理潔淨，存到永遠。耶和華的典章真實，全然公義。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都比金子可羨慕，且比極多的精金可羨慕；比蜜甘甜，且比蜂房下滴的蜜甘甜。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況且你的僕人因此受警戒，守著這些便有大賞。</a:t>
            </a:r>
          </a:p>
          <a:p>
            <a:pPr marL="914400" lvl="2" indent="0">
              <a:buNone/>
            </a:pPr>
            <a:r>
              <a:rPr lang="en-US" altLang="zh-TW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 </a:t>
            </a:r>
            <a:r>
              <a:rPr lang="zh-TW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誰能知道自己的錯失呢？願你赦免我隱而未現的過錯。</a:t>
            </a:r>
          </a:p>
          <a:p>
            <a:pPr marL="914400" lvl="2" indent="0">
              <a:buNone/>
            </a:pPr>
            <a:r>
              <a:rPr lang="en-US" altLang="zh-TW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 </a:t>
            </a:r>
            <a:r>
              <a:rPr lang="zh-TW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求你攔阻僕人，不犯任意妄為的罪，不容這罪轄制我，我便完全，免犯大罪。</a:t>
            </a:r>
          </a:p>
          <a:p>
            <a:pPr marL="914400" lvl="2" indent="0">
              <a:buNone/>
            </a:pPr>
            <a:r>
              <a:rPr lang="en-US" altLang="zh-TW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 </a:t>
            </a:r>
            <a:r>
              <a:rPr lang="zh-TW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耶和華我的磐石，我的救贖主啊，願我口中的言語、心裡的意念在你面前蒙悅納。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988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B1FA-818F-468C-8CDD-1F54B3D1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5781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5E4BE-BA47-4E5D-93F9-E12A02AE3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284" y="2216356"/>
            <a:ext cx="4500979" cy="4351338"/>
          </a:xfrm>
        </p:spPr>
        <p:txBody>
          <a:bodyPr/>
          <a:lstStyle/>
          <a:p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19=12+7</a:t>
            </a:r>
          </a:p>
          <a:p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年一个周期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常年（一年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个月）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个闰年（一年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个月）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A349A24-936B-42CF-A1F3-1EE9567E385A}"/>
              </a:ext>
            </a:extLst>
          </p:cNvPr>
          <p:cNvSpPr/>
          <p:nvPr/>
        </p:nvSpPr>
        <p:spPr>
          <a:xfrm rot="10800000">
            <a:off x="2592280" y="78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0E556-C3A4-4E7E-95D4-01A32085740D}"/>
              </a:ext>
            </a:extLst>
          </p:cNvPr>
          <p:cNvSpPr txBox="1"/>
          <p:nvPr/>
        </p:nvSpPr>
        <p:spPr>
          <a:xfrm>
            <a:off x="4474345" y="6898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犹太日历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2020-2021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21C8356-4C2F-44FE-9FD7-0FA657965347}"/>
              </a:ext>
            </a:extLst>
          </p:cNvPr>
          <p:cNvSpPr/>
          <p:nvPr/>
        </p:nvSpPr>
        <p:spPr>
          <a:xfrm rot="16200000">
            <a:off x="5234608" y="737860"/>
            <a:ext cx="272068" cy="145071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068ED54-030C-4138-998E-3601E3E5FC85}"/>
              </a:ext>
            </a:extLst>
          </p:cNvPr>
          <p:cNvSpPr/>
          <p:nvPr/>
        </p:nvSpPr>
        <p:spPr>
          <a:xfrm rot="16200000">
            <a:off x="1365087" y="930081"/>
            <a:ext cx="161396" cy="105011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3D66B-400C-422E-BD15-697F680C22A6}"/>
              </a:ext>
            </a:extLst>
          </p:cNvPr>
          <p:cNvSpPr txBox="1"/>
          <p:nvPr/>
        </p:nvSpPr>
        <p:spPr>
          <a:xfrm>
            <a:off x="888581" y="176885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近</a:t>
            </a:r>
            <a:r>
              <a:rPr lang="en-US" altLang="zh-CN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6000</a:t>
            </a:r>
            <a:r>
              <a:rPr lang="zh-CN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0D46D-9F21-4D5B-A68A-F79390D4D69B}"/>
              </a:ext>
            </a:extLst>
          </p:cNvPr>
          <p:cNvSpPr/>
          <p:nvPr/>
        </p:nvSpPr>
        <p:spPr>
          <a:xfrm>
            <a:off x="1063265" y="5184223"/>
            <a:ext cx="10700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启示录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我又看見幾個寶座，也有坐在上面的，並有審判的權柄賜給他們。我又看見那些因為給耶穌作見證並為神之道被斬者的靈魂，和那沒有拜過獸與獸像，也沒有在額上和手上受過牠印記之人的靈魂；他們都復活了，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與基督一同做王一千年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這是頭一次的復活。其餘的死人還沒有復活，直等那一千年完了。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在頭一次復活有份的有福了，聖潔了！第二次的死在他們身上沒有權柄。他們必做神和基督的祭司，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並要與基督一同做王一千年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514A2-4496-4C7A-BA8E-77D603C70CF4}"/>
              </a:ext>
            </a:extLst>
          </p:cNvPr>
          <p:cNvSpPr txBox="1"/>
          <p:nvPr/>
        </p:nvSpPr>
        <p:spPr>
          <a:xfrm>
            <a:off x="3343266" y="464528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基督地上做王一千年</a:t>
            </a:r>
            <a:endParaRPr lang="en-US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102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6D2E-4183-4C23-8ECE-E8D3F0A9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彼得后书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BFB6C-F049-4D03-AB7F-3EA2E2C2C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親愛的弟兄啊，有一件事你們不可忘記，就是主看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一日如千年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，千年如一日。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90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611A-5869-4313-AF37-CD58FFE0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以赛亚书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46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9-10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2C068-C943-4E05-9082-0C0FFFBE2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1466" cy="4351338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你們要追念上古的事，因為我是神，並無別神。我是神，再沒有能比我的。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我從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起初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指明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末後的事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，從古時言明未成的事，說：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我的籌算必立定，凡我所喜悅的，我必成就。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BA6203-D92F-4869-B774-0CBCFD6D0AFF}"/>
              </a:ext>
            </a:extLst>
          </p:cNvPr>
          <p:cNvSpPr/>
          <p:nvPr/>
        </p:nvSpPr>
        <p:spPr>
          <a:xfrm>
            <a:off x="9255944" y="1431720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בְּ</a:t>
            </a:r>
            <a:r>
              <a:rPr lang="he-IL" dirty="0">
                <a:solidFill>
                  <a:srgbClr val="00B050"/>
                </a:solidFill>
              </a:rPr>
              <a:t>רֵאשִׁ֖ית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F073C-3145-4F6D-9028-09682174745C}"/>
              </a:ext>
            </a:extLst>
          </p:cNvPr>
          <p:cNvSpPr/>
          <p:nvPr/>
        </p:nvSpPr>
        <p:spPr>
          <a:xfrm>
            <a:off x="8889391" y="2196769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בָּרָ֣א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21769E-6BCF-4934-902D-3282429BCA02}"/>
              </a:ext>
            </a:extLst>
          </p:cNvPr>
          <p:cNvSpPr/>
          <p:nvPr/>
        </p:nvSpPr>
        <p:spPr>
          <a:xfrm>
            <a:off x="8954312" y="2752579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בַּר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051215-FF0E-4C5E-957B-679ABAB8CA9E}"/>
              </a:ext>
            </a:extLst>
          </p:cNvPr>
          <p:cNvSpPr/>
          <p:nvPr/>
        </p:nvSpPr>
        <p:spPr>
          <a:xfrm>
            <a:off x="8889391" y="3286125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רֹאשׁ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77432-9202-4B0F-A8F2-AC1A9007B92A}"/>
              </a:ext>
            </a:extLst>
          </p:cNvPr>
          <p:cNvSpPr/>
          <p:nvPr/>
        </p:nvSpPr>
        <p:spPr>
          <a:xfrm>
            <a:off x="8947900" y="3847691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אֵשׁ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4B399-8628-4720-9C7E-7802CF512E73}"/>
              </a:ext>
            </a:extLst>
          </p:cNvPr>
          <p:cNvSpPr/>
          <p:nvPr/>
        </p:nvSpPr>
        <p:spPr>
          <a:xfrm>
            <a:off x="8929466" y="4375481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שַׁיִת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4C702C-7D3B-482D-ADE9-ECD1F7D7787D}"/>
              </a:ext>
            </a:extLst>
          </p:cNvPr>
          <p:cNvSpPr/>
          <p:nvPr/>
        </p:nvSpPr>
        <p:spPr>
          <a:xfrm>
            <a:off x="9004006" y="48477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שַׁי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37889C-51A7-4AC7-892E-DD41C47F9B38}"/>
              </a:ext>
            </a:extLst>
          </p:cNvPr>
          <p:cNvSpPr txBox="1"/>
          <p:nvPr/>
        </p:nvSpPr>
        <p:spPr>
          <a:xfrm>
            <a:off x="9898602" y="484771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Gift </a:t>
            </a:r>
            <a:r>
              <a:rPr lang="zh-CN" altLang="en-US" dirty="0"/>
              <a:t>礼物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701759-F861-46CF-BCE2-696114173C9C}"/>
              </a:ext>
            </a:extLst>
          </p:cNvPr>
          <p:cNvSpPr txBox="1"/>
          <p:nvPr/>
        </p:nvSpPr>
        <p:spPr>
          <a:xfrm>
            <a:off x="10011517" y="3849586"/>
            <a:ext cx="81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Fire </a:t>
            </a:r>
            <a:r>
              <a:rPr lang="zh-CN" altLang="en-US" dirty="0"/>
              <a:t>火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93205F-30C9-4F81-81E1-00C5020CB9A8}"/>
              </a:ext>
            </a:extLst>
          </p:cNvPr>
          <p:cNvSpPr txBox="1"/>
          <p:nvPr/>
        </p:nvSpPr>
        <p:spPr>
          <a:xfrm>
            <a:off x="9898602" y="4357526"/>
            <a:ext cx="130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Thorn </a:t>
            </a:r>
            <a:r>
              <a:rPr lang="zh-CN" altLang="en-US" dirty="0"/>
              <a:t>荆棘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138C79-2795-42D0-BCEF-08A97FE6BF0B}"/>
              </a:ext>
            </a:extLst>
          </p:cNvPr>
          <p:cNvSpPr txBox="1"/>
          <p:nvPr/>
        </p:nvSpPr>
        <p:spPr>
          <a:xfrm>
            <a:off x="9941081" y="328612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Head </a:t>
            </a:r>
            <a:r>
              <a:rPr lang="zh-CN" altLang="en-US" dirty="0"/>
              <a:t>头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A4AB37-569C-423D-8BBB-A5A4B956DDBB}"/>
              </a:ext>
            </a:extLst>
          </p:cNvPr>
          <p:cNvSpPr txBox="1"/>
          <p:nvPr/>
        </p:nvSpPr>
        <p:spPr>
          <a:xfrm>
            <a:off x="9948296" y="2778185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Son</a:t>
            </a:r>
            <a:r>
              <a:rPr lang="zh-CN" altLang="en-US" dirty="0"/>
              <a:t>儿子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ECD663-1B37-463A-AE37-5AE11232DA41}"/>
              </a:ext>
            </a:extLst>
          </p:cNvPr>
          <p:cNvSpPr txBox="1"/>
          <p:nvPr/>
        </p:nvSpPr>
        <p:spPr>
          <a:xfrm>
            <a:off x="9789405" y="2208091"/>
            <a:ext cx="131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Create </a:t>
            </a:r>
            <a:r>
              <a:rPr lang="zh-CN" altLang="en-US" dirty="0"/>
              <a:t>创造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A106E7-FA77-45B4-8138-42C5FDEB1240}"/>
              </a:ext>
            </a:extLst>
          </p:cNvPr>
          <p:cNvSpPr txBox="1"/>
          <p:nvPr/>
        </p:nvSpPr>
        <p:spPr>
          <a:xfrm>
            <a:off x="6720396" y="347807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创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起初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，神創造天地。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29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5CD6-E796-4558-8CE4-703B727D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9" y="0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创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1-2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63B02-2102-4283-8F60-6A1945D23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07364"/>
            <a:ext cx="10933591" cy="5415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 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起初，神創造天地。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地是空虛混沌，淵面黑暗，神的靈運行在水面上。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神說：「要有光。」就有了光。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神看光是好的，就把光暗分開了。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神稱光為晝，稱暗為夜。有晚上，有早晨，這是頭一日。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神說：「諸水之間要有空氣，將水分為上下。」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神就造出空氣，將空氣以下的水、空氣以上的水分開了。事就這樣成了。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神稱空氣為天。有晚上，有早晨，是第二日。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神說：「天下的水要聚在一處，使旱地露出來。」事就這樣成了。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神稱旱地為地，稱水的聚處為海。神看著是好的。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神說：「地要發生青草和結種子的菜蔬，並結果子的樹木，各從其類，果子都包著核。」事就這樣成了。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於是地發生了青草和結種子的菜蔬，各從其類；並結果子的樹木，各從其類，果子都包著核。神看著是好的。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有晚上，有早晨，是第三日。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神說：「天上要有光體，可以分晝夜，做記號，定節令、日子、年歲，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並要發光在天空，普照在地上。」事就這樣成了。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於是神造了兩個大光，大的管晝，小的管夜，又造眾星。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就把這些光擺列在天空，普照在地上，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管理晝夜，分別明暗。神看著是好的。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有晚上，有早晨，是第四日。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神說：「水要多多滋生有生命的物，要有雀鳥飛在地面以上、天空之中。」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神就造出大魚和水中所滋生各樣有生命的動物，各從其類；又造出各樣飛鳥，各從其類。神看著是好的。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神就賜福給這一切，說：「滋生繁多，充滿海中的水，雀鳥也要多生在地上。」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有晚上，有早晨，是第五日。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神說：「地要生出活物來，各從其類；牲畜、昆蟲、野獸，各從其類。」事就這樣成了。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於是神造出野獸，各從其類；牲畜，各從其類；地上一切昆蟲，各從其類。神看著是好的。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神說：「我們要照著我們的形象，按著我們的樣式造人，使他們管理海裡的魚、空中的鳥、地上的牲畜和全地，並地上所爬的一切昆蟲。」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神就照著自己的形象造人，乃是照著他的形象，造男造女。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神就賜福給他們，又對他們說：「要生養眾多，遍滿地面，治理這地，也要管理海裡的魚、空中的鳥和地上各樣行動的活物。」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神說：「看哪，我將遍地上一切結種子的菜蔬和一切樹上所結有核的果子，全賜給你們做食物。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至於地上的走獸和空中的飛鳥，並各樣爬在地上有生命的物，我將青草賜給牠們做食物。」事就這樣成了。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神看著一切所造的都甚好。有晚上，有早晨，是第六日。​ 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天地萬物都造齊了。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到第七日，神造物的工已經完畢，就在第七日歇了他一切的工，安息了。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神賜福給第七日，定為聖日，因為在這日神歇了他一切創造的工，就安息了。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264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EE848F-1DE4-41F7-B21B-10679FAD9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01101"/>
              </p:ext>
            </p:extLst>
          </p:nvPr>
        </p:nvGraphicFramePr>
        <p:xfrm>
          <a:off x="0" y="0"/>
          <a:ext cx="12192000" cy="6931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6773">
                  <a:extLst>
                    <a:ext uri="{9D8B030D-6E8A-4147-A177-3AD203B41FA5}">
                      <a16:colId xmlns:a16="http://schemas.microsoft.com/office/drawing/2014/main" val="101168235"/>
                    </a:ext>
                  </a:extLst>
                </a:gridCol>
                <a:gridCol w="1725227">
                  <a:extLst>
                    <a:ext uri="{9D8B030D-6E8A-4147-A177-3AD203B41FA5}">
                      <a16:colId xmlns:a16="http://schemas.microsoft.com/office/drawing/2014/main" val="519671230"/>
                    </a:ext>
                  </a:extLst>
                </a:gridCol>
              </a:tblGrid>
              <a:tr h="398047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七日创造：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七千年：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348726"/>
                  </a:ext>
                </a:extLst>
              </a:tr>
              <a:tr h="644767">
                <a:tc>
                  <a:txBody>
                    <a:bodyPr/>
                    <a:lstStyle/>
                    <a:p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起初，神創造天地。</a:t>
                      </a:r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地是空虛混沌，淵面黑暗，神的靈運行在水面上。</a:t>
                      </a:r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神說：「要有光。」就有了光。</a:t>
                      </a:r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神看光是好的，就把光暗分開了。</a:t>
                      </a:r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神稱光為晝，稱暗為夜。有晚上，有早晨，這是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頭一日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1. 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人类堕落；以诺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055672"/>
                  </a:ext>
                </a:extLst>
              </a:tr>
              <a:tr h="692290">
                <a:tc>
                  <a:txBody>
                    <a:bodyPr/>
                    <a:lstStyle/>
                    <a:p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神說：「諸水之間要有空氣，將水分為上下。」</a:t>
                      </a:r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神就造出空氣，將空氣以下的水、空氣以上的水分開了。事就這樣成了。</a:t>
                      </a:r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神稱空氣為天。有晚上，有早晨，是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第二日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2. 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大洪水：诺亚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67791"/>
                  </a:ext>
                </a:extLst>
              </a:tr>
              <a:tr h="1087885">
                <a:tc>
                  <a:txBody>
                    <a:bodyPr/>
                    <a:lstStyle/>
                    <a:p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9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神說：「天下的水要聚在一處，使旱地露出來。」事就這樣成了。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10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神稱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旱地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為地，稱水的聚處為海。神看著是好的。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11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神說：「地要發生青草和結種子的菜蔬，並結果子的樹木，各從其類，果子都包著核。」事就這樣成了。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12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於是地發生了青草和結種子的菜蔬，各從其類；並結果子的樹木，各從其類，果子都包著核。神看著是好的。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13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有晚上，有早晨，是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第三日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3. 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甘地、海；食物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05583"/>
                  </a:ext>
                </a:extLst>
              </a:tr>
              <a:tr h="840638">
                <a:tc>
                  <a:txBody>
                    <a:bodyPr/>
                    <a:lstStyle/>
                    <a:p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14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神說：「天上要有光體，可以分晝夜，做記號，定節令、日子、年歲，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15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並要發光在天空，普照在地上。」事就這樣成了。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16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於是神造了兩個大光，大的管晝，小的管夜，又造眾星。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17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就把這些光擺列在天空，普照在地上，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18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管理晝夜，分別明暗。神看著是好的。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19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有晚上，有早晨，是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第四日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4. 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太阳；众先知</a:t>
                      </a:r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—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耶稣基督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173354"/>
                  </a:ext>
                </a:extLst>
              </a:tr>
              <a:tr h="840638">
                <a:tc>
                  <a:txBody>
                    <a:bodyPr/>
                    <a:lstStyle/>
                    <a:p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20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神說：「水要多多滋生有生命的物，要有雀鳥飛在地面以上、天空之中。」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21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神就造出大魚和水中所滋生各樣有生命的動物，各從其類；又造出各樣飛鳥，各從其類。神看著是好的。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22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神就賜福給這一切，說：「滋生繁多，充滿海中的水，雀鳥也要多生在地上。」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23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有晚上，有早晨，是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第五日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5. 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基督教会：得人如得鱼；鱼和鸟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575395"/>
                  </a:ext>
                </a:extLst>
              </a:tr>
              <a:tr h="1767862">
                <a:tc>
                  <a:txBody>
                    <a:bodyPr/>
                    <a:lstStyle/>
                    <a:p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24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神說：「地要生出活物來，各從其類；牲畜、昆蟲、野獸，各從其類。」事就這樣成了。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25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於是神造出野獸，各從其類；牲畜，各從其類；地上一切昆蟲，各從其類。神看著是好的。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26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神說：「我們要照著我們的形象，按著我們的樣式造人，使他們管理海裡的魚、空中的鳥、地上的牲畜和全地，並地上所爬的一切昆蟲。」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27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神就照著自己的形象造人，乃是照著他的形象，造男造女。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28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神就賜福給他們，又對他們說：「要生養眾多，遍滿地面，治理這地，也要管理海裡的魚、空中的鳥和地上各樣行動的活物。」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29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神說：「看哪，我將遍地上一切結種子的菜蔬和一切樹上所結有核的果子，全賜給你們做食物。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30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至於地上的走獸和空中的飛鳥，並各樣爬在地上有生命的物，我將青草賜給牠們做食物。」事就這樣成了。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31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神看著一切所造的都甚好。有晚上，有早晨，是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第六日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。​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6. 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启</a:t>
                      </a:r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13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：</a:t>
                      </a:r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；但</a:t>
                      </a:r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：</a:t>
                      </a:r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3-28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686763"/>
                  </a:ext>
                </a:extLst>
              </a:tr>
              <a:tr h="585872">
                <a:tc>
                  <a:txBody>
                    <a:bodyPr/>
                    <a:lstStyle/>
                    <a:p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天地萬物都造齊了。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到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第七日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，神造物的工已經完畢，就在第七日歇了他一切的工，安息了。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3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神賜福給第七日，定為聖日，因為在這日神歇了他一切創造的工，就安息了。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7. 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千禧年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0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23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EE848F-1DE4-41F7-B21B-10679FAD9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57207"/>
              </p:ext>
            </p:extLst>
          </p:nvPr>
        </p:nvGraphicFramePr>
        <p:xfrm>
          <a:off x="0" y="0"/>
          <a:ext cx="12192000" cy="691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276">
                  <a:extLst>
                    <a:ext uri="{9D8B030D-6E8A-4147-A177-3AD203B41FA5}">
                      <a16:colId xmlns:a16="http://schemas.microsoft.com/office/drawing/2014/main" val="101168235"/>
                    </a:ext>
                  </a:extLst>
                </a:gridCol>
                <a:gridCol w="1511362">
                  <a:extLst>
                    <a:ext uri="{9D8B030D-6E8A-4147-A177-3AD203B41FA5}">
                      <a16:colId xmlns:a16="http://schemas.microsoft.com/office/drawing/2014/main" val="519671230"/>
                    </a:ext>
                  </a:extLst>
                </a:gridCol>
                <a:gridCol w="1511362">
                  <a:extLst>
                    <a:ext uri="{9D8B030D-6E8A-4147-A177-3AD203B41FA5}">
                      <a16:colId xmlns:a16="http://schemas.microsoft.com/office/drawing/2014/main" val="504282205"/>
                    </a:ext>
                  </a:extLst>
                </a:gridCol>
              </a:tblGrid>
              <a:tr h="398047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七日创造：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七千年</a:t>
                      </a:r>
                      <a:r>
                        <a:rPr lang="zh-CN" altLang="en-US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：</a:t>
                      </a:r>
                      <a:endParaRPr lang="en-US" sz="16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创</a:t>
                      </a:r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：</a:t>
                      </a:r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（</a:t>
                      </a:r>
                      <a:r>
                        <a:rPr lang="en-US" altLang="zh-CN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</a:t>
                      </a:r>
                      <a:r>
                        <a:rPr lang="zh-CN" altLang="en-US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词）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348726"/>
                  </a:ext>
                </a:extLst>
              </a:tr>
              <a:tr h="644767">
                <a:tc>
                  <a:txBody>
                    <a:bodyPr/>
                    <a:lstStyle/>
                    <a:p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起初，神創造天地。</a:t>
                      </a:r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地是空虛混沌，淵面黑暗，神的靈運行在水面上。</a:t>
                      </a:r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神說：「要有光。」就有了光。</a:t>
                      </a:r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神看光是好的，就把光暗分開了。</a:t>
                      </a:r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神稱光為晝，稱暗為夜。有晚上，有早晨，這是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頭一日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1. </a:t>
                      </a:r>
                      <a:r>
                        <a:rPr lang="zh-CN" altLang="en-US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人类堕落；以诺</a:t>
                      </a:r>
                      <a:endParaRPr lang="en-US" sz="16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בְּרֵאשִׁ֖ית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055672"/>
                  </a:ext>
                </a:extLst>
              </a:tr>
              <a:tr h="554527">
                <a:tc>
                  <a:txBody>
                    <a:bodyPr/>
                    <a:lstStyle/>
                    <a:p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神說：「諸水之間要有空氣，將水分為上下。」</a:t>
                      </a:r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神就造出空氣，將空氣以下的水、空氣以上的水分開了。事就這樣成了。</a:t>
                      </a:r>
                      <a:r>
                        <a:rPr lang="en-US" altLang="zh-TW" sz="16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神稱空氣為天。有晚上，有早晨，是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第二日</a:t>
                      </a:r>
                      <a:r>
                        <a:rPr lang="zh-TW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2. </a:t>
                      </a:r>
                      <a:r>
                        <a:rPr lang="zh-CN" altLang="en-US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大洪水：诺亚</a:t>
                      </a:r>
                      <a:endParaRPr lang="en-US" sz="16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800" dirty="0"/>
                        <a:t>בָּרָ֣א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67791"/>
                  </a:ext>
                </a:extLst>
              </a:tr>
              <a:tr h="943073">
                <a:tc>
                  <a:txBody>
                    <a:bodyPr/>
                    <a:lstStyle/>
                    <a:p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9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神說：「天下的水要聚在一處，使旱地露出來。」事就這樣成了。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10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神稱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旱地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為地，稱水的聚處為海。神看著是好的。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11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神說：「地要發生青草和結種子的菜蔬，並結果子的樹木，各從其類，果子都包著核。」事就這樣成了。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12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於是地發生了青草和結種子的菜蔬，各從其類；並結果子的樹木，各從其類，果子都包著核。神看著是好的。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13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有晚上，有早晨，是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第三日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3. </a:t>
                      </a:r>
                      <a:r>
                        <a:rPr lang="zh-CN" altLang="en-US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甘地、海；食物</a:t>
                      </a:r>
                      <a:r>
                        <a:rPr lang="en-US" altLang="zh-CN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,</a:t>
                      </a:r>
                      <a:r>
                        <a:rPr lang="zh-CN" altLang="en-US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摩西五經</a:t>
                      </a:r>
                      <a:endParaRPr lang="en-US" sz="16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800" dirty="0"/>
                        <a:t>אֱלֹהִ֑ים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05583"/>
                  </a:ext>
                </a:extLst>
              </a:tr>
              <a:tr h="671433">
                <a:tc>
                  <a:txBody>
                    <a:bodyPr/>
                    <a:lstStyle/>
                    <a:p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14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神說：「天上要有光體，可以分晝夜，做記號，定節令、日子、年歲，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15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並要發光在天空，普照在地上。」事就這樣成了。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16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於是神造了兩個大光，大的管晝，小的管夜，又造眾星。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17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就把這些光擺列在天空，普照在地上，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18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管理晝夜，分別明暗。神看著是好的。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19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有晚上，有早晨，是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第四日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4. </a:t>
                      </a:r>
                      <a:r>
                        <a:rPr lang="zh-CN" altLang="en-US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太阳；众先知</a:t>
                      </a:r>
                      <a:r>
                        <a:rPr lang="en-US" altLang="zh-CN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—</a:t>
                      </a:r>
                      <a:r>
                        <a:rPr lang="zh-CN" altLang="en-US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耶稣基督</a:t>
                      </a:r>
                      <a:endParaRPr lang="en-US" sz="16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800" dirty="0">
                          <a:solidFill>
                            <a:srgbClr val="FF0000"/>
                          </a:solidFill>
                        </a:rPr>
                        <a:t>אֵ֥ת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173354"/>
                  </a:ext>
                </a:extLst>
              </a:tr>
              <a:tr h="724699">
                <a:tc>
                  <a:txBody>
                    <a:bodyPr/>
                    <a:lstStyle/>
                    <a:p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20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神說：「水要多多滋生有生命的物，要有雀鳥飛在地面以上、天空之中。」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21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神就造出大魚和水中所滋生各樣有生命的動物，各從其類；又造出各樣飛鳥，各從其類。神看著是好的。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22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神就賜福給這一切，說：「滋生繁多，充滿海中的水，雀鳥也要多生在地上。」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23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有晚上，有早晨，是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第五日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5. </a:t>
                      </a:r>
                      <a:r>
                        <a:rPr lang="zh-CN" altLang="en-US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基督教会：“得人如得鱼”；鱼和鸟</a:t>
                      </a:r>
                      <a:endParaRPr lang="en-US" sz="16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הַשָּׁמַ֖יִם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575395"/>
                  </a:ext>
                </a:extLst>
              </a:tr>
              <a:tr h="1767862">
                <a:tc>
                  <a:txBody>
                    <a:bodyPr/>
                    <a:lstStyle/>
                    <a:p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24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神說：「地要生出活物來，各從其類；牲畜、昆蟲、野獸，各從其類。」事就這樣成了。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25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於是神造出野獸，各從其類；牲畜，各從其類；地上一切昆蟲，各從其類。神看著是好的。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26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神說：「我們要照著我們的形象，按著我們的樣式造人，使他們管理海裡的魚、空中的鳥、地上的牲畜和全地，並地上所爬的一切昆蟲。」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27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神就照著自己的形象造人，乃是照著他的形象，造男造女。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28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神就賜福給他們，又對他們說：「要生養眾多，遍滿地面，治理這地，也要管理海裡的魚、空中的鳥和地上各樣行動的活物。」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29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神說：「看哪，我將遍地上一切結種子的菜蔬和一切樹上所結有核的果子，全賜給你們做食物。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30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至於地上的走獸和空中的飛鳥，並各樣爬在地上有生命的物，我將青草賜給牠們做食物。」事就這樣成了。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31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神看著一切所造的都甚好。有晚上，有早晨，是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第六日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。​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6. </a:t>
                      </a:r>
                      <a:r>
                        <a:rPr lang="zh-CN" altLang="en-US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启</a:t>
                      </a:r>
                      <a:r>
                        <a:rPr lang="en-US" altLang="zh-CN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13</a:t>
                      </a:r>
                      <a:r>
                        <a:rPr lang="zh-CN" altLang="en-US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：</a:t>
                      </a:r>
                      <a:r>
                        <a:rPr lang="en-US" altLang="zh-CN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altLang="en-US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；但</a:t>
                      </a:r>
                      <a:r>
                        <a:rPr lang="en-US" altLang="zh-CN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</a:t>
                      </a:r>
                      <a:r>
                        <a:rPr lang="zh-CN" altLang="en-US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：</a:t>
                      </a:r>
                      <a:r>
                        <a:rPr lang="en-US" altLang="zh-CN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3-28</a:t>
                      </a:r>
                      <a:endParaRPr lang="en-US" sz="16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solidFill>
                            <a:srgbClr val="FF0000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וְאֵ֥ת</a:t>
                      </a:r>
                      <a:endParaRPr lang="en-US" dirty="0">
                        <a:solidFill>
                          <a:srgbClr val="FF0000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686763"/>
                  </a:ext>
                </a:extLst>
              </a:tr>
              <a:tr h="585872">
                <a:tc>
                  <a:txBody>
                    <a:bodyPr/>
                    <a:lstStyle/>
                    <a:p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天地萬物都造齊了。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到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第七日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，神造物的工已經完畢，就在第七日歇了他一切的工，安息了。</a:t>
                      </a:r>
                      <a:r>
                        <a:rPr kumimoji="0" lang="en-US" altLang="zh-TW" sz="15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3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神賜福給第七日，定為聖日，因為在這日神歇了他一切創造的工，就安息了。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7. </a:t>
                      </a:r>
                      <a:r>
                        <a:rPr lang="zh-CN" altLang="en-US" sz="16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千禧年</a:t>
                      </a:r>
                      <a:endParaRPr lang="en-US" sz="16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הָאָֽרֶץ</a:t>
                      </a:r>
                      <a:endParaRPr lang="en-US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0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71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6338</Words>
  <Application>Microsoft Office PowerPoint</Application>
  <PresentationFormat>Widescreen</PresentationFormat>
  <Paragraphs>177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KaiTi</vt:lpstr>
      <vt:lpstr>Arial</vt:lpstr>
      <vt:lpstr>Calibri</vt:lpstr>
      <vt:lpstr>Calibri Light</vt:lpstr>
      <vt:lpstr>Office Theme</vt:lpstr>
      <vt:lpstr>1_Office Theme</vt:lpstr>
      <vt:lpstr>诗篇19</vt:lpstr>
      <vt:lpstr>诗篇19</vt:lpstr>
      <vt:lpstr>诗篇19</vt:lpstr>
      <vt:lpstr>5781</vt:lpstr>
      <vt:lpstr>彼得后书3：8</vt:lpstr>
      <vt:lpstr>以赛亚书46：9-10</vt:lpstr>
      <vt:lpstr>创1：1-2：3</vt:lpstr>
      <vt:lpstr>PowerPoint Presentation</vt:lpstr>
      <vt:lpstr>PowerPoint Presentation</vt:lpstr>
      <vt:lpstr>PowerPoint Presentation</vt:lpstr>
      <vt:lpstr>约拿=鸽子</vt:lpstr>
      <vt:lpstr>PowerPoint Presentation</vt:lpstr>
      <vt:lpstr>PowerPoint Presentation</vt:lpstr>
      <vt:lpstr>啟13：1-18</vt:lpstr>
      <vt:lpstr>PowerPoint Presentation</vt:lpstr>
      <vt:lpstr>四獸（但7）與十角？</vt:lpstr>
      <vt:lpstr>PowerPoint Presentation</vt:lpstr>
      <vt:lpstr>PowerPoint Presentation</vt:lpstr>
      <vt:lpstr>PowerPoint Presentation</vt:lpstr>
      <vt:lpstr>诗篇19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诗篇19</dc:title>
  <dc:creator>TAIYAN ZHANG</dc:creator>
  <cp:lastModifiedBy>TAIYAN ZHANG</cp:lastModifiedBy>
  <cp:revision>31</cp:revision>
  <dcterms:created xsi:type="dcterms:W3CDTF">2020-11-01T02:27:18Z</dcterms:created>
  <dcterms:modified xsi:type="dcterms:W3CDTF">2020-11-08T19:48:13Z</dcterms:modified>
</cp:coreProperties>
</file>