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850" r:id="rId3"/>
    <p:sldId id="864" r:id="rId4"/>
    <p:sldId id="861" r:id="rId5"/>
    <p:sldId id="863" r:id="rId6"/>
    <p:sldId id="868" r:id="rId7"/>
    <p:sldId id="862" r:id="rId8"/>
    <p:sldId id="872" r:id="rId9"/>
    <p:sldId id="877" r:id="rId10"/>
    <p:sldId id="878" r:id="rId11"/>
    <p:sldId id="860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4AB"/>
    <a:srgbClr val="CC0000"/>
    <a:srgbClr val="996633"/>
    <a:srgbClr val="663300"/>
    <a:srgbClr val="FF9933"/>
    <a:srgbClr val="FFCCFF"/>
    <a:srgbClr val="333399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16C62D-C789-4ACF-8803-23823E9F9F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E57D5-CE51-46C5-9D69-14E5067DD6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A5F1A-9282-471B-BAD8-2EA16ACD438E}" type="datetimeFigureOut">
              <a:rPr lang="en-US"/>
              <a:pPr>
                <a:defRPr/>
              </a:pPr>
              <a:t>6/27/2020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1F9B168-91B7-46F2-8C13-A8E796EED8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B8436A-8E22-45A8-A804-D3D1441DB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F0E95-5FF7-4602-8DE2-E152585C95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C2C85-120C-4931-ADF0-34D4C8C4E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4355035-9EF4-4481-A290-708736484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94C8-147D-47AC-B085-D2E02EF4F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D8556-7C7A-4630-9D14-78970A3F4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4F802-6CAC-4CAC-B3DA-BE60AE6D5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31FFD0-C12F-428C-85D5-F4FCA722E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8EABF-AE95-4728-BB3A-1629EB818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CC02C-99B5-4AA8-99A9-66FC57C958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15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2ECB9-B7BA-4DF4-A393-48B33F91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7F636-FDBC-4F72-8DC0-F3D06387F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418248-053E-403C-8B9D-5816BD2DA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7F48D0-0D1D-4553-A4B8-A688D7D96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3F6F88-76C5-41AD-95EA-523B3978C4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D474-53AD-400D-A922-803D3DE2978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608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E339D3-7648-4BCB-B502-2A98A2CC5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3E5B2-D070-4527-91FD-4087464AB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120F7B-F0ED-463E-8F11-5F86A07E7D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EC17B8-26FF-48F1-8F4C-7C97A10E3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15D956-E782-4408-BF7A-333BCDA05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7641-60F3-430D-A528-E8BBC9382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764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F9DC7-CB5A-4486-BD8C-83666ABD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D12C8-0697-4C53-B9F3-6E72D4D1F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7B9508-BBD8-4F1A-A53C-6FFCA80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FE052F-981B-4CA5-85C2-FDFAD3061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A911A8-4FDA-4900-BF88-2CBFDF550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36C1-159C-4301-9A6D-DF50242FACE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0800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5F92-1E89-40A9-8F5F-C84C3458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915AE-4C6A-45F4-BFE3-BE20164CB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E2465C-8062-4291-A254-1724EDE51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0E499-E34D-4513-882D-4E041AF1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72769-4CEA-4AE5-8AA0-4ED8550C4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ABE02-4479-45C9-81F5-95A6C551FE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603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5423-D653-44B6-9844-FE558ACB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0BC09-D916-449D-BA24-8C353A6DA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B42A7-613D-4673-9849-8EC146E78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55CE7F-F434-4BA2-8E4D-ED1371CCA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3E67A7-76B9-4CCF-8275-9A30EF19B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E59A1-C782-4099-8DA2-A51BF14FF64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68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8970-11DD-4A09-B052-568EAB355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D6F9-4E1D-4A53-A2C8-7CD3FA92C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53467-3EAB-45A0-8BE7-A6587CF5C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657DD-7F00-45F7-88E1-274E83D2D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F96DA0-B3E4-4567-A12E-7CE5684F8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FD6A1-2441-4272-AB98-0A202B431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6DDF6-F25A-45BD-9BD5-FC09F639E3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71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220D-CEBD-4B1D-BACA-E8001CB9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201F5-6427-428A-A673-624C500E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16B07-1ADA-4CA9-A0D0-63F2DFF20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203E44-8F1F-4346-9068-FFAD96B9F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F4317-EADE-4B60-97C6-15DEC9D8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CF8A03-38C4-4586-A9D5-3CC2406AE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000F11B-B59F-4B11-976A-DAED081D2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43EE0B-42A5-465F-B636-D2A49DAD8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9B1F-7E0C-42A2-917C-432994E678A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115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F89E-A652-4866-BF32-937F5E0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AE139A-45BB-4701-9D24-C0B3F67B9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ED19C7-9D62-490F-9C9A-9340BD6A9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D5E624-4BDD-4098-9BB6-C852DC822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6335-B27A-4244-9FB0-E088AA167D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4245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2F3071B-0993-44B4-ACD1-C795CE677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FD2E0A-C132-42A3-8E65-004D910A2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BF3392-48AD-440A-A1C3-00144F623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6C045-3DA3-4BB1-B087-F0890299FE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0822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F672-A307-4C5A-A737-697750FB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AF2-252B-48C3-ADAD-8C08B210B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F9671-0577-4278-B15B-6360B64FE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40172-EB04-4EFE-A310-E8596B7DB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2D9AD-49F9-456F-AE2D-94BDC00F5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C6EA-23E1-4D46-A6E4-783F49412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1B96B-B9DE-406F-AE59-95BEA68500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767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43788-390A-4959-85E7-3E30BDA7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0F9E4-0E4D-4EC8-AAEA-13B0B26A7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29E0B1-8A8C-4A30-9971-4AE109D870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F461F5-A920-40EF-8789-73F755945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F1BAE6-D3C7-4C33-847D-674BF09006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9562E-2C50-4331-9BA7-2E6FBE29D1F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249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56A4-A58B-48A3-B53C-0F2AB7A9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7D370B-1230-4C29-BBBA-44C347F81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8C82-EBA9-4CC6-B145-13674E7C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10F8-B8B7-406E-85C0-B69DE90C4C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284CE1-BB26-4088-912D-B9BFEDF89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C12A89-FD9D-4016-A487-8798CC17D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033A8-F394-4814-A31B-72B28969432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2990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6445-406C-48D6-B946-73E02023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264CB-0EA4-464D-9F5C-69B234CDC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C04FE7-675C-4DA8-82B6-72D734D29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0E3370-781C-4E03-8AF1-672D35293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8C4B06-BA31-435F-A0BF-18064C887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AC7C6-1E76-4E35-8A08-E67716ED60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8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B777B-9560-4477-81C0-280D1ECEF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057CA-E7A8-45E2-9512-C8577A390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3D0CAD-2EDF-485D-A7FA-66A81242C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C52F98-D4B5-4A03-8E69-D549C7FD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755C6F-2648-49E7-95B2-35AD9A887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4484E-0565-4C07-950D-0162CADD85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81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834ED-1EC5-4139-95AA-5FBC63BE9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C8BAD-3CD2-4A1A-888F-9E730884E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5D7433-F602-4883-85A9-A119F337E5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375EF-58D5-41BA-B567-DA47781B9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D94699-B9AA-424D-B0CF-50667A315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9F452-2CC0-4C6E-B185-8B911CF05B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736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441F-7470-48BD-A3DC-C30E2CC30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BF8D4-E9A0-4115-98F6-071C88DAA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250C0-6EA9-4AF3-A841-A0CE78B7B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4A56B2-776F-452E-8538-9BEB47923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996E9D-0CE0-49B1-A2CA-C7BB21E8B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D6F61F-1F65-4470-A22D-C5DFA2791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7EE5-61F7-4F6A-B18A-32A6DF1A15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803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3063-C6A3-4776-9FD8-C2E329DA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39BB3-4C88-41AD-9F48-FC1DC7D41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69B2F-1DB2-45E0-AAF7-32B1FFA9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B3BD4-5FAF-45B8-814D-790BF1278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C2585-2CB4-45A1-AB1E-07678367E8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79FB58F-096E-4AA2-8B69-77C606B80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EF1DBE8-7CF7-494D-9547-981CB625C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0D50D0-7AAE-4D51-9BD6-729D4A017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1AAC7-2D54-4CFF-92C8-5AA67F88E41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34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9FBAF-8261-4EE0-B74B-05F2AAF9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42FB2F-5B5E-43B4-BD72-AE1E39880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88B474-AE31-4703-A8BC-F405281282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AE658E-38ED-475E-958E-9E5295857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2C172-4CC8-48D2-AA8E-C6D2E61CF2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833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E298FE-3DE7-4CE4-9735-745FAF95D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BBD0A11-D7A7-461A-84F1-771F9B1D4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0BD290-86E0-45C1-BF54-D8923E765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DFC4-50AC-452E-AC5E-FC03F01A71A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29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546A-483F-4AC8-AD3D-BD4F8677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7E61A-E2E2-4886-BE83-32702E2C1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1604F-BB1B-4B97-9FBB-212B3205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0A3B88-2A7E-448D-9B39-68359954C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8832C8-E9A6-4D54-9131-D0E0CC9586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737A9-8D3D-4F88-A3F6-417234994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6369-2B1D-4D92-95D1-E3DC872624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036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05E8-BB00-46F8-A7EA-8A21092C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DD25C-F75E-4B31-95D7-716981944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CB6A0-E50B-43A0-A74A-0F38285AE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27AD3C-1F22-4465-A48A-40A2B3474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E6047-557E-483C-ABA1-D157B11AE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E82536-DD29-42A2-BD51-477E33879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A883-1FA5-4363-A462-E8BA5E325C2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276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09BB97-CA2B-42B8-B269-93C02F8A2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9AE4D2-2C96-4CC6-9AE7-7486A92F6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0B8AA2-ACB4-4799-9D91-51C6D6E950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EBE49C-571E-4E41-B77B-3AC39FD19A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6A7DA38-DC08-471C-B9BD-0E2F8E0470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47784747-2D4B-4FB7-BCDE-7BF6E29908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D09F3D-6198-490E-B643-22153429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FE5A78-60F1-4849-8030-FC00BBA05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A5543-7F35-4A5C-B9FF-20D89D439C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710C63-93AF-4E86-91D8-4BA4C0466F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77C919-8CA4-4FD3-92B3-58505E25B3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B54ABE4-6458-4C70-9A3A-59B30D2253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6">
            <a:extLst>
              <a:ext uri="{FF2B5EF4-FFF2-40B4-BE49-F238E27FC236}">
                <a16:creationId xmlns:a16="http://schemas.microsoft.com/office/drawing/2014/main" id="{01327B82-8EFE-4931-A267-F687FC06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2209800"/>
            <a:ext cx="26479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800">
                <a:solidFill>
                  <a:srgbClr val="000000"/>
                </a:solidFill>
                <a:ea typeface="SimHei" panose="02010609060101010101" pitchFamily="49" charset="-122"/>
              </a:rPr>
              <a:t>瑪拉基書</a:t>
            </a:r>
          </a:p>
        </p:txBody>
      </p:sp>
      <p:sp>
        <p:nvSpPr>
          <p:cNvPr id="4101" name="Rectangle 1">
            <a:extLst>
              <a:ext uri="{FF2B5EF4-FFF2-40B4-BE49-F238E27FC236}">
                <a16:creationId xmlns:a16="http://schemas.microsoft.com/office/drawing/2014/main" id="{62FB23E4-A0E8-49E1-B55C-A455DFF7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124200"/>
            <a:ext cx="6705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《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祂愛永不變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》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4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课</a:t>
            </a:r>
            <a:endParaRPr lang="en-US" altLang="zh-CN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06/28/2020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00"/>
              </a:solidFill>
              <a:ea typeface="SimHei" panose="02010609060101010101" pitchFamily="49" charset="-12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770413-5D55-424B-ADB4-04C89DE1E04C}"/>
              </a:ext>
            </a:extLst>
          </p:cNvPr>
          <p:cNvGrpSpPr/>
          <p:nvPr/>
        </p:nvGrpSpPr>
        <p:grpSpPr>
          <a:xfrm>
            <a:off x="3124200" y="4495800"/>
            <a:ext cx="4419600" cy="609600"/>
            <a:chOff x="3124200" y="4495800"/>
            <a:chExt cx="4419600" cy="609600"/>
          </a:xfrm>
        </p:grpSpPr>
        <p:sp>
          <p:nvSpPr>
            <p:cNvPr id="7" name="Rectangle 6" descr="blue-marble4">
              <a:extLst>
                <a:ext uri="{FF2B5EF4-FFF2-40B4-BE49-F238E27FC236}">
                  <a16:creationId xmlns:a16="http://schemas.microsoft.com/office/drawing/2014/main" id="{251C56AD-A4C0-4B03-8F70-8F471CF2C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711CAC42-B214-4C90-AEDA-0A6444F31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 descr="blue-marble4">
            <a:extLst>
              <a:ext uri="{FF2B5EF4-FFF2-40B4-BE49-F238E27FC236}">
                <a16:creationId xmlns:a16="http://schemas.microsoft.com/office/drawing/2014/main" id="{9BBED190-FE5C-44B1-9272-4C485DE8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4875213" cy="6096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6DF0FB8C-8410-47EA-9109-3D165BEE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38779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第四課：問答討論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A19F51-B1BE-4C52-8779-6E2CD0559EA4}"/>
              </a:ext>
            </a:extLst>
          </p:cNvPr>
          <p:cNvSpPr/>
          <p:nvPr/>
        </p:nvSpPr>
        <p:spPr>
          <a:xfrm>
            <a:off x="261938" y="952500"/>
            <a:ext cx="804386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400" b="1" dirty="0">
                <a:latin typeface="+mj-lt"/>
                <a:ea typeface="SimHei" panose="02010609060101010101" pitchFamily="49" charset="-122"/>
                <a:cs typeface="+mn-cs"/>
              </a:rPr>
              <a:t>问答：</a:t>
            </a:r>
            <a:r>
              <a:rPr lang="zh-TW" altLang="en-US" sz="2400" b="1" u="sng" dirty="0">
                <a:latin typeface="+mj-lt"/>
                <a:ea typeface="SimHei" panose="02010609060101010101" pitchFamily="49" charset="-122"/>
                <a:cs typeface="+mn-cs"/>
              </a:rPr>
              <a:t>忠貞不渝的愛</a:t>
            </a:r>
            <a:endParaRPr lang="en-US" altLang="zh-TW" sz="2400" b="1" u="sng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zh-TW" altLang="en-US" dirty="0">
                <a:latin typeface="+mj-lt"/>
                <a:ea typeface="SimHei" panose="02010609060101010101" pitchFamily="49" charset="-122"/>
                <a:cs typeface="+mn-cs"/>
              </a:rPr>
              <a:t>正確理解才能真正實行</a:t>
            </a:r>
            <a:endParaRPr lang="en-US" altLang="zh-TW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TW" sz="2400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1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、如何從婚姻關係看基督與教會的關係呢？</a:t>
            </a:r>
          </a:p>
          <a:p>
            <a:pPr eaLnBrk="1" hangingPunct="1">
              <a:defRPr/>
            </a:pPr>
            <a:endParaRPr lang="en-US" altLang="zh-TW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2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、如何看待獨身、結婚、離婚、再婚？</a:t>
            </a:r>
            <a:endParaRPr lang="en-US" altLang="zh-CN" sz="800" b="1" i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3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、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家庭關係中角色對自己應有的認識：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CN" b="1" dirty="0">
                <a:latin typeface="+mj-lt"/>
                <a:ea typeface="SimHei" panose="02010609060101010101" pitchFamily="49" charset="-122"/>
                <a:cs typeface="+mn-cs"/>
              </a:rPr>
              <a:t>	</a:t>
            </a:r>
            <a:r>
              <a:rPr lang="zh-CN" altLang="en-US" b="1" u="sng" dirty="0">
                <a:latin typeface="+mj-lt"/>
                <a:ea typeface="SimHei" panose="02010609060101010101" pitchFamily="49" charset="-122"/>
                <a:cs typeface="+mn-cs"/>
              </a:rPr>
              <a:t>父親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</a:t>
            </a:r>
            <a:r>
              <a:rPr lang="zh-CN" altLang="en-US" b="1" u="sng" dirty="0">
                <a:latin typeface="+mj-lt"/>
                <a:ea typeface="SimHei" panose="02010609060101010101" pitchFamily="49" charset="-122"/>
                <a:cs typeface="+mn-cs"/>
              </a:rPr>
              <a:t>母親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</a:t>
            </a:r>
            <a:r>
              <a:rPr lang="zh-CN" altLang="en-US" b="1" u="sng" dirty="0">
                <a:latin typeface="+mj-lt"/>
                <a:ea typeface="SimHei" panose="02010609060101010101" pitchFamily="49" charset="-122"/>
                <a:cs typeface="+mn-cs"/>
              </a:rPr>
              <a:t>丈夫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</a:t>
            </a:r>
            <a:r>
              <a:rPr lang="zh-CN" altLang="en-US" b="1" u="sng" dirty="0">
                <a:latin typeface="+mj-lt"/>
                <a:ea typeface="SimHei" panose="02010609060101010101" pitchFamily="49" charset="-122"/>
                <a:cs typeface="+mn-cs"/>
              </a:rPr>
              <a:t>妻子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</a:t>
            </a:r>
            <a:r>
              <a:rPr lang="zh-CN" altLang="en-US" b="1" u="sng" dirty="0">
                <a:latin typeface="+mj-lt"/>
                <a:ea typeface="SimHei" panose="02010609060101010101" pitchFamily="49" charset="-122"/>
                <a:cs typeface="+mn-cs"/>
              </a:rPr>
              <a:t>兒女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、祖父母和第三代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CN" b="1" dirty="0">
                <a:latin typeface="+mj-lt"/>
                <a:ea typeface="SimHei" panose="02010609060101010101" pitchFamily="49" charset="-122"/>
                <a:cs typeface="+mn-cs"/>
              </a:rPr>
              <a:t>	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親子關係、夫妻關係、祖孫關係</a:t>
            </a:r>
            <a:endParaRPr lang="zh-TW" altLang="en-US" b="1" dirty="0">
              <a:latin typeface="+mj-lt"/>
              <a:ea typeface="SimHe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543800" cy="3357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複習：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u="sng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事奉最關鍵的是</a:t>
            </a:r>
            <a:r>
              <a:rPr lang="zh-TW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：愛神 </a:t>
            </a:r>
            <a:r>
              <a:rPr lang="en-US" altLang="zh-TW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TW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讓主居首位。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u="sng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事奉應有的態度</a:t>
            </a:r>
            <a:r>
              <a:rPr lang="zh-TW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：誠實 </a:t>
            </a:r>
            <a:r>
              <a:rPr lang="en-US" altLang="zh-TW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TW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來就要來真的。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u="sng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事奉帶來的福氣</a:t>
            </a:r>
            <a:r>
              <a:rPr lang="zh-TW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：生命與平安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污穢：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使之不潔、使之失去價值。心態上、禮儀上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在神家不認真就是失職，不盡心就是藐視 ：</a:t>
            </a:r>
            <a:r>
              <a:rPr lang="zh-TW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來就要來真的</a:t>
            </a:r>
            <a:endParaRPr lang="en-US" altLang="zh-TW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誡命是幫助我們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維持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』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與神的關係，是神性情的表達。</a:t>
            </a:r>
            <a:endParaRPr lang="en-US" altLang="zh-CN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話語執事的重要 </a:t>
            </a: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萬軍之耶和華的使者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神家</a:t>
            </a: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領袖需要為神家的話語事奉負責。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對神話語的解釋必須誠實、忠心。不能夾雜個人利益或喜好。</a:t>
            </a:r>
            <a:endParaRPr lang="en-US" altLang="zh-TW" dirty="0">
              <a:solidFill>
                <a:srgbClr val="C00000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5180E817-D41D-487D-ACB4-254CA2CA3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725297"/>
            <a:ext cx="3432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9" name="Rectangle 8" descr="blue-marble4">
            <a:extLst>
              <a:ext uri="{FF2B5EF4-FFF2-40B4-BE49-F238E27FC236}">
                <a16:creationId xmlns:a16="http://schemas.microsoft.com/office/drawing/2014/main" id="{F741DB0C-D3C0-441B-8BF8-8F729060C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FDF69764-E8BB-42CC-B337-4353E1DA2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52790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第二個回合：讓主居首位</a:t>
            </a:r>
          </a:p>
        </p:txBody>
      </p:sp>
    </p:spTree>
    <p:extLst>
      <p:ext uri="{BB962C8B-B14F-4D97-AF65-F5344CB8AC3E}">
        <p14:creationId xmlns:p14="http://schemas.microsoft.com/office/powerpoint/2010/main" val="323767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752600"/>
            <a:ext cx="7162800" cy="3017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概論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1:1-5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：宣告神對以色列的慈愛，我是否灰心冷淡</a:t>
            </a: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 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？</a:t>
            </a:r>
            <a:endParaRPr lang="en-US" b="1" strike="sngStrike" dirty="0">
              <a:solidFill>
                <a:schemeClr val="bg1">
                  <a:lumMod val="8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1:6-2:9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：對祭司責備的信息，領袖的責任和需要悔改之處</a:t>
            </a:r>
            <a:endParaRPr lang="en-US" b="1" strike="sngStrike" dirty="0">
              <a:solidFill>
                <a:schemeClr val="bg1">
                  <a:lumMod val="8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2:10-1</a:t>
            </a:r>
            <a:r>
              <a:rPr lang="en-US" b="1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：認識我的詭詐，我對我的鄰舍、甚至對我自己誠實嗎？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rgbClr val="D3B4AB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2:17 -</a:t>
            </a:r>
            <a:r>
              <a:rPr lang="en-US" b="1" dirty="0">
                <a:solidFill>
                  <a:srgbClr val="D3B4AB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3:6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：豫示彌賽亞的降臨，堅忍盼望公義的主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3:7-15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：認識我的詭詐，我對神誠實嗎？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3:16-4:6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『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耶和華日子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』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，歡喜盼望慈愛的主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總複習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74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914400" y="1371600"/>
            <a:ext cx="7315200" cy="41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(2:10-13)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10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我們豈不都是一位父嗎？豈不是一位神所造的嗎？我們各人怎麼以詭詐待弟兄，背棄了神與我們列祖所立的約呢？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猶大人行事詭詐，並且在以色列和耶路撒冷中，行一件可憎的事。因為猶大人褻瀆耶和華所喜愛的聖潔（或作聖地），娶事奉外邦神的女子為妻。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凡行這事的，無論何人（何人原文作叫醒的答應的），就是獻供物給萬軍之耶和華，耶和華也必從雅各的帳棚中剪除他。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你們又行了一件這樣的事，使前妻嘆息哭泣的眼淚，遮蓋耶和華的壇，以致耶和華不再看顧那供物，也不樂意從你們手中收納。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140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371600"/>
            <a:ext cx="7315200" cy="3675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2:14-16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14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你們還說，這是為什麼呢？因耶和華在你和你幼年所娶的妻中間作見證。她雖是你的配偶，又是你盟約的妻，你卻以詭詐待她。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15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雖然神有靈的餘力能造多人，他不是單造一人嗎？為何只造一人呢？乃是他願人得虔誠的後裔。所以當謹守你們的心，誰也不可以詭詐待幼年所娶的妻。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16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耶和華以色列的神說，休妻的事，和以強暴待妻的人，都是我所恨惡的。所以當謹守你們的心，不可行詭詐。這是萬軍之耶和華說的。</a:t>
            </a: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891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" y="3048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85800" y="1371600"/>
            <a:ext cx="7848600" cy="4404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個回合的辯論 </a:t>
            </a:r>
            <a:r>
              <a:rPr lang="en-US" altLang="zh-TW" b="1" dirty="0">
                <a:solidFill>
                  <a:srgbClr val="000000"/>
                </a:solidFill>
                <a:latin typeface="+mj-lt"/>
                <a:ea typeface="SimHei" panose="02010609060101010101" pitchFamily="49" charset="-122"/>
              </a:rPr>
              <a:t>2:10–2:16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婚約般忠貞的愛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排他、盟約</a:t>
            </a:r>
            <a:endParaRPr lang="en-US" altLang="zh-TW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主題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認識我的詭詐，我對我的鄰舍、甚至對我自己誠實嗎？</a:t>
            </a: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背景：</a:t>
            </a:r>
            <a:endParaRPr lang="en-US" altLang="zh-CN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主在第一輪已經指出“祂愛永不變”。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主在第二輪已經指出“愛就是要讓祂居首位”。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猶太人雖然表面沒有偶像，但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心不專誠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假冒為善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自以為是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隨從潮流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仍是主要問題。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1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創造的最高峰是一場婚禮；主再來的最高峰是羔羊的婚宴。</a:t>
            </a:r>
            <a:endParaRPr lang="en-US" altLang="zh-CN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用夫妻關係比喻神與我們的愛：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專屬排他、成為一體。</a:t>
            </a:r>
            <a:endParaRPr lang="en-US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婚姻中最寶貴的是什麼？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婚約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誓言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sz="1800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求你將我放在你心上如印記，帶在你臂上如戳記。因為</a:t>
            </a:r>
            <a:r>
              <a:rPr lang="zh-TW" altLang="en-US" sz="1800" i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愛情</a:t>
            </a:r>
            <a:r>
              <a:rPr lang="zh-TW" altLang="en-US" sz="1800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如死之堅強。</a:t>
            </a:r>
            <a:r>
              <a:rPr lang="zh-TW" altLang="en-US" sz="1800" i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嫉恨</a:t>
            </a:r>
            <a:r>
              <a:rPr lang="zh-TW" altLang="en-US" sz="1800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如陰間之殘忍。</a:t>
            </a:r>
            <a:r>
              <a:rPr lang="en-US" altLang="zh-TW" sz="1800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TW" altLang="en-US" sz="1800" i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愛情</a:t>
            </a:r>
            <a:r>
              <a:rPr lang="zh-TW" altLang="en-US" sz="1800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眾水不能息滅，大水也不能淹沒。若有人拿家中所有的財寶要換</a:t>
            </a:r>
            <a:r>
              <a:rPr lang="zh-TW" altLang="en-US" sz="1800" i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愛情</a:t>
            </a:r>
            <a:r>
              <a:rPr lang="zh-TW" altLang="en-US" sz="1800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，就全被藐視。</a:t>
            </a:r>
            <a:r>
              <a:rPr lang="en-US" altLang="zh-TW" sz="18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18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雅歌</a:t>
            </a:r>
            <a:r>
              <a:rPr lang="en-US" altLang="zh-CN" sz="18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8:</a:t>
            </a:r>
            <a:r>
              <a:rPr lang="en-US" altLang="zh-TW" sz="1800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6-7)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B66BE5FF-46F7-41E3-845F-AA0465D4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B6D02E5-6014-4696-8D4B-A1C218526C24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11" name="Rectangle 10" descr="blue-marble4">
              <a:extLst>
                <a:ext uri="{FF2B5EF4-FFF2-40B4-BE49-F238E27FC236}">
                  <a16:creationId xmlns:a16="http://schemas.microsoft.com/office/drawing/2014/main" id="{D297CC55-8529-4760-B3F0-8C8213710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2" name="Text Box 5">
              <a:extLst>
                <a:ext uri="{FF2B5EF4-FFF2-40B4-BE49-F238E27FC236}">
                  <a16:creationId xmlns:a16="http://schemas.microsoft.com/office/drawing/2014/main" id="{7ED66231-C27E-4EEF-B91C-C2029AFEC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06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467600" cy="4992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(2:10-12)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10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我們豈不都是一位父嗎？豈不是一位神所造的嗎？我們各人怎麼以詭詐待弟兄，背棄了神與我們列祖所立的約呢？</a:t>
            </a:r>
            <a:r>
              <a:rPr lang="en-US" altLang="zh-TW" sz="1800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猶大人行事詭詐，並且在以色列和耶路撒冷中，行一件可憎的事。因為猶大人褻瀆耶和華所喜愛的聖潔（或作聖地），娶事奉外邦神的女子為妻。</a:t>
            </a:r>
            <a:r>
              <a:rPr lang="en-US" altLang="zh-TW" sz="1800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凡行這事的，無論何人（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何人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原文作 </a:t>
            </a:r>
            <a:r>
              <a:rPr lang="zh-TW" altLang="en-US" sz="1800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叫醒的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1800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答應的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），就是獻供物給萬軍之耶和華，耶和華也必從雅各的帳棚中剪除他。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「一」 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強調的是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愛的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專屬性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唯一、一體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「約」 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強調的是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愛的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神聖性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盟約，與神的誓言</a:t>
            </a:r>
            <a:endParaRPr lang="en-US" altLang="zh-TW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「詭詐」：</a:t>
            </a:r>
            <a:r>
              <a:rPr lang="zh-TW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用不當的方法奪取</a:t>
            </a:r>
            <a:endParaRPr lang="en-US" altLang="zh-CN" sz="1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「聖潔」：聖殿</a:t>
            </a:r>
            <a:r>
              <a:rPr lang="en-US" altLang="zh-CN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教會</a:t>
            </a:r>
            <a:r>
              <a:rPr lang="en-US" altLang="zh-CN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en-US" sz="1800" dirty="0"/>
              <a:t>↔ 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女子</a:t>
            </a:r>
            <a:r>
              <a:rPr lang="en-US" altLang="zh-CN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；</a:t>
            </a:r>
            <a:r>
              <a:rPr lang="zh-CN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分別出來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CN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專屬</a:t>
            </a:r>
            <a:endParaRPr lang="en-US" altLang="zh-CN" sz="1800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「身體」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：詭詐待弟兄 </a:t>
            </a:r>
            <a:r>
              <a:rPr lang="en-US" altLang="zh-CN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=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 詭詐待神 </a:t>
            </a:r>
            <a:r>
              <a:rPr lang="en-US" altLang="zh-CN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—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愛神 就要 愛弟兄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「無論何人」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發起這罪的，還是響應這罪的（全然負面）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雅各的帳棚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教會，神的家，神的百姓，神的國</a:t>
            </a:r>
            <a:endParaRPr lang="en-US" altLang="zh-CN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「剪除」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沒有救恩。</a:t>
            </a:r>
            <a:r>
              <a:rPr lang="zh-CN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注意這裡不是失去救恩</a:t>
            </a:r>
            <a:endParaRPr lang="en-US" altLang="zh-CN" sz="1800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2560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239000" cy="3613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(2:13-14)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CN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你們又行了一件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這樣的事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，使</a:t>
            </a:r>
            <a:r>
              <a:rPr lang="zh-TW" altLang="en-US" sz="1800" strike="sngStrike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前妻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嘆息哭泣的眼淚，遮蓋耶和華的壇，以致耶和華不再看顧那供物，也不樂意從你們手中收納。</a:t>
            </a:r>
            <a:r>
              <a:rPr lang="en-US" altLang="zh-TW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14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你們還說，這是為什麼呢？因耶和華在你和你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幼年所娶的妻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中間作見證。她雖是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你的配偶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，又是你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盟約的妻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，你卻以詭詐待她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zh-TW" altLang="en-US" sz="18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「這樣的事」：同樣性質的罪</a:t>
            </a:r>
            <a:r>
              <a:rPr lang="en-US" altLang="zh-TW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問題：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對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盟約的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配偶不忠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嘆息哭泣的眼淚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對配偶的傷害 </a:t>
            </a:r>
            <a:r>
              <a:rPr lang="en-US" altLang="zh-CN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-&gt;</a:t>
            </a:r>
            <a:r>
              <a:rPr lang="zh-CN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導致與神的關係破壞</a:t>
            </a:r>
            <a:endParaRPr lang="en-US" altLang="zh-CN" sz="1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一個喜樂的母親、妻子是何等重要！</a:t>
            </a:r>
            <a:endParaRPr lang="en-US" altLang="zh-CN" sz="1800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「幼年所娶的妻」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起初的愛情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「配偶」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神配合的，人不可分開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「盟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約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的妻」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神聖不可改變的關係</a:t>
            </a:r>
            <a:endParaRPr lang="en-US" altLang="zh-TW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795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315200" cy="4696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(2:15-16)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CN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15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雖然神有靈的餘力能造多人，他不是單造一人嗎？為何只造一人呢？乃是他願人得虔誠的後裔。所以當謹守你們的心，誰也不可以詭詐待幼年所娶的妻。</a:t>
            </a:r>
            <a:r>
              <a:rPr lang="en-US" altLang="zh-CN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16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耶和華以色列的神說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休妻的事，和以強暴待妻的人，都是我所恨惡的。所以當謹守你們的心，不可行詭詐。這是萬軍之耶和華說的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zh-TW" altLang="en-US" sz="18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再次強調「一」：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專屬性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、唯一、一體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CN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獨一的源頭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「虔誠」：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像神</a:t>
            </a:r>
            <a:endParaRPr lang="en-US" altLang="zh-TW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「虔誠的後裔」：</a:t>
            </a:r>
            <a:r>
              <a:rPr lang="zh-CN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神的後裔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CN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sz="18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滿有基督長成的身量</a:t>
            </a:r>
            <a:endParaRPr lang="en-US" altLang="zh-CN" sz="1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謹守你們的心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小心保護，心靈、靈性的重要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休妻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趕走、離棄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強暴待妻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以強暴蓋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上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外衣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，婚姻裡是自由的，不可脅迫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耶和華以色列的神說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這是真的，對應“神豈是真說”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US" altLang="zh-CN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第三個回合：忠貞不渝的愛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308793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9699</TotalTime>
  <Words>2067</Words>
  <Application>Microsoft Office PowerPoint</Application>
  <PresentationFormat>On-screen Show 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SimHei</vt:lpstr>
      <vt:lpstr>Arial</vt:lpstr>
      <vt:lpstr>Arial Narrow</vt:lpstr>
      <vt:lpstr>Calibri</vt:lpstr>
      <vt:lpstr>Wingdings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</dc:creator>
  <cp:lastModifiedBy>Mike Lu</cp:lastModifiedBy>
  <cp:revision>395</cp:revision>
  <dcterms:created xsi:type="dcterms:W3CDTF">2010-09-27T10:14:17Z</dcterms:created>
  <dcterms:modified xsi:type="dcterms:W3CDTF">2020-06-28T02:02:41Z</dcterms:modified>
</cp:coreProperties>
</file>