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sldIdLst>
    <p:sldId id="438" r:id="rId3"/>
    <p:sldId id="471" r:id="rId4"/>
    <p:sldId id="462" r:id="rId5"/>
    <p:sldId id="436" r:id="rId6"/>
    <p:sldId id="463" r:id="rId7"/>
    <p:sldId id="464" r:id="rId8"/>
    <p:sldId id="467" r:id="rId9"/>
    <p:sldId id="465" r:id="rId10"/>
    <p:sldId id="475" r:id="rId11"/>
    <p:sldId id="476" r:id="rId12"/>
    <p:sldId id="477" r:id="rId13"/>
    <p:sldId id="472" r:id="rId14"/>
    <p:sldId id="468" r:id="rId15"/>
    <p:sldId id="473" r:id="rId16"/>
    <p:sldId id="441" r:id="rId17"/>
    <p:sldId id="461" r:id="rId18"/>
    <p:sldId id="44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7E59"/>
    <a:srgbClr val="5B9BD5"/>
    <a:srgbClr val="A78A5C"/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4568" autoAdjust="0"/>
  </p:normalViewPr>
  <p:slideViewPr>
    <p:cSldViewPr snapToGrid="0">
      <p:cViewPr varScale="1">
        <p:scale>
          <a:sx n="87" d="100"/>
          <a:sy n="87" d="100"/>
        </p:scale>
        <p:origin x="15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8313E-FCE2-486D-A39A-E9541DB2EF7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4D0D1-7059-478C-9010-264CD7315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6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865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307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696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437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>
                <a:solidFill>
                  <a:prstClr val="black"/>
                </a:solidFill>
              </a:rPr>
              <a:pPr/>
              <a:t>16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767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41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02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646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4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791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31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566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560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4010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12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巴比伦大城极其华美：公元前 </a:t>
            </a:r>
            <a:r>
              <a:rPr lang="en-US" altLang="zh-CN" dirty="0" smtClean="0"/>
              <a:t>626 </a:t>
            </a:r>
            <a:r>
              <a:rPr lang="zh-CN" altLang="en-US" dirty="0" smtClean="0"/>
              <a:t>年，尼布甲尼撒的父亲从亚述夺了这城，再由尼布甲尼撒王建造，成</a:t>
            </a:r>
          </a:p>
          <a:p>
            <a:r>
              <a:rPr lang="zh-CN" altLang="en-US" dirty="0" smtClean="0"/>
              <a:t>为当时中东最繁荣、极华美的大巴比伦城：</a:t>
            </a:r>
          </a:p>
          <a:p>
            <a:r>
              <a:rPr lang="zh-CN" altLang="en-US" dirty="0" smtClean="0"/>
              <a:t>① 在幼发拉底河东岸。</a:t>
            </a:r>
          </a:p>
          <a:p>
            <a:r>
              <a:rPr lang="zh-CN" altLang="en-US" dirty="0" smtClean="0"/>
              <a:t>② 最初是宁录建造的（创 </a:t>
            </a:r>
            <a:r>
              <a:rPr lang="en-US" altLang="zh-CN" dirty="0" smtClean="0"/>
              <a:t>10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10</a:t>
            </a:r>
            <a:r>
              <a:rPr lang="zh-CN" altLang="en-US" dirty="0" smtClean="0"/>
              <a:t>）：巴别在示拿地，“巴别”，巴比伦文的原意是“通往神的大门”，但</a:t>
            </a:r>
          </a:p>
          <a:p>
            <a:r>
              <a:rPr lang="zh-CN" altLang="en-US" dirty="0" smtClean="0"/>
              <a:t>希伯来文的“巴别”，却是变乱的意思。</a:t>
            </a:r>
          </a:p>
          <a:p>
            <a:r>
              <a:rPr lang="zh-CN" altLang="en-US" dirty="0" smtClean="0"/>
              <a:t>③ 城墙高大：是双层砖墙。城墙是四方形的，长 </a:t>
            </a:r>
            <a:r>
              <a:rPr lang="en-US" altLang="zh-CN" dirty="0" smtClean="0"/>
              <a:t>96 </a:t>
            </a:r>
            <a:r>
              <a:rPr lang="zh-CN" altLang="en-US" dirty="0" smtClean="0"/>
              <a:t>公里，高 </a:t>
            </a:r>
            <a:r>
              <a:rPr lang="en-US" altLang="zh-CN" dirty="0" smtClean="0"/>
              <a:t>100 </a:t>
            </a:r>
            <a:r>
              <a:rPr lang="zh-CN" altLang="en-US" dirty="0" smtClean="0"/>
              <a:t>米，厚 </a:t>
            </a:r>
            <a:r>
              <a:rPr lang="en-US" altLang="zh-CN" dirty="0" smtClean="0"/>
              <a:t>29 </a:t>
            </a:r>
            <a:r>
              <a:rPr lang="zh-CN" altLang="en-US" dirty="0" smtClean="0"/>
              <a:t>米，</a:t>
            </a:r>
            <a:r>
              <a:rPr lang="en-US" altLang="zh-CN" dirty="0" smtClean="0"/>
              <a:t>6 </a:t>
            </a:r>
            <a:r>
              <a:rPr lang="zh-CN" altLang="en-US" dirty="0" smtClean="0"/>
              <a:t>辆马车可以并驾而</a:t>
            </a:r>
          </a:p>
          <a:p>
            <a:r>
              <a:rPr lang="zh-CN" altLang="en-US" dirty="0" smtClean="0"/>
              <a:t>行，基底深度约 </a:t>
            </a:r>
            <a:r>
              <a:rPr lang="en-US" altLang="zh-CN" dirty="0" smtClean="0"/>
              <a:t>12 </a:t>
            </a:r>
            <a:r>
              <a:rPr lang="zh-CN" altLang="en-US" dirty="0" smtClean="0"/>
              <a:t>米。</a:t>
            </a:r>
          </a:p>
          <a:p>
            <a:r>
              <a:rPr lang="zh-CN" altLang="en-US" dirty="0" smtClean="0"/>
              <a:t>④ 城墙上有 </a:t>
            </a:r>
            <a:r>
              <a:rPr lang="en-US" altLang="zh-CN" dirty="0" smtClean="0"/>
              <a:t>360 </a:t>
            </a:r>
            <a:r>
              <a:rPr lang="zh-CN" altLang="en-US" dirty="0" smtClean="0"/>
              <a:t>座“守望台”：每墙相隔 </a:t>
            </a:r>
            <a:r>
              <a:rPr lang="en-US" altLang="zh-CN" dirty="0" smtClean="0"/>
              <a:t>48.8 </a:t>
            </a:r>
            <a:r>
              <a:rPr lang="zh-CN" altLang="en-US" dirty="0" smtClean="0"/>
              <a:t>米，守望台每座高 </a:t>
            </a:r>
            <a:r>
              <a:rPr lang="en-US" altLang="zh-CN" dirty="0" smtClean="0"/>
              <a:t>30.5 </a:t>
            </a:r>
            <a:r>
              <a:rPr lang="zh-CN" altLang="en-US" dirty="0" smtClean="0"/>
              <a:t>米，墙下有小门共 </a:t>
            </a:r>
            <a:r>
              <a:rPr lang="en-US" altLang="zh-CN" dirty="0" smtClean="0"/>
              <a:t>150 </a:t>
            </a:r>
            <a:r>
              <a:rPr lang="zh-CN" altLang="en-US" dirty="0" smtClean="0"/>
              <a:t>个，大门</a:t>
            </a:r>
          </a:p>
          <a:p>
            <a:r>
              <a:rPr lang="zh-CN" altLang="en-US" dirty="0" smtClean="0"/>
              <a:t>有 </a:t>
            </a:r>
            <a:r>
              <a:rPr lang="en-US" altLang="zh-CN" dirty="0" smtClean="0"/>
              <a:t>8 </a:t>
            </a:r>
            <a:r>
              <a:rPr lang="zh-CN" altLang="en-US" dirty="0" smtClean="0"/>
              <a:t>个，其中以“狮门”</a:t>
            </a:r>
            <a:r>
              <a:rPr lang="en-US" altLang="zh-CN" dirty="0" smtClean="0"/>
              <a:t>Ishtar </a:t>
            </a:r>
            <a:r>
              <a:rPr lang="zh-CN" altLang="en-US" dirty="0" smtClean="0"/>
              <a:t>为最宏伟，高 </a:t>
            </a:r>
            <a:r>
              <a:rPr lang="en-US" altLang="zh-CN" dirty="0" smtClean="0"/>
              <a:t>10.7 </a:t>
            </a:r>
            <a:r>
              <a:rPr lang="zh-CN" altLang="en-US" dirty="0" smtClean="0"/>
              <a:t>米，门扇上刻有 </a:t>
            </a:r>
            <a:r>
              <a:rPr lang="en-US" altLang="zh-CN" dirty="0" smtClean="0"/>
              <a:t>557 </a:t>
            </a:r>
            <a:r>
              <a:rPr lang="zh-CN" altLang="en-US" dirty="0" smtClean="0"/>
              <a:t>头狮像。从这门进入城中的米罗</a:t>
            </a:r>
          </a:p>
          <a:p>
            <a:r>
              <a:rPr lang="zh-CN" altLang="en-US" dirty="0" smtClean="0"/>
              <a:t>达神庙。沿途两边设摆石狮（</a:t>
            </a:r>
            <a:r>
              <a:rPr lang="en-US" altLang="zh-CN" dirty="0" smtClean="0"/>
              <a:t>Ishtar </a:t>
            </a:r>
            <a:r>
              <a:rPr lang="zh-CN" altLang="en-US" dirty="0" smtClean="0"/>
              <a:t>的像征）共 </a:t>
            </a:r>
            <a:r>
              <a:rPr lang="en-US" altLang="zh-CN" dirty="0" smtClean="0"/>
              <a:t>120 </a:t>
            </a:r>
            <a:r>
              <a:rPr lang="zh-CN" altLang="en-US" dirty="0" smtClean="0"/>
              <a:t>砖。</a:t>
            </a:r>
          </a:p>
          <a:p>
            <a:r>
              <a:rPr lang="zh-CN" altLang="en-US" dirty="0" smtClean="0"/>
              <a:t>⑤ 有 </a:t>
            </a:r>
            <a:r>
              <a:rPr lang="en-US" altLang="zh-CN" dirty="0" smtClean="0"/>
              <a:t>100 </a:t>
            </a:r>
            <a:r>
              <a:rPr lang="zh-CN" altLang="en-US" dirty="0" smtClean="0"/>
              <a:t>个铜门：每面 </a:t>
            </a:r>
            <a:r>
              <a:rPr lang="en-US" altLang="zh-CN" dirty="0" smtClean="0"/>
              <a:t>25 </a:t>
            </a:r>
            <a:r>
              <a:rPr lang="zh-CN" altLang="en-US" dirty="0" smtClean="0"/>
              <a:t>个，有石级可以通向河滨。大道两端的城门上装饰着铜叶，当日落的时候反</a:t>
            </a:r>
          </a:p>
          <a:p>
            <a:r>
              <a:rPr lang="zh-CN" altLang="en-US" dirty="0" smtClean="0"/>
              <a:t>射着荣美的光辉。</a:t>
            </a:r>
          </a:p>
          <a:p>
            <a:r>
              <a:rPr lang="zh-CN" altLang="en-US" dirty="0" smtClean="0"/>
              <a:t>⑥ 道路宽大：从南到北有 </a:t>
            </a:r>
            <a:r>
              <a:rPr lang="en-US" altLang="zh-CN" dirty="0" smtClean="0"/>
              <a:t>25 </a:t>
            </a:r>
            <a:r>
              <a:rPr lang="zh-CN" altLang="en-US" dirty="0" smtClean="0"/>
              <a:t>条大道，各 </a:t>
            </a:r>
            <a:r>
              <a:rPr lang="en-US" altLang="zh-CN" dirty="0" smtClean="0"/>
              <a:t>50 </a:t>
            </a:r>
            <a:r>
              <a:rPr lang="zh-CN" altLang="en-US" dirty="0" smtClean="0"/>
              <a:t>米宽，从东到西也是这样，使城内构成 </a:t>
            </a:r>
            <a:r>
              <a:rPr lang="en-US" altLang="zh-CN" dirty="0" smtClean="0"/>
              <a:t>676 </a:t>
            </a:r>
            <a:r>
              <a:rPr lang="zh-CN" altLang="en-US" dirty="0" smtClean="0"/>
              <a:t>个正方坪。城</a:t>
            </a:r>
          </a:p>
          <a:p>
            <a:r>
              <a:rPr lang="zh-CN" altLang="en-US" dirty="0" smtClean="0"/>
              <a:t>内房屋华美。</a:t>
            </a:r>
          </a:p>
          <a:p>
            <a:r>
              <a:rPr lang="zh-CN" altLang="en-US" dirty="0" smtClean="0"/>
              <a:t>他们用石铺路，每一块石上刻有尼布甲尼撒的名字和下列的句子：“我用山中的石铺路面，庆祝大能的</a:t>
            </a:r>
          </a:p>
          <a:p>
            <a:r>
              <a:rPr lang="zh-CN" altLang="en-US" dirty="0" smtClean="0"/>
              <a:t>主玛督，求玛督我主赐我永生。”</a:t>
            </a:r>
          </a:p>
          <a:p>
            <a:r>
              <a:rPr lang="zh-CN" altLang="en-US" dirty="0" smtClean="0"/>
              <a:t>⑦ 全城有 </a:t>
            </a:r>
            <a:r>
              <a:rPr lang="en-US" altLang="zh-CN" dirty="0" smtClean="0"/>
              <a:t>50 </a:t>
            </a:r>
            <a:r>
              <a:rPr lang="zh-CN" altLang="en-US" dirty="0" smtClean="0"/>
              <a:t>多间神庙：尼布甲尼撒修建了 </a:t>
            </a:r>
            <a:r>
              <a:rPr lang="en-US" altLang="zh-CN" dirty="0" smtClean="0"/>
              <a:t>15 </a:t>
            </a:r>
            <a:r>
              <a:rPr lang="zh-CN" altLang="en-US" dirty="0" smtClean="0"/>
              <a:t>座庙宇，其中以马达克 </a:t>
            </a:r>
            <a:r>
              <a:rPr lang="en-US" altLang="zh-CN" dirty="0" err="1" smtClean="0"/>
              <a:t>Marduk</a:t>
            </a:r>
            <a:r>
              <a:rPr lang="en-US" altLang="zh-CN" dirty="0" smtClean="0"/>
              <a:t> </a:t>
            </a:r>
            <a:r>
              <a:rPr lang="zh-CN" altLang="en-US" dirty="0" smtClean="0"/>
              <a:t>神庙为最宏大。</a:t>
            </a:r>
          </a:p>
          <a:p>
            <a:r>
              <a:rPr lang="zh-CN" altLang="en-US" dirty="0" smtClean="0"/>
              <a:t>⑧ 护城濠：濠在城墙外，宽而且深，是与幼发拉底河相通。</a:t>
            </a:r>
          </a:p>
          <a:p>
            <a:r>
              <a:rPr lang="zh-CN" altLang="en-US" dirty="0" smtClean="0"/>
              <a:t>⑨ 运河贯通全市：运河在城西，使城在两河间被包围。但这样不好，因为城容易被攻破（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</a:t>
            </a:r>
            <a:r>
              <a:rPr lang="en-US" altLang="zh-CN" dirty="0" smtClean="0"/>
              <a:t>31</a:t>
            </a:r>
            <a:r>
              <a:rPr lang="zh-CN" altLang="en-US" dirty="0" smtClean="0"/>
              <a:t>）。</a:t>
            </a:r>
          </a:p>
          <a:p>
            <a:r>
              <a:rPr lang="zh-CN" altLang="en-US" dirty="0" smtClean="0"/>
              <a:t>⑩ 有一长桥：幼发拉底河流过城内中部，河的两岸都有砖墙围着。</a:t>
            </a:r>
          </a:p>
          <a:p>
            <a:r>
              <a:rPr lang="zh-CN" altLang="en-US" dirty="0" smtClean="0"/>
              <a:t>桥长 </a:t>
            </a:r>
            <a:r>
              <a:rPr lang="en-US" altLang="zh-CN" dirty="0" smtClean="0"/>
              <a:t>1080 </a:t>
            </a:r>
            <a:r>
              <a:rPr lang="zh-CN" altLang="en-US" dirty="0" smtClean="0"/>
              <a:t>米，桥的两端各有一王宫。东宫有 </a:t>
            </a:r>
            <a:r>
              <a:rPr lang="en-US" altLang="zh-CN" dirty="0" smtClean="0"/>
              <a:t>3 </a:t>
            </a:r>
            <a:r>
              <a:rPr lang="zh-CN" altLang="en-US" dirty="0" smtClean="0"/>
              <a:t>层高墙，最外层圆周为 </a:t>
            </a:r>
            <a:r>
              <a:rPr lang="en-US" altLang="zh-CN" dirty="0" smtClean="0"/>
              <a:t>11 </a:t>
            </a:r>
            <a:r>
              <a:rPr lang="zh-CN" altLang="en-US" dirty="0" smtClean="0"/>
              <a:t>公里。桥下河底有隧道，使东</a:t>
            </a:r>
          </a:p>
          <a:p>
            <a:r>
              <a:rPr lang="zh-CN" altLang="en-US" dirty="0" smtClean="0"/>
              <a:t>西宫能以互通。</a:t>
            </a:r>
          </a:p>
          <a:p>
            <a:r>
              <a:rPr lang="zh-CN" altLang="en-US" dirty="0" smtClean="0"/>
              <a:t>地下宴客室：在隧道两边，全是铜的。有一巴别塔矗立在那里。塔有 </a:t>
            </a:r>
            <a:r>
              <a:rPr lang="en-US" altLang="zh-CN" dirty="0" smtClean="0"/>
              <a:t>8 </a:t>
            </a:r>
            <a:r>
              <a:rPr lang="zh-CN" altLang="en-US" dirty="0" smtClean="0"/>
              <a:t>层，每层有 </a:t>
            </a:r>
            <a:r>
              <a:rPr lang="en-US" altLang="zh-CN" dirty="0" smtClean="0"/>
              <a:t>25 </a:t>
            </a:r>
            <a:r>
              <a:rPr lang="zh-CN" altLang="en-US" dirty="0" smtClean="0"/>
              <a:t>米高。登塔梯</a:t>
            </a:r>
          </a:p>
          <a:p>
            <a:r>
              <a:rPr lang="zh-CN" altLang="en-US" dirty="0" smtClean="0"/>
              <a:t>在外面，塔顶是祭祀室，室内一切约值 </a:t>
            </a:r>
            <a:r>
              <a:rPr lang="en-US" altLang="zh-CN" dirty="0" smtClean="0"/>
              <a:t>3 </a:t>
            </a:r>
            <a:r>
              <a:rPr lang="zh-CN" altLang="en-US" dirty="0" smtClean="0"/>
              <a:t>亿美元。</a:t>
            </a:r>
          </a:p>
          <a:p>
            <a:r>
              <a:rPr lang="zh-CN" altLang="en-US" dirty="0" smtClean="0"/>
              <a:t>“空中花园”：建在大宫殿顶上，是世界七大奇观之一。一层一层，共 </a:t>
            </a:r>
            <a:r>
              <a:rPr lang="en-US" altLang="zh-CN" dirty="0" smtClean="0"/>
              <a:t>116 </a:t>
            </a:r>
            <a:r>
              <a:rPr lang="zh-CN" altLang="en-US" dirty="0" smtClean="0"/>
              <a:t>米高。尼布甲尼撒是一位</a:t>
            </a:r>
          </a:p>
          <a:p>
            <a:r>
              <a:rPr lang="zh-CN" altLang="en-US" dirty="0" smtClean="0"/>
              <a:t>大建筑师。他的建设比他在军事上的英勇更出名。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298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9AE09-58B4-4E13-A32F-6F5DD3A78786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3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95B95-FD9A-4FC1-8422-F3C7392A19C6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49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ABF74-B38A-4FCE-8EC5-B0503F2F5113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78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2522F-C9B6-43D8-AB28-3BC6D94E8775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19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0B204-1001-4247-8941-C09FD160A49B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49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3A292-1C1C-49E5-A380-2AA54ACB1AFC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25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C97DC-664A-4654-98A3-177BCEBDFBBF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7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536EE-984D-49D6-8532-45E00D9E1831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0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8C4C9-5AD1-4438-9D9D-E5BC9893F501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98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7E518-65DA-4274-8DEB-22A4AE80C50A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29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4A7C-19C7-49DB-9049-FCB6C3EFFA2C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2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887394-D1F4-4166-83F3-533D0D66657C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0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9214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07307" y="1360761"/>
            <a:ext cx="121839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</a:t>
            </a:r>
            <a:r>
              <a:rPr lang="zh-CN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</a:t>
            </a:r>
            <a:r>
              <a:rPr lang="zh-CN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理書</a:t>
            </a:r>
            <a:endParaRPr lang="en-US" altLang="zh-CN" sz="9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第四章</a:t>
            </a:r>
            <a:endParaRPr lang="en-US" altLang="zh-CN" sz="9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27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Ishtar_Gate_at_Berlin_Museu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137150" y="152401"/>
            <a:ext cx="537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巴比倫的</a:t>
            </a:r>
            <a:r>
              <a:rPr lang="en-US" altLang="zh-TW">
                <a:solidFill>
                  <a:srgbClr val="000000"/>
                </a:solidFill>
                <a:ea typeface="新細明體" pitchFamily="18" charset="-120"/>
              </a:rPr>
              <a:t>Ishtar</a:t>
            </a: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門遺跡 </a:t>
            </a:r>
            <a:r>
              <a:rPr lang="en-US" altLang="zh-TW">
                <a:solidFill>
                  <a:srgbClr val="000000"/>
                </a:solidFill>
                <a:ea typeface="SimHei" panose="02010609060101010101" pitchFamily="49" charset="-122"/>
              </a:rPr>
              <a:t>(</a:t>
            </a: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現存於柏林的別迦摩博物館</a:t>
            </a:r>
            <a:r>
              <a:rPr lang="en-US" altLang="zh-TW">
                <a:solidFill>
                  <a:srgbClr val="000000"/>
                </a:solidFill>
                <a:ea typeface="SimHei" panose="02010609060101010101" pitchFamily="49" charset="-122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877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anging_gard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9144000" cy="67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36725" y="179388"/>
            <a:ext cx="292735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畫家筆下的巴比倫空中花園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古代世界七大奇觀之一</a:t>
            </a: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43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0781" y="243512"/>
            <a:ext cx="118430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異梦的应验  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28-33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骄傲自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大，誇耀自己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能大力建為京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都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“空中花园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”是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世界七大奇观之一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骄傲的刑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罚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“败坏之先，人心骄傲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；尊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荣以前，必有谦卑。”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箴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18:12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‪箴言‬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6:16-19 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耶和華所恨惡的有六樣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，連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他心所憎惡的共有七樣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就是</a:t>
            </a:r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高傲的眼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，撒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謊的舌，流無辜人血的手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圖謀惡計的心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，飛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跑行惡的腳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吐謊言的假見證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，並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弟兄中布散紛爭的人。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54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916" y="0"/>
            <a:ext cx="1184308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诏书的结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语 </a:t>
            </a: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34-37</a:t>
            </a:r>
            <a:endParaRPr lang="zh-TW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34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日子滿足，我－尼布甲尼撒舉目望天，我的聰明復歸於我，我便稱頌至高者，讚美尊敬活到永遠的神。</a:t>
            </a:r>
          </a:p>
          <a:p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他的權柄是永有的；他的國存到萬代。</a:t>
            </a: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35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世上所有的居民都算為虛無；</a:t>
            </a:r>
          </a:p>
          <a:p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在天上的萬軍和世上的居民中，他都憑自己的意旨行事。無人能攔住他手，或問他說，你做甚麼呢？</a:t>
            </a: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36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那時，我的聰明復歸於我，為我國的榮耀、威嚴，和光耀也都復歸於我；並且我的謀士和大臣也來朝見我。我又得堅立在國位上，至大的權柄加增於我。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37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現在我－尼布甲尼撒讚美、尊崇、恭敬天上的王；因為他所做的全都誠實，他所行的也都公平。那行動驕傲的，他能降為卑。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21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916" y="0"/>
            <a:ext cx="1184308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诏书的结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语 </a:t>
            </a: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34-37</a:t>
            </a:r>
            <a:endParaRPr lang="zh-TW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34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日子滿足，我－尼布甲尼撒舉目望天，我的聰明復歸於我，我便稱頌至高者，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讚美尊敬活到永遠的神。</a:t>
            </a:r>
          </a:p>
          <a:p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他的權柄是永有的；他的國存到萬代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35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世上所有的居民都算為虛無；</a:t>
            </a:r>
          </a:p>
          <a:p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在天上的萬軍和世上的居民中，他都憑自己的意旨行事。無人能攔住他手，或問他說，你做甚麼呢？</a:t>
            </a: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36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那時，我的聰明復歸於我，為我國的榮耀、威嚴，和光耀也都復歸於我；並且我的謀士和大臣也來朝見我。我又得堅立在國位上，至大的權柄加增於我。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37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現在我－尼布甲尼撒讚美、尊崇、恭敬天上的王；因為他所做的全都誠實，他所行的也都公平。那行動驕傲的，他能降為卑。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67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5326" y="493295"/>
            <a:ext cx="10984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討論分</a:t>
            </a:r>
            <a:r>
              <a:rPr lang="zh-CN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享</a:t>
            </a:r>
            <a:endParaRPr lang="en-US" altLang="zh-CN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你覺得尼布甲尼撒王是否真的悔改相信？為什麼？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从尼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布甲尼撒的经历</a:t>
            </a: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，我們可以有什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麼鉴戒？</a:t>
            </a:r>
            <a:endParaRPr lang="en-US" altLang="zh-CN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CN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80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916" y="0"/>
            <a:ext cx="118430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zh-CN" alt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程簡介</a:t>
            </a:r>
            <a:endParaRPr lang="en-US" altLang="zh-CN" sz="7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但以理書是舊約的啟示錄；啟示錄是新約的但以理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書</a:t>
            </a:r>
            <a:endParaRPr lang="en-US" altLang="zh-TW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藉著世界諸國之興衰及猶太選民之遭遇指出神是至高的掌權者，也是審判者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，祂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必在地上建立彌賽亞永恆的國度</a:t>
            </a:r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zh-CN" alt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程目</a:t>
            </a:r>
            <a:r>
              <a:rPr lang="zh-CN" alt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endParaRPr lang="en-US" altLang="zh-CN" sz="7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學習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本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書幫助我們認識神的主權和計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劃</a:t>
            </a:r>
            <a:endParaRPr lang="en-US" altLang="zh-TW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從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但以理一生美好的見證，學習忠心事奉神的功</a:t>
            </a:r>
          </a:p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---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恩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典中長進 盼望裡忠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貞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76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232" y="58846"/>
            <a:ext cx="109848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學習方式</a:t>
            </a:r>
            <a:endParaRPr lang="en-US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主日學老師講解～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30min.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討論時間 ，組員自由回答問題或分享心得</a:t>
            </a:r>
            <a:endParaRPr lang="en-US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課程要求</a:t>
            </a:r>
            <a:endParaRPr lang="en-US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全學期通讀但以理書兩遍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每週上課前預讀當週章節，歡迎預備問題或分享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82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916" y="352540"/>
            <a:ext cx="118430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引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言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颁发诏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书 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1-3</a:t>
            </a:r>
            <a:endParaRPr lang="en-US" altLang="zh-TW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尼布甲尼撒王</a:t>
            </a:r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曉諭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住在全地各方、各國、各族的人說：「願你們大享平安！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我樂意將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至高的神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向我所行的神蹟奇事宣揚出來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他的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神蹟何其大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！他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奇事何其盛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！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他的國是永遠的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；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他的權柄存到萬代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！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外邦人的王 宣揚猶太人的神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引言也是結論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97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916" y="231354"/>
            <a:ext cx="1184308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王夢的內容 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-18</a:t>
            </a:r>
          </a:p>
          <a:p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「我－尼布甲尼撒安居在宮中，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平順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在殿內。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我做了一夢，使我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懼怕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。我在牀上的思念，並腦中的異象，使我驚惶。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所以我降旨召巴比倫的一切哲士到我面前，叫他們把夢的講解告訴我。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於是那些術士、用法術的、迦勒底人、觀兆的都進來，我將那夢告訴了他們，他們卻不能把夢的講解告訴我。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末後那照我神的名，稱為伯提沙撒的但以理來到我面前，他裏頭有聖神的靈，我將夢告訴他說：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『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術士的領袖伯提沙撒啊，因我知道你裏頭有聖神的靈，甚麼奧祕的事都不能使你為難。現在要把我夢中所見的異象和夢的講解告訴我。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52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479" y="335845"/>
            <a:ext cx="118430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「我在牀上腦中的異象是這樣：我看見地當中有一棵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樹，極其高大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那樹漸長，而且堅固，高得頂天，從地極都能看見，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葉子華美，果子甚多，可作眾生的食物；田野的走獸臥在蔭下，天空的飛鳥宿在枝上；凡有血氣的都從這樹得食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「我在牀上腦中的異象，見有一位守望的聖者從天而降。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大聲呼叫說：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伐倒這樹！砍下枝子！搖掉葉子！拋散果子！使走獸離開樹下，飛鳥躲開樹枝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 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樹墩卻要留在地內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，用鐵圈和銅圈箍住，在田野的青草中讓天露滴濕，使他與地上的獸一同吃草，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使他的心改變，不如人心，給他一個獸心，使他經過七期（期：或譯年；本章同）。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2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916" y="0"/>
            <a:ext cx="11843084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這是守望者所發的命，聖者所出的令，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好叫世人知道至高者在人的國中掌權，要將國賜與誰就賜與誰，或立極卑微的人執掌國權。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「這是我－尼布甲尼撒王所做的夢。伯提沙撒啊，你要說明這夢的講解；因為我國中的一切哲士都不能將夢的講解告訴我，惟獨你能，因你裏頭有聖神的靈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。」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第二個夢（與第一個梦相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隔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有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34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年）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平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顺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=》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惊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惶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先召哲士，后召但以理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大树异象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98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916" y="0"/>
            <a:ext cx="1184308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 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但以理为王解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梦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19-27</a:t>
            </a:r>
          </a:p>
          <a:p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於是稱為伯提沙撒的但以理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驚訝片時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，心意驚惶。王說：「伯提沙撒啊，不要因夢和夢的講解驚惶。」伯提沙撒回答說：「我主啊，願這夢歸與恨惡你的人，講解歸與你的敵人。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你所見的樹漸長，而且堅固，高得頂天，從地極都能看見；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葉子華美，果子甚多，可作眾生的食物；田野的走獸住在其下；天空的飛鳥宿在枝上。</a:t>
            </a: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「王啊，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這漸長又堅固的樹就是你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。你的威勢漸長及天，你的權柄管到地極。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王既看見一位守望的聖者從天而降，說：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將這樹砍伐毀壞，樹墩卻要留在地內，用鐵圈和銅圈箍住；在田野的青草中，讓天露滴濕，使他與地上的獸一同吃草，直到經過七期。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01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1925" y="335845"/>
            <a:ext cx="118430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24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「王啊，講解就是這樣：臨到我主我王的事是出於至高者的命。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你必被趕出離開世人，與野地的獸同居，吃草如牛，被天露滴濕，且要經過七期。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等你知道至高者在人的國中掌權，要將國賜與誰就賜與誰。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26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守望者既吩咐存留樹墩，等你知道諸天掌權，以後你的國必定歸你。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27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王啊，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求你悅納我的諫言，以施行公義斷絕罪過，以憐憫窮人除掉罪孽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或者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你的平安可以延長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。」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心意驚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惶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樹就是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樹木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砍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伐毁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坏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樹墩留在地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內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但以理諫言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168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0781" y="243512"/>
            <a:ext cx="118430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異梦的应验  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28-33</a:t>
            </a:r>
            <a:endParaRPr lang="en-US" altLang="zh-TW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28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這事都臨到尼布甲尼撒王。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29 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過了十二個月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，他遊行在巴比倫王宮裏（原文是上）。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30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他說：「這大巴比倫不是我用大能大力建為京都，要顯我威嚴的榮耀嗎？」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31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這話在王口中尚未說完，有聲音從天降下，說：「尼布甲尼撒王啊，有話對你說，你的國位離開你了。</a:t>
            </a:r>
          </a:p>
          <a:p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32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你必被趕出離開世人，與野地的獸同居，吃草如牛，且要經過七期。等你知道至高者在人的國中掌權，要將國賜與誰就賜與誰。」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33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當時這話就應驗在尼布甲尼撒的身上，他被趕出離開世人，吃草如牛，身被天露滴濕，頭髮長長，好像鷹毛；指甲長長，如同鳥爪。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14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ABYL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"/>
            <a:ext cx="73914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981200" y="4292600"/>
            <a:ext cx="8229600" cy="241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尼布甲尼撒王大興土木，把巴比倫城建為宏偉高大、堅固華美。其城為正方形，共長</a:t>
            </a: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96</a:t>
            </a: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公里，每邊</a:t>
            </a: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24</a:t>
            </a: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公里，高</a:t>
            </a: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90</a:t>
            </a: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公尺，厚</a:t>
            </a: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24</a:t>
            </a: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公尺，基深</a:t>
            </a: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56</a:t>
            </a: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公尺。城牆上有</a:t>
            </a: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250</a:t>
            </a: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處堡壘及警衛室，銅門</a:t>
            </a: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100</a:t>
            </a: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個，城牆之外有寬而深之護城濠。城內有宏大的馬達克神廟，以堅固的內城形成王宮，有遊行大道，有古代七大奇觀之一的空中花園。幼發拉底河流經城內，兩岸皆築有磚牆，以渡船相通。另有一大橋架於石堤之上，長達</a:t>
            </a: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800</a:t>
            </a: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公尺，寬</a:t>
            </a: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9</a:t>
            </a: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公尺，兩端附設吊橋，夜間收起，斷絕橋樑交通。河底有隧道，寬</a:t>
            </a: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4.5</a:t>
            </a: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公尺，高</a:t>
            </a: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3.6</a:t>
            </a: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公尺。工程之大，華麗，令人歎為觀止。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14600" y="152400"/>
            <a:ext cx="1098550" cy="4572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>
                <a:solidFill>
                  <a:srgbClr val="FFFFFF"/>
                </a:solidFill>
                <a:ea typeface="SimHei" panose="02010609060101010101" pitchFamily="49" charset="-122"/>
              </a:rPr>
              <a:t>巴比倫</a:t>
            </a:r>
            <a:endParaRPr lang="zh-TW" altLang="en-US" sz="2400">
              <a:solidFill>
                <a:srgbClr val="FFFFFF"/>
              </a:solidFill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772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14821</TotalTime>
  <Words>3517</Words>
  <Application>Microsoft Office PowerPoint</Application>
  <PresentationFormat>Widescreen</PresentationFormat>
  <Paragraphs>125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KaiTi</vt:lpstr>
      <vt:lpstr>新細明體</vt:lpstr>
      <vt:lpstr>SimHei</vt:lpstr>
      <vt:lpstr>Arial</vt:lpstr>
      <vt:lpstr>Calibri</vt:lpstr>
      <vt:lpstr>Calibri Light</vt:lpstr>
      <vt:lpstr>Wingdings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jason xiang</cp:lastModifiedBy>
  <cp:revision>214</cp:revision>
  <dcterms:created xsi:type="dcterms:W3CDTF">2014-12-30T18:22:34Z</dcterms:created>
  <dcterms:modified xsi:type="dcterms:W3CDTF">2022-02-20T08:30:53Z</dcterms:modified>
</cp:coreProperties>
</file>