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01" r:id="rId3"/>
    <p:sldId id="283" r:id="rId4"/>
    <p:sldId id="304" r:id="rId5"/>
    <p:sldId id="303" r:id="rId6"/>
    <p:sldId id="298" r:id="rId7"/>
    <p:sldId id="30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7A"/>
    <a:srgbClr val="150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18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6994" y="102122"/>
            <a:ext cx="11234166" cy="1431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跟隨他的腳蹤行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》10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22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日課程</a:t>
            </a:r>
            <a:endParaRPr lang="en-US" altLang="zh-CN" sz="40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7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耶穌基督從第三個逾越節到最後幾天</a:t>
            </a:r>
            <a:r>
              <a:rPr lang="en-US" altLang="zh-CN" sz="47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7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中）</a:t>
            </a:r>
            <a:endParaRPr lang="en-US" altLang="zh-CN" sz="47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439" y="2472690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課程內容：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252" y="3519819"/>
            <a:ext cx="121116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複習：</a:t>
            </a:r>
            <a:r>
              <a:rPr lang="zh-CN" altLang="en-US" sz="4000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耶穌基督三年半事工分段圖：</a:t>
            </a:r>
            <a:r>
              <a:rPr lang="en-US" altLang="zh-CN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個逾越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節</a:t>
            </a:r>
            <a:endParaRPr lang="en-US" altLang="zh-CN" sz="4000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課堂作業</a:t>
            </a:r>
            <a:r>
              <a:rPr lang="zh-TW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我們一起畫圖</a:t>
            </a:r>
            <a:r>
              <a:rPr lang="en-US" altLang="zh-TW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：最後一年的後面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個階段</a:t>
            </a:r>
            <a:r>
              <a:rPr lang="en-US" altLang="zh-CN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信心</a:t>
            </a:r>
            <a:r>
              <a:rPr lang="zh-TW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</a:t>
            </a:r>
            <a:r>
              <a:rPr lang="zh-TW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道路</a:t>
            </a:r>
            <a:endParaRPr lang="en-US" altLang="zh-TW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</a:t>
            </a: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：學習伯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大尼之家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62069"/>
            <a:ext cx="114698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一：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耶穌基督從第三個逾越節到最後幾</a:t>
            </a:r>
            <a:r>
              <a:rPr lang="zh-TW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天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分為四段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356" y="1474888"/>
            <a:ext cx="121116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加利利事工第三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期（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5-6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個月）已經講了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, 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講義第</a:t>
            </a: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七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</a:t>
            </a:r>
            <a:endParaRPr lang="en-US" altLang="zh-CN" sz="4000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在耶路撒冷的三個月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en-US" altLang="zh-TW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約翰福音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7-9</a:t>
            </a:r>
            <a:r>
              <a:rPr lang="en-US" altLang="zh-TW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約旦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河東比利亞一帶的</a:t>
            </a:r>
            <a:r>
              <a:rPr lang="zh-CN" altLang="en-US" sz="4000" b="1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事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工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zh-CN" altLang="en-US" sz="4000" b="1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en-US" altLang="zh-TW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路加福音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10-17</a:t>
            </a:r>
            <a:r>
              <a:rPr lang="en-US" altLang="zh-TW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endParaRPr lang="en-US" altLang="zh-TW" sz="4000" b="1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最後的赴京之旅（約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個月）</a:t>
            </a:r>
            <a:endParaRPr lang="en-US" altLang="zh-CN" sz="4000" b="1" dirty="0" smtClean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               （今天講，講義第八課）</a:t>
            </a:r>
            <a:endParaRPr lang="en-US" altLang="zh-CN" sz="4000" b="1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1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62069"/>
            <a:ext cx="106853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一：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穌基督三年半事工分段圖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(</a:t>
            </a:r>
            <a:r>
              <a:rPr lang="zh-CN" altLang="en-US" sz="28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加了</a:t>
            </a:r>
            <a:r>
              <a:rPr lang="en-US" altLang="zh-CN" sz="28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Dr. </a:t>
            </a:r>
            <a:r>
              <a:rPr lang="en-US" altLang="zh-CN" sz="2800" b="1" dirty="0" err="1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Scroggie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endParaRPr lang="en-US" sz="4000" dirty="0">
              <a:solidFill>
                <a:srgbClr val="FFC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48886" y="769955"/>
            <a:ext cx="11572239" cy="5947388"/>
            <a:chOff x="448886" y="769955"/>
            <a:chExt cx="11572239" cy="594738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8886" y="769955"/>
              <a:ext cx="11572239" cy="5947388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630417" y="6348011"/>
              <a:ext cx="837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</a:rPr>
                <a:t>約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2:13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778127" y="6348011"/>
              <a:ext cx="837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</a:rPr>
                <a:t>約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5:1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732567" y="6336786"/>
              <a:ext cx="837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</a:rPr>
                <a:t>約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6:4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687007" y="6348011"/>
              <a:ext cx="10154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</a:rPr>
                <a:t>約</a:t>
              </a:r>
              <a:r>
                <a:rPr lang="en-US" altLang="zh-CN" b="1" dirty="0" smtClean="0">
                  <a:solidFill>
                    <a:srgbClr val="FF0000"/>
                  </a:solidFill>
                </a:rPr>
                <a:t>11:55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685905" y="2901142"/>
            <a:ext cx="773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r>
              <a:rPr lang="zh-CN" altLang="en-US" dirty="0" smtClean="0"/>
              <a:t>個月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9208656" y="1388226"/>
            <a:ext cx="1671622" cy="5827881"/>
          </a:xfrm>
          <a:prstGeom prst="roundRect">
            <a:avLst/>
          </a:prstGeom>
          <a:solidFill>
            <a:schemeClr val="accent1">
              <a:alpha val="2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208654" y="4418502"/>
            <a:ext cx="452582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耶穌撒冷三個月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668134" y="4418502"/>
            <a:ext cx="452582" cy="203132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河</a:t>
            </a:r>
            <a:r>
              <a:rPr lang="zh-CN" altLang="en-US" dirty="0" smtClean="0"/>
              <a:t>東</a:t>
            </a:r>
            <a:r>
              <a:rPr lang="zh-CN" altLang="en-US" dirty="0" smtClean="0"/>
              <a:t>比利</a:t>
            </a:r>
            <a:r>
              <a:rPr lang="zh-CN" altLang="en-US" dirty="0" smtClean="0"/>
              <a:t>亞</a:t>
            </a:r>
            <a:r>
              <a:rPr lang="zh-CN" altLang="en-US" dirty="0" smtClean="0"/>
              <a:t>一帶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0148293" y="4418502"/>
            <a:ext cx="731984" cy="203132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/>
              <a:t>最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的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赴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京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之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08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62069"/>
            <a:ext cx="119763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一：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耶穌基督從第三個逾越節到最後幾</a:t>
            </a:r>
            <a:r>
              <a:rPr lang="zh-TW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天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四福音對照的關鍵性經文：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356" y="1474888"/>
            <a:ext cx="1211164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約翰福音：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7:14; 10:22; 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10:40;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11:1; 11:54; 12:1</a:t>
            </a:r>
          </a:p>
          <a:p>
            <a:pPr marL="742950" indent="-742950">
              <a:buFont typeface="+mj-lt"/>
              <a:buAutoNum type="arabicPeriod"/>
            </a:pPr>
            <a:endParaRPr lang="en-US" altLang="zh-CN" sz="4000" b="1" dirty="0" smtClean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馬太福音：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19:1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; 20:17;  20:29;            21:1</a:t>
            </a:r>
            <a:endParaRPr lang="en-US" altLang="zh-TW" sz="4000" b="1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馬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可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福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音：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10:1</a:t>
            </a:r>
            <a:r>
              <a:rPr lang="en-US" altLang="zh-CN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;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10:32;  10:46;           11:1</a:t>
            </a:r>
            <a:endParaRPr lang="en-US" altLang="zh-TW" sz="4000" b="1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路加福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音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9:51</a:t>
            </a:r>
            <a:r>
              <a:rPr lang="en-US" altLang="zh-CN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;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18:32;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18</a:t>
            </a:r>
            <a:r>
              <a:rPr lang="en-US" altLang="zh-CN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35; 19:1; 19:28</a:t>
            </a:r>
            <a:endParaRPr lang="en-US" altLang="zh-TW" sz="4000" b="1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28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5984" y="707886"/>
            <a:ext cx="7950110" cy="602047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1839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二、上次課複習：加利利事工第三期：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0073" y="996983"/>
            <a:ext cx="23552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推羅西頓</a:t>
            </a:r>
            <a:endParaRPr lang="en-US" altLang="zh-CN" sz="2800" b="1" dirty="0" smtClean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低加波利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加利利海邊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進馬加丹（抹大拉）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zh-CN" altLang="en-US" sz="2800" b="1" dirty="0">
                <a:solidFill>
                  <a:prstClr val="white"/>
                </a:solidFill>
                <a:sym typeface="Wingdings" panose="05000000000000000000" pitchFamily="2" charset="2"/>
              </a:rPr>
              <a:t>加利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利北岸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 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伯賽大</a:t>
            </a:r>
            <a:endParaRPr lang="en-US" altLang="zh-CN" sz="2800" b="1" dirty="0" smtClean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該撒利亞腓立比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黑門山</a:t>
            </a:r>
            <a:endParaRPr lang="en-US" altLang="zh-CN" sz="2800" b="1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加利利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zh-CN" altLang="en-US" sz="2800" b="1" dirty="0">
                <a:solidFill>
                  <a:prstClr val="white"/>
                </a:solidFill>
                <a:sym typeface="Wingdings" panose="05000000000000000000" pitchFamily="2" charset="2"/>
              </a:rPr>
              <a:t>迦百農</a:t>
            </a:r>
            <a:endParaRPr lang="en-US" altLang="zh-CN" sz="2800" b="1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endParaRPr lang="en-US" altLang="zh-CN" sz="2800" b="1" dirty="0">
              <a:solidFill>
                <a:prstClr val="white"/>
              </a:solidFill>
              <a:sym typeface="Wingdings" panose="05000000000000000000" pitchFamily="2" charset="2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5627716" y="1612669"/>
            <a:ext cx="1903615" cy="24938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747657" y="1460665"/>
            <a:ext cx="3075709" cy="35066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207018" y="1090215"/>
            <a:ext cx="712519" cy="1092529"/>
          </a:xfrm>
          <a:prstGeom prst="ellipse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813964" y="4322618"/>
            <a:ext cx="1710045" cy="1015133"/>
          </a:xfrm>
          <a:prstGeom prst="ellipse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7172696" y="4714504"/>
            <a:ext cx="961901" cy="712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172696" y="4106487"/>
            <a:ext cx="641268" cy="608017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7908966" y="1911927"/>
            <a:ext cx="11876" cy="2101933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7813964" y="1341912"/>
            <a:ext cx="237506" cy="4750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5474525" y="1341912"/>
            <a:ext cx="2446317" cy="31113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207018" y="3230089"/>
            <a:ext cx="1229408" cy="2755076"/>
          </a:xfrm>
          <a:prstGeom prst="ellipse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5919537" y="4106487"/>
            <a:ext cx="1611794" cy="7527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75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159" y="0"/>
            <a:ext cx="5029682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3127" y="378147"/>
            <a:ext cx="33230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C000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農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prstClr val="white"/>
                </a:solidFill>
                <a:sym typeface="Wingdings" panose="05000000000000000000" pitchFamily="2" charset="2"/>
              </a:rPr>
              <a:t>拿撒勒</a:t>
            </a:r>
            <a:endParaRPr lang="en-US" altLang="zh-CN" sz="2800" b="1" dirty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耶路撒冷</a:t>
            </a:r>
            <a:endParaRPr lang="en-US" altLang="zh-CN" sz="2800" b="1" dirty="0" smtClean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加利利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撒瑪利亞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伯大尼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 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耶路撒冷</a:t>
            </a:r>
            <a:endParaRPr lang="en-US" altLang="zh-CN" sz="2800" b="1" dirty="0" smtClean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河東比利亞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prstClr val="white"/>
                </a:solidFill>
                <a:sym typeface="Wingdings" panose="05000000000000000000" pitchFamily="2" charset="2"/>
              </a:rPr>
              <a:t>伯大尼</a:t>
            </a:r>
            <a:endParaRPr lang="en-US" altLang="zh-CN" sz="2800" b="1" dirty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以法蓮</a:t>
            </a:r>
            <a:endParaRPr lang="en-US" altLang="zh-CN" sz="2800" b="1" dirty="0" smtClean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撒瑪利亞、加利利邊界</a:t>
            </a:r>
            <a:endParaRPr lang="en-US" altLang="zh-CN" sz="2800" b="1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耶利哥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伯大尼</a:t>
            </a:r>
            <a:endParaRPr lang="en-US" altLang="zh-CN" sz="2800" b="1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endParaRPr lang="en-US" altLang="zh-CN" sz="2800" b="1" dirty="0">
              <a:solidFill>
                <a:prstClr val="white"/>
              </a:solidFill>
              <a:sym typeface="Wingdings" panose="05000000000000000000" pitchFamily="2" charset="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617029" y="1468582"/>
            <a:ext cx="839189" cy="464721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390606" y="1950720"/>
            <a:ext cx="226423" cy="2725783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/>
          <p:nvPr/>
        </p:nvCxnSpPr>
        <p:spPr>
          <a:xfrm rot="5400000" flipH="1" flipV="1">
            <a:off x="3828111" y="3114009"/>
            <a:ext cx="3120833" cy="4157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039095" y="1147947"/>
            <a:ext cx="997528" cy="641267"/>
          </a:xfrm>
          <a:prstGeom prst="ellips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9" idx="4"/>
          </p:cNvCxnSpPr>
          <p:nvPr/>
        </p:nvCxnSpPr>
        <p:spPr>
          <a:xfrm>
            <a:off x="5537859" y="1789214"/>
            <a:ext cx="79170" cy="1326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587339" y="3116086"/>
            <a:ext cx="48691" cy="169698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5386449" y="4738255"/>
            <a:ext cx="151410" cy="7481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5469775" y="4189615"/>
            <a:ext cx="1221970" cy="54864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6456218" y="3851564"/>
            <a:ext cx="997528" cy="641267"/>
          </a:xfrm>
          <a:prstGeom prst="ellips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stCxn id="40" idx="5"/>
          </p:cNvCxnSpPr>
          <p:nvPr/>
        </p:nvCxnSpPr>
        <p:spPr>
          <a:xfrm flipH="1">
            <a:off x="5712823" y="4398920"/>
            <a:ext cx="1594838" cy="41414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5386449" y="4813069"/>
            <a:ext cx="151410" cy="9144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469775" y="4054764"/>
            <a:ext cx="321425" cy="6217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712823" y="2826327"/>
            <a:ext cx="143032" cy="113607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5679703" y="2526145"/>
            <a:ext cx="378691" cy="508000"/>
          </a:xfrm>
          <a:prstGeom prst="ellips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Arrow Connector 54"/>
          <p:cNvCxnSpPr>
            <a:stCxn id="53" idx="6"/>
          </p:cNvCxnSpPr>
          <p:nvPr/>
        </p:nvCxnSpPr>
        <p:spPr>
          <a:xfrm>
            <a:off x="6058394" y="2780145"/>
            <a:ext cx="157679" cy="15854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5784339" y="4492831"/>
            <a:ext cx="431734" cy="24542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425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0" grpId="0" animBg="1"/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093" y="-48277"/>
            <a:ext cx="61125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一點討論：學習伯大尼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701" y="659609"/>
            <a:ext cx="122727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</a:rPr>
              <a:t>伯大尼有那些人物？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馬利亞：全心愛主、全然獻上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馬大：殷勤事奉</a:t>
            </a:r>
            <a:endParaRPr lang="en-US" altLang="zh-CN" sz="4000" b="1" dirty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拉撒路：無聲的見證</a:t>
            </a:r>
            <a:endParaRPr lang="en-US" altLang="zh-CN" sz="4000" b="1" dirty="0" smtClean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4701" y="3524908"/>
            <a:ext cx="11679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</a:rPr>
              <a:t>我們應如何？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喜愛得著主的心：一起讀經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- 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如何得著渴慕？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喜愛服侍主的人：一起幹活 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- 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如何克服辛苦？</a:t>
            </a:r>
            <a:endParaRPr lang="en-US" altLang="zh-CN" sz="4000" b="1" dirty="0" smtClean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66951" y="5463900"/>
            <a:ext cx="7509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7200" b="1" dirty="0" smtClean="0">
                <a:solidFill>
                  <a:prstClr val="white"/>
                </a:solidFill>
              </a:rPr>
              <a:t>3.</a:t>
            </a:r>
            <a:r>
              <a:rPr lang="zh-CN" altLang="en-US" sz="7200" b="1" dirty="0" smtClean="0">
                <a:solidFill>
                  <a:prstClr val="white"/>
                </a:solidFill>
              </a:rPr>
              <a:t>來就來真的！</a:t>
            </a:r>
            <a:endParaRPr lang="en-US" altLang="zh-CN" sz="7200" b="1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0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11503</TotalTime>
  <Words>593</Words>
  <Application>Microsoft Office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Microsoft YaHei</vt:lpstr>
      <vt:lpstr>宋体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190</cp:revision>
  <dcterms:created xsi:type="dcterms:W3CDTF">2014-12-30T18:22:34Z</dcterms:created>
  <dcterms:modified xsi:type="dcterms:W3CDTF">2017-10-22T19:24:37Z</dcterms:modified>
</cp:coreProperties>
</file>