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33"/>
  </p:notesMasterIdLst>
  <p:sldIdLst>
    <p:sldId id="256" r:id="rId4"/>
    <p:sldId id="270" r:id="rId5"/>
    <p:sldId id="266" r:id="rId6"/>
    <p:sldId id="283" r:id="rId7"/>
    <p:sldId id="264" r:id="rId8"/>
    <p:sldId id="284" r:id="rId9"/>
    <p:sldId id="307" r:id="rId10"/>
    <p:sldId id="289" r:id="rId11"/>
    <p:sldId id="291" r:id="rId12"/>
    <p:sldId id="308" r:id="rId13"/>
    <p:sldId id="311" r:id="rId14"/>
    <p:sldId id="310" r:id="rId15"/>
    <p:sldId id="293" r:id="rId16"/>
    <p:sldId id="313" r:id="rId17"/>
    <p:sldId id="312" r:id="rId18"/>
    <p:sldId id="314" r:id="rId19"/>
    <p:sldId id="315" r:id="rId20"/>
    <p:sldId id="297" r:id="rId21"/>
    <p:sldId id="298" r:id="rId22"/>
    <p:sldId id="299" r:id="rId23"/>
    <p:sldId id="300" r:id="rId24"/>
    <p:sldId id="301" r:id="rId25"/>
    <p:sldId id="316" r:id="rId26"/>
    <p:sldId id="317" r:id="rId27"/>
    <p:sldId id="303" r:id="rId28"/>
    <p:sldId id="309" r:id="rId29"/>
    <p:sldId id="305" r:id="rId30"/>
    <p:sldId id="306" r:id="rId31"/>
    <p:sldId id="2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73072" autoAdjust="0"/>
  </p:normalViewPr>
  <p:slideViewPr>
    <p:cSldViewPr snapToGrid="0" snapToObjects="1">
      <p:cViewPr varScale="1">
        <p:scale>
          <a:sx n="85" d="100"/>
          <a:sy n="85" d="100"/>
        </p:scale>
        <p:origin x="15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AFA0D-5C21-4A00-9FDC-2E442D60F37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1E329-3380-43DB-BEE1-7A3D6E8C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1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降天糧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(16:1-35)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更換糧食的重要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嗎哪的意義與性質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享受嗎哪的要求 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出埃及記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16:36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俄梅珥乃伊法十分之一。一伊法約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公升，伊法十分之一就是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公升，伊法十分之一即一俄梅珥</a:t>
            </a:r>
            <a:endParaRPr lang="en-US" altLang="zh-TW" sz="1200" dirty="0" smtClean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66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供活水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(17:1-7)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萬古磐石為我開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隨著我們的靈磐石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89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供活水 </a:t>
            </a:r>
            <a:r>
              <a:rPr lang="en-US" altLang="zh-TW" dirty="0" smtClean="0"/>
              <a:t>(17:1-7)</a:t>
            </a:r>
          </a:p>
          <a:p>
            <a:r>
              <a:rPr lang="en-US" altLang="zh-TW" dirty="0" smtClean="0"/>
              <a:t>(a)</a:t>
            </a:r>
            <a:r>
              <a:rPr lang="zh-TW" altLang="en-US" dirty="0" smtClean="0"/>
              <a:t>萬古磐石為我開</a:t>
            </a:r>
          </a:p>
          <a:p>
            <a:r>
              <a:rPr lang="en-US" altLang="zh-TW" dirty="0" smtClean="0"/>
              <a:t>(b)</a:t>
            </a:r>
            <a:r>
              <a:rPr lang="zh-TW" altLang="en-US" dirty="0" smtClean="0"/>
              <a:t>隨著我們的靈磐石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27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05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壹、磐石是誰？</a:t>
            </a: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一、神多次將自己比作磐石：祂是保護人的磐石（出三十三 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～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「舊一一一上」）；保障的磐石（賽三十三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「舊八四二下」）；能力的磐石（賽十七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「舊八二七上」）；可倚靠的磐石（賽二十六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～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「舊八三四上」）；遮蔭的磐石（賽三十二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「舊八四一上」）；教會建造的磐石（太十六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「新二三下」）。對不信的人祂就作絆腳跌人的磐石（羅九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「新二二〇上」）。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二、這裡神啟示祂要在何烈磐石那裡，站在摩西面前。然後說：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你要擊打磐石。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這話暗示出，何烈的磐石就是神自己。</a:t>
            </a:r>
          </a:p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貳、磐石為何要受擊打？</a:t>
            </a: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、神吩咐摩西用杖擊打磐石。摩西在此代表律法，因律法是從摩西來的。照律法的公義說，神要和罪人發生關係，作解人乾渴的生命活水，祂自己必須先經過救贖的死，為人贖罪，然後與人合一才合乎律法的義。所以以象徵的意義說，祂在此需要接受公義律法的擊打而死（來九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「新三二〇下」；賽五十三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～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「舊八六五下」）。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二、磐石裂開，表徵主在十字架上肋旁被刺，流出血和水來。血是為了贖罪；水是代表神的永遠生命被釋放出來，成了眾人得以解渴的生命活水（啟二十二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「新三七六上」）。</a:t>
            </a:r>
          </a:p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参、活水的包含</a:t>
            </a: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一、聖經所說的活水，就是指那得著榮耀的耶穌基督之靈（約七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～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「新一三七上」）。因神的生命就含在主耶穌死而復活的靈裡。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 、這靈裡含有：主的道成肉身、在世為人的生活、釘死、埋葬、復活、升天、得著榮耀等諸般的成分。猶如包羅諸般營養的百寶湯一樣，是神照人裡面各種需要而對症配製成的屬靈營養劑。</a:t>
            </a:r>
          </a:p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肆、人喝活水的結果</a:t>
            </a: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一、人喝了這活水後，消極的功用，可以醫好罪病；積極的功用，可以使人有分於神聖生命裡的一切成分。（參看以西結書四十七及啟示錄二十二活水湧流與其結果的異象。）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二、活水喝久了，你這個人也可以 變成一道活水江河，到處分賜生命，供應生命給饑渴的人羣（約七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～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「新一三七上」）。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0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神吩咐以色列百姓若遵守祂的律法，就能免去災禍和疾病（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15:26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）。這二者之間有甚麼關係呢？你相信嗎？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答案：神的吩咐和命令都是為了人的好處，為了保護我們。雖然表面看來是約束，但事實上，我們若遵行，就會從其中受益。神要以色列人遵守誡命，即使在不明白的時候也仍要遵守，神使用誡命與律例讓人學習神的聖潔，並在生活中敬畏神。律法中所提及的規章、家庭婚姻的法則、飲食、清潔衛生的條例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都與我們日常生活中的人際關係、健康的習慣、聖潔公義的行為，有著密切的關係。例如：婚姻關係中禁止犯淫亂的誡命，就是防止性病的最佳方法；注意飲食的習慣和潔淨，可以預防一些疾病和傳染病。我們相信按照神的律法行事，可以使我們的身、心、靈常常保持健康。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耶和華神從天賜糧給祂的百姓，但吩咐他們只能收取當日的份量，以此來試驗他們是否遵守祂的法度（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16:4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）。從這件事上你學到甚麼屬靈的教訓？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參考答案：（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）神要我們學習順服，按照祂的吩咐去行；（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）操練信心，相信祂的應許和供應；（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）每天倚靠祂的恩典而活，不要為明天憂慮；（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）滿足于神每日豐富的供應，不要貪心；（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）顧念其他人的需要（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16:16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）；（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）遵守神的誡命和律法，謹守安息日。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dirty="0" smtClean="0"/>
              <a:t>曠野   </a:t>
            </a:r>
            <a:r>
              <a:rPr lang="zh-TW" altLang="en-US" dirty="0" smtClean="0"/>
              <a:t>“試探神”</a:t>
            </a:r>
            <a:r>
              <a:rPr lang="en-US" altLang="zh-TW" dirty="0" smtClean="0"/>
              <a:t>. </a:t>
            </a:r>
            <a:r>
              <a:rPr lang="zh-TW" altLang="en-US" dirty="0" smtClean="0"/>
              <a:t>神引領他們走曠野路遇到困難是要“試煉”他們</a:t>
            </a:r>
            <a:r>
              <a:rPr lang="en-US" altLang="zh-TW" dirty="0" smtClean="0"/>
              <a:t>, </a:t>
            </a:r>
            <a:r>
              <a:rPr lang="zh-TW" altLang="en-US" dirty="0" smtClean="0"/>
              <a:t>但是他們反過來卻“試探” 神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2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走天路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(15﹕22~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十八章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)--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屬天教育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經歷神的引導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瑪拉與以琳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(15﹕22-27)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經歷神的供應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降靈糧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﹐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供活水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(16﹕1-17﹕7)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經歷屬靈爭戰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與亞瑪力人爭戰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(17﹕8-16)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事奉的學習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葉忒羅獻祭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十八章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4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經歷神的引導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(15﹕22-27)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瑪拉的經歷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(15:22-26)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曠野的考驗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難處的考驗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苦水變甜的經歷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順命者的特殊福份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以琳的經歷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(15:27)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丰盛的供應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恩典的恢復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祝福的考驗 </a:t>
            </a:r>
            <a:endParaRPr lang="en-US" altLang="zh-TW" sz="1200" dirty="0" smtClean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4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又對亞當說：「你既聽從妻子的話，吃了我所吩咐你不可吃的那樹上的果子，地必為你的緣故受咒詛；你必終身勞苦才能從地裡得吃的。地必給你長出荊棘和蒺藜來。</a:t>
            </a:r>
            <a:r>
              <a:rPr lang="en-US" altLang="zh-TW" sz="12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 </a:t>
            </a:r>
            <a:r>
              <a:rPr lang="zh-TW" altLang="en-US" sz="12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你必汗流滿面才得糊口。</a:t>
            </a:r>
            <a:r>
              <a:rPr lang="zh-TW" altLang="zh-TW" sz="12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  <a:r>
              <a:rPr lang="en-US" altLang="zh-TW" sz="12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12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創</a:t>
            </a:r>
            <a:r>
              <a:rPr lang="en-US" altLang="zh-TW" sz="12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3:17-19)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基督既為我們受</a:t>
            </a:r>
            <a:r>
              <a:rPr lang="en-US" altLang="zh-TW" sz="1200" dirty="0" smtClean="0">
                <a:solidFill>
                  <a:srgbClr val="663300"/>
                </a:solidFill>
                <a:latin typeface="SimHei" panose="02010609060101010101" pitchFamily="49" charset="-122"/>
              </a:rPr>
              <a:t>(</a:t>
            </a:r>
            <a:r>
              <a:rPr lang="zh-TW" altLang="en-US" sz="1200" dirty="0" smtClean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原文是成</a:t>
            </a:r>
            <a:r>
              <a:rPr lang="en-US" altLang="zh-TW" sz="1200" dirty="0" smtClean="0">
                <a:solidFill>
                  <a:srgbClr val="663300"/>
                </a:solidFill>
                <a:latin typeface="SimHei" panose="02010609060101010101" pitchFamily="49" charset="-122"/>
              </a:rPr>
              <a:t>)</a:t>
            </a:r>
            <a:r>
              <a:rPr lang="zh-TW" altLang="en-US" sz="12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了咒詛，就贖出我們脫離律法的咒詛；因為經上記著：「凡掛在木頭上都是被咒詛的。</a:t>
            </a:r>
            <a:r>
              <a:rPr lang="zh-TW" altLang="zh-TW" sz="12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  <a:r>
              <a:rPr lang="en-US" altLang="zh-TW" sz="12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12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加</a:t>
            </a:r>
            <a:r>
              <a:rPr lang="en-US" altLang="zh-TW" sz="12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3:13)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TW" altLang="en-US" sz="1200" dirty="0" smtClean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因基督在十架上為我們承擔一切咒詛，使環境從與我們作對的苦水，變成為我們效力的甜水。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8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06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降天糧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(16:1-35)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更換糧食的重要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嗎哪的意義與性質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享受嗎哪的要求 </a:t>
            </a:r>
            <a:endParaRPr lang="en-US" altLang="zh-TW" sz="1200" dirty="0" smtClean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6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降天糧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(16:1-35)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更換糧食的重要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嗎哪的意義與性質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享受嗎哪的要求 </a:t>
            </a:r>
            <a:endParaRPr lang="en-US" altLang="zh-TW" sz="1200" dirty="0" smtClean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28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降天糧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(16:1-35)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更換糧食的重要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嗎哪的意義與性質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享受嗎哪的要求 </a:t>
            </a:r>
            <a:endParaRPr lang="en-US" altLang="zh-TW" sz="1200" dirty="0" smtClean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降天糧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(16:1-35)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更換糧食的重要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嗎哪的意義與性質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享受嗎哪的要求 </a:t>
            </a:r>
            <a:endParaRPr lang="en-US" altLang="zh-TW" sz="1200" dirty="0" smtClean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E329-3380-43DB-BEE1-7A3D6E8C5A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2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770A45-ABA9-3240-AD16-9686E2E07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C1D3A3-6A19-CE44-855D-8F394B2F4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9B019-ECEA-5C4D-840B-B79A16E9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FFAD-40E7-1545-A50F-0B40D5ED3EB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56D3CD-7B34-104C-8493-EE722808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2E69BD-860E-A146-BD8C-9D791200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DABE-A770-F54F-B55F-BBC45ACB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A7117-F1B2-9E45-97AA-0C86FA1E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671ABA-1C3D-464A-A7BC-6B5B2AE04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3780AC-3534-444F-883B-B77351C8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FFAD-40E7-1545-A50F-0B40D5ED3EB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F717C5-FA6E-884C-90C7-E0C1F097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D771FC-F1F9-0544-BF10-3B5555B2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DABE-A770-F54F-B55F-BBC45ACB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6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D845A00-0BEE-274E-A7F4-66C08C77C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19A285-575A-B24B-A62D-ABB131504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89DC56-D76F-8B4C-B05E-B648EB2E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FFAD-40E7-1545-A50F-0B40D5ED3EB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2DD084-DC46-3E41-BA03-07223F36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0CE55-E68C-334D-A724-D4FE62A8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DABE-A770-F54F-B55F-BBC45ACB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1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DC583-459C-4D61-BE66-F150496E87E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6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F93C-3BE1-4372-89B9-988A1163421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2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E025A-32BD-4002-8DEE-4A67675FAE0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1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FB72C-DB77-4499-981D-9512D0263A8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93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4F754-2000-481A-9481-29E2F4683EF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68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02D73-917A-412A-859C-C03C82F13FC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79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42168-57C5-4626-BBE1-13A397EE42E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6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C39E4-25CA-4DF1-9D39-C163159F70C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2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7B180D-461E-4346-973D-71688D5A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BA243B-DEC2-E745-84AD-AD308117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76B3F0-2BD4-6D45-9CFC-B89FBB08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FFAD-40E7-1545-A50F-0B40D5ED3EB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BF790C-E367-F84A-9C3D-02128ED2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D0EF38-621A-1B46-9EF6-76E66EFE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DABE-A770-F54F-B55F-BBC45ACB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93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EAE4A-4FE3-4DB0-A9E9-502939D09A7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29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444DB-C3CD-4A0B-8930-93EAF4E6941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29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4E83F-40F8-4899-941B-3CF615C54F0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67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14507-02F3-41AF-98BA-A5269E62440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53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E7607-E564-4543-9E8A-5D860E85036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21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C5BC6-0C77-4829-A553-EF7A9B408D1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7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E450D-A56B-4841-BD8A-1D1C74BF520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1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4480C-E433-426C-8A0D-5AB967CA488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06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4A393-A64C-413D-81E5-1720975D735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75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E232C-82A3-4241-A276-5272A57594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9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65A90A-D6D7-C944-99AC-D34AF2A9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D3484C-7FE7-2B48-A04C-3C4D01559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FC9A52-B715-394D-AB98-0FF19A61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FFAD-40E7-1545-A50F-0B40D5ED3EB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FFAC3F-C41F-6348-87DA-5339E9B5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16A676-CA47-854B-BC5E-69E3FCE0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DABE-A770-F54F-B55F-BBC45ACB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66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CAEF0-969C-43A5-8821-3E04D00E832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58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58BB9-FD17-475F-890D-71DC37DCB59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45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58D76-A5F5-4889-9E42-54872E516D1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36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7E3D4-296C-4D05-A66E-424EDE60590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5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00223B-0B12-6D44-8EFE-3B8B90A2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4B0B22-4314-A24F-8ED9-C9E37A060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6F6059-5223-FA46-836C-CB78C5EED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C44E8BB-2A6A-C847-A5B8-C8F4B09F9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FFAD-40E7-1545-A50F-0B40D5ED3EB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5F78F0-7AB0-7A49-B4A5-8D2E0F83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3C0765-3BB6-C543-9100-46B9AB85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DABE-A770-F54F-B55F-BBC45ACB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2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7E57C6-58B0-B541-82A6-FF675DF3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7E882B-966A-2441-B6B8-39E4203B0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2FF434-C712-3241-844E-FF8CA7874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C4C8676-8CD2-3844-BB42-8CCD9D7B5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FB8F625-EBEB-B44E-923D-557A87987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8510CAC-42BB-7849-B87F-B3B050BA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FFAD-40E7-1545-A50F-0B40D5ED3EB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46AEF01-12F4-4D46-BB6C-D9D8A434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9CB5F1-A01F-1148-9C76-FBE635A2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DABE-A770-F54F-B55F-BBC45ACB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5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665F7A-B62A-E047-A195-95811D19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87E6AA-C3E5-5742-9B01-EEED9AA7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FFAD-40E7-1545-A50F-0B40D5ED3EB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18015E-6608-A04C-BD62-C63BD942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9ED8346-3081-4E4E-A2CE-44B7DE6B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DABE-A770-F54F-B55F-BBC45ACB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308EF49-8FAD-5142-BEEB-3D84DA3E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FFAD-40E7-1545-A50F-0B40D5ED3EB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59F7ED1-F58E-0B43-A163-079FA2B5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7D8347-1A40-1A45-A8FB-14AA65C2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DABE-A770-F54F-B55F-BBC45ACB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8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317BD0-E1B4-F340-A97C-B22F55E0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060384-F251-1F44-BB85-01644008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EC157E1-4E67-BF4C-B8E0-BFA58ED48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32527B-DB04-AC4D-92EC-83D39E93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FFAD-40E7-1545-A50F-0B40D5ED3EB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0EBC80-B6C1-D64F-B0FE-2EA9F9F6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570143-0DA6-764B-9DE6-2B05A4A6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DABE-A770-F54F-B55F-BBC45ACB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3A0CF-2490-3348-A3A0-3024458C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51040A0-D704-8943-9E20-8210E07B3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9913AD-E6FD-F949-9869-665BDF95C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7BFB98-A88A-E14A-BAC8-966322C1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FFAD-40E7-1545-A50F-0B40D5ED3EB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F11F75-BAB8-9440-B268-84E4ACF82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519D53-33F2-004D-A1A6-12FF6DC8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DABE-A770-F54F-B55F-BBC45ACB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90B77B7-5C2B-2049-9948-AC9EB08A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D5DAC6-E0A1-C140-97BB-02CB73B3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D73F7C-7CA1-AE42-85C3-E79583B61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CFFAD-40E7-1545-A50F-0B40D5ED3EB1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E696F7-1E01-B54D-ACAF-4A0BCAC28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68A52C-1A9E-2F4B-9E29-7F4D99029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0DABE-A770-F54F-B55F-BBC45ACB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1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614BD4-EAC9-462F-B2E7-45831EED4664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3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207AFA-5FB9-4455-AA16-0045771B7161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1B2290-79AB-F84A-80B1-B71E39953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07072"/>
          </a:xfrm>
        </p:spPr>
        <p:txBody>
          <a:bodyPr>
            <a:normAutofit/>
          </a:bodyPr>
          <a:lstStyle/>
          <a:p>
            <a:r>
              <a:rPr lang="zh-CN" altLang="en-US" sz="4800" b="1" dirty="0"/>
              <a:t>第七课 旷野的经历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9E842C2-DF7C-F541-8D91-79CE8C7CC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6908"/>
            <a:ext cx="9144000" cy="1655762"/>
          </a:xfrm>
        </p:spPr>
        <p:txBody>
          <a:bodyPr/>
          <a:lstStyle/>
          <a:p>
            <a:r>
              <a:rPr lang="en-US" sz="4000" dirty="0" smtClean="0"/>
              <a:t>（</a:t>
            </a:r>
            <a:r>
              <a:rPr lang="zh-TW" altLang="en-US" sz="4000" dirty="0"/>
              <a:t>十</a:t>
            </a:r>
            <a:r>
              <a:rPr lang="zh-CN" altLang="en-US" sz="4000" dirty="0" smtClean="0"/>
              <a:t>五 </a:t>
            </a:r>
            <a:r>
              <a:rPr lang="en-US" altLang="zh-CN" sz="4000" dirty="0" smtClean="0"/>
              <a:t>22—</a:t>
            </a:r>
            <a:r>
              <a:rPr lang="zh-TW" altLang="en-US" sz="4000" dirty="0" smtClean="0"/>
              <a:t>十</a:t>
            </a:r>
            <a:r>
              <a:rPr lang="zh-CN" altLang="en-US" sz="4000" dirty="0" smtClean="0"/>
              <a:t>七 </a:t>
            </a:r>
            <a:r>
              <a:rPr lang="en-US" altLang="zh-CN" sz="4000" dirty="0" smtClean="0"/>
              <a:t>7</a:t>
            </a:r>
            <a:r>
              <a:rPr lang="en-US" sz="4000" dirty="0" smtClean="0"/>
              <a:t>)</a:t>
            </a:r>
            <a:endParaRPr lang="en-US" sz="4000" dirty="0"/>
          </a:p>
          <a:p>
            <a:r>
              <a:rPr lang="en-US" sz="4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7E0E2-A09A-6945-B7BB-87F41ACF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0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CN" altLang="en-US" sz="5400" dirty="0"/>
              <a:t>一，</a:t>
            </a:r>
            <a:r>
              <a:rPr lang="zh-TW" altLang="en-US" sz="5400" dirty="0"/>
              <a:t>神的引導</a:t>
            </a:r>
            <a:r>
              <a:rPr lang="en-US" altLang="zh-TW" sz="5400" dirty="0"/>
              <a:t>--</a:t>
            </a:r>
            <a:r>
              <a:rPr lang="zh-TW" altLang="en-US" sz="5400" dirty="0"/>
              <a:t>瑪拉與以琳</a:t>
            </a:r>
            <a:r>
              <a:rPr lang="en-US" altLang="zh-TW" sz="5400" dirty="0"/>
              <a:t>(15﹕22-27)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8A3EDF-D9F5-3A47-8B81-925E4E0E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25511"/>
            <a:ext cx="5336823" cy="3851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1" i="1" dirty="0" smtClean="0"/>
              <a:t>瑪</a:t>
            </a:r>
            <a:r>
              <a:rPr lang="zh-TW" altLang="en-US" sz="4400" b="1" i="1" dirty="0"/>
              <a:t>拉的經</a:t>
            </a:r>
            <a:r>
              <a:rPr lang="zh-TW" altLang="en-US" sz="4400" b="1" i="1" dirty="0" smtClean="0"/>
              <a:t>歷</a:t>
            </a:r>
            <a:endParaRPr lang="en-US" altLang="zh-TW" sz="4400" b="1" i="1" dirty="0" smtClean="0"/>
          </a:p>
          <a:p>
            <a:r>
              <a:rPr lang="zh-CN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曠</a:t>
            </a:r>
            <a:r>
              <a:rPr lang="zh-CN" alt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野的考驗 </a:t>
            </a:r>
          </a:p>
          <a:p>
            <a:r>
              <a:rPr lang="zh-CN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難</a:t>
            </a:r>
            <a:r>
              <a:rPr lang="zh-CN" alt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處的考驗 </a:t>
            </a:r>
          </a:p>
          <a:p>
            <a:r>
              <a:rPr lang="zh-TW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苦</a:t>
            </a:r>
            <a:r>
              <a:rPr lang="zh-TW" alt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水變甜的經歷 </a:t>
            </a:r>
          </a:p>
          <a:p>
            <a:r>
              <a:rPr lang="zh-TW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順</a:t>
            </a:r>
            <a:r>
              <a:rPr lang="zh-TW" alt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命者的特殊福</a:t>
            </a:r>
            <a:r>
              <a:rPr lang="zh-TW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份</a:t>
            </a:r>
            <a:endParaRPr lang="en-US" altLang="zh-TW" sz="4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F88A3EDF-D9F5-3A47-8B81-925E4E0E18FF}"/>
              </a:ext>
            </a:extLst>
          </p:cNvPr>
          <p:cNvSpPr txBox="1">
            <a:spLocks/>
          </p:cNvSpPr>
          <p:nvPr/>
        </p:nvSpPr>
        <p:spPr>
          <a:xfrm>
            <a:off x="6987822" y="2329392"/>
            <a:ext cx="4365978" cy="3851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i="1" dirty="0"/>
              <a:t>以琳的經</a:t>
            </a:r>
            <a:r>
              <a:rPr lang="zh-TW" altLang="en-US" sz="4400" b="1" i="1" dirty="0" smtClean="0"/>
              <a:t>歷</a:t>
            </a:r>
            <a:endParaRPr lang="en-US" altLang="zh-TW" sz="4400" b="1" i="1" dirty="0" smtClean="0"/>
          </a:p>
          <a:p>
            <a:r>
              <a:rPr lang="zh-CN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丰</a:t>
            </a:r>
            <a:r>
              <a:rPr lang="zh-CN" alt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盛的供</a:t>
            </a:r>
            <a:r>
              <a:rPr lang="zh-CN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應</a:t>
            </a:r>
            <a:endParaRPr lang="en-US" altLang="zh-CN" sz="4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恩典的恢</a:t>
            </a:r>
            <a:r>
              <a:rPr lang="zh-CN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復</a:t>
            </a:r>
            <a:endParaRPr lang="en-US" altLang="zh-CN" sz="4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祝福的考</a:t>
            </a:r>
            <a:r>
              <a:rPr lang="zh-CN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驗</a:t>
            </a:r>
            <a:endParaRPr lang="en-US" altLang="zh-TW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033" y="0"/>
            <a:ext cx="6777565" cy="686335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605867" y="2664178"/>
            <a:ext cx="1715911" cy="267546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82222" y="112890"/>
            <a:ext cx="1157111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 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以色列全會眾從以琳起行，在出埃及後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第二個月十五日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到了以琳和西奈中間、汛的曠野。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以色列全會眾在曠野向摩西、亞倫發怨言，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說：「巴不得我們早死在埃及地、耶和華的手下；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那時我們坐在肉鍋旁邊，吃得飽足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。你們將我們領出來，到這曠野，是要叫這全會眾都餓死啊</a:t>
            </a:r>
            <a:r>
              <a:rPr lang="zh-TW" altLang="en-US" sz="28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！」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耶和華對摩西說：「我要將糧食從天降給你們。百姓可以出去，每天收每天的分，我好試驗他們遵不遵我的法度。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到第六天，他們要把所收進來的預備好了，比每天所收的多一倍。」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摩西、亞倫對以色列眾人說：「到了晚上，你們要知道是耶和華將你們從埃及地領出來的。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早晨，你們要看見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耶和華的榮耀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，因為耶和華聽見你們向他所發的怨言了。我們算甚麼，你們竟向我們發怨言呢？」 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zh-TW" sz="3200" dirty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54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des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904288" y="61658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FFFF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汛的曠野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05039" y="260350"/>
            <a:ext cx="7781925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以色列全會眾在曠野向摩西、亞倫發怨言，說：「巴不得我們早死在埃及地、耶和華的手下；</a:t>
            </a:r>
            <a:r>
              <a:rPr lang="zh-TW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那時我們坐在肉鍋旁邊，吃得飽足。</a:t>
            </a: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你們將我們領出來，到這曠野，是要叫這全會眾都餓死啊！」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出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16:2-3)</a:t>
            </a:r>
          </a:p>
        </p:txBody>
      </p:sp>
    </p:spTree>
    <p:extLst>
      <p:ext uri="{BB962C8B-B14F-4D97-AF65-F5344CB8AC3E}">
        <p14:creationId xmlns:p14="http://schemas.microsoft.com/office/powerpoint/2010/main" val="32502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82222" y="112890"/>
            <a:ext cx="11571111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摩西又說：「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耶和華晚上必給你們肉吃，早晨必給你們食物得飽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；因為你們向耶和華發的怨言，他都聽見了。</a:t>
            </a:r>
            <a:r>
              <a:rPr lang="zh-TW" altLang="en-US" sz="2800" u="sng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我們算甚麼，你們的怨言不是向我們發的，乃是向耶和華發的。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 </a:t>
            </a:r>
            <a:r>
              <a:rPr lang="en-US" altLang="zh-TW" sz="28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 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摩西對亞倫說：「你告訴以色列全會眾說：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你們就近耶和華面前，因為他已經聽見你們的怨言了。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亞倫正對以色列全會眾說話的時候，他們向曠野觀看，不料，耶和華的榮光在雲中顯現。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耶和華曉諭摩西說：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「我已經聽見以色列人的怨言。你告訴他們說：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到黃昏的時候，你們要吃肉，早晨必有食物得飽，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你們就知道我是耶和華－你們的神。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zh-TW" sz="3200" dirty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02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82222" y="112890"/>
            <a:ext cx="1157111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到了晚上，有鵪鶉飛來，遮滿了營；早晨在營四圍的地上有露水。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露水上升之後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，不料，野地面上有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如白霜的小圓物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以色列人看見，不知道是甚麼，就彼此對問說：「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這是甚麼呢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？」摩西對他們說：「這就是耶和華給你們吃的食物。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耶和華所吩咐的是這樣：你們要按着各人的飯量，為帳棚裏的人，按着人數收起來，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各拿一俄梅珥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。」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17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以色列人就這樣行；有多收的，有少收的。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及至用俄梅珥量一量，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多收的也沒有餘，少收的也沒有缺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；各人按着自己的飯量收取。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摩西對他們說：「所收的，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不許甚麼人留到早晨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。」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20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然而他們不聽摩西的話，內中有留到早晨的，就生蟲變臭了；摩西便向他們發怒。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21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他們每日早晨，按着各人的飯量收取，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日頭一發熱，就消化了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21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zh-TW" sz="3200" dirty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40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82222" y="112890"/>
            <a:ext cx="11571111" cy="578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22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到第六天，他們收了雙倍的食物，每人兩俄梅珥。會眾的官長來告訴摩西；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23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摩西對他們說：「耶和華這樣說：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明天是聖安息日，是向耶和華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守的聖安息日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。你們要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烤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的就烤了，要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煮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的就煮了，所剩下的都留到早晨。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他們就照摩西的吩咐留到早晨，也不臭，裏頭也沒有蟲子。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25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摩西說：「你們今天吃這個吧！因為今天是向耶和華守的安息日；你們在田野必找不着了。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26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六天可以收取，第七天乃是安息日，那一天必沒有了。」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27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第七天，百姓中有人出去收，甚麼也找不着。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28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耶和華對摩西說：「你們不肯守我的誡命和律法，要到幾時呢？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29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你們看！耶和華既將安息日賜給你們，所以第六天他賜給你們兩天的食物，第七天各人要住在自己的地方，不許甚麼人出去。」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30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於是百姓第七天安息了。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22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30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zh-TW" sz="3200" dirty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82222" y="112890"/>
            <a:ext cx="11571111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31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這食物，以色列家叫嗎哪；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樣子像芫荽子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顏色是白的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滋味如同攙蜜的薄餅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32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摩西說：「耶和華所吩咐的是這樣：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要將一滿俄梅珥嗎哪留到世世代代，使後人可以看見我當日將你們領出埃及地，在曠野所給你們吃的食物。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33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摩西對亞倫說：「你拿一個罐子，盛一滿俄梅珥嗎哪，存在耶和華面前，要留到世世代代。」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34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耶和華怎麼吩咐摩西，亞倫就怎麼行，把嗎哪放在法櫃前存留。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35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以色列人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吃嗎哪共四十年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，直到進了有人居住之地，就是迦南的境界。（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俄梅珥就是伊法十分之一。）。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31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zh-TW" sz="3200" dirty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70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7369175" y="223838"/>
            <a:ext cx="3276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嗎哪：「這是甚麼？」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早晨露水上升之後出現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日頭發熱就融化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如白霜的小圓物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樣子像芫荽子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顏色是白的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endParaRPr kumimoji="0" lang="zh-TW" altLang="en-US" sz="200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5060" name="Picture 4" descr="manna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72452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0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oriander-seeds-in-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4" y="0"/>
            <a:ext cx="3868737" cy="515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7013575" y="4484688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芫荽子</a:t>
            </a:r>
          </a:p>
        </p:txBody>
      </p:sp>
      <p:pic>
        <p:nvPicPr>
          <p:cNvPr id="74756" name="Picture 4" descr="coria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r="3271"/>
          <a:stretch>
            <a:fillRect/>
          </a:stretch>
        </p:blipFill>
        <p:spPr bwMode="auto">
          <a:xfrm>
            <a:off x="1524000" y="0"/>
            <a:ext cx="5297488" cy="515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743200" y="5445126"/>
            <a:ext cx="67056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這食物，以色列家叫</a:t>
            </a:r>
            <a:r>
              <a:rPr lang="zh-TW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嗎哪</a:t>
            </a: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；樣子像芫荽子，顏色是白的，滋味如同攙蜜的薄餅。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出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16:31)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5049975" y="4221163"/>
            <a:ext cx="1744388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芫荽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 sz="2400">
                <a:solidFill>
                  <a:srgbClr val="333399"/>
                </a:solidFill>
              </a:rPr>
              <a:t>(Coriander)</a:t>
            </a:r>
          </a:p>
        </p:txBody>
      </p:sp>
    </p:spTree>
    <p:extLst>
      <p:ext uri="{BB962C8B-B14F-4D97-AF65-F5344CB8AC3E}">
        <p14:creationId xmlns:p14="http://schemas.microsoft.com/office/powerpoint/2010/main" val="23886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9E842C2-DF7C-F541-8D91-79CE8C7CC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806823"/>
            <a:ext cx="9735671" cy="5289177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sz="4000" dirty="0"/>
              <a:t>第一课 预备合用的领袖（</a:t>
            </a:r>
            <a:r>
              <a:rPr lang="en-US" altLang="zh-CN" sz="4000" dirty="0"/>
              <a:t>1:1-2:25)</a:t>
            </a:r>
          </a:p>
          <a:p>
            <a:pPr algn="l"/>
            <a:r>
              <a:rPr lang="zh-CN" altLang="en-US" sz="4000" dirty="0"/>
              <a:t>第二课 摩西回应神的呼召（</a:t>
            </a:r>
            <a:r>
              <a:rPr lang="en-US" altLang="zh-CN" sz="4000" dirty="0"/>
              <a:t>3:1-4:31)</a:t>
            </a:r>
          </a:p>
          <a:p>
            <a:pPr algn="l"/>
            <a:r>
              <a:rPr lang="zh-CN" altLang="en-US" sz="4000" dirty="0"/>
              <a:t>第三课 摩西向法老宣告神的旨意（</a:t>
            </a:r>
            <a:r>
              <a:rPr lang="en-US" altLang="zh-CN" sz="4000" dirty="0"/>
              <a:t>5:1-7:13)</a:t>
            </a:r>
          </a:p>
          <a:p>
            <a:pPr algn="l"/>
            <a:r>
              <a:rPr lang="zh-CN" altLang="en-US" sz="4000" dirty="0"/>
              <a:t>第四课 神降前九灾（</a:t>
            </a:r>
            <a:r>
              <a:rPr lang="en-US" altLang="zh-CN" sz="4000" dirty="0"/>
              <a:t>7:14-10:29)</a:t>
            </a:r>
          </a:p>
          <a:p>
            <a:pPr algn="l"/>
            <a:r>
              <a:rPr lang="zh-CN" altLang="en-US" sz="4000" dirty="0"/>
              <a:t>第五课 第十灾与过逾越节（</a:t>
            </a:r>
            <a:r>
              <a:rPr lang="en-US" altLang="zh-CN" sz="4000" dirty="0"/>
              <a:t>11:1-13:16)</a:t>
            </a:r>
          </a:p>
          <a:p>
            <a:pPr algn="l"/>
            <a:r>
              <a:rPr lang="zh-CN" altLang="en-US" sz="4000" dirty="0"/>
              <a:t>第六课 过红海（</a:t>
            </a:r>
            <a:r>
              <a:rPr lang="en-US" altLang="zh-CN" sz="4000" dirty="0"/>
              <a:t>13:17-15:21)</a:t>
            </a:r>
          </a:p>
          <a:p>
            <a:pPr algn="l"/>
            <a:r>
              <a:rPr lang="zh-CN" altLang="en-US" sz="4000" b="1" dirty="0">
                <a:solidFill>
                  <a:srgbClr val="FF0000"/>
                </a:solidFill>
              </a:rPr>
              <a:t>第七课 旷野的经历（</a:t>
            </a:r>
            <a:r>
              <a:rPr lang="en-US" altLang="zh-CN" sz="4000" b="1" dirty="0">
                <a:solidFill>
                  <a:srgbClr val="FF0000"/>
                </a:solidFill>
              </a:rPr>
              <a:t>15:22-17:7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</a:p>
          <a:p>
            <a:r>
              <a:rPr lang="en-US" sz="4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oriander-seeds-in-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4" y="0"/>
            <a:ext cx="3868737" cy="515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7164388" y="448468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嗎哪</a:t>
            </a:r>
          </a:p>
        </p:txBody>
      </p:sp>
      <p:pic>
        <p:nvPicPr>
          <p:cNvPr id="75780" name="Picture 4" descr="coria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r="3271"/>
          <a:stretch>
            <a:fillRect/>
          </a:stretch>
        </p:blipFill>
        <p:spPr bwMode="auto">
          <a:xfrm>
            <a:off x="1524000" y="0"/>
            <a:ext cx="5297488" cy="515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743200" y="5445126"/>
            <a:ext cx="67056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這食物，以色列家叫</a:t>
            </a:r>
            <a:r>
              <a:rPr lang="zh-TW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嗎哪</a:t>
            </a: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；樣子像芫荽子，顏色是白的，滋味如同攙蜜的薄餅。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出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16:31)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5049975" y="4221163"/>
            <a:ext cx="1744388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芫荽</a:t>
            </a:r>
          </a:p>
          <a:p>
            <a:pPr algn="ctr" fontAlgn="base">
              <a:spcBef>
                <a:spcPct val="0"/>
              </a:spcBef>
              <a:spcAft>
                <a:spcPct val="10000"/>
              </a:spcAft>
            </a:pPr>
            <a:r>
              <a:rPr lang="en-US" altLang="zh-TW" sz="2400">
                <a:solidFill>
                  <a:srgbClr val="333399"/>
                </a:solidFill>
              </a:rPr>
              <a:t>(Coriander)</a:t>
            </a:r>
          </a:p>
        </p:txBody>
      </p:sp>
      <p:grpSp>
        <p:nvGrpSpPr>
          <p:cNvPr id="75866" name="Group 90"/>
          <p:cNvGrpSpPr>
            <a:grpSpLocks/>
          </p:cNvGrpSpPr>
          <p:nvPr/>
        </p:nvGrpSpPr>
        <p:grpSpPr bwMode="auto">
          <a:xfrm>
            <a:off x="7962901" y="1474788"/>
            <a:ext cx="2201863" cy="3097212"/>
            <a:chOff x="4056" y="929"/>
            <a:chExt cx="1387" cy="1951"/>
          </a:xfrm>
        </p:grpSpPr>
        <p:sp>
          <p:nvSpPr>
            <p:cNvPr id="75783" name="Oval 7"/>
            <p:cNvSpPr>
              <a:spLocks noChangeArrowheads="1"/>
            </p:cNvSpPr>
            <p:nvPr/>
          </p:nvSpPr>
          <p:spPr bwMode="auto">
            <a:xfrm>
              <a:off x="4573" y="2084"/>
              <a:ext cx="112" cy="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84" name="Oval 8"/>
            <p:cNvSpPr>
              <a:spLocks noChangeArrowheads="1"/>
            </p:cNvSpPr>
            <p:nvPr/>
          </p:nvSpPr>
          <p:spPr bwMode="auto">
            <a:xfrm>
              <a:off x="4495" y="2003"/>
              <a:ext cx="107" cy="11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85" name="Oval 9"/>
            <p:cNvSpPr>
              <a:spLocks noChangeArrowheads="1"/>
            </p:cNvSpPr>
            <p:nvPr/>
          </p:nvSpPr>
          <p:spPr bwMode="auto">
            <a:xfrm>
              <a:off x="4580" y="1866"/>
              <a:ext cx="96" cy="1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86" name="Oval 10"/>
            <p:cNvSpPr>
              <a:spLocks noChangeArrowheads="1"/>
            </p:cNvSpPr>
            <p:nvPr/>
          </p:nvSpPr>
          <p:spPr bwMode="auto">
            <a:xfrm>
              <a:off x="4517" y="1727"/>
              <a:ext cx="114" cy="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87" name="Oval 11"/>
            <p:cNvSpPr>
              <a:spLocks noChangeArrowheads="1"/>
            </p:cNvSpPr>
            <p:nvPr/>
          </p:nvSpPr>
          <p:spPr bwMode="auto">
            <a:xfrm>
              <a:off x="4488" y="1802"/>
              <a:ext cx="108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88" name="Oval 12"/>
            <p:cNvSpPr>
              <a:spLocks noChangeArrowheads="1"/>
            </p:cNvSpPr>
            <p:nvPr/>
          </p:nvSpPr>
          <p:spPr bwMode="auto">
            <a:xfrm>
              <a:off x="4606" y="1756"/>
              <a:ext cx="120" cy="11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89" name="Oval 13"/>
            <p:cNvSpPr>
              <a:spLocks noChangeArrowheads="1"/>
            </p:cNvSpPr>
            <p:nvPr/>
          </p:nvSpPr>
          <p:spPr bwMode="auto">
            <a:xfrm>
              <a:off x="4547" y="1909"/>
              <a:ext cx="119" cy="1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90" name="Oval 14"/>
            <p:cNvSpPr>
              <a:spLocks noChangeArrowheads="1"/>
            </p:cNvSpPr>
            <p:nvPr/>
          </p:nvSpPr>
          <p:spPr bwMode="auto">
            <a:xfrm>
              <a:off x="4441" y="1894"/>
              <a:ext cx="113" cy="12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91" name="Oval 15"/>
            <p:cNvSpPr>
              <a:spLocks noChangeArrowheads="1"/>
            </p:cNvSpPr>
            <p:nvPr/>
          </p:nvSpPr>
          <p:spPr bwMode="auto">
            <a:xfrm>
              <a:off x="4570" y="2284"/>
              <a:ext cx="109" cy="10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92" name="Oval 16"/>
            <p:cNvSpPr>
              <a:spLocks noChangeArrowheads="1"/>
            </p:cNvSpPr>
            <p:nvPr/>
          </p:nvSpPr>
          <p:spPr bwMode="auto">
            <a:xfrm>
              <a:off x="4520" y="2188"/>
              <a:ext cx="113" cy="1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93" name="Oval 17"/>
            <p:cNvSpPr>
              <a:spLocks noChangeArrowheads="1"/>
            </p:cNvSpPr>
            <p:nvPr/>
          </p:nvSpPr>
          <p:spPr bwMode="auto">
            <a:xfrm>
              <a:off x="4400" y="2132"/>
              <a:ext cx="130" cy="13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94" name="Oval 18"/>
            <p:cNvSpPr>
              <a:spLocks noChangeArrowheads="1"/>
            </p:cNvSpPr>
            <p:nvPr/>
          </p:nvSpPr>
          <p:spPr bwMode="auto">
            <a:xfrm>
              <a:off x="4370" y="2008"/>
              <a:ext cx="135" cy="13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95" name="Oval 19"/>
            <p:cNvSpPr>
              <a:spLocks noChangeArrowheads="1"/>
            </p:cNvSpPr>
            <p:nvPr/>
          </p:nvSpPr>
          <p:spPr bwMode="auto">
            <a:xfrm>
              <a:off x="4300" y="2129"/>
              <a:ext cx="118" cy="11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96" name="Oval 20"/>
            <p:cNvSpPr>
              <a:spLocks noChangeArrowheads="1"/>
            </p:cNvSpPr>
            <p:nvPr/>
          </p:nvSpPr>
          <p:spPr bwMode="auto">
            <a:xfrm>
              <a:off x="4337" y="2245"/>
              <a:ext cx="121" cy="13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auto">
            <a:xfrm>
              <a:off x="4358" y="1797"/>
              <a:ext cx="119" cy="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98" name="Oval 22"/>
            <p:cNvSpPr>
              <a:spLocks noChangeArrowheads="1"/>
            </p:cNvSpPr>
            <p:nvPr/>
          </p:nvSpPr>
          <p:spPr bwMode="auto">
            <a:xfrm>
              <a:off x="4312" y="1908"/>
              <a:ext cx="126" cy="1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799" name="Oval 23"/>
            <p:cNvSpPr>
              <a:spLocks noChangeArrowheads="1"/>
            </p:cNvSpPr>
            <p:nvPr/>
          </p:nvSpPr>
          <p:spPr bwMode="auto">
            <a:xfrm>
              <a:off x="4254" y="2016"/>
              <a:ext cx="122" cy="1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auto">
            <a:xfrm>
              <a:off x="4176" y="1909"/>
              <a:ext cx="120" cy="1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01" name="Oval 25"/>
            <p:cNvSpPr>
              <a:spLocks noChangeArrowheads="1"/>
            </p:cNvSpPr>
            <p:nvPr/>
          </p:nvSpPr>
          <p:spPr bwMode="auto">
            <a:xfrm>
              <a:off x="4056" y="1901"/>
              <a:ext cx="109" cy="10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02" name="Oval 26"/>
            <p:cNvSpPr>
              <a:spLocks noChangeArrowheads="1"/>
            </p:cNvSpPr>
            <p:nvPr/>
          </p:nvSpPr>
          <p:spPr bwMode="auto">
            <a:xfrm>
              <a:off x="4126" y="1798"/>
              <a:ext cx="106" cy="12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03" name="Oval 27"/>
            <p:cNvSpPr>
              <a:spLocks noChangeArrowheads="1"/>
            </p:cNvSpPr>
            <p:nvPr/>
          </p:nvSpPr>
          <p:spPr bwMode="auto">
            <a:xfrm>
              <a:off x="4248" y="1727"/>
              <a:ext cx="124" cy="15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04" name="Oval 28"/>
            <p:cNvSpPr>
              <a:spLocks noChangeArrowheads="1"/>
            </p:cNvSpPr>
            <p:nvPr/>
          </p:nvSpPr>
          <p:spPr bwMode="auto">
            <a:xfrm>
              <a:off x="4424" y="1109"/>
              <a:ext cx="98" cy="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05" name="Oval 29"/>
            <p:cNvSpPr>
              <a:spLocks noChangeArrowheads="1"/>
            </p:cNvSpPr>
            <p:nvPr/>
          </p:nvSpPr>
          <p:spPr bwMode="auto">
            <a:xfrm>
              <a:off x="4425" y="996"/>
              <a:ext cx="111" cy="12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06" name="Oval 30"/>
            <p:cNvSpPr>
              <a:spLocks noChangeArrowheads="1"/>
            </p:cNvSpPr>
            <p:nvPr/>
          </p:nvSpPr>
          <p:spPr bwMode="auto">
            <a:xfrm>
              <a:off x="4290" y="1136"/>
              <a:ext cx="107" cy="1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07" name="Oval 31"/>
            <p:cNvSpPr>
              <a:spLocks noChangeArrowheads="1"/>
            </p:cNvSpPr>
            <p:nvPr/>
          </p:nvSpPr>
          <p:spPr bwMode="auto">
            <a:xfrm>
              <a:off x="4477" y="1147"/>
              <a:ext cx="108" cy="11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08" name="Oval 32"/>
            <p:cNvSpPr>
              <a:spLocks noChangeArrowheads="1"/>
            </p:cNvSpPr>
            <p:nvPr/>
          </p:nvSpPr>
          <p:spPr bwMode="auto">
            <a:xfrm>
              <a:off x="4475" y="1274"/>
              <a:ext cx="97" cy="9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09" name="Oval 33"/>
            <p:cNvSpPr>
              <a:spLocks noChangeArrowheads="1"/>
            </p:cNvSpPr>
            <p:nvPr/>
          </p:nvSpPr>
          <p:spPr bwMode="auto">
            <a:xfrm>
              <a:off x="4404" y="1225"/>
              <a:ext cx="106" cy="11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10" name="Oval 34"/>
            <p:cNvSpPr>
              <a:spLocks noChangeArrowheads="1"/>
            </p:cNvSpPr>
            <p:nvPr/>
          </p:nvSpPr>
          <p:spPr bwMode="auto">
            <a:xfrm>
              <a:off x="4572" y="1272"/>
              <a:ext cx="102" cy="9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11" name="Oval 35"/>
            <p:cNvSpPr>
              <a:spLocks noChangeArrowheads="1"/>
            </p:cNvSpPr>
            <p:nvPr/>
          </p:nvSpPr>
          <p:spPr bwMode="auto">
            <a:xfrm>
              <a:off x="4565" y="1177"/>
              <a:ext cx="114" cy="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12" name="Oval 36"/>
            <p:cNvSpPr>
              <a:spLocks noChangeArrowheads="1"/>
            </p:cNvSpPr>
            <p:nvPr/>
          </p:nvSpPr>
          <p:spPr bwMode="auto">
            <a:xfrm>
              <a:off x="4523" y="1349"/>
              <a:ext cx="128" cy="11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13" name="Oval 37"/>
            <p:cNvSpPr>
              <a:spLocks noChangeArrowheads="1"/>
            </p:cNvSpPr>
            <p:nvPr/>
          </p:nvSpPr>
          <p:spPr bwMode="auto">
            <a:xfrm>
              <a:off x="4640" y="1321"/>
              <a:ext cx="111" cy="9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14" name="Oval 38"/>
            <p:cNvSpPr>
              <a:spLocks noChangeArrowheads="1"/>
            </p:cNvSpPr>
            <p:nvPr/>
          </p:nvSpPr>
          <p:spPr bwMode="auto">
            <a:xfrm>
              <a:off x="4524" y="1461"/>
              <a:ext cx="108" cy="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15" name="Oval 39"/>
            <p:cNvSpPr>
              <a:spLocks noChangeArrowheads="1"/>
            </p:cNvSpPr>
            <p:nvPr/>
          </p:nvSpPr>
          <p:spPr bwMode="auto">
            <a:xfrm>
              <a:off x="4884" y="1150"/>
              <a:ext cx="88" cy="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16" name="Oval 40"/>
            <p:cNvSpPr>
              <a:spLocks noChangeArrowheads="1"/>
            </p:cNvSpPr>
            <p:nvPr/>
          </p:nvSpPr>
          <p:spPr bwMode="auto">
            <a:xfrm>
              <a:off x="4789" y="1160"/>
              <a:ext cx="125" cy="12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17" name="Oval 41"/>
            <p:cNvSpPr>
              <a:spLocks noChangeArrowheads="1"/>
            </p:cNvSpPr>
            <p:nvPr/>
          </p:nvSpPr>
          <p:spPr bwMode="auto">
            <a:xfrm>
              <a:off x="4935" y="929"/>
              <a:ext cx="118" cy="11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18" name="Oval 42"/>
            <p:cNvSpPr>
              <a:spLocks noChangeArrowheads="1"/>
            </p:cNvSpPr>
            <p:nvPr/>
          </p:nvSpPr>
          <p:spPr bwMode="auto">
            <a:xfrm>
              <a:off x="4895" y="1042"/>
              <a:ext cx="127" cy="12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19" name="Oval 43"/>
            <p:cNvSpPr>
              <a:spLocks noChangeArrowheads="1"/>
            </p:cNvSpPr>
            <p:nvPr/>
          </p:nvSpPr>
          <p:spPr bwMode="auto">
            <a:xfrm>
              <a:off x="4806" y="1288"/>
              <a:ext cx="108" cy="1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20" name="Oval 44"/>
            <p:cNvSpPr>
              <a:spLocks noChangeArrowheads="1"/>
            </p:cNvSpPr>
            <p:nvPr/>
          </p:nvSpPr>
          <p:spPr bwMode="auto">
            <a:xfrm>
              <a:off x="4892" y="1382"/>
              <a:ext cx="105" cy="1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21" name="Oval 45"/>
            <p:cNvSpPr>
              <a:spLocks noChangeArrowheads="1"/>
            </p:cNvSpPr>
            <p:nvPr/>
          </p:nvSpPr>
          <p:spPr bwMode="auto">
            <a:xfrm>
              <a:off x="4717" y="1387"/>
              <a:ext cx="156" cy="1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22" name="Oval 46"/>
            <p:cNvSpPr>
              <a:spLocks noChangeArrowheads="1"/>
            </p:cNvSpPr>
            <p:nvPr/>
          </p:nvSpPr>
          <p:spPr bwMode="auto">
            <a:xfrm>
              <a:off x="4962" y="1448"/>
              <a:ext cx="102" cy="1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23" name="Oval 47"/>
            <p:cNvSpPr>
              <a:spLocks noChangeArrowheads="1"/>
            </p:cNvSpPr>
            <p:nvPr/>
          </p:nvSpPr>
          <p:spPr bwMode="auto">
            <a:xfrm>
              <a:off x="4878" y="1453"/>
              <a:ext cx="98" cy="9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24" name="Oval 48"/>
            <p:cNvSpPr>
              <a:spLocks noChangeArrowheads="1"/>
            </p:cNvSpPr>
            <p:nvPr/>
          </p:nvSpPr>
          <p:spPr bwMode="auto">
            <a:xfrm>
              <a:off x="4952" y="1541"/>
              <a:ext cx="112" cy="11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25" name="Oval 49"/>
            <p:cNvSpPr>
              <a:spLocks noChangeArrowheads="1"/>
            </p:cNvSpPr>
            <p:nvPr/>
          </p:nvSpPr>
          <p:spPr bwMode="auto">
            <a:xfrm>
              <a:off x="4528" y="1560"/>
              <a:ext cx="94" cy="9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26" name="Oval 50"/>
            <p:cNvSpPr>
              <a:spLocks noChangeArrowheads="1"/>
            </p:cNvSpPr>
            <p:nvPr/>
          </p:nvSpPr>
          <p:spPr bwMode="auto">
            <a:xfrm>
              <a:off x="4459" y="1633"/>
              <a:ext cx="120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27" name="Oval 51"/>
            <p:cNvSpPr>
              <a:spLocks noChangeArrowheads="1"/>
            </p:cNvSpPr>
            <p:nvPr/>
          </p:nvSpPr>
          <p:spPr bwMode="auto">
            <a:xfrm>
              <a:off x="4583" y="1642"/>
              <a:ext cx="134" cy="11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28" name="Oval 52"/>
            <p:cNvSpPr>
              <a:spLocks noChangeArrowheads="1"/>
            </p:cNvSpPr>
            <p:nvPr/>
          </p:nvSpPr>
          <p:spPr bwMode="auto">
            <a:xfrm>
              <a:off x="4741" y="1993"/>
              <a:ext cx="112" cy="1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29" name="Oval 53"/>
            <p:cNvSpPr>
              <a:spLocks noChangeArrowheads="1"/>
            </p:cNvSpPr>
            <p:nvPr/>
          </p:nvSpPr>
          <p:spPr bwMode="auto">
            <a:xfrm>
              <a:off x="4711" y="1808"/>
              <a:ext cx="111" cy="11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30" name="Oval 54"/>
            <p:cNvSpPr>
              <a:spLocks noChangeArrowheads="1"/>
            </p:cNvSpPr>
            <p:nvPr/>
          </p:nvSpPr>
          <p:spPr bwMode="auto">
            <a:xfrm>
              <a:off x="4667" y="1889"/>
              <a:ext cx="111" cy="1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31" name="Oval 55"/>
            <p:cNvSpPr>
              <a:spLocks noChangeArrowheads="1"/>
            </p:cNvSpPr>
            <p:nvPr/>
          </p:nvSpPr>
          <p:spPr bwMode="auto">
            <a:xfrm>
              <a:off x="4609" y="1997"/>
              <a:ext cx="133" cy="1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32" name="Oval 56"/>
            <p:cNvSpPr>
              <a:spLocks noChangeArrowheads="1"/>
            </p:cNvSpPr>
            <p:nvPr/>
          </p:nvSpPr>
          <p:spPr bwMode="auto">
            <a:xfrm>
              <a:off x="4830" y="2218"/>
              <a:ext cx="94" cy="12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33" name="Oval 57"/>
            <p:cNvSpPr>
              <a:spLocks noChangeArrowheads="1"/>
            </p:cNvSpPr>
            <p:nvPr/>
          </p:nvSpPr>
          <p:spPr bwMode="auto">
            <a:xfrm>
              <a:off x="4882" y="2286"/>
              <a:ext cx="100" cy="11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34" name="Oval 58"/>
            <p:cNvSpPr>
              <a:spLocks noChangeArrowheads="1"/>
            </p:cNvSpPr>
            <p:nvPr/>
          </p:nvSpPr>
          <p:spPr bwMode="auto">
            <a:xfrm>
              <a:off x="4776" y="2321"/>
              <a:ext cx="112" cy="11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35" name="Oval 59"/>
            <p:cNvSpPr>
              <a:spLocks noChangeArrowheads="1"/>
            </p:cNvSpPr>
            <p:nvPr/>
          </p:nvSpPr>
          <p:spPr bwMode="auto">
            <a:xfrm>
              <a:off x="4728" y="2419"/>
              <a:ext cx="120" cy="12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36" name="Oval 60"/>
            <p:cNvSpPr>
              <a:spLocks noChangeArrowheads="1"/>
            </p:cNvSpPr>
            <p:nvPr/>
          </p:nvSpPr>
          <p:spPr bwMode="auto">
            <a:xfrm>
              <a:off x="4640" y="2474"/>
              <a:ext cx="108" cy="1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37" name="Oval 61"/>
            <p:cNvSpPr>
              <a:spLocks noChangeArrowheads="1"/>
            </p:cNvSpPr>
            <p:nvPr/>
          </p:nvSpPr>
          <p:spPr bwMode="auto">
            <a:xfrm>
              <a:off x="4727" y="2522"/>
              <a:ext cx="120" cy="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38" name="Oval 62"/>
            <p:cNvSpPr>
              <a:spLocks noChangeArrowheads="1"/>
            </p:cNvSpPr>
            <p:nvPr/>
          </p:nvSpPr>
          <p:spPr bwMode="auto">
            <a:xfrm>
              <a:off x="4747" y="2631"/>
              <a:ext cx="145" cy="1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39" name="Oval 63"/>
            <p:cNvSpPr>
              <a:spLocks noChangeArrowheads="1"/>
            </p:cNvSpPr>
            <p:nvPr/>
          </p:nvSpPr>
          <p:spPr bwMode="auto">
            <a:xfrm>
              <a:off x="4548" y="2496"/>
              <a:ext cx="112" cy="12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40" name="Oval 64"/>
            <p:cNvSpPr>
              <a:spLocks noChangeArrowheads="1"/>
            </p:cNvSpPr>
            <p:nvPr/>
          </p:nvSpPr>
          <p:spPr bwMode="auto">
            <a:xfrm>
              <a:off x="4741" y="2231"/>
              <a:ext cx="102" cy="12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41" name="Oval 65"/>
            <p:cNvSpPr>
              <a:spLocks noChangeArrowheads="1"/>
            </p:cNvSpPr>
            <p:nvPr/>
          </p:nvSpPr>
          <p:spPr bwMode="auto">
            <a:xfrm>
              <a:off x="4962" y="2345"/>
              <a:ext cx="11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42" name="Oval 66"/>
            <p:cNvSpPr>
              <a:spLocks noChangeArrowheads="1"/>
            </p:cNvSpPr>
            <p:nvPr/>
          </p:nvSpPr>
          <p:spPr bwMode="auto">
            <a:xfrm>
              <a:off x="4894" y="2159"/>
              <a:ext cx="121" cy="13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43" name="Oval 67"/>
            <p:cNvSpPr>
              <a:spLocks noChangeArrowheads="1"/>
            </p:cNvSpPr>
            <p:nvPr/>
          </p:nvSpPr>
          <p:spPr bwMode="auto">
            <a:xfrm>
              <a:off x="4542" y="2383"/>
              <a:ext cx="124" cy="1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44" name="Oval 68"/>
            <p:cNvSpPr>
              <a:spLocks noChangeArrowheads="1"/>
            </p:cNvSpPr>
            <p:nvPr/>
          </p:nvSpPr>
          <p:spPr bwMode="auto">
            <a:xfrm>
              <a:off x="4664" y="2107"/>
              <a:ext cx="119" cy="12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45" name="Oval 69"/>
            <p:cNvSpPr>
              <a:spLocks noChangeArrowheads="1"/>
            </p:cNvSpPr>
            <p:nvPr/>
          </p:nvSpPr>
          <p:spPr bwMode="auto">
            <a:xfrm>
              <a:off x="4879" y="2028"/>
              <a:ext cx="130" cy="13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46" name="Oval 70"/>
            <p:cNvSpPr>
              <a:spLocks noChangeArrowheads="1"/>
            </p:cNvSpPr>
            <p:nvPr/>
          </p:nvSpPr>
          <p:spPr bwMode="auto">
            <a:xfrm>
              <a:off x="4908" y="1914"/>
              <a:ext cx="137" cy="13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47" name="Oval 71"/>
            <p:cNvSpPr>
              <a:spLocks noChangeArrowheads="1"/>
            </p:cNvSpPr>
            <p:nvPr/>
          </p:nvSpPr>
          <p:spPr bwMode="auto">
            <a:xfrm>
              <a:off x="4936" y="1819"/>
              <a:ext cx="106" cy="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48" name="Oval 72"/>
            <p:cNvSpPr>
              <a:spLocks noChangeArrowheads="1"/>
            </p:cNvSpPr>
            <p:nvPr/>
          </p:nvSpPr>
          <p:spPr bwMode="auto">
            <a:xfrm>
              <a:off x="4824" y="2396"/>
              <a:ext cx="134" cy="15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49" name="Oval 73"/>
            <p:cNvSpPr>
              <a:spLocks noChangeArrowheads="1"/>
            </p:cNvSpPr>
            <p:nvPr/>
          </p:nvSpPr>
          <p:spPr bwMode="auto">
            <a:xfrm>
              <a:off x="4844" y="2531"/>
              <a:ext cx="123" cy="15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50" name="Oval 74"/>
            <p:cNvSpPr>
              <a:spLocks noChangeArrowheads="1"/>
            </p:cNvSpPr>
            <p:nvPr/>
          </p:nvSpPr>
          <p:spPr bwMode="auto">
            <a:xfrm>
              <a:off x="4955" y="2512"/>
              <a:ext cx="143" cy="13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51" name="Oval 75"/>
            <p:cNvSpPr>
              <a:spLocks noChangeArrowheads="1"/>
            </p:cNvSpPr>
            <p:nvPr/>
          </p:nvSpPr>
          <p:spPr bwMode="auto">
            <a:xfrm>
              <a:off x="4639" y="2582"/>
              <a:ext cx="137" cy="13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52" name="Oval 76"/>
            <p:cNvSpPr>
              <a:spLocks noChangeArrowheads="1"/>
            </p:cNvSpPr>
            <p:nvPr/>
          </p:nvSpPr>
          <p:spPr bwMode="auto">
            <a:xfrm>
              <a:off x="4499" y="2589"/>
              <a:ext cx="141" cy="1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53" name="Oval 77"/>
            <p:cNvSpPr>
              <a:spLocks noChangeArrowheads="1"/>
            </p:cNvSpPr>
            <p:nvPr/>
          </p:nvSpPr>
          <p:spPr bwMode="auto">
            <a:xfrm>
              <a:off x="4640" y="2713"/>
              <a:ext cx="136" cy="16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54" name="Oval 78"/>
            <p:cNvSpPr>
              <a:spLocks noChangeArrowheads="1"/>
            </p:cNvSpPr>
            <p:nvPr/>
          </p:nvSpPr>
          <p:spPr bwMode="auto">
            <a:xfrm>
              <a:off x="4458" y="2282"/>
              <a:ext cx="120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55" name="Oval 79"/>
            <p:cNvSpPr>
              <a:spLocks noChangeArrowheads="1"/>
            </p:cNvSpPr>
            <p:nvPr/>
          </p:nvSpPr>
          <p:spPr bwMode="auto">
            <a:xfrm>
              <a:off x="4434" y="2414"/>
              <a:ext cx="121" cy="12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56" name="Oval 80"/>
            <p:cNvSpPr>
              <a:spLocks noChangeArrowheads="1"/>
            </p:cNvSpPr>
            <p:nvPr/>
          </p:nvSpPr>
          <p:spPr bwMode="auto">
            <a:xfrm>
              <a:off x="4972" y="2245"/>
              <a:ext cx="133" cy="1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57" name="Oval 81"/>
            <p:cNvSpPr>
              <a:spLocks noChangeArrowheads="1"/>
            </p:cNvSpPr>
            <p:nvPr/>
          </p:nvSpPr>
          <p:spPr bwMode="auto">
            <a:xfrm>
              <a:off x="5047" y="2380"/>
              <a:ext cx="121" cy="1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58" name="Oval 82"/>
            <p:cNvSpPr>
              <a:spLocks noChangeArrowheads="1"/>
            </p:cNvSpPr>
            <p:nvPr/>
          </p:nvSpPr>
          <p:spPr bwMode="auto">
            <a:xfrm>
              <a:off x="5316" y="1583"/>
              <a:ext cx="127" cy="1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59" name="Oval 83"/>
            <p:cNvSpPr>
              <a:spLocks noChangeArrowheads="1"/>
            </p:cNvSpPr>
            <p:nvPr/>
          </p:nvSpPr>
          <p:spPr bwMode="auto">
            <a:xfrm>
              <a:off x="4470" y="2090"/>
              <a:ext cx="132" cy="11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60" name="Oval 84"/>
            <p:cNvSpPr>
              <a:spLocks noChangeArrowheads="1"/>
            </p:cNvSpPr>
            <p:nvPr/>
          </p:nvSpPr>
          <p:spPr bwMode="auto">
            <a:xfrm>
              <a:off x="4958" y="1339"/>
              <a:ext cx="131" cy="1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61" name="Oval 85"/>
            <p:cNvSpPr>
              <a:spLocks noChangeArrowheads="1"/>
            </p:cNvSpPr>
            <p:nvPr/>
          </p:nvSpPr>
          <p:spPr bwMode="auto">
            <a:xfrm>
              <a:off x="4703" y="1235"/>
              <a:ext cx="122" cy="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62" name="Oval 86"/>
            <p:cNvSpPr>
              <a:spLocks noChangeArrowheads="1"/>
            </p:cNvSpPr>
            <p:nvPr/>
          </p:nvSpPr>
          <p:spPr bwMode="auto">
            <a:xfrm>
              <a:off x="4621" y="1414"/>
              <a:ext cx="107" cy="11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63" name="Oval 87"/>
            <p:cNvSpPr>
              <a:spLocks noChangeArrowheads="1"/>
            </p:cNvSpPr>
            <p:nvPr/>
          </p:nvSpPr>
          <p:spPr bwMode="auto">
            <a:xfrm>
              <a:off x="4786" y="2098"/>
              <a:ext cx="123" cy="13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64" name="Oval 88"/>
            <p:cNvSpPr>
              <a:spLocks noChangeArrowheads="1"/>
            </p:cNvSpPr>
            <p:nvPr/>
          </p:nvSpPr>
          <p:spPr bwMode="auto">
            <a:xfrm>
              <a:off x="4640" y="2225"/>
              <a:ext cx="106" cy="1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  <p:sp>
          <p:nvSpPr>
            <p:cNvPr id="75865" name="Oval 89"/>
            <p:cNvSpPr>
              <a:spLocks noChangeArrowheads="1"/>
            </p:cNvSpPr>
            <p:nvPr/>
          </p:nvSpPr>
          <p:spPr bwMode="auto">
            <a:xfrm>
              <a:off x="4652" y="2346"/>
              <a:ext cx="141" cy="14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9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7369175" y="223838"/>
            <a:ext cx="3276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嗎哪：「這是甚麼？」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早晨露水上升之後出現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日頭發熱就融化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如白霜的小圓物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樣子像芫荽子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顏色是白的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滋味如同攙蜜的薄餅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可烤，可煮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每人拿一俄梅珥</a:t>
            </a:r>
            <a:r>
              <a:rPr kumimoji="0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(2</a:t>
            </a: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公升</a:t>
            </a:r>
            <a:r>
              <a:rPr kumimoji="0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多收無餘，少收無缺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禁留到次晨</a:t>
            </a:r>
            <a:r>
              <a:rPr kumimoji="0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安息日除外</a:t>
            </a:r>
            <a:r>
              <a:rPr kumimoji="0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安息日禁取，前日取兩倍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以色列人共吃了</a:t>
            </a:r>
            <a:r>
              <a:rPr kumimoji="0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40</a:t>
            </a: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預表靈糧，就是基督</a:t>
            </a:r>
          </a:p>
        </p:txBody>
      </p:sp>
      <p:pic>
        <p:nvPicPr>
          <p:cNvPr id="84995" name="Picture 3" descr="manna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72452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7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7369175" y="223838"/>
            <a:ext cx="3276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嗎哪：「這是甚麼？」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早晨露水上升之後出現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日頭發熱就融化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如白霜的小圓物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樣子像芫荽子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顏色是白的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滋味如同攙蜜的薄餅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可烤，可煮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每人拿一俄梅珥</a:t>
            </a:r>
            <a:r>
              <a:rPr kumimoji="0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(2</a:t>
            </a: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公升</a:t>
            </a:r>
            <a:r>
              <a:rPr kumimoji="0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多收無餘，少收無缺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禁留到次晨</a:t>
            </a:r>
            <a:r>
              <a:rPr kumimoji="0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安息日除外</a:t>
            </a:r>
            <a:r>
              <a:rPr kumimoji="0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安息日禁取，前日取兩倍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以色列人共吃了</a:t>
            </a:r>
            <a:r>
              <a:rPr kumimoji="0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40</a:t>
            </a: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3"/>
              </a:buBlip>
            </a:pPr>
            <a:r>
              <a:rPr kumimoji="0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預表靈糧，就是基督</a:t>
            </a:r>
          </a:p>
        </p:txBody>
      </p:sp>
      <p:sp>
        <p:nvSpPr>
          <p:cNvPr id="93188" name="AutoShape 4"/>
          <p:cNvSpPr>
            <a:spLocks/>
          </p:cNvSpPr>
          <p:nvPr/>
        </p:nvSpPr>
        <p:spPr bwMode="auto">
          <a:xfrm>
            <a:off x="7248526" y="836614"/>
            <a:ext cx="142875" cy="720725"/>
          </a:xfrm>
          <a:prstGeom prst="leftBrace">
            <a:avLst>
              <a:gd name="adj1" fmla="val 42037"/>
              <a:gd name="adj2" fmla="val 50000"/>
            </a:avLst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025651" y="1016001"/>
            <a:ext cx="518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66330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拾取靈糧有</a:t>
            </a:r>
            <a:r>
              <a:rPr lang="en-US" altLang="zh-TW" sz="2000">
                <a:solidFill>
                  <a:srgbClr val="66330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timing</a:t>
            </a:r>
            <a:r>
              <a:rPr lang="zh-TW" altLang="en-US" sz="2000">
                <a:solidFill>
                  <a:srgbClr val="66330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，清</a:t>
            </a:r>
            <a:r>
              <a:rPr kumimoji="1" lang="zh-TW" altLang="en-US" sz="2000">
                <a:solidFill>
                  <a:srgbClr val="66330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晨最佳，得力迎接一天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3905250" y="1663701"/>
            <a:ext cx="348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663300"/>
                </a:solidFill>
                <a:ea typeface="SimHei" panose="02010609060101010101" pitchFamily="49" charset="-122"/>
              </a:rPr>
              <a:t>靈糧須細心拾取，勿囫圇吞棗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405313" y="2565401"/>
            <a:ext cx="297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663300"/>
                </a:solidFill>
                <a:ea typeface="SimHei" panose="02010609060101010101" pitchFamily="49" charset="-122"/>
              </a:rPr>
              <a:t>神的話都是純淨、正直的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900488" y="3051176"/>
            <a:ext cx="348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663300"/>
                </a:solidFill>
                <a:ea typeface="SimHei" panose="02010609060101010101" pitchFamily="49" charset="-122"/>
              </a:rPr>
              <a:t>神的話比蜂房下滴的蜜更甘甜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3397250" y="3500439"/>
            <a:ext cx="399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663300"/>
                </a:solidFill>
                <a:ea typeface="SimHei" panose="02010609060101010101" pitchFamily="49" charset="-122"/>
              </a:rPr>
              <a:t>神的話可靈修默想，也可研讀考究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2889250" y="4868864"/>
            <a:ext cx="450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663300"/>
                </a:solidFill>
                <a:ea typeface="SimHei" panose="02010609060101010101" pitchFamily="49" charset="-122"/>
              </a:rPr>
              <a:t>每天和主有新鮮的接觸，得新鮮的啟示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381250" y="5319714"/>
            <a:ext cx="501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663300"/>
                </a:solidFill>
                <a:ea typeface="SimHei" panose="02010609060101010101" pitchFamily="49" charset="-122"/>
              </a:rPr>
              <a:t>當我們面對更大需要時，神會賜下更多啟示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1873250" y="4422776"/>
            <a:ext cx="551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663300"/>
                </a:solidFill>
                <a:ea typeface="SimHei" panose="02010609060101010101" pitchFamily="49" charset="-122"/>
              </a:rPr>
              <a:t>有時主給我們啟示，不是為自己，乃是為幫助人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3397250" y="3968751"/>
            <a:ext cx="399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663300"/>
                </a:solidFill>
                <a:ea typeface="SimHei" panose="02010609060101010101" pitchFamily="49" charset="-122"/>
              </a:rPr>
              <a:t>每日讀經宜有固定量，勿一曝十寒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4159250" y="2133601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663300"/>
                </a:solidFill>
                <a:ea typeface="SimHei" panose="02010609060101010101" pitchFamily="49" charset="-122"/>
              </a:rPr>
              <a:t>神的話如同種籽，充滿生命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3397250" y="6237289"/>
            <a:ext cx="399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耶穌說：我就是生命的糧</a:t>
            </a:r>
            <a:r>
              <a:rPr kumimoji="1" lang="en-US" altLang="zh-TW" sz="20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kumimoji="1" lang="zh-TW" altLang="en-US" sz="20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約</a:t>
            </a:r>
            <a:r>
              <a:rPr kumimoji="1" lang="en-US" altLang="zh-TW" sz="20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6:35)</a:t>
            </a:r>
          </a:p>
        </p:txBody>
      </p:sp>
    </p:spTree>
    <p:extLst>
      <p:ext uri="{BB962C8B-B14F-4D97-AF65-F5344CB8AC3E}">
        <p14:creationId xmlns:p14="http://schemas.microsoft.com/office/powerpoint/2010/main" val="17217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  <p:bldP spid="93189" grpId="0"/>
      <p:bldP spid="93191" grpId="0"/>
      <p:bldP spid="93192" grpId="0"/>
      <p:bldP spid="93193" grpId="0"/>
      <p:bldP spid="93194" grpId="0"/>
      <p:bldP spid="93195" grpId="0"/>
      <p:bldP spid="93196" grpId="0"/>
      <p:bldP spid="93197" grpId="0"/>
      <p:bldP spid="93198" grpId="0"/>
      <p:bldP spid="93199" grpId="0"/>
      <p:bldP spid="932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033" y="0"/>
            <a:ext cx="6777565" cy="686335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605867" y="2664178"/>
            <a:ext cx="1715911" cy="267546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82222" y="112890"/>
            <a:ext cx="11571111" cy="629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 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以色列全會眾都遵耶和華的吩咐，按着站口從汛的曠野往前行，在利非訂安營。百姓沒有水喝，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所以與摩西爭鬧，說：「給我們水喝吧！」摩西對他們說：「你們為甚麼與我爭鬧？為甚麼試探耶和華呢？」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百姓在那裏甚渴，要喝水，就向摩西發怨言，說：「你為甚麼將我們從埃及領出來，使我們和我們的兒女並牲畜都渴死呢？」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摩西就呼求耶和華說：「我向這百姓怎樣行呢？他們幾乎要拿石頭打死我。」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耶和華對摩西說：「你手裏拿着你先前擊打河水的杖，帶領以色列的幾個長老，從百姓面前走過去。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我必在何烈的磐石那裏，站在你面前。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你要擊打磐石，從磐石裏必有水流出來，使百姓可以喝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。」摩西就在以色列的長老眼前這樣行了。 </a:t>
            </a: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他給那地方起名叫</a:t>
            </a:r>
            <a:r>
              <a:rPr lang="zh-TW" altLang="en-US" sz="28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瑪撒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（就是試探的意思），又叫</a:t>
            </a:r>
            <a:r>
              <a:rPr lang="zh-TW" altLang="en-US" sz="28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米利巴</a:t>
            </a: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（就是爭鬧的意思）；因以色列人爭鬧，又因他們試探耶和華，說：「耶和華是在我們中間不是？」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en-US" altLang="zh-CN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</a:t>
            </a:r>
            <a:r>
              <a:rPr lang="en-US" altLang="zh-TW" sz="28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zh-TW" sz="3200" dirty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8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oses_water_rock_stri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"/>
            <a:ext cx="6991350" cy="5243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076450" y="5365751"/>
            <a:ext cx="8039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耶和華對摩西說：「你手裏拿著你先前擊打河水的杖，帶領以色列的幾個長老，從百姓面前走過去。我必在何烈的磐石那裏，站在你面前。你要</a:t>
            </a:r>
            <a:r>
              <a:rPr lang="zh-TW" alt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擊打磐石，從磐石裏必有水流出來</a:t>
            </a:r>
            <a:r>
              <a:rPr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，使百姓可以喝。」</a:t>
            </a:r>
            <a:endParaRPr lang="zh-TW" altLang="en-US" sz="200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3048000" y="5486400"/>
            <a:ext cx="838200" cy="533400"/>
          </a:xfrm>
          <a:prstGeom prst="wedgeRectCallout">
            <a:avLst>
              <a:gd name="adj1" fmla="val 37690"/>
              <a:gd name="adj2" fmla="val 9404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FFFFFF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基督</a:t>
            </a: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5334000" y="5486400"/>
            <a:ext cx="838200" cy="533400"/>
          </a:xfrm>
          <a:prstGeom prst="wedgeRectCallout">
            <a:avLst>
              <a:gd name="adj1" fmla="val 37690"/>
              <a:gd name="adj2" fmla="val 9404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FFFFFF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生命</a:t>
            </a:r>
          </a:p>
        </p:txBody>
      </p:sp>
    </p:spTree>
    <p:extLst>
      <p:ext uri="{BB962C8B-B14F-4D97-AF65-F5344CB8AC3E}">
        <p14:creationId xmlns:p14="http://schemas.microsoft.com/office/powerpoint/2010/main" val="4860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 animBg="1"/>
      <p:bldP spid="49156" grpId="1" animBg="1"/>
      <p:bldP spid="49157" grpId="0" animBg="1"/>
      <p:bldP spid="4915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7E0E2-A09A-6945-B7BB-87F41ACF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2090400" cy="1325563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CN" altLang="en-US" sz="5400" dirty="0"/>
              <a:t>二</a:t>
            </a:r>
            <a:r>
              <a:rPr lang="zh-CN" altLang="en-US" sz="5400" dirty="0" smtClean="0"/>
              <a:t>，</a:t>
            </a:r>
            <a:r>
              <a:rPr lang="zh-TW" altLang="en-US" sz="5400" dirty="0"/>
              <a:t>神的供應</a:t>
            </a:r>
            <a:r>
              <a:rPr lang="en-US" altLang="zh-TW" sz="5400" dirty="0"/>
              <a:t>--</a:t>
            </a:r>
            <a:r>
              <a:rPr lang="zh-TW" altLang="en-US" sz="5400" dirty="0"/>
              <a:t>降靈糧</a:t>
            </a:r>
            <a:r>
              <a:rPr lang="en-US" altLang="zh-TW" sz="5400" dirty="0"/>
              <a:t>﹐</a:t>
            </a:r>
            <a:r>
              <a:rPr lang="zh-TW" altLang="en-US" sz="5400" dirty="0"/>
              <a:t>供活水</a:t>
            </a:r>
            <a:r>
              <a:rPr lang="en-US" altLang="zh-TW" sz="4900" dirty="0"/>
              <a:t>(16﹕1-17﹕7)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8A3EDF-D9F5-3A47-8B81-925E4E0E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511" y="1785584"/>
            <a:ext cx="5336823" cy="3851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1" i="1" dirty="0"/>
              <a:t>降天</a:t>
            </a:r>
            <a:r>
              <a:rPr lang="zh-TW" altLang="en-US" sz="4400" b="1" i="1" dirty="0" smtClean="0"/>
              <a:t>糧</a:t>
            </a:r>
            <a:endParaRPr lang="en-US" altLang="zh-TW" sz="4400" b="1" i="1" dirty="0" smtClean="0"/>
          </a:p>
          <a:p>
            <a:r>
              <a:rPr lang="zh-TW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更</a:t>
            </a:r>
            <a:r>
              <a:rPr lang="zh-TW" alt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換糧食的重要</a:t>
            </a:r>
          </a:p>
          <a:p>
            <a:r>
              <a:rPr lang="zh-TW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嗎</a:t>
            </a:r>
            <a:r>
              <a:rPr lang="zh-TW" alt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哪的意義與性質</a:t>
            </a:r>
          </a:p>
          <a:p>
            <a:r>
              <a:rPr lang="zh-TW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享</a:t>
            </a:r>
            <a:r>
              <a:rPr lang="zh-TW" alt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受嗎哪的要求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88A3EDF-D9F5-3A47-8B81-925E4E0E18FF}"/>
              </a:ext>
            </a:extLst>
          </p:cNvPr>
          <p:cNvSpPr txBox="1">
            <a:spLocks/>
          </p:cNvSpPr>
          <p:nvPr/>
        </p:nvSpPr>
        <p:spPr>
          <a:xfrm>
            <a:off x="6482644" y="1785584"/>
            <a:ext cx="5336823" cy="3851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i="1" dirty="0"/>
              <a:t>供活</a:t>
            </a:r>
            <a:r>
              <a:rPr lang="zh-TW" altLang="en-US" sz="4400" b="1" i="1" dirty="0" smtClean="0"/>
              <a:t>水</a:t>
            </a:r>
            <a:endParaRPr lang="en-US" altLang="zh-TW" sz="4400" b="1" i="1" dirty="0" smtClean="0"/>
          </a:p>
          <a:p>
            <a:r>
              <a:rPr lang="zh-TW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萬</a:t>
            </a:r>
            <a:r>
              <a:rPr lang="zh-TW" alt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古磐石為我開</a:t>
            </a:r>
            <a:endParaRPr lang="zh-TW" altLang="en-US" sz="4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隨</a:t>
            </a:r>
            <a:r>
              <a:rPr lang="zh-TW" alt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著我們的靈磐石</a:t>
            </a:r>
            <a:endParaRPr lang="zh-TW" altLang="en-US" sz="4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 descr="Brown marble"/>
          <p:cNvSpPr>
            <a:spLocks noChangeArrowheads="1"/>
          </p:cNvSpPr>
          <p:nvPr/>
        </p:nvSpPr>
        <p:spPr bwMode="auto">
          <a:xfrm>
            <a:off x="2279651" y="333375"/>
            <a:ext cx="1077913" cy="5032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59397" name="Rectangle 5" descr="Brown marble"/>
          <p:cNvSpPr>
            <a:spLocks noChangeArrowheads="1"/>
          </p:cNvSpPr>
          <p:nvPr/>
        </p:nvSpPr>
        <p:spPr bwMode="auto">
          <a:xfrm>
            <a:off x="3429001" y="333375"/>
            <a:ext cx="2087563" cy="5032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地點</a:t>
            </a:r>
          </a:p>
        </p:txBody>
      </p:sp>
      <p:sp>
        <p:nvSpPr>
          <p:cNvPr id="59398" name="Rectangle 6" descr="Brown marble"/>
          <p:cNvSpPr>
            <a:spLocks noChangeArrowheads="1"/>
          </p:cNvSpPr>
          <p:nvPr/>
        </p:nvSpPr>
        <p:spPr bwMode="auto">
          <a:xfrm>
            <a:off x="5591176" y="333375"/>
            <a:ext cx="2303463" cy="5032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原因</a:t>
            </a:r>
          </a:p>
        </p:txBody>
      </p:sp>
      <p:sp>
        <p:nvSpPr>
          <p:cNvPr id="59399" name="Rectangle 7" descr="Brown marble"/>
          <p:cNvSpPr>
            <a:spLocks noChangeArrowheads="1"/>
          </p:cNvSpPr>
          <p:nvPr/>
        </p:nvSpPr>
        <p:spPr bwMode="auto">
          <a:xfrm>
            <a:off x="7966075" y="333375"/>
            <a:ext cx="1944688" cy="5032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經文</a:t>
            </a:r>
          </a:p>
        </p:txBody>
      </p:sp>
      <p:sp>
        <p:nvSpPr>
          <p:cNvPr id="59400" name="Rectangle 8" descr="Newsprint"/>
          <p:cNvSpPr>
            <a:spLocks noChangeArrowheads="1"/>
          </p:cNvSpPr>
          <p:nvPr/>
        </p:nvSpPr>
        <p:spPr bwMode="auto">
          <a:xfrm>
            <a:off x="2925763" y="909639"/>
            <a:ext cx="431800" cy="5032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</a:p>
        </p:txBody>
      </p:sp>
      <p:sp>
        <p:nvSpPr>
          <p:cNvPr id="59401" name="Rectangle 9" descr="Recycled paper"/>
          <p:cNvSpPr>
            <a:spLocks noChangeArrowheads="1"/>
          </p:cNvSpPr>
          <p:nvPr/>
        </p:nvSpPr>
        <p:spPr bwMode="auto">
          <a:xfrm>
            <a:off x="3429001" y="908050"/>
            <a:ext cx="2087563" cy="5032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紅海邊</a:t>
            </a:r>
          </a:p>
        </p:txBody>
      </p:sp>
      <p:sp>
        <p:nvSpPr>
          <p:cNvPr id="59402" name="Rectangle 10" descr="Parchment"/>
          <p:cNvSpPr>
            <a:spLocks noChangeArrowheads="1"/>
          </p:cNvSpPr>
          <p:nvPr/>
        </p:nvSpPr>
        <p:spPr bwMode="auto">
          <a:xfrm>
            <a:off x="5591176" y="908050"/>
            <a:ext cx="2303463" cy="50323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追兵</a:t>
            </a:r>
          </a:p>
        </p:txBody>
      </p:sp>
      <p:sp>
        <p:nvSpPr>
          <p:cNvPr id="59403" name="Rectangle 11" descr="Stationery"/>
          <p:cNvSpPr>
            <a:spLocks noChangeArrowheads="1"/>
          </p:cNvSpPr>
          <p:nvPr/>
        </p:nvSpPr>
        <p:spPr bwMode="auto">
          <a:xfrm>
            <a:off x="7967664" y="908050"/>
            <a:ext cx="1944687" cy="503238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14:11-12</a:t>
            </a:r>
          </a:p>
        </p:txBody>
      </p:sp>
      <p:sp>
        <p:nvSpPr>
          <p:cNvPr id="59404" name="Rectangle 12" descr="Newsprint"/>
          <p:cNvSpPr>
            <a:spLocks noChangeArrowheads="1"/>
          </p:cNvSpPr>
          <p:nvPr/>
        </p:nvSpPr>
        <p:spPr bwMode="auto">
          <a:xfrm>
            <a:off x="2925763" y="1484314"/>
            <a:ext cx="431800" cy="5032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</a:p>
        </p:txBody>
      </p:sp>
      <p:sp>
        <p:nvSpPr>
          <p:cNvPr id="59405" name="Rectangle 13" descr="Recycled paper"/>
          <p:cNvSpPr>
            <a:spLocks noChangeArrowheads="1"/>
          </p:cNvSpPr>
          <p:nvPr/>
        </p:nvSpPr>
        <p:spPr bwMode="auto">
          <a:xfrm>
            <a:off x="3429001" y="1484314"/>
            <a:ext cx="2087563" cy="5032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瑪拉</a:t>
            </a:r>
          </a:p>
        </p:txBody>
      </p:sp>
      <p:sp>
        <p:nvSpPr>
          <p:cNvPr id="59406" name="Rectangle 14" descr="Parchment"/>
          <p:cNvSpPr>
            <a:spLocks noChangeArrowheads="1"/>
          </p:cNvSpPr>
          <p:nvPr/>
        </p:nvSpPr>
        <p:spPr bwMode="auto">
          <a:xfrm>
            <a:off x="5591176" y="1484314"/>
            <a:ext cx="2303463" cy="50323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水苦</a:t>
            </a:r>
          </a:p>
        </p:txBody>
      </p:sp>
      <p:sp>
        <p:nvSpPr>
          <p:cNvPr id="59407" name="Rectangle 15" descr="Stationery"/>
          <p:cNvSpPr>
            <a:spLocks noChangeArrowheads="1"/>
          </p:cNvSpPr>
          <p:nvPr/>
        </p:nvSpPr>
        <p:spPr bwMode="auto">
          <a:xfrm>
            <a:off x="7967664" y="1484314"/>
            <a:ext cx="1944687" cy="503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15:23-24</a:t>
            </a:r>
          </a:p>
        </p:txBody>
      </p:sp>
      <p:sp>
        <p:nvSpPr>
          <p:cNvPr id="59408" name="Rectangle 16" descr="Newsprint"/>
          <p:cNvSpPr>
            <a:spLocks noChangeArrowheads="1"/>
          </p:cNvSpPr>
          <p:nvPr/>
        </p:nvSpPr>
        <p:spPr bwMode="auto">
          <a:xfrm>
            <a:off x="2925763" y="2060575"/>
            <a:ext cx="431800" cy="503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</a:t>
            </a:r>
          </a:p>
        </p:txBody>
      </p:sp>
      <p:sp>
        <p:nvSpPr>
          <p:cNvPr id="59409" name="Rectangle 17" descr="Recycled paper"/>
          <p:cNvSpPr>
            <a:spLocks noChangeArrowheads="1"/>
          </p:cNvSpPr>
          <p:nvPr/>
        </p:nvSpPr>
        <p:spPr bwMode="auto">
          <a:xfrm>
            <a:off x="3429001" y="2060575"/>
            <a:ext cx="2087563" cy="5032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汛的曠野</a:t>
            </a:r>
          </a:p>
        </p:txBody>
      </p:sp>
      <p:sp>
        <p:nvSpPr>
          <p:cNvPr id="59410" name="Rectangle 18" descr="Parchment"/>
          <p:cNvSpPr>
            <a:spLocks noChangeArrowheads="1"/>
          </p:cNvSpPr>
          <p:nvPr/>
        </p:nvSpPr>
        <p:spPr bwMode="auto">
          <a:xfrm>
            <a:off x="5591176" y="2060575"/>
            <a:ext cx="2303463" cy="50323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缺食</a:t>
            </a:r>
          </a:p>
        </p:txBody>
      </p:sp>
      <p:sp>
        <p:nvSpPr>
          <p:cNvPr id="59411" name="Rectangle 19" descr="Stationery"/>
          <p:cNvSpPr>
            <a:spLocks noChangeArrowheads="1"/>
          </p:cNvSpPr>
          <p:nvPr/>
        </p:nvSpPr>
        <p:spPr bwMode="auto">
          <a:xfrm>
            <a:off x="7967664" y="2060575"/>
            <a:ext cx="1944687" cy="503238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16:2</a:t>
            </a:r>
          </a:p>
        </p:txBody>
      </p:sp>
      <p:sp>
        <p:nvSpPr>
          <p:cNvPr id="59412" name="Rectangle 20" descr="Newsprint"/>
          <p:cNvSpPr>
            <a:spLocks noChangeArrowheads="1"/>
          </p:cNvSpPr>
          <p:nvPr/>
        </p:nvSpPr>
        <p:spPr bwMode="auto">
          <a:xfrm>
            <a:off x="2925763" y="2638425"/>
            <a:ext cx="431800" cy="503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</a:t>
            </a:r>
          </a:p>
        </p:txBody>
      </p:sp>
      <p:sp>
        <p:nvSpPr>
          <p:cNvPr id="59413" name="Rectangle 21" descr="Recycled paper"/>
          <p:cNvSpPr>
            <a:spLocks noChangeArrowheads="1"/>
          </p:cNvSpPr>
          <p:nvPr/>
        </p:nvSpPr>
        <p:spPr bwMode="auto">
          <a:xfrm>
            <a:off x="3429001" y="2636839"/>
            <a:ext cx="2087563" cy="5032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汛的曠野</a:t>
            </a:r>
          </a:p>
        </p:txBody>
      </p:sp>
      <p:sp>
        <p:nvSpPr>
          <p:cNvPr id="59414" name="Rectangle 22" descr="Parchment"/>
          <p:cNvSpPr>
            <a:spLocks noChangeArrowheads="1"/>
          </p:cNvSpPr>
          <p:nvPr/>
        </p:nvSpPr>
        <p:spPr bwMode="auto">
          <a:xfrm>
            <a:off x="5591176" y="2636839"/>
            <a:ext cx="2303463" cy="50323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保留嗎哪過夜</a:t>
            </a:r>
          </a:p>
        </p:txBody>
      </p:sp>
      <p:sp>
        <p:nvSpPr>
          <p:cNvPr id="59415" name="Rectangle 23" descr="Stationery"/>
          <p:cNvSpPr>
            <a:spLocks noChangeArrowheads="1"/>
          </p:cNvSpPr>
          <p:nvPr/>
        </p:nvSpPr>
        <p:spPr bwMode="auto">
          <a:xfrm>
            <a:off x="7967664" y="2636839"/>
            <a:ext cx="1944687" cy="503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16:20</a:t>
            </a:r>
          </a:p>
        </p:txBody>
      </p:sp>
      <p:sp>
        <p:nvSpPr>
          <p:cNvPr id="59416" name="Rectangle 24" descr="Newsprint"/>
          <p:cNvSpPr>
            <a:spLocks noChangeArrowheads="1"/>
          </p:cNvSpPr>
          <p:nvPr/>
        </p:nvSpPr>
        <p:spPr bwMode="auto">
          <a:xfrm>
            <a:off x="2925763" y="3214689"/>
            <a:ext cx="431800" cy="5032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</a:t>
            </a:r>
          </a:p>
        </p:txBody>
      </p:sp>
      <p:sp>
        <p:nvSpPr>
          <p:cNvPr id="59417" name="Rectangle 25" descr="Recycled paper"/>
          <p:cNvSpPr>
            <a:spLocks noChangeArrowheads="1"/>
          </p:cNvSpPr>
          <p:nvPr/>
        </p:nvSpPr>
        <p:spPr bwMode="auto">
          <a:xfrm>
            <a:off x="3429001" y="3213100"/>
            <a:ext cx="2087563" cy="5032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汛的曠野</a:t>
            </a:r>
          </a:p>
        </p:txBody>
      </p:sp>
      <p:sp>
        <p:nvSpPr>
          <p:cNvPr id="59418" name="Rectangle 26" descr="Parchment"/>
          <p:cNvSpPr>
            <a:spLocks noChangeArrowheads="1"/>
          </p:cNvSpPr>
          <p:nvPr/>
        </p:nvSpPr>
        <p:spPr bwMode="auto">
          <a:xfrm>
            <a:off x="5591176" y="3213100"/>
            <a:ext cx="2303463" cy="50323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安息日拾嗎哪</a:t>
            </a:r>
          </a:p>
        </p:txBody>
      </p:sp>
      <p:sp>
        <p:nvSpPr>
          <p:cNvPr id="59419" name="Rectangle 27" descr="Stationery"/>
          <p:cNvSpPr>
            <a:spLocks noChangeArrowheads="1"/>
          </p:cNvSpPr>
          <p:nvPr/>
        </p:nvSpPr>
        <p:spPr bwMode="auto">
          <a:xfrm>
            <a:off x="7967664" y="3213100"/>
            <a:ext cx="1944687" cy="503238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16:27</a:t>
            </a:r>
          </a:p>
        </p:txBody>
      </p:sp>
      <p:sp>
        <p:nvSpPr>
          <p:cNvPr id="59420" name="Rectangle 28" descr="Newsprint"/>
          <p:cNvSpPr>
            <a:spLocks noChangeArrowheads="1"/>
          </p:cNvSpPr>
          <p:nvPr/>
        </p:nvSpPr>
        <p:spPr bwMode="auto">
          <a:xfrm>
            <a:off x="2925763" y="3789364"/>
            <a:ext cx="431800" cy="5032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</a:p>
        </p:txBody>
      </p:sp>
      <p:sp>
        <p:nvSpPr>
          <p:cNvPr id="59421" name="Rectangle 29" descr="Recycled paper"/>
          <p:cNvSpPr>
            <a:spLocks noChangeArrowheads="1"/>
          </p:cNvSpPr>
          <p:nvPr/>
        </p:nvSpPr>
        <p:spPr bwMode="auto">
          <a:xfrm>
            <a:off x="3429001" y="3789364"/>
            <a:ext cx="2087563" cy="5032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利非訂</a:t>
            </a:r>
          </a:p>
        </p:txBody>
      </p:sp>
      <p:sp>
        <p:nvSpPr>
          <p:cNvPr id="59422" name="Rectangle 30" descr="Parchment"/>
          <p:cNvSpPr>
            <a:spLocks noChangeArrowheads="1"/>
          </p:cNvSpPr>
          <p:nvPr/>
        </p:nvSpPr>
        <p:spPr bwMode="auto">
          <a:xfrm>
            <a:off x="5591176" y="3789364"/>
            <a:ext cx="2303463" cy="50323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缺水</a:t>
            </a:r>
          </a:p>
        </p:txBody>
      </p:sp>
      <p:sp>
        <p:nvSpPr>
          <p:cNvPr id="59423" name="Rectangle 31" descr="Stationery"/>
          <p:cNvSpPr>
            <a:spLocks noChangeArrowheads="1"/>
          </p:cNvSpPr>
          <p:nvPr/>
        </p:nvSpPr>
        <p:spPr bwMode="auto">
          <a:xfrm>
            <a:off x="7967664" y="3789364"/>
            <a:ext cx="1944687" cy="503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17:1-3</a:t>
            </a:r>
          </a:p>
        </p:txBody>
      </p:sp>
      <p:sp>
        <p:nvSpPr>
          <p:cNvPr id="59424" name="Rectangle 32" descr="Newsprint"/>
          <p:cNvSpPr>
            <a:spLocks noChangeArrowheads="1"/>
          </p:cNvSpPr>
          <p:nvPr/>
        </p:nvSpPr>
        <p:spPr bwMode="auto">
          <a:xfrm>
            <a:off x="2925763" y="4365625"/>
            <a:ext cx="431800" cy="503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</a:t>
            </a:r>
          </a:p>
        </p:txBody>
      </p:sp>
      <p:sp>
        <p:nvSpPr>
          <p:cNvPr id="59425" name="Rectangle 33" descr="Recycled paper"/>
          <p:cNvSpPr>
            <a:spLocks noChangeArrowheads="1"/>
          </p:cNvSpPr>
          <p:nvPr/>
        </p:nvSpPr>
        <p:spPr bwMode="auto">
          <a:xfrm>
            <a:off x="3429001" y="4365625"/>
            <a:ext cx="2087563" cy="5032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西奈山下</a:t>
            </a:r>
          </a:p>
        </p:txBody>
      </p:sp>
      <p:sp>
        <p:nvSpPr>
          <p:cNvPr id="59426" name="Rectangle 34" descr="Parchment"/>
          <p:cNvSpPr>
            <a:spLocks noChangeArrowheads="1"/>
          </p:cNvSpPr>
          <p:nvPr/>
        </p:nvSpPr>
        <p:spPr bwMode="auto">
          <a:xfrm>
            <a:off x="5591176" y="4365625"/>
            <a:ext cx="2303463" cy="50323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拜金牛</a:t>
            </a:r>
          </a:p>
        </p:txBody>
      </p:sp>
      <p:sp>
        <p:nvSpPr>
          <p:cNvPr id="59427" name="Rectangle 35" descr="Stationery"/>
          <p:cNvSpPr>
            <a:spLocks noChangeArrowheads="1"/>
          </p:cNvSpPr>
          <p:nvPr/>
        </p:nvSpPr>
        <p:spPr bwMode="auto">
          <a:xfrm>
            <a:off x="7967664" y="4365625"/>
            <a:ext cx="1944687" cy="503238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32:7</a:t>
            </a:r>
          </a:p>
        </p:txBody>
      </p:sp>
      <p:sp>
        <p:nvSpPr>
          <p:cNvPr id="59428" name="Rectangle 36" descr="Newsprint"/>
          <p:cNvSpPr>
            <a:spLocks noChangeArrowheads="1"/>
          </p:cNvSpPr>
          <p:nvPr/>
        </p:nvSpPr>
        <p:spPr bwMode="auto">
          <a:xfrm>
            <a:off x="2925763" y="4941889"/>
            <a:ext cx="431800" cy="5032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</a:t>
            </a:r>
          </a:p>
        </p:txBody>
      </p:sp>
      <p:sp>
        <p:nvSpPr>
          <p:cNvPr id="59429" name="Rectangle 37" descr="Recycled paper"/>
          <p:cNvSpPr>
            <a:spLocks noChangeArrowheads="1"/>
          </p:cNvSpPr>
          <p:nvPr/>
        </p:nvSpPr>
        <p:spPr bwMode="auto">
          <a:xfrm>
            <a:off x="3429001" y="4941889"/>
            <a:ext cx="2087563" cy="5032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他備拉</a:t>
            </a:r>
          </a:p>
        </p:txBody>
      </p:sp>
      <p:sp>
        <p:nvSpPr>
          <p:cNvPr id="59430" name="Rectangle 38" descr="Parchment"/>
          <p:cNvSpPr>
            <a:spLocks noChangeArrowheads="1"/>
          </p:cNvSpPr>
          <p:nvPr/>
        </p:nvSpPr>
        <p:spPr bwMode="auto">
          <a:xfrm>
            <a:off x="5591176" y="4941889"/>
            <a:ext cx="2303463" cy="50323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發怨言</a:t>
            </a:r>
          </a:p>
        </p:txBody>
      </p:sp>
      <p:sp>
        <p:nvSpPr>
          <p:cNvPr id="59431" name="Rectangle 39" descr="Stationery"/>
          <p:cNvSpPr>
            <a:spLocks noChangeArrowheads="1"/>
          </p:cNvSpPr>
          <p:nvPr/>
        </p:nvSpPr>
        <p:spPr bwMode="auto">
          <a:xfrm>
            <a:off x="7966075" y="4941889"/>
            <a:ext cx="1944688" cy="503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民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11:1-3</a:t>
            </a:r>
          </a:p>
        </p:txBody>
      </p:sp>
      <p:sp>
        <p:nvSpPr>
          <p:cNvPr id="59432" name="Rectangle 40" descr="Newsprint"/>
          <p:cNvSpPr>
            <a:spLocks noChangeArrowheads="1"/>
          </p:cNvSpPr>
          <p:nvPr/>
        </p:nvSpPr>
        <p:spPr bwMode="auto">
          <a:xfrm>
            <a:off x="2925763" y="5518150"/>
            <a:ext cx="431800" cy="503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</a:t>
            </a:r>
          </a:p>
        </p:txBody>
      </p:sp>
      <p:sp>
        <p:nvSpPr>
          <p:cNvPr id="59433" name="Rectangle 41" descr="Recycled paper"/>
          <p:cNvSpPr>
            <a:spLocks noChangeArrowheads="1"/>
          </p:cNvSpPr>
          <p:nvPr/>
        </p:nvSpPr>
        <p:spPr bwMode="auto">
          <a:xfrm>
            <a:off x="3429001" y="5516564"/>
            <a:ext cx="2087563" cy="5032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基博羅哈他瓦</a:t>
            </a:r>
          </a:p>
        </p:txBody>
      </p:sp>
      <p:sp>
        <p:nvSpPr>
          <p:cNvPr id="59434" name="Rectangle 42" descr="Parchment"/>
          <p:cNvSpPr>
            <a:spLocks noChangeArrowheads="1"/>
          </p:cNvSpPr>
          <p:nvPr/>
        </p:nvSpPr>
        <p:spPr bwMode="auto">
          <a:xfrm>
            <a:off x="5591176" y="5516564"/>
            <a:ext cx="2303463" cy="50323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求肉</a:t>
            </a:r>
          </a:p>
        </p:txBody>
      </p:sp>
      <p:sp>
        <p:nvSpPr>
          <p:cNvPr id="59435" name="Rectangle 43" descr="Stationery"/>
          <p:cNvSpPr>
            <a:spLocks noChangeArrowheads="1"/>
          </p:cNvSpPr>
          <p:nvPr/>
        </p:nvSpPr>
        <p:spPr bwMode="auto">
          <a:xfrm>
            <a:off x="7966075" y="5518150"/>
            <a:ext cx="1944688" cy="503238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民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11:4-6</a:t>
            </a:r>
          </a:p>
        </p:txBody>
      </p:sp>
      <p:sp>
        <p:nvSpPr>
          <p:cNvPr id="59436" name="Rectangle 44" descr="Newsprint"/>
          <p:cNvSpPr>
            <a:spLocks noChangeArrowheads="1"/>
          </p:cNvSpPr>
          <p:nvPr/>
        </p:nvSpPr>
        <p:spPr bwMode="auto">
          <a:xfrm>
            <a:off x="2925763" y="6092825"/>
            <a:ext cx="431800" cy="503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</a:p>
        </p:txBody>
      </p:sp>
      <p:sp>
        <p:nvSpPr>
          <p:cNvPr id="59437" name="Rectangle 45" descr="Recycled paper"/>
          <p:cNvSpPr>
            <a:spLocks noChangeArrowheads="1"/>
          </p:cNvSpPr>
          <p:nvPr/>
        </p:nvSpPr>
        <p:spPr bwMode="auto">
          <a:xfrm>
            <a:off x="3429001" y="6092825"/>
            <a:ext cx="2087563" cy="5032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加低斯巴尼亞</a:t>
            </a:r>
          </a:p>
        </p:txBody>
      </p:sp>
      <p:sp>
        <p:nvSpPr>
          <p:cNvPr id="59438" name="Rectangle 46" descr="Parchment"/>
          <p:cNvSpPr>
            <a:spLocks noChangeArrowheads="1"/>
          </p:cNvSpPr>
          <p:nvPr/>
        </p:nvSpPr>
        <p:spPr bwMode="auto">
          <a:xfrm>
            <a:off x="5591176" y="6092825"/>
            <a:ext cx="2303463" cy="50323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畏戰</a:t>
            </a:r>
          </a:p>
        </p:txBody>
      </p:sp>
      <p:sp>
        <p:nvSpPr>
          <p:cNvPr id="59439" name="Rectangle 47" descr="Stationery"/>
          <p:cNvSpPr>
            <a:spLocks noChangeArrowheads="1"/>
          </p:cNvSpPr>
          <p:nvPr/>
        </p:nvSpPr>
        <p:spPr bwMode="auto">
          <a:xfrm>
            <a:off x="7967664" y="6092825"/>
            <a:ext cx="1944687" cy="503238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民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14:2-3</a:t>
            </a:r>
          </a:p>
        </p:txBody>
      </p:sp>
      <p:sp>
        <p:nvSpPr>
          <p:cNvPr id="59444" name="Rectangle 52" descr="Purple mesh"/>
          <p:cNvSpPr>
            <a:spLocks noChangeArrowheads="1"/>
          </p:cNvSpPr>
          <p:nvPr/>
        </p:nvSpPr>
        <p:spPr bwMode="auto">
          <a:xfrm>
            <a:off x="2279651" y="908050"/>
            <a:ext cx="576263" cy="56896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以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探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神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731911" y="1412876"/>
            <a:ext cx="7461956" cy="295274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102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7E0E2-A09A-6945-B7BB-87F41ACF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CN" altLang="en-US" dirty="0" smtClean="0"/>
              <a:t>三，總結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8A3EDF-D9F5-3A47-8B81-925E4E0E1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b="1" dirty="0">
                <a:latin typeface="+mj-ea"/>
                <a:ea typeface="+mj-ea"/>
              </a:rPr>
              <a:t>信心的試驗 </a:t>
            </a:r>
            <a:r>
              <a:rPr lang="en-US" altLang="zh-CN" b="1" dirty="0" smtClean="0">
                <a:latin typeface="+mj-ea"/>
                <a:ea typeface="+mj-ea"/>
              </a:rPr>
              <a:t>--</a:t>
            </a:r>
            <a:r>
              <a:rPr lang="zh-CN" altLang="en-US" b="1" dirty="0" smtClean="0">
                <a:latin typeface="+mj-ea"/>
                <a:ea typeface="+mj-ea"/>
              </a:rPr>
              <a:t>瑪</a:t>
            </a:r>
            <a:r>
              <a:rPr lang="zh-CN" altLang="en-US" b="1" dirty="0">
                <a:latin typeface="+mj-ea"/>
                <a:ea typeface="+mj-ea"/>
              </a:rPr>
              <a:t>拉苦水</a:t>
            </a:r>
            <a:endParaRPr lang="en-US" altLang="zh-CN" b="1" dirty="0" smtClean="0">
              <a:latin typeface="+mj-ea"/>
              <a:ea typeface="+mj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+mj-ea"/>
                <a:ea typeface="+mj-ea"/>
              </a:rPr>
              <a:t>聽命與依靠的考</a:t>
            </a:r>
            <a:r>
              <a:rPr lang="zh-TW" altLang="en-US" dirty="0" smtClean="0">
                <a:latin typeface="+mj-ea"/>
                <a:ea typeface="+mj-ea"/>
              </a:rPr>
              <a:t>驗</a:t>
            </a:r>
            <a:r>
              <a:rPr lang="en-US" altLang="zh-CN" dirty="0" smtClean="0">
                <a:latin typeface="+mj-ea"/>
                <a:ea typeface="+mj-ea"/>
              </a:rPr>
              <a:t>--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zh-CN" altLang="en-US" dirty="0">
                <a:latin typeface="+mj-ea"/>
                <a:ea typeface="+mj-ea"/>
              </a:rPr>
              <a:t>嗎哪與鵪</a:t>
            </a:r>
            <a:r>
              <a:rPr lang="zh-CN" altLang="en-US" dirty="0" smtClean="0">
                <a:latin typeface="+mj-ea"/>
                <a:ea typeface="+mj-ea"/>
              </a:rPr>
              <a:t>鶉</a:t>
            </a:r>
            <a:endParaRPr lang="en-US" altLang="zh-CN" dirty="0" smtClean="0">
              <a:latin typeface="+mj-ea"/>
              <a:ea typeface="+mj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+mj-ea"/>
                <a:ea typeface="+mj-ea"/>
              </a:rPr>
              <a:t>主是屬天生命的</a:t>
            </a:r>
            <a:r>
              <a:rPr lang="zh-TW" altLang="en-US" dirty="0" smtClean="0">
                <a:latin typeface="+mj-ea"/>
                <a:ea typeface="+mj-ea"/>
              </a:rPr>
              <a:t>糧</a:t>
            </a:r>
            <a:r>
              <a:rPr lang="zh-CN" altLang="en-US" dirty="0" smtClean="0">
                <a:latin typeface="+mj-ea"/>
                <a:ea typeface="+mj-ea"/>
              </a:rPr>
              <a:t>（</a:t>
            </a:r>
            <a:r>
              <a:rPr lang="zh-TW" altLang="en-US" dirty="0" smtClean="0">
                <a:latin typeface="+mj-ea"/>
                <a:ea typeface="+mj-ea"/>
              </a:rPr>
              <a:t>供應 </a:t>
            </a:r>
            <a:r>
              <a:rPr lang="en-US" altLang="zh-CN" dirty="0" smtClean="0">
                <a:latin typeface="+mj-ea"/>
                <a:ea typeface="+mj-ea"/>
              </a:rPr>
              <a:t>1</a:t>
            </a:r>
            <a:r>
              <a:rPr lang="zh-CN" altLang="en-US" dirty="0" smtClean="0">
                <a:latin typeface="+mj-ea"/>
                <a:ea typeface="+mj-ea"/>
              </a:rPr>
              <a:t>）</a:t>
            </a:r>
            <a:endParaRPr lang="en-US" altLang="zh-TW" dirty="0" smtClean="0">
              <a:latin typeface="+mj-ea"/>
              <a:ea typeface="+mj-ea"/>
            </a:endParaRPr>
          </a:p>
          <a:p>
            <a:pPr marL="457200" lvl="1" indent="0">
              <a:buNone/>
            </a:pPr>
            <a:r>
              <a:rPr lang="zh-CN" altLang="en-US" dirty="0" smtClean="0">
                <a:latin typeface="+mj-ea"/>
                <a:ea typeface="+mj-ea"/>
              </a:rPr>
              <a:t> 約</a:t>
            </a:r>
            <a:r>
              <a:rPr lang="en-US" altLang="zh-CN" dirty="0" smtClean="0">
                <a:latin typeface="+mj-ea"/>
                <a:ea typeface="+mj-ea"/>
              </a:rPr>
              <a:t>6</a:t>
            </a:r>
            <a:r>
              <a:rPr lang="zh-CN" altLang="en-US" dirty="0" smtClean="0">
                <a:latin typeface="+mj-ea"/>
                <a:ea typeface="+mj-ea"/>
              </a:rPr>
              <a:t>：</a:t>
            </a:r>
            <a:r>
              <a:rPr lang="en-US" altLang="zh-TW" dirty="0" smtClean="0">
                <a:latin typeface="+mj-ea"/>
                <a:ea typeface="+mj-ea"/>
              </a:rPr>
              <a:t>51 </a:t>
            </a:r>
            <a:r>
              <a:rPr lang="zh-TW" altLang="en-US" dirty="0" smtClean="0">
                <a:latin typeface="+mj-ea"/>
                <a:ea typeface="+mj-ea"/>
              </a:rPr>
              <a:t>我</a:t>
            </a:r>
            <a:r>
              <a:rPr lang="zh-TW" altLang="en-US" dirty="0">
                <a:latin typeface="+mj-ea"/>
                <a:ea typeface="+mj-ea"/>
              </a:rPr>
              <a:t>是從天上降下來生命的糧；人若吃這糧，就必永遠活着。我所要賜的糧就是我的肉，為世人之生命所賜的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+mj-ea"/>
                <a:ea typeface="+mj-ea"/>
              </a:rPr>
              <a:t>主是</a:t>
            </a:r>
            <a:r>
              <a:rPr lang="zh-TW" altLang="en-US" dirty="0" smtClean="0">
                <a:latin typeface="+mj-ea"/>
                <a:ea typeface="+mj-ea"/>
              </a:rPr>
              <a:t>磐</a:t>
            </a:r>
            <a:r>
              <a:rPr lang="zh-TW" altLang="en-US" dirty="0">
                <a:latin typeface="+mj-ea"/>
                <a:ea typeface="+mj-ea"/>
              </a:rPr>
              <a:t>石活</a:t>
            </a:r>
            <a:r>
              <a:rPr lang="zh-TW" altLang="en-US" dirty="0" smtClean="0">
                <a:latin typeface="+mj-ea"/>
                <a:ea typeface="+mj-ea"/>
              </a:rPr>
              <a:t>水 </a:t>
            </a:r>
            <a:r>
              <a:rPr lang="zh-CN" altLang="en-US" dirty="0">
                <a:latin typeface="+mj-ea"/>
                <a:ea typeface="+mj-ea"/>
              </a:rPr>
              <a:t>（</a:t>
            </a:r>
            <a:r>
              <a:rPr lang="zh-TW" altLang="en-US" dirty="0">
                <a:latin typeface="+mj-ea"/>
                <a:ea typeface="+mj-ea"/>
              </a:rPr>
              <a:t>供應 </a:t>
            </a:r>
            <a:r>
              <a:rPr lang="en-US" altLang="zh-CN" dirty="0" smtClean="0">
                <a:latin typeface="+mj-ea"/>
                <a:ea typeface="+mj-ea"/>
              </a:rPr>
              <a:t>2</a:t>
            </a:r>
            <a:r>
              <a:rPr lang="zh-CN" altLang="en-US" dirty="0" smtClean="0">
                <a:latin typeface="+mj-ea"/>
                <a:ea typeface="+mj-ea"/>
              </a:rPr>
              <a:t>）</a:t>
            </a:r>
            <a:endParaRPr lang="en-US" altLang="zh-TW" dirty="0">
              <a:latin typeface="+mj-ea"/>
              <a:ea typeface="+mj-ea"/>
            </a:endParaRPr>
          </a:p>
          <a:p>
            <a:pPr marL="457200" lvl="1" indent="0">
              <a:buNone/>
            </a:pPr>
            <a:r>
              <a:rPr lang="zh-CN" altLang="en-US" dirty="0" smtClean="0">
                <a:latin typeface="+mj-ea"/>
                <a:ea typeface="+mj-ea"/>
              </a:rPr>
              <a:t>约</a:t>
            </a:r>
            <a:r>
              <a:rPr lang="en-US" altLang="zh-CN" dirty="0" smtClean="0">
                <a:latin typeface="+mj-ea"/>
                <a:ea typeface="+mj-ea"/>
              </a:rPr>
              <a:t>7:37-38 </a:t>
            </a:r>
            <a:r>
              <a:rPr lang="zh-CN" altLang="en-US" dirty="0" smtClean="0">
                <a:latin typeface="+mj-ea"/>
                <a:ea typeface="+mj-ea"/>
              </a:rPr>
              <a:t>耶</a:t>
            </a:r>
            <a:r>
              <a:rPr lang="zh-CN" altLang="en-US" dirty="0">
                <a:latin typeface="+mj-ea"/>
                <a:ea typeface="+mj-ea"/>
              </a:rPr>
              <a:t>稣站着高声说：“人若渴了，可以到我这里来喝！信我的人就如经上所说，从他腹中要流出活水的江河来。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C6B76F-D290-954C-A67F-65F74D25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四，</a:t>
            </a:r>
            <a:r>
              <a:rPr lang="zh-CN" altLang="en-US" dirty="0"/>
              <a:t>思考题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遵</a:t>
            </a:r>
            <a:r>
              <a:rPr lang="zh-CN" altLang="en-US" sz="3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守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律例誡</a:t>
            </a:r>
            <a:r>
              <a:rPr lang="zh-TW" altLang="en-US" sz="3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命 </a:t>
            </a:r>
            <a:r>
              <a:rPr lang="zh-CN" altLang="en-US" sz="3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與 </a:t>
            </a:r>
            <a:r>
              <a:rPr lang="zh-TW" altLang="en-US" sz="3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免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去災禍和疾</a:t>
            </a:r>
            <a:r>
              <a:rPr lang="zh-TW" altLang="en-US" sz="3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病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有甚麼關係呢</a:t>
            </a:r>
            <a:r>
              <a:rPr lang="zh-TW" altLang="en-US" sz="3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 15:26</a:t>
            </a:r>
            <a:endParaRPr lang="en-US" altLang="zh-TW" sz="32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耶和華神從天賜糧給祂的百姓，但吩咐他們只能收取當日的份量，以此來試驗他們是否遵守祂的法度（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16:4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）。從這件事上你學到甚麼屬靈的教訓</a:t>
            </a:r>
            <a:r>
              <a:rPr lang="zh-TW" altLang="en-US" sz="3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en-US" altLang="zh-TW" sz="32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以色列人學到哪些教訓？那些教訓如何應用在今日的我們身上？</a:t>
            </a:r>
            <a:endParaRPr lang="en-US" altLang="zh-TW" sz="32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能否分享一下您的“曠野”體驗？ </a:t>
            </a:r>
            <a:endParaRPr lang="en-US" altLang="zh-TW" sz="32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27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4306" y="124178"/>
            <a:ext cx="9455653" cy="6649155"/>
            <a:chOff x="2781301" y="836613"/>
            <a:chExt cx="6770687" cy="5113337"/>
          </a:xfrm>
        </p:grpSpPr>
        <p:sp>
          <p:nvSpPr>
            <p:cNvPr id="36868" name="Rectangle 4" descr="Stationery"/>
            <p:cNvSpPr>
              <a:spLocks noChangeArrowheads="1"/>
            </p:cNvSpPr>
            <p:nvPr/>
          </p:nvSpPr>
          <p:spPr bwMode="auto">
            <a:xfrm>
              <a:off x="2782888" y="1700213"/>
              <a:ext cx="1801812" cy="79216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ea typeface="SimHei" panose="02010609060101010101" pitchFamily="49" charset="-122"/>
                </a:rPr>
                <a:t>逾越節</a:t>
              </a:r>
            </a:p>
          </p:txBody>
        </p:sp>
        <p:sp>
          <p:nvSpPr>
            <p:cNvPr id="36869" name="Rectangle 5" descr="Newsprint"/>
            <p:cNvSpPr>
              <a:spLocks noChangeArrowheads="1"/>
            </p:cNvSpPr>
            <p:nvPr/>
          </p:nvSpPr>
          <p:spPr bwMode="auto">
            <a:xfrm>
              <a:off x="4656138" y="1700213"/>
              <a:ext cx="4895850" cy="79216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ea typeface="SimHei" panose="02010609060101010101" pitchFamily="49" charset="-122"/>
                </a:rPr>
                <a:t>信靠主的救贖和寶血，重生得救</a:t>
              </a:r>
            </a:p>
          </p:txBody>
        </p:sp>
        <p:sp>
          <p:nvSpPr>
            <p:cNvPr id="36870" name="Rectangle 6" descr="Stationery"/>
            <p:cNvSpPr>
              <a:spLocks noChangeArrowheads="1"/>
            </p:cNvSpPr>
            <p:nvPr/>
          </p:nvSpPr>
          <p:spPr bwMode="auto">
            <a:xfrm>
              <a:off x="2782888" y="2565401"/>
              <a:ext cx="1801812" cy="79216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ea typeface="SimHei" panose="02010609060101010101" pitchFamily="49" charset="-122"/>
                </a:rPr>
                <a:t>除酵節</a:t>
              </a:r>
            </a:p>
          </p:txBody>
        </p:sp>
        <p:sp>
          <p:nvSpPr>
            <p:cNvPr id="36871" name="Rectangle 7" descr="Newsprint"/>
            <p:cNvSpPr>
              <a:spLocks noChangeArrowheads="1"/>
            </p:cNvSpPr>
            <p:nvPr/>
          </p:nvSpPr>
          <p:spPr bwMode="auto">
            <a:xfrm>
              <a:off x="4656138" y="2565401"/>
              <a:ext cx="4895850" cy="792163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ea typeface="SimHei" panose="02010609060101010101" pitchFamily="49" charset="-122"/>
                </a:rPr>
                <a:t>對付罪，棄絕一切罪惡的生活</a:t>
              </a:r>
            </a:p>
          </p:txBody>
        </p:sp>
        <p:sp>
          <p:nvSpPr>
            <p:cNvPr id="36872" name="Rectangle 8" descr="Stationery"/>
            <p:cNvSpPr>
              <a:spLocks noChangeArrowheads="1"/>
            </p:cNvSpPr>
            <p:nvPr/>
          </p:nvSpPr>
          <p:spPr bwMode="auto">
            <a:xfrm>
              <a:off x="2782888" y="4292601"/>
              <a:ext cx="1801812" cy="79216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ea typeface="SimHei" panose="02010609060101010101" pitchFamily="49" charset="-122"/>
                </a:rPr>
                <a:t>過紅海</a:t>
              </a:r>
            </a:p>
          </p:txBody>
        </p:sp>
        <p:sp>
          <p:nvSpPr>
            <p:cNvPr id="36873" name="Rectangle 9" descr="Newsprint"/>
            <p:cNvSpPr>
              <a:spLocks noChangeArrowheads="1"/>
            </p:cNvSpPr>
            <p:nvPr/>
          </p:nvSpPr>
          <p:spPr bwMode="auto">
            <a:xfrm>
              <a:off x="4656138" y="4292601"/>
              <a:ext cx="4895850" cy="792163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ea typeface="SimHei" panose="02010609060101010101" pitchFamily="49" charset="-122"/>
                </a:rPr>
                <a:t>受洗，從世界的網羅中逃出來</a:t>
              </a:r>
            </a:p>
          </p:txBody>
        </p:sp>
        <p:sp>
          <p:nvSpPr>
            <p:cNvPr id="36874" name="Rectangle 10" descr="Brown marble"/>
            <p:cNvSpPr>
              <a:spLocks noChangeArrowheads="1"/>
            </p:cNvSpPr>
            <p:nvPr/>
          </p:nvSpPr>
          <p:spPr bwMode="auto">
            <a:xfrm>
              <a:off x="2781301" y="836613"/>
              <a:ext cx="1801813" cy="792162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FFFF"/>
                  </a:solidFill>
                  <a:ea typeface="SimHei" panose="02010609060101010101" pitchFamily="49" charset="-122"/>
                </a:rPr>
                <a:t>歷史事件</a:t>
              </a:r>
            </a:p>
          </p:txBody>
        </p:sp>
        <p:sp>
          <p:nvSpPr>
            <p:cNvPr id="36875" name="Rectangle 11" descr="Green marble"/>
            <p:cNvSpPr>
              <a:spLocks noChangeArrowheads="1"/>
            </p:cNvSpPr>
            <p:nvPr/>
          </p:nvSpPr>
          <p:spPr bwMode="auto">
            <a:xfrm>
              <a:off x="4654550" y="836613"/>
              <a:ext cx="4895850" cy="79216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FFFFFF"/>
                  </a:solidFill>
                  <a:ea typeface="SimHei" panose="02010609060101010101" pitchFamily="49" charset="-122"/>
                </a:rPr>
                <a:t>屬靈含意</a:t>
              </a:r>
            </a:p>
          </p:txBody>
        </p:sp>
        <p:sp>
          <p:nvSpPr>
            <p:cNvPr id="36876" name="Rectangle 12" descr="Stationery"/>
            <p:cNvSpPr>
              <a:spLocks noChangeArrowheads="1"/>
            </p:cNvSpPr>
            <p:nvPr/>
          </p:nvSpPr>
          <p:spPr bwMode="auto">
            <a:xfrm>
              <a:off x="2782888" y="3429001"/>
              <a:ext cx="1801812" cy="79216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ea typeface="SimHei" panose="02010609060101010101" pitchFamily="49" charset="-122"/>
                </a:rPr>
                <a:t>首生歸主</a:t>
              </a:r>
            </a:p>
          </p:txBody>
        </p:sp>
        <p:sp>
          <p:nvSpPr>
            <p:cNvPr id="36877" name="Rectangle 13" descr="Newsprint"/>
            <p:cNvSpPr>
              <a:spLocks noChangeArrowheads="1"/>
            </p:cNvSpPr>
            <p:nvPr/>
          </p:nvSpPr>
          <p:spPr bwMode="auto">
            <a:xfrm>
              <a:off x="4656138" y="3429001"/>
              <a:ext cx="4895850" cy="792163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ea typeface="SimHei" panose="02010609060101010101" pitchFamily="49" charset="-122"/>
                </a:rPr>
                <a:t>將自己奉獻給主，為主而活</a:t>
              </a:r>
            </a:p>
          </p:txBody>
        </p:sp>
        <p:sp>
          <p:nvSpPr>
            <p:cNvPr id="36878" name="Rectangle 14" descr="Stationery"/>
            <p:cNvSpPr>
              <a:spLocks noChangeArrowheads="1"/>
            </p:cNvSpPr>
            <p:nvPr/>
          </p:nvSpPr>
          <p:spPr bwMode="auto">
            <a:xfrm>
              <a:off x="2782888" y="5157788"/>
              <a:ext cx="1801812" cy="79216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ea typeface="SimHei" panose="02010609060101010101" pitchFamily="49" charset="-122"/>
                </a:rPr>
                <a:t>雲柱火柱</a:t>
              </a:r>
            </a:p>
          </p:txBody>
        </p:sp>
        <p:sp>
          <p:nvSpPr>
            <p:cNvPr id="36879" name="Rectangle 15" descr="Newsprint"/>
            <p:cNvSpPr>
              <a:spLocks noChangeArrowheads="1"/>
            </p:cNvSpPr>
            <p:nvPr/>
          </p:nvSpPr>
          <p:spPr bwMode="auto">
            <a:xfrm>
              <a:off x="4656138" y="5157788"/>
              <a:ext cx="4895850" cy="79216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ea typeface="SimHei" panose="02010609060101010101" pitchFamily="49" charset="-122"/>
                </a:rPr>
                <a:t>隨從聖靈與神話語的引導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2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033" y="0"/>
            <a:ext cx="6777565" cy="686335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605867" y="2664178"/>
            <a:ext cx="1715911" cy="267546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63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7E0E2-A09A-6945-B7BB-87F41ACF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0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CN" altLang="en-US" sz="5300" b="1" dirty="0"/>
              <a:t>第七</a:t>
            </a:r>
            <a:r>
              <a:rPr lang="zh-CN" altLang="en-US" sz="5300" b="1" dirty="0" smtClean="0"/>
              <a:t>课 </a:t>
            </a:r>
            <a:r>
              <a:rPr lang="zh-CN" altLang="en-US" sz="5300" b="1" dirty="0" smtClean="0">
                <a:latin typeface="+mj-ea"/>
              </a:rPr>
              <a:t>旷</a:t>
            </a:r>
            <a:r>
              <a:rPr lang="zh-CN" altLang="en-US" sz="5300" b="1" dirty="0">
                <a:latin typeface="+mj-ea"/>
              </a:rPr>
              <a:t>野的经</a:t>
            </a:r>
            <a:r>
              <a:rPr lang="zh-CN" altLang="en-US" sz="5300" b="1" dirty="0" smtClean="0">
                <a:latin typeface="+mj-ea"/>
              </a:rPr>
              <a:t>历</a:t>
            </a:r>
            <a:r>
              <a:rPr lang="en-US" altLang="zh-CN" sz="5300" b="1" dirty="0" smtClean="0">
                <a:latin typeface="+mj-ea"/>
              </a:rPr>
              <a:t/>
            </a:r>
            <a:br>
              <a:rPr lang="en-US" altLang="zh-CN" sz="5300" b="1" dirty="0" smtClean="0">
                <a:latin typeface="+mj-ea"/>
              </a:rPr>
            </a:br>
            <a:r>
              <a:rPr lang="en-US" altLang="zh-CN" sz="5300" b="1" dirty="0">
                <a:latin typeface="+mj-ea"/>
              </a:rPr>
              <a:t>	</a:t>
            </a:r>
            <a:r>
              <a:rPr lang="en-US" altLang="zh-CN" sz="5300" b="1" dirty="0" smtClean="0">
                <a:latin typeface="+mj-ea"/>
              </a:rPr>
              <a:t>		---</a:t>
            </a:r>
            <a:r>
              <a:rPr lang="zh-TW" altLang="en-US" sz="53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屬</a:t>
            </a:r>
            <a:r>
              <a:rPr lang="zh-TW" altLang="en-US" sz="5300" b="1" dirty="0">
                <a:latin typeface="DengXian" panose="02010600030101010101" pitchFamily="2" charset="-122"/>
                <a:ea typeface="DengXian" panose="02010600030101010101" pitchFamily="2" charset="-122"/>
              </a:rPr>
              <a:t>天</a:t>
            </a:r>
            <a:r>
              <a:rPr lang="zh-CN" altLang="en-US" sz="5300" b="1" dirty="0">
                <a:latin typeface="DengXian" panose="02010600030101010101" pitchFamily="2" charset="-122"/>
                <a:ea typeface="DengXian" panose="02010600030101010101" pitchFamily="2" charset="-122"/>
              </a:rPr>
              <a:t>道路</a:t>
            </a:r>
            <a:r>
              <a:rPr lang="zh-CN" altLang="en-US" sz="53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的啟程</a:t>
            </a:r>
            <a:r>
              <a:rPr lang="en-US" altLang="zh-CN" b="1" dirty="0">
                <a:latin typeface="+mj-ea"/>
              </a:rPr>
              <a:t/>
            </a:r>
            <a:br>
              <a:rPr lang="en-US" altLang="zh-CN" b="1" dirty="0">
                <a:latin typeface="+mj-ea"/>
              </a:rPr>
            </a:br>
            <a:endParaRPr lang="en-US" b="1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8A3EDF-D9F5-3A47-8B81-925E4E0E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25511"/>
            <a:ext cx="11015133" cy="3851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dirty="0" smtClean="0"/>
              <a:t>一，</a:t>
            </a:r>
            <a:r>
              <a:rPr lang="zh-TW" altLang="en-US" sz="4400" dirty="0" smtClean="0"/>
              <a:t>神</a:t>
            </a:r>
            <a:r>
              <a:rPr lang="zh-TW" altLang="en-US" sz="4400" dirty="0"/>
              <a:t>的引導</a:t>
            </a:r>
            <a:r>
              <a:rPr lang="en-US" altLang="zh-TW" sz="4400" dirty="0"/>
              <a:t>--</a:t>
            </a:r>
            <a:r>
              <a:rPr lang="zh-TW" altLang="en-US" sz="4400" dirty="0"/>
              <a:t>瑪拉與以琳</a:t>
            </a:r>
            <a:r>
              <a:rPr lang="en-US" altLang="zh-TW" sz="4400" dirty="0"/>
              <a:t>(15﹕22-27</a:t>
            </a:r>
            <a:r>
              <a:rPr lang="en-US" altLang="zh-TW" sz="4400" dirty="0" smtClean="0"/>
              <a:t>)</a:t>
            </a:r>
          </a:p>
          <a:p>
            <a:pPr marL="0" indent="0">
              <a:buNone/>
            </a:pPr>
            <a:r>
              <a:rPr lang="zh-CN" altLang="en-US" sz="4400" dirty="0" smtClean="0"/>
              <a:t>二，</a:t>
            </a:r>
            <a:r>
              <a:rPr lang="zh-TW" altLang="en-US" sz="4400" dirty="0" smtClean="0"/>
              <a:t>神</a:t>
            </a:r>
            <a:r>
              <a:rPr lang="zh-TW" altLang="en-US" sz="4400" dirty="0"/>
              <a:t>的供應</a:t>
            </a:r>
            <a:r>
              <a:rPr lang="en-US" altLang="zh-TW" sz="4400" dirty="0"/>
              <a:t>--</a:t>
            </a:r>
            <a:r>
              <a:rPr lang="zh-TW" altLang="en-US" sz="4400" dirty="0"/>
              <a:t>降靈糧</a:t>
            </a:r>
            <a:r>
              <a:rPr lang="en-US" altLang="zh-TW" sz="4400" dirty="0"/>
              <a:t>﹐</a:t>
            </a:r>
            <a:r>
              <a:rPr lang="zh-TW" altLang="en-US" sz="4400" dirty="0"/>
              <a:t>供活水</a:t>
            </a:r>
            <a:r>
              <a:rPr lang="en-US" altLang="zh-TW" sz="4400" dirty="0"/>
              <a:t>(16﹕1-17﹕7</a:t>
            </a:r>
            <a:r>
              <a:rPr lang="en-US" altLang="zh-TW" sz="4400" dirty="0" smtClean="0"/>
              <a:t>)</a:t>
            </a:r>
          </a:p>
          <a:p>
            <a:pPr marL="0" indent="0">
              <a:buNone/>
            </a:pPr>
            <a:r>
              <a:rPr lang="en-US" altLang="zh-TW" sz="9600" dirty="0" smtClean="0"/>
              <a:t>…….</a:t>
            </a:r>
            <a:endParaRPr lang="en-US" altLang="zh-TW" sz="9600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41867" y="259644"/>
            <a:ext cx="11311466" cy="659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22 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摩西領以色列人從</a:t>
            </a:r>
            <a:r>
              <a:rPr lang="zh-TW" altLang="en-US" sz="32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紅海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往前行，到了</a:t>
            </a:r>
            <a:r>
              <a:rPr lang="zh-TW" altLang="en-US" sz="32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書珥的曠野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，在曠野走了三天，找不着水。 </a:t>
            </a:r>
            <a:r>
              <a:rPr lang="en-US" altLang="zh-TW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23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到了</a:t>
            </a:r>
            <a:r>
              <a:rPr lang="zh-TW" altLang="en-US" sz="32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瑪拉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，不能喝那裏的水；因為</a:t>
            </a:r>
            <a:r>
              <a:rPr lang="zh-TW" altLang="en-US" sz="32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水苦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，所以那地名叫瑪拉。 </a:t>
            </a:r>
            <a:r>
              <a:rPr lang="en-US" altLang="zh-TW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百姓就向摩西</a:t>
            </a:r>
            <a:r>
              <a:rPr lang="zh-TW" altLang="en-US" sz="32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發怨言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，說：「我們喝甚麼呢？」 </a:t>
            </a:r>
            <a:r>
              <a:rPr lang="en-US" altLang="zh-TW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25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摩西</a:t>
            </a:r>
            <a:r>
              <a:rPr lang="zh-TW" altLang="en-US" sz="32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呼求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耶和華，耶和華</a:t>
            </a:r>
            <a:r>
              <a:rPr lang="zh-TW" altLang="en-US" sz="32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指示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他一棵樹。他把樹</a:t>
            </a:r>
            <a:r>
              <a:rPr lang="zh-TW" altLang="en-US" sz="32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丟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在水裏，水就</a:t>
            </a:r>
            <a:r>
              <a:rPr lang="zh-TW" altLang="en-US" sz="32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變甜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了。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耶和華在那裏為他們定了律例、典章，在那裏試驗他們； </a:t>
            </a:r>
            <a:r>
              <a:rPr lang="en-US" altLang="zh-TW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26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又說：「你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若留意聽耶和華－你神的話，又行我眼中看為正的事，留心聽我的誡命，守我一切的律例，我就不將所加與埃及人的疾病加在你身上，因為我－</a:t>
            </a:r>
            <a:r>
              <a:rPr lang="zh-TW" altLang="en-US" sz="3200" u="sng" dirty="0">
                <a:latin typeface="SimHei" panose="02010609060101010101" pitchFamily="49" charset="-122"/>
                <a:ea typeface="SimHei" panose="02010609060101010101" pitchFamily="49" charset="-122"/>
              </a:rPr>
              <a:t>耶和華是醫治你的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27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他們到了</a:t>
            </a:r>
            <a:r>
              <a:rPr lang="zh-TW" altLang="en-US" sz="32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以琳</a:t>
            </a:r>
            <a:r>
              <a:rPr lang="zh-TW" altLang="en-US" sz="32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，在那裏有十二股水泉，七十棵棕樹；他們就在那裏的水邊安營。。</a:t>
            </a:r>
            <a:r>
              <a:rPr lang="en-US" altLang="zh-TW" sz="32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32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lang="en-US" altLang="zh-TW" sz="32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15:2</a:t>
            </a:r>
            <a:r>
              <a:rPr lang="en-US" altLang="zh-CN" sz="32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lang="en-US" altLang="zh-TW" sz="32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-2</a:t>
            </a:r>
            <a:r>
              <a:rPr lang="en-US" altLang="zh-CN" sz="32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</a:t>
            </a:r>
            <a:r>
              <a:rPr lang="en-US" altLang="zh-TW" sz="3200" dirty="0" smtClean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zh-TW" sz="3200" dirty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Mar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260350"/>
            <a:ext cx="5922963" cy="43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486025" y="4724400"/>
            <a:ext cx="721995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到了瑪拉，不能喝那裡的水；因為水苦，所以那地名叫瑪拉。百姓就向摩西發怨言，說：「我們喝什麼呢？</a:t>
            </a:r>
            <a:r>
              <a:rPr lang="zh-TW" altLang="zh-TW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摩西呼求耶和華，耶和華指示他一棵樹。他把樹丟在水裡，水就變甜了。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15:23-25)</a:t>
            </a: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8975725" y="3284539"/>
            <a:ext cx="1512888" cy="936625"/>
          </a:xfrm>
          <a:prstGeom prst="wedgeRectCallout">
            <a:avLst>
              <a:gd name="adj1" fmla="val -90819"/>
              <a:gd name="adj2" fmla="val -16273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苦水：受了咒詛的環境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9191625" y="404814"/>
            <a:ext cx="1295400" cy="936625"/>
          </a:xfrm>
          <a:prstGeom prst="wedgeRectCallout">
            <a:avLst>
              <a:gd name="adj1" fmla="val -139704"/>
              <a:gd name="adj2" fmla="val -1254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solidFill>
                  <a:srgbClr val="FFFFFF"/>
                </a:solidFill>
                <a:ea typeface="SimHei" panose="02010609060101010101" pitchFamily="49" charset="-122"/>
              </a:rPr>
              <a:t>樹：預表十字架</a:t>
            </a:r>
          </a:p>
        </p:txBody>
      </p:sp>
    </p:spTree>
    <p:extLst>
      <p:ext uri="{BB962C8B-B14F-4D97-AF65-F5344CB8AC3E}">
        <p14:creationId xmlns:p14="http://schemas.microsoft.com/office/powerpoint/2010/main" val="357944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490789" y="636588"/>
            <a:ext cx="7210425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在那裡為他們定了律例、典章，在那裡試驗他們；又說：「你若留意聽耶和華─你神的話，又行我眼中看為正的事，留心聽我的誡命，守我一切的律例，我就不將所加與埃及人的疾病加在你身上，因為我─耶和華是醫治你的</a:t>
            </a:r>
            <a:r>
              <a:rPr lang="en-US" altLang="zh-TW" sz="24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我是耶和華拉法</a:t>
            </a:r>
            <a:r>
              <a:rPr lang="en-US" altLang="zh-TW" sz="24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TW" altLang="zh-TW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15:25-26)</a:t>
            </a:r>
          </a:p>
        </p:txBody>
      </p:sp>
      <p:sp>
        <p:nvSpPr>
          <p:cNvPr id="68615" name="Rectangle 7" descr="Recycled paper"/>
          <p:cNvSpPr>
            <a:spLocks noChangeArrowheads="1"/>
          </p:cNvSpPr>
          <p:nvPr/>
        </p:nvSpPr>
        <p:spPr bwMode="auto">
          <a:xfrm>
            <a:off x="2135188" y="3716339"/>
            <a:ext cx="1655762" cy="1152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破除咒詛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環境轉順</a:t>
            </a:r>
          </a:p>
        </p:txBody>
      </p:sp>
      <p:sp>
        <p:nvSpPr>
          <p:cNvPr id="68616" name="Rectangle 8" descr="Stationery"/>
          <p:cNvSpPr>
            <a:spLocks noChangeArrowheads="1"/>
          </p:cNvSpPr>
          <p:nvPr/>
        </p:nvSpPr>
        <p:spPr bwMode="auto">
          <a:xfrm>
            <a:off x="4224338" y="3716339"/>
            <a:ext cx="1655762" cy="11525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頒布誡命</a:t>
            </a:r>
          </a:p>
        </p:txBody>
      </p:sp>
      <p:sp>
        <p:nvSpPr>
          <p:cNvPr id="68617" name="Rectangle 9" descr="Stationery"/>
          <p:cNvSpPr>
            <a:spLocks noChangeArrowheads="1"/>
          </p:cNvSpPr>
          <p:nvPr/>
        </p:nvSpPr>
        <p:spPr bwMode="auto">
          <a:xfrm>
            <a:off x="6311901" y="3716339"/>
            <a:ext cx="1655763" cy="11525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遵守誡命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病得醫治</a:t>
            </a:r>
          </a:p>
        </p:txBody>
      </p:sp>
      <p:sp>
        <p:nvSpPr>
          <p:cNvPr id="68618" name="Rectangle 10" descr="Blue tissue paper"/>
          <p:cNvSpPr>
            <a:spLocks noChangeArrowheads="1"/>
          </p:cNvSpPr>
          <p:nvPr/>
        </p:nvSpPr>
        <p:spPr bwMode="auto">
          <a:xfrm>
            <a:off x="8435976" y="3716339"/>
            <a:ext cx="1655763" cy="11525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活泉湧流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恩上加恩</a:t>
            </a:r>
          </a:p>
        </p:txBody>
      </p:sp>
      <p:cxnSp>
        <p:nvCxnSpPr>
          <p:cNvPr id="68619" name="AutoShape 11" descr="Stationery"/>
          <p:cNvCxnSpPr>
            <a:cxnSpLocks noChangeShapeType="1"/>
            <a:stCxn id="68615" idx="3"/>
            <a:endCxn id="68616" idx="1"/>
          </p:cNvCxnSpPr>
          <p:nvPr/>
        </p:nvCxnSpPr>
        <p:spPr bwMode="auto">
          <a:xfrm>
            <a:off x="3790950" y="4292600"/>
            <a:ext cx="4333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620" name="AutoShape 12" descr="Stationery"/>
          <p:cNvCxnSpPr>
            <a:cxnSpLocks noChangeShapeType="1"/>
            <a:stCxn id="68616" idx="3"/>
            <a:endCxn id="68617" idx="1"/>
          </p:cNvCxnSpPr>
          <p:nvPr/>
        </p:nvCxnSpPr>
        <p:spPr bwMode="auto">
          <a:xfrm>
            <a:off x="5880100" y="4292600"/>
            <a:ext cx="431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621" name="AutoShape 13" descr="Stationery"/>
          <p:cNvCxnSpPr>
            <a:cxnSpLocks noChangeShapeType="1"/>
            <a:stCxn id="68617" idx="3"/>
            <a:endCxn id="68618" idx="1"/>
          </p:cNvCxnSpPr>
          <p:nvPr/>
        </p:nvCxnSpPr>
        <p:spPr bwMode="auto">
          <a:xfrm>
            <a:off x="7967663" y="4292600"/>
            <a:ext cx="4683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8622" name="Picture 14" descr="Mara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5046663"/>
            <a:ext cx="1738313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3" name="Picture 15" descr="El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5084764"/>
            <a:ext cx="1727200" cy="1296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4" name="Rectangle 16" descr="Parchment"/>
          <p:cNvSpPr>
            <a:spLocks noChangeArrowheads="1"/>
          </p:cNvSpPr>
          <p:nvPr/>
        </p:nvSpPr>
        <p:spPr bwMode="auto">
          <a:xfrm>
            <a:off x="4224338" y="5156201"/>
            <a:ext cx="1655762" cy="115252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kumimoji="1"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可能包括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kumimoji="1"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當守安息日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16:23)</a:t>
            </a:r>
          </a:p>
        </p:txBody>
      </p:sp>
    </p:spTree>
    <p:extLst>
      <p:ext uri="{BB962C8B-B14F-4D97-AF65-F5344CB8AC3E}">
        <p14:creationId xmlns:p14="http://schemas.microsoft.com/office/powerpoint/2010/main" val="38007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  <p:bldP spid="68618" grpId="0" animBg="1"/>
      <p:bldP spid="686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l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9" y="1"/>
            <a:ext cx="7259637" cy="544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758238" y="47974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以琳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568575" y="5589589"/>
            <a:ext cx="7272338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他們到了以琳，在那裏有十二股水泉，七十棵棕樹；他們就在那裏的水邊安營。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出</a:t>
            </a:r>
            <a:r>
              <a:rPr lang="en-US" altLang="zh-TW" sz="240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15:27)</a:t>
            </a:r>
          </a:p>
        </p:txBody>
      </p:sp>
    </p:spTree>
    <p:extLst>
      <p:ext uri="{BB962C8B-B14F-4D97-AF65-F5344CB8AC3E}">
        <p14:creationId xmlns:p14="http://schemas.microsoft.com/office/powerpoint/2010/main" val="25838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4471</Words>
  <Application>Microsoft Office PowerPoint</Application>
  <PresentationFormat>Widescreen</PresentationFormat>
  <Paragraphs>281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DengXian</vt:lpstr>
      <vt:lpstr>DengXian</vt:lpstr>
      <vt:lpstr>等线 Light</vt:lpstr>
      <vt:lpstr>新細明體</vt:lpstr>
      <vt:lpstr>SimHei</vt:lpstr>
      <vt:lpstr>宋体</vt:lpstr>
      <vt:lpstr>Arial</vt:lpstr>
      <vt:lpstr>Calibri</vt:lpstr>
      <vt:lpstr>Calibri Light</vt:lpstr>
      <vt:lpstr>Wingdings</vt:lpstr>
      <vt:lpstr>Office Theme</vt:lpstr>
      <vt:lpstr>Default Design</vt:lpstr>
      <vt:lpstr>2_Default Design</vt:lpstr>
      <vt:lpstr>第七课 旷野的经历</vt:lpstr>
      <vt:lpstr>PowerPoint Presentation</vt:lpstr>
      <vt:lpstr>PowerPoint Presentation</vt:lpstr>
      <vt:lpstr>PowerPoint Presentation</vt:lpstr>
      <vt:lpstr> 第七课 旷野的经历    ---屬天道路的啟程 </vt:lpstr>
      <vt:lpstr>PowerPoint Presentation</vt:lpstr>
      <vt:lpstr>PowerPoint Presentation</vt:lpstr>
      <vt:lpstr>PowerPoint Presentation</vt:lpstr>
      <vt:lpstr>PowerPoint Presentation</vt:lpstr>
      <vt:lpstr> 一，神的引導--瑪拉與以琳(15﹕22-27)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二，神的供應--降靈糧﹐供活水(16﹕1-17﹕7)</vt:lpstr>
      <vt:lpstr>PowerPoint Presentation</vt:lpstr>
      <vt:lpstr> 三，總結</vt:lpstr>
      <vt:lpstr> 四，思考题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第五课 第十灾与过逾越节</dc:title>
  <dc:creator>Cheryl Franks</dc:creator>
  <cp:lastModifiedBy>jason xiang</cp:lastModifiedBy>
  <cp:revision>44</cp:revision>
  <dcterms:created xsi:type="dcterms:W3CDTF">2021-10-02T16:12:30Z</dcterms:created>
  <dcterms:modified xsi:type="dcterms:W3CDTF">2021-10-17T05:21:07Z</dcterms:modified>
</cp:coreProperties>
</file>