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</p:sldMasterIdLst>
  <p:notesMasterIdLst>
    <p:notesMasterId r:id="rId29"/>
  </p:notesMasterIdLst>
  <p:sldIdLst>
    <p:sldId id="438" r:id="rId5"/>
    <p:sldId id="471" r:id="rId6"/>
    <p:sldId id="478" r:id="rId7"/>
    <p:sldId id="462" r:id="rId8"/>
    <p:sldId id="479" r:id="rId9"/>
    <p:sldId id="464" r:id="rId10"/>
    <p:sldId id="480" r:id="rId11"/>
    <p:sldId id="481" r:id="rId12"/>
    <p:sldId id="482" r:id="rId13"/>
    <p:sldId id="483" r:id="rId14"/>
    <p:sldId id="484" r:id="rId15"/>
    <p:sldId id="485" r:id="rId16"/>
    <p:sldId id="492" r:id="rId17"/>
    <p:sldId id="486" r:id="rId18"/>
    <p:sldId id="487" r:id="rId19"/>
    <p:sldId id="491" r:id="rId20"/>
    <p:sldId id="488" r:id="rId21"/>
    <p:sldId id="489" r:id="rId22"/>
    <p:sldId id="493" r:id="rId23"/>
    <p:sldId id="490" r:id="rId24"/>
    <p:sldId id="441" r:id="rId25"/>
    <p:sldId id="494" r:id="rId26"/>
    <p:sldId id="461" r:id="rId27"/>
    <p:sldId id="44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7E59"/>
    <a:srgbClr val="5B9BD5"/>
    <a:srgbClr val="A78A5C"/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4568" autoAdjust="0"/>
  </p:normalViewPr>
  <p:slideViewPr>
    <p:cSldViewPr snapToGrid="0">
      <p:cViewPr varScale="1">
        <p:scale>
          <a:sx n="84" d="100"/>
          <a:sy n="84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8313E-FCE2-486D-A39A-E9541DB2EF78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4D0D1-7059-478C-9010-264CD731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6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0865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038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>
                <a:solidFill>
                  <a:prstClr val="black"/>
                </a:solidFill>
              </a:rPr>
              <a:pPr/>
              <a:t>23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767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41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02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394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64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258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1566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46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118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43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BE433-1CE2-4AE0-B0EF-09BB3EF2BB0F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0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41D01-16EB-47EF-AE06-71354AAC49B9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6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BA479-EECB-4B2A-B915-A083C6CA657F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54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7A19-3EFE-4093-957F-B7828BA92C45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04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2F4B9-37A7-45BB-98EB-A0D2879D5107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06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F451D-FA9D-446E-BD82-FC7D6FC5A2A7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54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C2537-8709-42C2-B6C7-0208A43B2A37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53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EADBF-8327-4C36-B281-D595EBFEEAB7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2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935AD-D196-430C-83A7-243D9521A62E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00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B4695-9A13-48FF-8E6C-1DD639EA6386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09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7038D-6183-4E76-83A7-9EC9AB40D753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98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BE433-1CE2-4AE0-B0EF-09BB3EF2BB0F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9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41D01-16EB-47EF-AE06-71354AAC49B9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85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BA479-EECB-4B2A-B915-A083C6CA657F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72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7A19-3EFE-4093-957F-B7828BA92C45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58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2F4B9-37A7-45BB-98EB-A0D2879D5107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54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F451D-FA9D-446E-BD82-FC7D6FC5A2A7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47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C2537-8709-42C2-B6C7-0208A43B2A37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7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EADBF-8327-4C36-B281-D595EBFEEAB7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2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935AD-D196-430C-83A7-243D9521A62E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96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B4695-9A13-48FF-8E6C-1DD639EA6386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19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7038D-6183-4E76-83A7-9EC9AB40D753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5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BB59A-E4AA-4147-B6C2-2728057523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25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334B8-5F1A-4507-A298-30CCE20255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24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6FCAE-6013-445C-B73F-C52D5B7D6B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41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F01B9-8AA6-4AE8-9FE3-2D110A2B20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58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8EC3A-B7C0-4E26-8587-7C9168B5D1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35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4479D-432B-4B22-9CBB-2AB433E465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9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096DA-2CFD-4C78-9897-2635C0A33F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998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D413-5F40-48C5-BC09-1BEB7709F7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19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CE9D2-8985-454F-9617-2782DB505B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76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67F30-C6D8-4500-B372-96E7E8B3B6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1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1FDAF-1F51-49C7-B97E-324A9FEA1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6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528083-742B-4CEB-A575-EB22F1A07B07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8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528083-742B-4CEB-A575-EB22F1A07B07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0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F12702-0A71-4FD4-B60E-666D8E1F2CC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7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39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15.jpeg"/><Relationship Id="rId2" Type="http://schemas.openxmlformats.org/officeDocument/2006/relationships/image" Target="../media/image24.jpe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9214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07307" y="1360761"/>
            <a:ext cx="121839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</a:t>
            </a:r>
            <a:r>
              <a:rPr lang="zh-CN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</a:t>
            </a:r>
            <a:r>
              <a:rPr lang="zh-CN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理書</a:t>
            </a:r>
            <a:endParaRPr lang="en-US" altLang="zh-CN" sz="9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第八章</a:t>
            </a:r>
            <a:endParaRPr lang="en-US" altLang="zh-CN" sz="9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兩</a:t>
            </a:r>
            <a:r>
              <a:rPr lang="zh-TW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羊異</a:t>
            </a:r>
            <a:r>
              <a:rPr lang="zh-TW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象</a:t>
            </a:r>
            <a:endParaRPr lang="en-US" altLang="zh-CN" sz="9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27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6" y="0"/>
            <a:ext cx="118430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 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兩位帝王</a:t>
            </a:r>
            <a:endParaRPr lang="en-US" altLang="zh-CN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我正思想的時候，見有一隻公山羊從西而來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遍行全地，腳不沾塵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這山羊兩眼當中有一非常的角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這山羊極其自高自大，正強盛的時候，那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大角折斷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了，又在角根上向天的四方（原文是風）長出四個非常的角來。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公山羊大角 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亞歷山大帝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89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lexandermosa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048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52600" y="166689"/>
            <a:ext cx="468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000000"/>
                </a:solidFill>
                <a:ea typeface="SimHei" panose="02010609060101010101" pitchFamily="49" charset="-122"/>
              </a:rPr>
              <a:t>亞歷山大擊敗波斯王大利烏三世</a:t>
            </a:r>
            <a:r>
              <a:rPr lang="en-US" altLang="zh-TW" sz="2000" dirty="0">
                <a:solidFill>
                  <a:srgbClr val="000000"/>
                </a:solidFill>
                <a:ea typeface="新細明體" charset="-120"/>
              </a:rPr>
              <a:t>(333BC)</a:t>
            </a:r>
          </a:p>
        </p:txBody>
      </p:sp>
      <p:pic>
        <p:nvPicPr>
          <p:cNvPr id="14346" name="Picture 10" descr="Reconstruction_of_the_mosaic_depiction_of_the_Battle_of_Issus_after_a_painting_by_Apelles_found_in_the_House_of_the_Faun_at_Pompeii_(published_189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590550"/>
            <a:ext cx="8666163" cy="44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5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Alexandermosa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048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BattleofIssus333BC-mosaic-detail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1"/>
            <a:ext cx="4826000" cy="3330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905000" y="1600200"/>
            <a:ext cx="1981200" cy="1371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52600" y="166689"/>
            <a:ext cx="468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亞歷山大擊敗波斯王大利烏三世</a:t>
            </a:r>
            <a:r>
              <a:rPr lang="en-US" altLang="zh-TW" sz="2000">
                <a:solidFill>
                  <a:srgbClr val="000000"/>
                </a:solidFill>
                <a:ea typeface="新細明體" charset="-120"/>
              </a:rPr>
              <a:t>(333BC)</a:t>
            </a:r>
          </a:p>
        </p:txBody>
      </p:sp>
      <p:pic>
        <p:nvPicPr>
          <p:cNvPr id="6156" name="Picture 12" descr="Alexandermosaic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r="17429"/>
          <a:stretch>
            <a:fillRect/>
          </a:stretch>
        </p:blipFill>
        <p:spPr bwMode="auto">
          <a:xfrm>
            <a:off x="6629400" y="3429000"/>
            <a:ext cx="3886200" cy="332898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6096000" y="990600"/>
            <a:ext cx="1676400" cy="1371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5181601" y="6248400"/>
            <a:ext cx="1209675" cy="406400"/>
          </a:xfrm>
          <a:prstGeom prst="rect">
            <a:avLst/>
          </a:prstGeom>
          <a:solidFill>
            <a:srgbClr val="000000">
              <a:alpha val="70000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亞歷山大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8915401" y="6248400"/>
            <a:ext cx="1463675" cy="406400"/>
          </a:xfrm>
          <a:prstGeom prst="rect">
            <a:avLst/>
          </a:prstGeom>
          <a:solidFill>
            <a:srgbClr val="000000">
              <a:alpha val="70000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大利烏三世</a:t>
            </a:r>
          </a:p>
        </p:txBody>
      </p:sp>
    </p:spTree>
    <p:extLst>
      <p:ext uri="{BB962C8B-B14F-4D97-AF65-F5344CB8AC3E}">
        <p14:creationId xmlns:p14="http://schemas.microsoft.com/office/powerpoint/2010/main" val="12520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7" grpId="0" animBg="1"/>
      <p:bldP spid="6158" grpId="0" animBg="1"/>
      <p:bldP spid="61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2" name="Group 42"/>
          <p:cNvGrpSpPr>
            <a:grpSpLocks/>
          </p:cNvGrpSpPr>
          <p:nvPr/>
        </p:nvGrpSpPr>
        <p:grpSpPr bwMode="auto">
          <a:xfrm>
            <a:off x="2033588" y="3089276"/>
            <a:ext cx="8115300" cy="339725"/>
            <a:chOff x="321" y="1514"/>
            <a:chExt cx="5112" cy="214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321" y="1514"/>
              <a:ext cx="466" cy="21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787" y="1514"/>
              <a:ext cx="207" cy="214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993" y="1514"/>
              <a:ext cx="23" cy="2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016" y="1514"/>
              <a:ext cx="812" cy="2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1828" y="1514"/>
              <a:ext cx="512" cy="214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2340" y="1514"/>
              <a:ext cx="956" cy="214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3295" y="1514"/>
              <a:ext cx="443" cy="2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3737" y="1514"/>
              <a:ext cx="1048" cy="2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4784" y="1514"/>
              <a:ext cx="489" cy="21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5272" y="1514"/>
              <a:ext cx="46" cy="214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5318" y="1514"/>
              <a:ext cx="115" cy="2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224088" y="345757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古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列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2719388" y="3457575"/>
            <a:ext cx="412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甘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西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986088" y="4668838"/>
            <a:ext cx="4127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士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狄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斯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587750" y="3457576"/>
            <a:ext cx="4127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大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世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6908800" y="3457576"/>
            <a:ext cx="4127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大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世</a:t>
            </a:r>
            <a:endParaRPr lang="en-US" alt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9875838" y="3457576"/>
            <a:ext cx="4127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大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三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世</a:t>
            </a:r>
            <a:endParaRPr lang="en-US" alt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4198938" y="3457576"/>
            <a:ext cx="125095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薛</a:t>
            </a:r>
          </a:p>
          <a:p>
            <a:pPr algn="ctr" fontAlgn="base">
              <a:spcBef>
                <a:spcPct val="0"/>
              </a:spcBef>
              <a:spcAft>
                <a:spcPct val="4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ea typeface="SimHei" panose="02010609060101010101" pitchFamily="49" charset="-122"/>
              </a:rPr>
              <a:t>(</a:t>
            </a: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亞哈隨魯</a:t>
            </a:r>
            <a:r>
              <a:rPr lang="en-US" altLang="zh-TW">
                <a:solidFill>
                  <a:srgbClr val="000000"/>
                </a:solidFill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5830888" y="3457575"/>
            <a:ext cx="4127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亞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達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薛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世</a:t>
            </a: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8108950" y="3457575"/>
            <a:ext cx="4127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亞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達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薛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世</a:t>
            </a:r>
            <a:endParaRPr lang="en-US" alt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9326563" y="3457575"/>
            <a:ext cx="4127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亞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達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薛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三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世</a:t>
            </a:r>
            <a:endParaRPr lang="en-US" alt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9694863" y="5207000"/>
            <a:ext cx="412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亞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瑟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斯</a:t>
            </a: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flipH="1" flipV="1">
            <a:off x="3117850" y="3430589"/>
            <a:ext cx="65088" cy="124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V="1">
            <a:off x="9896475" y="3430588"/>
            <a:ext cx="26988" cy="176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757363" y="2716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ea typeface="SimHei" panose="02010609060101010101" pitchFamily="49" charset="-122"/>
              </a:rPr>
              <a:t>550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9871075" y="27130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ea typeface="SimHei" panose="02010609060101010101" pitchFamily="49" charset="-122"/>
              </a:rPr>
              <a:t>331</a:t>
            </a:r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5991225" y="2698751"/>
            <a:ext cx="0" cy="3921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5446713" y="1916113"/>
            <a:ext cx="10985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FF3300"/>
                </a:solidFill>
                <a:ea typeface="SimHei" panose="02010609060101010101" pitchFamily="49" charset="-122"/>
              </a:rPr>
              <a:t>出令重建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FF3300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724400" y="2698751"/>
            <a:ext cx="0" cy="3921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4297363" y="1922463"/>
            <a:ext cx="8699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FF3300"/>
                </a:solidFill>
                <a:ea typeface="SimHei" panose="02010609060101010101" pitchFamily="49" charset="-122"/>
              </a:rPr>
              <a:t>以斯帖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FF3300"/>
                </a:solidFill>
                <a:ea typeface="SimHei" panose="02010609060101010101" pitchFamily="49" charset="-122"/>
              </a:rPr>
              <a:t>為王后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1849438" y="349250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波斯帝國諸王</a:t>
            </a:r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3324225" y="2698751"/>
            <a:ext cx="0" cy="3921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3003550" y="1922463"/>
            <a:ext cx="6413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FF3300"/>
                </a:solidFill>
                <a:ea typeface="SimHei" panose="02010609060101010101" pitchFamily="49" charset="-122"/>
              </a:rPr>
              <a:t>聖殿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FF3300"/>
                </a:solidFill>
                <a:ea typeface="SimHei" panose="02010609060101010101" pitchFamily="49" charset="-122"/>
              </a:rPr>
              <a:t>完工</a:t>
            </a:r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V="1">
            <a:off x="4656138" y="3429001"/>
            <a:ext cx="0" cy="31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 flipH="1">
            <a:off x="4133850" y="3744913"/>
            <a:ext cx="5222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>
            <a:off x="4133850" y="3744913"/>
            <a:ext cx="0" cy="1358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3821113" y="5143501"/>
            <a:ext cx="6413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FF3300"/>
                </a:solidFill>
                <a:ea typeface="SimHei" panose="02010609060101010101" pitchFamily="49" charset="-122"/>
              </a:rPr>
              <a:t>遠征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FF3300"/>
                </a:solidFill>
                <a:ea typeface="SimHei" panose="02010609060101010101" pitchFamily="49" charset="-122"/>
              </a:rPr>
              <a:t>希臘</a:t>
            </a:r>
          </a:p>
        </p:txBody>
      </p:sp>
      <p:sp>
        <p:nvSpPr>
          <p:cNvPr id="15410" name="Rectangle 50"/>
          <p:cNvSpPr>
            <a:spLocks noChangeArrowheads="1"/>
          </p:cNvSpPr>
          <p:nvPr/>
        </p:nvSpPr>
        <p:spPr bwMode="auto">
          <a:xfrm>
            <a:off x="2433638" y="2830514"/>
            <a:ext cx="520700" cy="187325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1987550" y="1123951"/>
            <a:ext cx="94615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瑪代王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大利烏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808080"/>
                </a:solidFill>
                <a:ea typeface="SimHei" panose="02010609060101010101" pitchFamily="49" charset="-122"/>
              </a:rPr>
              <a:t>Gubaru</a:t>
            </a:r>
          </a:p>
        </p:txBody>
      </p:sp>
      <p:sp>
        <p:nvSpPr>
          <p:cNvPr id="15413" name="Line 53"/>
          <p:cNvSpPr>
            <a:spLocks noChangeShapeType="1"/>
          </p:cNvSpPr>
          <p:nvPr/>
        </p:nvSpPr>
        <p:spPr bwMode="auto">
          <a:xfrm>
            <a:off x="2638425" y="2178051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/>
      <p:bldP spid="15378" grpId="0"/>
      <p:bldP spid="15379" grpId="0"/>
      <p:bldP spid="15380" grpId="0"/>
      <p:bldP spid="15381" grpId="0"/>
      <p:bldP spid="15382" grpId="0"/>
      <p:bldP spid="15383" grpId="0"/>
      <p:bldP spid="15384" grpId="0"/>
      <p:bldP spid="15385" grpId="0"/>
      <p:bldP spid="15386" grpId="0"/>
      <p:bldP spid="15387" grpId="0"/>
      <p:bldP spid="15388" grpId="0" animBg="1"/>
      <p:bldP spid="15389" grpId="0" animBg="1"/>
      <p:bldP spid="15396" grpId="0" animBg="1"/>
      <p:bldP spid="15397" grpId="0"/>
      <p:bldP spid="15398" grpId="0" animBg="1"/>
      <p:bldP spid="15400" grpId="0"/>
      <p:bldP spid="15403" grpId="0" animBg="1"/>
      <p:bldP spid="15404" grpId="0"/>
      <p:bldP spid="15406" grpId="0" animBg="1"/>
      <p:bldP spid="15407" grpId="0" animBg="1"/>
      <p:bldP spid="15408" grpId="0" animBg="1"/>
      <p:bldP spid="15409" grpId="0"/>
      <p:bldP spid="15410" grpId="0" animBg="1"/>
      <p:bldP spid="15412" grpId="0"/>
      <p:bldP spid="154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BattleofIssus333BC-mosaic-detail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1"/>
            <a:ext cx="4826000" cy="33305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156076" y="1066800"/>
            <a:ext cx="637546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altLang="zh-TW" sz="2400">
                <a:solidFill>
                  <a:srgbClr val="000000"/>
                </a:solidFill>
                <a:ea typeface="SimHei" panose="02010609060101010101" pitchFamily="49" charset="-122"/>
              </a:rPr>
              <a:t>336BC</a:t>
            </a: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>
                <a:solidFill>
                  <a:srgbClr val="000000"/>
                </a:solidFill>
                <a:ea typeface="SimHei" panose="02010609060101010101" pitchFamily="49" charset="-122"/>
              </a:rPr>
              <a:t>(20</a:t>
            </a:r>
            <a:r>
              <a:rPr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歲</a:t>
            </a:r>
            <a:r>
              <a:rPr lang="en-US" altLang="zh-TW" sz="2400">
                <a:solidFill>
                  <a:srgbClr val="000000"/>
                </a:solidFill>
                <a:ea typeface="SimHei" panose="02010609060101010101" pitchFamily="49" charset="-122"/>
              </a:rPr>
              <a:t>)</a:t>
            </a: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繼任為馬其頓王</a:t>
            </a:r>
          </a:p>
          <a:p>
            <a:pPr fontAlgn="base">
              <a:spcBef>
                <a:spcPct val="0"/>
              </a:spcBef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altLang="zh-TW" sz="2400">
                <a:solidFill>
                  <a:srgbClr val="000000"/>
                </a:solidFill>
                <a:ea typeface="SimHei" panose="02010609060101010101" pitchFamily="49" charset="-122"/>
              </a:rPr>
              <a:t>331BC</a:t>
            </a: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>
                <a:solidFill>
                  <a:srgbClr val="000000"/>
                </a:solidFill>
                <a:ea typeface="SimHei" panose="02010609060101010101" pitchFamily="49" charset="-122"/>
              </a:rPr>
              <a:t>(25</a:t>
            </a:r>
            <a:r>
              <a:rPr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歲</a:t>
            </a:r>
            <a:r>
              <a:rPr lang="en-US" altLang="zh-TW" sz="2400">
                <a:solidFill>
                  <a:srgbClr val="000000"/>
                </a:solidFill>
                <a:ea typeface="SimHei" panose="02010609060101010101" pitchFamily="49" charset="-122"/>
              </a:rPr>
              <a:t>)</a:t>
            </a: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征服波斯</a:t>
            </a:r>
          </a:p>
          <a:p>
            <a:pPr fontAlgn="base">
              <a:spcBef>
                <a:spcPct val="0"/>
              </a:spcBef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altLang="zh-TW" sz="2400">
                <a:solidFill>
                  <a:srgbClr val="000000"/>
                </a:solidFill>
                <a:ea typeface="SimHei" panose="02010609060101010101" pitchFamily="49" charset="-122"/>
              </a:rPr>
              <a:t>323BC</a:t>
            </a: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>
                <a:solidFill>
                  <a:srgbClr val="000000"/>
                </a:solidFill>
                <a:ea typeface="SimHei" panose="02010609060101010101" pitchFamily="49" charset="-122"/>
              </a:rPr>
              <a:t>(33</a:t>
            </a:r>
            <a:r>
              <a:rPr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歲</a:t>
            </a:r>
            <a:r>
              <a:rPr lang="en-US" altLang="zh-TW" sz="2400">
                <a:solidFill>
                  <a:srgbClr val="000000"/>
                </a:solidFill>
                <a:ea typeface="SimHei" panose="02010609060101010101" pitchFamily="49" charset="-122"/>
              </a:rPr>
              <a:t>)</a:t>
            </a: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暴斃</a:t>
            </a:r>
          </a:p>
          <a:p>
            <a:pPr fontAlgn="base">
              <a:spcBef>
                <a:spcPct val="0"/>
              </a:spcBef>
              <a:spcAft>
                <a:spcPct val="50000"/>
              </a:spcAft>
              <a:buFontTx/>
              <a:buBlip>
                <a:blip r:embed="rId3"/>
              </a:buBlip>
            </a:pPr>
            <a:r>
              <a:rPr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他給近東帶來文化上的統一，達一千年之久</a:t>
            </a:r>
          </a:p>
        </p:txBody>
      </p:sp>
      <p:sp>
        <p:nvSpPr>
          <p:cNvPr id="10249" name="Rectangle 9" descr="Green marble"/>
          <p:cNvSpPr>
            <a:spLocks noChangeArrowheads="1"/>
          </p:cNvSpPr>
          <p:nvPr/>
        </p:nvSpPr>
        <p:spPr bwMode="auto">
          <a:xfrm>
            <a:off x="4232276" y="228600"/>
            <a:ext cx="2327275" cy="5286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800">
                <a:solidFill>
                  <a:srgbClr val="FFFFFF"/>
                </a:solidFill>
                <a:ea typeface="SimHei" panose="02010609060101010101" pitchFamily="49" charset="-122"/>
              </a:rPr>
              <a:t>亞歷山大大帝</a:t>
            </a:r>
          </a:p>
        </p:txBody>
      </p:sp>
      <p:pic>
        <p:nvPicPr>
          <p:cNvPr id="10250" name="Picture 10" descr="450px-AlexandreLouv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2286000" cy="304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800px-Mid-nineteenth_century_reconstruction_of_Alexander's_catafalque_based_on_the_description_by_Diodo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87" y="503525"/>
            <a:ext cx="9144000" cy="3578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15533" y="4650954"/>
            <a:ext cx="106490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Hei" panose="02010609060101010101" pitchFamily="49" charset="-122"/>
              </a:rPr>
              <a:t>亞歷山大出殯的場</a:t>
            </a:r>
            <a:r>
              <a:rPr lang="zh-TW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Hei" panose="02010609060101010101" pitchFamily="49" charset="-122"/>
              </a:rPr>
              <a:t>面</a:t>
            </a:r>
            <a:endParaRPr lang="en-US" altLang="zh-TW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TW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Hei" panose="02010609060101010101" pitchFamily="49" charset="-122"/>
              </a:rPr>
              <a:t>流傳故</a:t>
            </a:r>
            <a:r>
              <a:rPr lang="zh-TW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Hei" panose="02010609060101010101" pitchFamily="49" charset="-122"/>
              </a:rPr>
              <a:t>事   他</a:t>
            </a:r>
            <a:r>
              <a:rPr lang="zh-TW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Hei" panose="02010609060101010101" pitchFamily="49" charset="-122"/>
              </a:rPr>
              <a:t>最後一個遺願是，下葬時雙手必須放在棺材外</a:t>
            </a:r>
            <a:r>
              <a:rPr lang="zh-TW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Hei" panose="02010609060101010101" pitchFamily="49" charset="-122"/>
              </a:rPr>
              <a:t>面</a:t>
            </a:r>
            <a:endParaRPr lang="en-US" altLang="zh-TW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Hei" panose="02010609060101010101" pitchFamily="49" charset="-122"/>
              </a:rPr>
              <a:t>希</a:t>
            </a:r>
            <a:r>
              <a:rPr lang="zh-TW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Hei" panose="02010609060101010101" pitchFamily="49" charset="-122"/>
              </a:rPr>
              <a:t>望人們明白我是空着手來到這個世界的，而且我空着手離開了這個世界</a:t>
            </a:r>
            <a:r>
              <a:rPr lang="zh-TW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Hei" panose="02010609060101010101" pitchFamily="49" charset="-122"/>
              </a:rPr>
              <a:t>。</a:t>
            </a:r>
            <a:endParaRPr lang="zh-TW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65434" y="0"/>
            <a:ext cx="1184308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 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兩</a:t>
            </a:r>
            <a:r>
              <a:rPr lang="zh-CN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位帝王</a:t>
            </a:r>
            <a:endParaRPr lang="en-US" altLang="zh-CN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四角之中有一角長出一個小角，向南、向東、向榮美之地，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漸漸成為強大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牠漸漸強大，高及天象，將些天象和星宿拋落在地，用腳踐踏。 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並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且牠自高自大，以為高及天象之君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；除掉常獻給君的燔祭，毀壞君的聖所。 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因罪過的緣故，有軍旅和常獻的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燔祭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交付牠。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牠將真理拋在地上，任意而行，無不順利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 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他的權柄必大，卻不是因自己的能力；他必行非常的毀滅，事情順利，任意而行；又必毀滅有能力的和聖民。 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 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他用權術成就手中的詭計，心裏自高自大，在人坦然無備的時候，毀滅多人；又要站起來攻擊萬君之君，至終卻非因人手而滅亡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公山羊四角之中的一角長出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小角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西流古王朝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安提阿庫四世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75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Goatheads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9" y="419100"/>
            <a:ext cx="524033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19400" y="9906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大角折斷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458200" y="15240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長出四角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858001" y="5486401"/>
            <a:ext cx="29114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四角之中，有一角長出一小角，漸漸成為強大</a:t>
            </a:r>
          </a:p>
        </p:txBody>
      </p:sp>
    </p:spTree>
    <p:extLst>
      <p:ext uri="{BB962C8B-B14F-4D97-AF65-F5344CB8AC3E}">
        <p14:creationId xmlns:p14="http://schemas.microsoft.com/office/powerpoint/2010/main" val="25665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iadoch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0314"/>
            <a:ext cx="9144000" cy="43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971800" y="5334000"/>
            <a:ext cx="1447800" cy="1371600"/>
          </a:xfrm>
          <a:prstGeom prst="wedgeRectCallout">
            <a:avLst>
              <a:gd name="adj1" fmla="val 39037"/>
              <a:gd name="adj2" fmla="val -8969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埃及</a:t>
            </a:r>
          </a:p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000">
                <a:solidFill>
                  <a:srgbClr val="333399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多利買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南方王</a:t>
            </a:r>
            <a:r>
              <a:rPr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2667000" y="990600"/>
            <a:ext cx="1295400" cy="914400"/>
          </a:xfrm>
          <a:prstGeom prst="wedgeRectCallout">
            <a:avLst>
              <a:gd name="adj1" fmla="val 2204"/>
              <a:gd name="adj2" fmla="val 11458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馬其頓</a:t>
            </a:r>
          </a:p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000">
                <a:solidFill>
                  <a:srgbClr val="333399"/>
                </a:solidFill>
                <a:ea typeface="SimHei" panose="02010609060101010101" pitchFamily="49" charset="-122"/>
              </a:rPr>
              <a:t>卡桑德</a:t>
            </a:r>
            <a:endParaRPr lang="en-US" altLang="zh-TW" sz="2000">
              <a:solidFill>
                <a:srgbClr val="333399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4038600" y="990600"/>
            <a:ext cx="2286000" cy="914400"/>
          </a:xfrm>
          <a:prstGeom prst="wedgeRectCallout">
            <a:avLst>
              <a:gd name="adj1" fmla="val -36111"/>
              <a:gd name="adj2" fmla="val 14392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色雷斯</a:t>
            </a:r>
            <a:r>
              <a:rPr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小亞細亞</a:t>
            </a:r>
          </a:p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000">
                <a:solidFill>
                  <a:srgbClr val="333399"/>
                </a:solidFill>
                <a:ea typeface="SimHei" panose="02010609060101010101" pitchFamily="49" charset="-122"/>
              </a:rPr>
              <a:t>呂西馬加</a:t>
            </a:r>
            <a:r>
              <a:rPr lang="zh-TW" altLang="en-US">
                <a:solidFill>
                  <a:srgbClr val="000000"/>
                </a:solidFill>
                <a:ea typeface="新細明體" charset="-120"/>
              </a:rPr>
              <a:t> </a:t>
            </a:r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pic>
        <p:nvPicPr>
          <p:cNvPr id="8201" name="Picture 9" descr="ptole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6" y="5029200"/>
            <a:ext cx="1317625" cy="1690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lysimach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990600"/>
            <a:ext cx="1408113" cy="16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assa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990600"/>
            <a:ext cx="104775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600200" y="228600"/>
            <a:ext cx="567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亞歷山大死後約</a:t>
            </a:r>
            <a:r>
              <a:rPr lang="en-US" altLang="zh-TW" sz="24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20</a:t>
            </a:r>
            <a:r>
              <a:rPr lang="zh-TW" altLang="en-US" sz="24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年，帝國分成四部分：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 rot="1169626">
            <a:off x="8610600" y="304800"/>
            <a:ext cx="1155700" cy="609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>
                <a:solidFill>
                  <a:srgbClr val="FFFFFF"/>
                </a:solidFill>
                <a:ea typeface="SimHei" panose="02010609060101010101" pitchFamily="49" charset="-122"/>
              </a:rPr>
              <a:t>四角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 rot="-1032724">
            <a:off x="7924800" y="3429000"/>
            <a:ext cx="1371600" cy="609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長出小角</a:t>
            </a:r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8991601" y="3867150"/>
            <a:ext cx="354013" cy="1085850"/>
          </a:xfrm>
          <a:custGeom>
            <a:avLst/>
            <a:gdLst>
              <a:gd name="T0" fmla="*/ 223 w 223"/>
              <a:gd name="T1" fmla="*/ 684 h 684"/>
              <a:gd name="T2" fmla="*/ 172 w 223"/>
              <a:gd name="T3" fmla="*/ 312 h 684"/>
              <a:gd name="T4" fmla="*/ 0 w 223"/>
              <a:gd name="T5" fmla="*/ 0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" h="684">
                <a:moveTo>
                  <a:pt x="223" y="684"/>
                </a:moveTo>
                <a:cubicBezTo>
                  <a:pt x="215" y="622"/>
                  <a:pt x="209" y="426"/>
                  <a:pt x="172" y="312"/>
                </a:cubicBezTo>
                <a:cubicBezTo>
                  <a:pt x="135" y="198"/>
                  <a:pt x="36" y="65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858000" y="4800600"/>
            <a:ext cx="1905000" cy="1371600"/>
          </a:xfrm>
          <a:prstGeom prst="wedgeRectCallout">
            <a:avLst>
              <a:gd name="adj1" fmla="val -55417"/>
              <a:gd name="adj2" fmla="val -10497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敘利亞</a:t>
            </a:r>
            <a:r>
              <a:rPr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巴比倫</a:t>
            </a:r>
          </a:p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000">
                <a:solidFill>
                  <a:srgbClr val="333399"/>
                </a:solidFill>
                <a:ea typeface="SimHei" panose="02010609060101010101" pitchFamily="49" charset="-122"/>
              </a:rPr>
              <a:t>西流古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北方王</a:t>
            </a:r>
            <a:r>
              <a:rPr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pic>
        <p:nvPicPr>
          <p:cNvPr id="8202" name="Picture 10" descr="seleuc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4" y="4800600"/>
            <a:ext cx="1303337" cy="1752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07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0" grpId="0" animBg="1"/>
      <p:bldP spid="8206" grpId="0" animBg="1"/>
      <p:bldP spid="8208" grpId="0" animBg="1"/>
      <p:bldP spid="8207" grpId="0" animBg="1"/>
      <p:bldP spid="81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tolemy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4724400"/>
            <a:ext cx="1233488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tolemyII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4" y="4724400"/>
            <a:ext cx="1233487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tolemy_ii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4" y="4724400"/>
            <a:ext cx="1233487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ptolemy_i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4724400"/>
            <a:ext cx="1233488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tolemy_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4" y="4724400"/>
            <a:ext cx="1233487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ptolemy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4" y="4724400"/>
            <a:ext cx="1233487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eleucu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9" y="1128714"/>
            <a:ext cx="1233487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antiochus_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1128714"/>
            <a:ext cx="1225550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ntiochusI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9" y="1128714"/>
            <a:ext cx="1233487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Seleucus I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28714"/>
            <a:ext cx="1233488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eleucus_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66689"/>
            <a:ext cx="1223963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antiochus_iii_the_grea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209800"/>
            <a:ext cx="1236663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eleucusIV_lar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42889"/>
            <a:ext cx="1233488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ant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209801"/>
            <a:ext cx="1243013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600200" y="2344739"/>
            <a:ext cx="13271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西流古一世</a:t>
            </a:r>
          </a:p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en-US" altLang="zh-TW">
                <a:solidFill>
                  <a:srgbClr val="333399"/>
                </a:solidFill>
                <a:ea typeface="SimHei" panose="02010609060101010101" pitchFamily="49" charset="-122"/>
              </a:rPr>
              <a:t>v.5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6157913" y="2344739"/>
            <a:ext cx="13271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西流古二世</a:t>
            </a:r>
          </a:p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en-US" altLang="zh-TW">
                <a:solidFill>
                  <a:srgbClr val="333399"/>
                </a:solidFill>
                <a:ea typeface="SimHei" panose="02010609060101010101" pitchFamily="49" charset="-122"/>
              </a:rPr>
              <a:t>v.7-9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978150" y="2344738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安提阿古一世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4495800" y="2330450"/>
            <a:ext cx="15557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安提阿古二世</a:t>
            </a:r>
          </a:p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en-US" altLang="zh-TW">
                <a:solidFill>
                  <a:srgbClr val="333399"/>
                </a:solidFill>
                <a:ea typeface="SimHei" panose="02010609060101010101" pitchFamily="49" charset="-122"/>
              </a:rPr>
              <a:t>v.6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7605713" y="1354139"/>
            <a:ext cx="13271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西流古三世</a:t>
            </a:r>
          </a:p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en-US" altLang="zh-TW">
                <a:solidFill>
                  <a:srgbClr val="333399"/>
                </a:solidFill>
                <a:ea typeface="SimHei" panose="02010609060101010101" pitchFamily="49" charset="-122"/>
              </a:rPr>
              <a:t>v.10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9144000" y="1447800"/>
            <a:ext cx="13271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西流古四世</a:t>
            </a:r>
          </a:p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en-US" altLang="zh-TW">
                <a:solidFill>
                  <a:srgbClr val="333399"/>
                </a:solidFill>
                <a:ea typeface="SimHei" panose="02010609060101010101" pitchFamily="49" charset="-122"/>
              </a:rPr>
              <a:t>v.20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7353300" y="3411538"/>
            <a:ext cx="1708150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>
                <a:solidFill>
                  <a:srgbClr val="FF0000"/>
                </a:solidFill>
                <a:ea typeface="SimHei" panose="02010609060101010101" pitchFamily="49" charset="-122"/>
              </a:rPr>
              <a:t>安提阿古三世</a:t>
            </a:r>
          </a:p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en-US" altLang="zh-TW">
                <a:solidFill>
                  <a:srgbClr val="FF0000"/>
                </a:solidFill>
                <a:ea typeface="SimHei" panose="02010609060101010101" pitchFamily="49" charset="-122"/>
              </a:rPr>
              <a:t>(</a:t>
            </a:r>
            <a:r>
              <a:rPr lang="zh-TW" altLang="en-US">
                <a:solidFill>
                  <a:srgbClr val="FF0000"/>
                </a:solidFill>
                <a:ea typeface="SimHei" panose="02010609060101010101" pitchFamily="49" charset="-122"/>
              </a:rPr>
              <a:t>安提阿古大帝</a:t>
            </a:r>
            <a:r>
              <a:rPr lang="en-US" altLang="zh-TW">
                <a:solidFill>
                  <a:srgbClr val="FF0000"/>
                </a:solidFill>
                <a:ea typeface="SimHei" panose="02010609060101010101" pitchFamily="49" charset="-122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en-US" altLang="zh-TW">
                <a:solidFill>
                  <a:srgbClr val="333399"/>
                </a:solidFill>
                <a:ea typeface="SimHei" panose="02010609060101010101" pitchFamily="49" charset="-122"/>
              </a:rPr>
              <a:t>v.10-19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9036050" y="3429000"/>
            <a:ext cx="15557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>
                <a:solidFill>
                  <a:srgbClr val="FF0000"/>
                </a:solidFill>
                <a:ea typeface="SimHei" panose="02010609060101010101" pitchFamily="49" charset="-122"/>
              </a:rPr>
              <a:t>安提阿古四世</a:t>
            </a:r>
          </a:p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en-US" altLang="zh-TW">
                <a:solidFill>
                  <a:srgbClr val="333399"/>
                </a:solidFill>
                <a:ea typeface="SimHei" panose="02010609060101010101" pitchFamily="49" charset="-122"/>
              </a:rPr>
              <a:t>v.21-45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624013" y="6016625"/>
            <a:ext cx="13271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多利買一世</a:t>
            </a:r>
          </a:p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en-US" altLang="zh-TW">
                <a:solidFill>
                  <a:srgbClr val="333399"/>
                </a:solidFill>
                <a:ea typeface="SimHei" panose="02010609060101010101" pitchFamily="49" charset="-122"/>
              </a:rPr>
              <a:t>v.5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3092450" y="5999164"/>
            <a:ext cx="13271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多利買二世</a:t>
            </a:r>
          </a:p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en-US" altLang="zh-TW">
                <a:solidFill>
                  <a:srgbClr val="333399"/>
                </a:solidFill>
                <a:ea typeface="SimHei" panose="02010609060101010101" pitchFamily="49" charset="-122"/>
              </a:rPr>
              <a:t>v.6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640263" y="6016625"/>
            <a:ext cx="13271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多利買三世</a:t>
            </a:r>
          </a:p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en-US" altLang="zh-TW">
                <a:solidFill>
                  <a:srgbClr val="333399"/>
                </a:solidFill>
                <a:ea typeface="SimHei" panose="02010609060101010101" pitchFamily="49" charset="-122"/>
              </a:rPr>
              <a:t>v.7-9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6096000" y="5999164"/>
            <a:ext cx="13271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多利買四世</a:t>
            </a:r>
          </a:p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en-US" altLang="zh-TW">
                <a:solidFill>
                  <a:srgbClr val="333399"/>
                </a:solidFill>
                <a:ea typeface="SimHei" panose="02010609060101010101" pitchFamily="49" charset="-122"/>
              </a:rPr>
              <a:t>v.10-12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7612063" y="6016625"/>
            <a:ext cx="13271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多利買五世</a:t>
            </a:r>
          </a:p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en-US" altLang="zh-TW">
                <a:solidFill>
                  <a:srgbClr val="333399"/>
                </a:solidFill>
                <a:ea typeface="SimHei" panose="02010609060101010101" pitchFamily="49" charset="-122"/>
              </a:rPr>
              <a:t>v.14-17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9136063" y="5999164"/>
            <a:ext cx="13271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多利買六世</a:t>
            </a:r>
          </a:p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en-US" altLang="zh-TW">
                <a:solidFill>
                  <a:srgbClr val="333399"/>
                </a:solidFill>
                <a:ea typeface="SimHei" panose="02010609060101010101" pitchFamily="49" charset="-122"/>
              </a:rPr>
              <a:t>v.25-29,40</a:t>
            </a:r>
          </a:p>
        </p:txBody>
      </p:sp>
      <p:sp>
        <p:nvSpPr>
          <p:cNvPr id="3102" name="Rectangle 30" descr="Brown marble"/>
          <p:cNvSpPr>
            <a:spLocks noChangeArrowheads="1"/>
          </p:cNvSpPr>
          <p:nvPr/>
        </p:nvSpPr>
        <p:spPr bwMode="auto">
          <a:xfrm>
            <a:off x="1752600" y="304800"/>
            <a:ext cx="2057400" cy="533400"/>
          </a:xfrm>
          <a:prstGeom prst="rect">
            <a:avLst/>
          </a:prstGeom>
          <a:blipFill dpi="0" rotWithShape="1">
            <a:blip r:embed="rId1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北方王</a:t>
            </a:r>
            <a:r>
              <a:rPr lang="en-US" altLang="zh-TW" sz="2000">
                <a:solidFill>
                  <a:srgbClr val="FFFFFF"/>
                </a:solidFill>
                <a:ea typeface="SimHei" panose="02010609060101010101" pitchFamily="49" charset="-122"/>
              </a:rPr>
              <a:t>(</a:t>
            </a:r>
            <a:r>
              <a:rPr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敘利亞</a:t>
            </a:r>
            <a:r>
              <a:rPr lang="en-US" altLang="zh-TW" sz="2000">
                <a:solidFill>
                  <a:srgbClr val="FFFFFF"/>
                </a:solidFill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3103" name="Rectangle 31" descr="Green marble"/>
          <p:cNvSpPr>
            <a:spLocks noChangeArrowheads="1"/>
          </p:cNvSpPr>
          <p:nvPr/>
        </p:nvSpPr>
        <p:spPr bwMode="auto">
          <a:xfrm>
            <a:off x="1752600" y="3886200"/>
            <a:ext cx="2057400" cy="533400"/>
          </a:xfrm>
          <a:prstGeom prst="rect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南方王</a:t>
            </a:r>
            <a:r>
              <a:rPr lang="en-US" altLang="zh-TW" sz="2000">
                <a:solidFill>
                  <a:srgbClr val="FFFFFF"/>
                </a:solidFill>
                <a:ea typeface="SimHei" panose="02010609060101010101" pitchFamily="49" charset="-122"/>
              </a:rPr>
              <a:t>(</a:t>
            </a:r>
            <a:r>
              <a:rPr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埃及</a:t>
            </a:r>
            <a:r>
              <a:rPr lang="en-US" altLang="zh-TW" sz="2000">
                <a:solidFill>
                  <a:srgbClr val="FFFFFF"/>
                </a:solidFill>
                <a:ea typeface="SimHei" panose="02010609060101010101" pitchFamily="49" charset="-122"/>
              </a:rPr>
              <a:t>)</a:t>
            </a:r>
          </a:p>
        </p:txBody>
      </p:sp>
      <p:cxnSp>
        <p:nvCxnSpPr>
          <p:cNvPr id="3104" name="AutoShape 32"/>
          <p:cNvCxnSpPr>
            <a:cxnSpLocks noChangeShapeType="1"/>
            <a:stCxn id="3080" idx="3"/>
            <a:endCxn id="3081" idx="1"/>
          </p:cNvCxnSpPr>
          <p:nvPr/>
        </p:nvCxnSpPr>
        <p:spPr bwMode="auto">
          <a:xfrm>
            <a:off x="2892426" y="1746250"/>
            <a:ext cx="2143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5" name="AutoShape 33"/>
          <p:cNvCxnSpPr>
            <a:cxnSpLocks noChangeShapeType="1"/>
            <a:stCxn id="3081" idx="3"/>
            <a:endCxn id="3082" idx="1"/>
          </p:cNvCxnSpPr>
          <p:nvPr/>
        </p:nvCxnSpPr>
        <p:spPr bwMode="auto">
          <a:xfrm>
            <a:off x="4332288" y="1746250"/>
            <a:ext cx="298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6" name="AutoShape 34"/>
          <p:cNvCxnSpPr>
            <a:cxnSpLocks noChangeShapeType="1"/>
            <a:stCxn id="3082" idx="3"/>
            <a:endCxn id="3083" idx="1"/>
          </p:cNvCxnSpPr>
          <p:nvPr/>
        </p:nvCxnSpPr>
        <p:spPr bwMode="auto">
          <a:xfrm>
            <a:off x="5864226" y="1746250"/>
            <a:ext cx="307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7" name="AutoShape 35"/>
          <p:cNvCxnSpPr>
            <a:cxnSpLocks noChangeShapeType="1"/>
            <a:stCxn id="3083" idx="3"/>
            <a:endCxn id="3084" idx="1"/>
          </p:cNvCxnSpPr>
          <p:nvPr/>
        </p:nvCxnSpPr>
        <p:spPr bwMode="auto">
          <a:xfrm flipV="1">
            <a:off x="7405688" y="784226"/>
            <a:ext cx="214312" cy="962025"/>
          </a:xfrm>
          <a:prstGeom prst="bentConnector3">
            <a:avLst>
              <a:gd name="adj1" fmla="val 4963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8" name="AutoShape 36"/>
          <p:cNvCxnSpPr>
            <a:cxnSpLocks noChangeShapeType="1"/>
            <a:stCxn id="3083" idx="3"/>
            <a:endCxn id="3085" idx="1"/>
          </p:cNvCxnSpPr>
          <p:nvPr/>
        </p:nvCxnSpPr>
        <p:spPr bwMode="auto">
          <a:xfrm>
            <a:off x="7405688" y="1746250"/>
            <a:ext cx="214312" cy="1081088"/>
          </a:xfrm>
          <a:prstGeom prst="bentConnector3">
            <a:avLst>
              <a:gd name="adj1" fmla="val 4963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9" name="AutoShape 37"/>
          <p:cNvCxnSpPr>
            <a:cxnSpLocks noChangeShapeType="1"/>
            <a:stCxn id="3085" idx="3"/>
            <a:endCxn id="3086" idx="1"/>
          </p:cNvCxnSpPr>
          <p:nvPr/>
        </p:nvCxnSpPr>
        <p:spPr bwMode="auto">
          <a:xfrm flipV="1">
            <a:off x="8856664" y="860426"/>
            <a:ext cx="287337" cy="1966913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0" name="AutoShape 38"/>
          <p:cNvCxnSpPr>
            <a:cxnSpLocks noChangeShapeType="1"/>
            <a:stCxn id="3085" idx="3"/>
            <a:endCxn id="3087" idx="1"/>
          </p:cNvCxnSpPr>
          <p:nvPr/>
        </p:nvCxnSpPr>
        <p:spPr bwMode="auto">
          <a:xfrm>
            <a:off x="8856664" y="2827339"/>
            <a:ext cx="287337" cy="1587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1" name="AutoShape 39"/>
          <p:cNvCxnSpPr>
            <a:cxnSpLocks noChangeShapeType="1"/>
            <a:stCxn id="3074" idx="3"/>
            <a:endCxn id="3075" idx="1"/>
          </p:cNvCxnSpPr>
          <p:nvPr/>
        </p:nvCxnSpPr>
        <p:spPr bwMode="auto">
          <a:xfrm>
            <a:off x="2919413" y="5341938"/>
            <a:ext cx="234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2" name="AutoShape 40"/>
          <p:cNvCxnSpPr>
            <a:cxnSpLocks noChangeShapeType="1"/>
            <a:stCxn id="3075" idx="3"/>
            <a:endCxn id="3076" idx="1"/>
          </p:cNvCxnSpPr>
          <p:nvPr/>
        </p:nvCxnSpPr>
        <p:spPr bwMode="auto">
          <a:xfrm>
            <a:off x="4387851" y="5341938"/>
            <a:ext cx="2841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3" name="AutoShape 41"/>
          <p:cNvCxnSpPr>
            <a:cxnSpLocks noChangeShapeType="1"/>
            <a:stCxn id="3076" idx="3"/>
            <a:endCxn id="3077" idx="1"/>
          </p:cNvCxnSpPr>
          <p:nvPr/>
        </p:nvCxnSpPr>
        <p:spPr bwMode="auto">
          <a:xfrm>
            <a:off x="5905500" y="5341938"/>
            <a:ext cx="2222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4" name="AutoShape 42"/>
          <p:cNvCxnSpPr>
            <a:cxnSpLocks noChangeShapeType="1"/>
            <a:stCxn id="3077" idx="3"/>
            <a:endCxn id="3078" idx="1"/>
          </p:cNvCxnSpPr>
          <p:nvPr/>
        </p:nvCxnSpPr>
        <p:spPr bwMode="auto">
          <a:xfrm>
            <a:off x="7361239" y="5341938"/>
            <a:ext cx="282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5" name="AutoShape 43"/>
          <p:cNvCxnSpPr>
            <a:cxnSpLocks noChangeShapeType="1"/>
            <a:stCxn id="3078" idx="3"/>
            <a:endCxn id="3079" idx="1"/>
          </p:cNvCxnSpPr>
          <p:nvPr/>
        </p:nvCxnSpPr>
        <p:spPr bwMode="auto">
          <a:xfrm>
            <a:off x="8877301" y="5341938"/>
            <a:ext cx="252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16" name="Text Box 44" descr="Pink tissue paper"/>
          <p:cNvSpPr txBox="1">
            <a:spLocks noChangeArrowheads="1"/>
          </p:cNvSpPr>
          <p:nvPr/>
        </p:nvSpPr>
        <p:spPr bwMode="auto">
          <a:xfrm>
            <a:off x="4648201" y="4025900"/>
            <a:ext cx="879475" cy="376238"/>
          </a:xfrm>
          <a:prstGeom prst="rect">
            <a:avLst/>
          </a:prstGeom>
          <a:blipFill dpi="0" rotWithShape="1">
            <a:blip r:embed="rId1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百尼基</a:t>
            </a:r>
          </a:p>
        </p:txBody>
      </p:sp>
      <p:cxnSp>
        <p:nvCxnSpPr>
          <p:cNvPr id="3117" name="AutoShape 45"/>
          <p:cNvCxnSpPr>
            <a:cxnSpLocks noChangeShapeType="1"/>
            <a:stCxn id="3075" idx="3"/>
            <a:endCxn id="3116" idx="1"/>
          </p:cNvCxnSpPr>
          <p:nvPr/>
        </p:nvCxnSpPr>
        <p:spPr bwMode="auto">
          <a:xfrm flipV="1">
            <a:off x="4387850" y="4214814"/>
            <a:ext cx="260350" cy="1127125"/>
          </a:xfrm>
          <a:prstGeom prst="bentConnector3">
            <a:avLst>
              <a:gd name="adj1" fmla="val 493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18" name="Line 46"/>
          <p:cNvSpPr>
            <a:spLocks noChangeShapeType="1"/>
          </p:cNvSpPr>
          <p:nvPr/>
        </p:nvSpPr>
        <p:spPr bwMode="auto">
          <a:xfrm>
            <a:off x="5257800" y="3048000"/>
            <a:ext cx="0" cy="990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19" name="Text Box 47" descr="Pink tissue paper"/>
          <p:cNvSpPr txBox="1">
            <a:spLocks noChangeArrowheads="1"/>
          </p:cNvSpPr>
          <p:nvPr/>
        </p:nvSpPr>
        <p:spPr bwMode="auto">
          <a:xfrm>
            <a:off x="9144001" y="4249739"/>
            <a:ext cx="1336675" cy="376237"/>
          </a:xfrm>
          <a:prstGeom prst="rect">
            <a:avLst/>
          </a:prstGeom>
          <a:blipFill dpi="0" rotWithShape="1">
            <a:blip r:embed="rId1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克麗奧佩他</a:t>
            </a:r>
          </a:p>
        </p:txBody>
      </p:sp>
      <p:cxnSp>
        <p:nvCxnSpPr>
          <p:cNvPr id="3120" name="AutoShape 48"/>
          <p:cNvCxnSpPr>
            <a:cxnSpLocks noChangeShapeType="1"/>
            <a:stCxn id="3085" idx="3"/>
            <a:endCxn id="3119" idx="1"/>
          </p:cNvCxnSpPr>
          <p:nvPr/>
        </p:nvCxnSpPr>
        <p:spPr bwMode="auto">
          <a:xfrm>
            <a:off x="8856664" y="2827338"/>
            <a:ext cx="287337" cy="1611312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21" name="Line 49"/>
          <p:cNvSpPr>
            <a:spLocks noChangeShapeType="1"/>
          </p:cNvSpPr>
          <p:nvPr/>
        </p:nvSpPr>
        <p:spPr bwMode="auto">
          <a:xfrm flipV="1">
            <a:off x="8763000" y="4648200"/>
            <a:ext cx="38100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22" name="Text Box 50" descr="Pink tissue paper"/>
          <p:cNvSpPr txBox="1">
            <a:spLocks noChangeArrowheads="1"/>
          </p:cNvSpPr>
          <p:nvPr/>
        </p:nvSpPr>
        <p:spPr bwMode="auto">
          <a:xfrm>
            <a:off x="4911726" y="444500"/>
            <a:ext cx="879475" cy="376238"/>
          </a:xfrm>
          <a:prstGeom prst="rect">
            <a:avLst/>
          </a:prstGeom>
          <a:blipFill dpi="0" rotWithShape="1">
            <a:blip r:embed="rId1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老底嘉</a:t>
            </a:r>
          </a:p>
        </p:txBody>
      </p:sp>
      <p:cxnSp>
        <p:nvCxnSpPr>
          <p:cNvPr id="3123" name="AutoShape 51"/>
          <p:cNvCxnSpPr>
            <a:cxnSpLocks noChangeShapeType="1"/>
            <a:stCxn id="3122" idx="3"/>
            <a:endCxn id="3083" idx="1"/>
          </p:cNvCxnSpPr>
          <p:nvPr/>
        </p:nvCxnSpPr>
        <p:spPr bwMode="auto">
          <a:xfrm>
            <a:off x="5791200" y="633414"/>
            <a:ext cx="381000" cy="11128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7677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/>
      <p:bldP spid="3095" grpId="0"/>
      <p:bldP spid="3101" grpId="0"/>
      <p:bldP spid="3119" grpId="0" animBg="1"/>
      <p:bldP spid="31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4458" y="0"/>
            <a:ext cx="118430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伯沙撒王在位第三年，有異象現與我－但以理，是在先前所見的異象之後。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我見了異象的時候，我以為在以攔省書珊城（或譯：宮）中；我見異象又如在烏萊河邊。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我舉目觀看，見有雙角的公綿羊站在河邊，兩角都高。這角高過那角，更高的是後長的。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我見那公綿羊往西、往北、往南牴觸。獸在牠面前都站立不住，也沒有能救護脫離牠手的；但牠任意而行，自高自大。</a:t>
            </a: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我正思想的時候，見有一隻公山羊從西而來，遍行全地，腳不沾塵。這山羊兩眼當中有一非常的角。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牠往我所看見、站在河邊有雙角的公綿羊那裏去，大發忿怒，向牠直闖。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我見公山羊就近公綿羊，向牠發烈怒，牴觸牠，折斷牠的兩角。綿羊在牠面前站立不住；牠將綿羊觸倒在地，用腳踐踏，沒有能救綿羊脫離牠手的。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這山羊極其自高自大，正強盛的時候，那大角折斷了，又在角根上向天的四方（原文是風）長出四個非常的角來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97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09800" y="3108326"/>
            <a:ext cx="81534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他的哥哥西流古四世被大臣所弒後，他以幼主的監護人身分向別迦摩王借兵，殺了叛臣之後，卻自己登基作王。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他為了徹底實施希臘化，對猶太人極其殘暴，意圖消滅猶太信仰。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他掠奪聖殿財物，毀壞耶路撒冷，褻瀆聖殿，在祭壇上獻豬，灑豬血。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在殿中為宙斯設立祭壇。廢除在聖殿中之禮拜與常獻的燔祭。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禁止猶太人守安息日，禁止守節期，禁止受割禮，違者處死。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焚燒舊約經卷，私藏經卷者處死。拒絕吃豬肉或偶像之祭肉者處死。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他用各種嚴刑迫使猶太人放棄信仰。數萬猶太人遭屠殺，或被販為奴。</a:t>
            </a:r>
            <a:endParaRPr lang="en-US" altLang="zh-TW" sz="2000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16387" name="Rectangle 3" descr="Brown marble"/>
          <p:cNvSpPr>
            <a:spLocks noChangeArrowheads="1"/>
          </p:cNvSpPr>
          <p:nvPr/>
        </p:nvSpPr>
        <p:spPr bwMode="auto">
          <a:xfrm>
            <a:off x="2286000" y="1136651"/>
            <a:ext cx="6781800" cy="6143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800">
                <a:solidFill>
                  <a:srgbClr val="FFFFFF"/>
                </a:solidFill>
                <a:ea typeface="SimHei" panose="02010609060101010101" pitchFamily="49" charset="-122"/>
              </a:rPr>
              <a:t>安提阿古四世</a:t>
            </a:r>
            <a:endParaRPr lang="en-US" altLang="zh-TW" sz="2800">
              <a:solidFill>
                <a:srgbClr val="FFFFFF"/>
              </a:solidFill>
              <a:ea typeface="SimHei" panose="02010609060101010101" pitchFamily="49" charset="-122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09800" y="1828800"/>
            <a:ext cx="5715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西流古王朝的第八個君王</a:t>
            </a:r>
            <a:r>
              <a:rPr lang="en-US" altLang="zh-TW" sz="2000">
                <a:solidFill>
                  <a:srgbClr val="000000"/>
                </a:solidFill>
                <a:ea typeface="SimHei" panose="02010609060101010101" pitchFamily="49" charset="-122"/>
              </a:rPr>
              <a:t>(175-164 BC)</a:t>
            </a: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。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自稱「伊皮法尼斯」</a:t>
            </a:r>
            <a:r>
              <a:rPr lang="en-US" altLang="zh-TW" sz="2000">
                <a:solidFill>
                  <a:srgbClr val="000000"/>
                </a:solidFill>
                <a:ea typeface="SimHei" panose="02010609060101010101" pitchFamily="49" charset="-122"/>
              </a:rPr>
              <a:t>(</a:t>
            </a: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神的顯現</a:t>
            </a:r>
            <a:r>
              <a:rPr lang="en-US" altLang="zh-TW" sz="2000">
                <a:solidFill>
                  <a:srgbClr val="000000"/>
                </a:solidFill>
                <a:ea typeface="SimHei" panose="02010609060101010101" pitchFamily="49" charset="-122"/>
              </a:rPr>
              <a:t>)</a:t>
            </a: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，以自己為希臘主神宙斯的化身；人卻稱他「伊皮曼尼斯」</a:t>
            </a:r>
            <a:r>
              <a:rPr lang="en-US" altLang="zh-TW" sz="2000">
                <a:solidFill>
                  <a:srgbClr val="000000"/>
                </a:solidFill>
                <a:ea typeface="SimHei" panose="02010609060101010101" pitchFamily="49" charset="-122"/>
              </a:rPr>
              <a:t>(</a:t>
            </a: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狂人</a:t>
            </a:r>
            <a:r>
              <a:rPr lang="en-US" altLang="zh-TW" sz="2000">
                <a:solidFill>
                  <a:srgbClr val="000000"/>
                </a:solidFill>
                <a:ea typeface="SimHei" panose="02010609060101010101" pitchFamily="49" charset="-122"/>
              </a:rPr>
              <a:t>)</a:t>
            </a:r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。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 rot="-584057">
            <a:off x="1905000" y="304800"/>
            <a:ext cx="1155700" cy="609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>
                <a:solidFill>
                  <a:srgbClr val="FFFFFF"/>
                </a:solidFill>
                <a:ea typeface="SimHei" panose="02010609060101010101" pitchFamily="49" charset="-122"/>
              </a:rPr>
              <a:t>小角</a:t>
            </a:r>
          </a:p>
        </p:txBody>
      </p:sp>
      <p:pic>
        <p:nvPicPr>
          <p:cNvPr id="16390" name="Picture 6" descr="antiochus-epipha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1"/>
            <a:ext cx="2438400" cy="2428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4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5326" y="493295"/>
            <a:ext cx="109848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雅各書‬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4:13-15 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 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嗐！你們有話說：「今天明天我們要往某城裏去，在那裏住一年，做買賣得利。」 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 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其實明天如何，你們還不知道。你們的生命是甚麼呢？你們原來是一片雲霧，出現少時就不見了。 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 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你們只當說：「主若願意，我們就可以活着，也可以做這事，或做那事。」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80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5326" y="493295"/>
            <a:ext cx="10984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討論分</a:t>
            </a:r>
            <a:r>
              <a:rPr lang="zh-CN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享</a:t>
            </a:r>
            <a:endParaRPr lang="en-US" altLang="zh-CN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人類大多數都愛好和平，為何人類不斷有戰爭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鬥爭？ </a:t>
            </a:r>
            <a:endParaRPr lang="en-US" altLang="zh-CN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若你領受上帝的異像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啟示後，你覺得你會如何行？ </a:t>
            </a:r>
            <a:endParaRPr lang="en-US" altLang="zh-CN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76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916" y="0"/>
            <a:ext cx="118430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程簡介</a:t>
            </a:r>
            <a:endParaRPr lang="en-US" altLang="zh-CN" sz="7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但以理書是舊約的啟示錄；啟示錄是新約的但以理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書</a:t>
            </a:r>
            <a:endParaRPr lang="en-US" altLang="zh-TW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藉著世界諸國之興衰及猶太選民之遭遇指出神是至高的掌權者，也是審判者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，祂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必在地上建立彌賽亞永恆的國度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CN" alt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程目</a:t>
            </a:r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endParaRPr lang="en-US" altLang="zh-CN" sz="7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學習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本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書幫助我們認識神的主權和計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劃</a:t>
            </a:r>
            <a:endParaRPr lang="en-US" altLang="zh-TW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從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但以理一生美好的見證，學習忠心事奉神的功</a:t>
            </a:r>
          </a:p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---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恩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典中長進 盼望裡忠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貞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76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232" y="58846"/>
            <a:ext cx="109848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學習方式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主日學老師講解～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30min.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討論時間 ，組員自由回答問題或分享心得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課程要求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全學期通讀但以理書兩遍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每週上課前預讀當週章節，歡迎預備問題或分享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82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6" y="352540"/>
            <a:ext cx="118430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四角之中有一角長出一個小角，向南、向東、向榮美之地，漸漸成為強大。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牠漸漸強大，高及天象，將些天象和星宿拋落在地，用腳踐踏。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並且牠自高自大，以為高及天象之君；除掉常獻給君的燔祭，毀壞君的聖所。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因罪過的緣故，有軍旅和常獻的燔祭交付牠。牠將真理拋在地上，任意而行，無不順利。</a:t>
            </a: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我聽見有一位聖者說話，又有一位聖者問那說話的聖者說：「這除掉常獻的燔祭和施行毀壞的罪過，將聖所與軍旅（或譯：以色列的軍）踐踏的異象，要到幾時才應驗呢？」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他對我說：「到二千三百日，聖所就必潔淨。」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95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6" y="231354"/>
            <a:ext cx="118430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我－但以理見了這異象，願意明白其中的意思。忽有一位形狀像人的站在我面前。 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我又聽見烏萊河兩岸中有人聲呼叫說：「加百列啊，要使此人明白這異象。」 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他便來到我所站的地方。他一來，我就驚慌俯伏在地；他對我說：「人子啊，你要明白，因為這是關乎末後的異象。」</a:t>
            </a:r>
          </a:p>
          <a:p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他與我說話的時候，我面伏在地沉睡；他就摸我，扶我站起來， 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說：「我要指示你惱怒臨完必有的事，因為這是關乎末後的定期。 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你所看見雙角的公綿羊，就是米底亞和波斯王。 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那公山羊就是希臘王（希臘：原文是雅完；下同）；兩眼當中的大角就是頭一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王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那公山羊就是希臘王（希臘：原文是雅完；下同）；兩眼當中的大角就是頭一王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52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6" y="231354"/>
            <a:ext cx="118430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至於那折斷了的角，在其根上又長出四角，這四角就是四國，必從這國裏興起來，只是權勢都不及他。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這四國末時，犯法的人罪惡滿盈，必有一王興起，面貌凶惡，能用雙關的詐語。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他的權柄必大，卻不是因自己的能力；他必行非常的毀滅，事情順利，任意而行；又必毀滅有能力的和聖民。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他用權術成就手中的詭計，心裏自高自大，在人坦然無備的時候，毀滅多人；又要站起來攻擊萬君之君，至終卻非因人手而滅亡。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所說二千三百日的異象是真的，但你要將這異象封住，因為關乎後來許多的日子。」</a:t>
            </a: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27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於是我－但以理昏迷不醒，病了數日，然後起來辦理王的事務。我因這異象驚奇，卻無人能明白其中的意思。</a:t>
            </a:r>
            <a:r>
              <a:rPr lang="zh-TW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51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6" y="0"/>
            <a:ext cx="118430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 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兩隻公羊</a:t>
            </a:r>
            <a:endParaRPr lang="en-US" altLang="zh-CN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公綿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羊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雙角 瑪代波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斯帝國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公山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羊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希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臘帝國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共同特徵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弱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肉強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食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，兇惡殘暴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上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見那公綿羊往西、往北、往南牴觸。獸在牠面前都站立不住，也沒有能救護脫離牠手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我見公山羊就近公綿羊，向牠發烈怒，牴觸牠，折斷牠的兩角。綿羊在牠面前站立不住；牠將綿羊觸倒在地，用腳踐踏，沒有能救綿羊脫離牠手的。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自高自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大，任意妄為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下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；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但牠任意而行，自高自大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因罪過的緣故，有軍旅和常獻的燔祭交付牠。牠將真理拋在地上，任意而行，無不順利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01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9788526" y="76201"/>
            <a:ext cx="803275" cy="466725"/>
          </a:xfrm>
          <a:prstGeom prst="rect">
            <a:avLst/>
          </a:prstGeom>
          <a:solidFill>
            <a:srgbClr val="0000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ea typeface="SimHei" panose="02010609060101010101" pitchFamily="49" charset="-122"/>
              </a:rPr>
              <a:t>波斯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600201" y="76201"/>
            <a:ext cx="803275" cy="466725"/>
          </a:xfrm>
          <a:prstGeom prst="rect">
            <a:avLst/>
          </a:prstGeom>
          <a:solidFill>
            <a:srgbClr val="0000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ea typeface="SimHei" panose="02010609060101010101" pitchFamily="49" charset="-122"/>
              </a:rPr>
              <a:t>希臘</a:t>
            </a:r>
          </a:p>
        </p:txBody>
      </p:sp>
      <p:pic>
        <p:nvPicPr>
          <p:cNvPr id="3084" name="Picture 1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44901"/>
            <a:ext cx="4572000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7467600" y="6096001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波斯錢幣</a:t>
            </a:r>
            <a:r>
              <a:rPr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綿羊</a:t>
            </a:r>
            <a:r>
              <a:rPr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pic>
        <p:nvPicPr>
          <p:cNvPr id="3086" name="Picture 14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1"/>
            <a:ext cx="2895600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2743200" y="6121401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馬其頓錢幣</a:t>
            </a:r>
            <a:r>
              <a:rPr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山羊</a:t>
            </a:r>
            <a:r>
              <a:rPr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07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 animBg="1"/>
      <p:bldP spid="3085" grpId="0"/>
      <p:bldP spid="30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Beast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7" b="23827"/>
          <a:stretch>
            <a:fillRect/>
          </a:stretch>
        </p:blipFill>
        <p:spPr bwMode="auto">
          <a:xfrm>
            <a:off x="6096000" y="3430588"/>
            <a:ext cx="4572000" cy="34274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788526" y="76201"/>
            <a:ext cx="803275" cy="466725"/>
          </a:xfrm>
          <a:prstGeom prst="rect">
            <a:avLst/>
          </a:prstGeom>
          <a:solidFill>
            <a:srgbClr val="0000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ea typeface="SimHei" panose="02010609060101010101" pitchFamily="49" charset="-122"/>
              </a:rPr>
              <a:t>波斯</a:t>
            </a:r>
          </a:p>
        </p:txBody>
      </p:sp>
      <p:pic>
        <p:nvPicPr>
          <p:cNvPr id="18441" name="Picture 9" descr="Beast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r="14497"/>
          <a:stretch>
            <a:fillRect/>
          </a:stretch>
        </p:blipFill>
        <p:spPr bwMode="auto">
          <a:xfrm>
            <a:off x="1524000" y="3429000"/>
            <a:ext cx="4572000" cy="3429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Go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600201" y="76201"/>
            <a:ext cx="803275" cy="466725"/>
          </a:xfrm>
          <a:prstGeom prst="rect">
            <a:avLst/>
          </a:prstGeom>
          <a:solidFill>
            <a:srgbClr val="0000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ea typeface="SimHei" panose="02010609060101010101" pitchFamily="49" charset="-122"/>
              </a:rPr>
              <a:t>希臘</a:t>
            </a:r>
          </a:p>
        </p:txBody>
      </p:sp>
    </p:spTree>
    <p:extLst>
      <p:ext uri="{BB962C8B-B14F-4D97-AF65-F5344CB8AC3E}">
        <p14:creationId xmlns:p14="http://schemas.microsoft.com/office/powerpoint/2010/main" val="2878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amG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4572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Go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788526" y="76201"/>
            <a:ext cx="803275" cy="466725"/>
          </a:xfrm>
          <a:prstGeom prst="rect">
            <a:avLst/>
          </a:prstGeom>
          <a:solidFill>
            <a:srgbClr val="0000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ea typeface="SimHei" panose="02010609060101010101" pitchFamily="49" charset="-122"/>
              </a:rPr>
              <a:t>波斯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600201" y="76201"/>
            <a:ext cx="803275" cy="466725"/>
          </a:xfrm>
          <a:prstGeom prst="rect">
            <a:avLst/>
          </a:prstGeom>
          <a:solidFill>
            <a:srgbClr val="0000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ea typeface="SimHei" panose="02010609060101010101" pitchFamily="49" charset="-122"/>
              </a:rPr>
              <a:t>希臘</a:t>
            </a:r>
          </a:p>
        </p:txBody>
      </p:sp>
    </p:spTree>
    <p:extLst>
      <p:ext uri="{BB962C8B-B14F-4D97-AF65-F5344CB8AC3E}">
        <p14:creationId xmlns:p14="http://schemas.microsoft.com/office/powerpoint/2010/main" val="354271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15003</TotalTime>
  <Words>3014</Words>
  <Application>Microsoft Office PowerPoint</Application>
  <PresentationFormat>Widescreen</PresentationFormat>
  <Paragraphs>215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KaiTi</vt:lpstr>
      <vt:lpstr>新細明體</vt:lpstr>
      <vt:lpstr>SimHei</vt:lpstr>
      <vt:lpstr>Arial</vt:lpstr>
      <vt:lpstr>Calibri</vt:lpstr>
      <vt:lpstr>Calibri Light</vt:lpstr>
      <vt:lpstr>Wingdings</vt:lpstr>
      <vt:lpstr>Office Theme</vt:lpstr>
      <vt:lpstr>Default Design</vt:lpstr>
      <vt:lpstr>2_Default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jason xiang</cp:lastModifiedBy>
  <cp:revision>232</cp:revision>
  <dcterms:created xsi:type="dcterms:W3CDTF">2014-12-30T18:22:34Z</dcterms:created>
  <dcterms:modified xsi:type="dcterms:W3CDTF">2022-03-27T09:08:06Z</dcterms:modified>
</cp:coreProperties>
</file>