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89105-1EDB-2D67-BEB3-C2D6C3658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9128F5-FD0A-FF5C-1D81-4E52143BB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92755-573E-3B84-280B-502AF7A1D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67477-DDA9-FEC5-6BEF-4276DA12B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0B73B-3324-725F-39F0-2488BBC27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8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4478D-85F3-B7ED-687B-5ABAA40DB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E386E8-51DB-1856-AA19-F07AC0CD6B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38B52-C8E3-28DF-366C-C9FD83DA2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61A70-5DC4-19D0-B358-C40089B46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EF577-6DB2-48E8-91DA-3E181DF7A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3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25D817-17FB-0491-D481-BD9FB8D683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DBAF42-4DF0-05B2-1B7F-B57EEB0DB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02D63-DF26-C2F8-917D-5B11A2069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30957-613F-B8BE-2748-DB69762DC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962AF-7020-FA41-A955-746E87307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2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5AC5B-DA50-B34D-D9ED-E3DFEE896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3E6F3-8975-54CD-442E-CE928909A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D9801-B1D9-430E-0276-8334325DA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3EEB5-D245-B472-F9DE-61A7B104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2EBED-8650-EBF9-0484-5F0F7C6F0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13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FDF4E-F291-E382-2DA3-1B8E22862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CEF0A1-D905-28CA-C188-97EB02A85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DF187-8AA4-96CB-6433-2AC5BCA45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B3829-90BA-2DEE-1F5A-55BCF4A87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7B8E4-0E3B-520E-01BE-D94153100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4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27397-076F-D5C8-BC02-F75102876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D4BD5-11B1-6891-E026-C5AF0CBE0C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FC639-B184-B238-4D3C-3F563E525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9B4CD0-141F-A064-1AA8-D454D7CFB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CBB44-1260-5A52-0671-7A51D1196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63928-FF4A-54DB-FE0D-B0B717533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4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D512A-BB72-68DF-5D57-8D7822A48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F9203-EA54-36F8-08FA-2CE0FC4BE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814B3-039B-1C08-A482-58D2571EB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BB47B-0A06-0BA9-8E12-E9B6AEAA8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0A34D0-3B17-37AF-B15A-EF6A17734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5C30B-A0F2-9DE5-CE1B-0AA4FC534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5B5AC2-9FE9-097F-5850-9CE3E8A5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4B3003-9177-2177-2F99-BE260FFE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3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2E552-83DB-A6F0-4D40-F938129D8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E19E08-E322-7631-B4A3-8C3C2B0BD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E7733A-1FB7-6D2C-ECB2-979418879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8AD5B5-643E-0B4B-C360-FAE95908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4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DF6C8C-762C-4744-092A-4C453805E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C291DE-A23F-A178-673F-09B7C10D6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A7C47A-5D93-74E9-D3DF-6D3346E06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4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A168D-DFB9-1457-4499-3139936EB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2E447-F199-1BA6-5E87-EA09E2359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D6F2C7-E982-A8F5-AEA2-2B70F0C34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C3C4B-617B-AEE8-8D22-C6C7ED57D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D9768-C535-A411-0BAA-0B37728ED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451178-C73B-DA2D-5A8E-F73AACA9E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8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39975-97CD-2FD1-E089-824ADC5B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EFADC7-37DC-8B44-1B5E-5ACA452FEF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0EA620-8819-1CE3-0F38-0A8BAEBD1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D2F03-F24F-2DB5-70F4-DCB1EBE21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C3306-E13A-24A7-883A-4BF4D4819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9C93A-2517-5703-F34A-E87BC55AA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2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C4F8D6-E17E-A932-6741-C56974568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19FDF5-8D84-6421-414B-DCA8CD19F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C16DD-B2E4-BB31-7283-CA4DB085F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5F713-9301-46B6-99EA-77ABC9631543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F27F3-372D-42B5-B0A7-F7CBDD240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99A85-8234-CDA7-1790-0E0CFC8391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33430-FD2E-46EB-A243-79BC47230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04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A17DD-2C55-003B-7E80-2C98B0154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08401"/>
          </a:xfrm>
        </p:spPr>
        <p:txBody>
          <a:bodyPr/>
          <a:lstStyle/>
          <a:p>
            <a:r>
              <a:rPr lang="zh-CN" altLang="en-US" b="1" i="0" dirty="0">
                <a:effectLst/>
                <a:latin typeface="Times New Roman" panose="02020603050405020304" pitchFamily="18" charset="0"/>
              </a:rPr>
              <a:t>阿摩司书 第一章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A7814A-8F30-3B9F-3605-58C0CF0E0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8944"/>
            <a:ext cx="9144000" cy="611909"/>
          </a:xfrm>
        </p:spPr>
        <p:txBody>
          <a:bodyPr/>
          <a:lstStyle/>
          <a:p>
            <a:r>
              <a:rPr lang="en-US" dirty="0"/>
              <a:t>03/12/2023</a:t>
            </a:r>
          </a:p>
        </p:txBody>
      </p:sp>
    </p:spTree>
    <p:extLst>
      <p:ext uri="{BB962C8B-B14F-4D97-AF65-F5344CB8AC3E}">
        <p14:creationId xmlns:p14="http://schemas.microsoft.com/office/powerpoint/2010/main" val="351883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A30545-6DC8-603D-9FD9-2DF60D57B7A1}"/>
              </a:ext>
            </a:extLst>
          </p:cNvPr>
          <p:cNvSpPr txBox="1"/>
          <p:nvPr/>
        </p:nvSpPr>
        <p:spPr>
          <a:xfrm>
            <a:off x="171452" y="276902"/>
            <a:ext cx="11895044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 startAt="4"/>
            </a:pPr>
            <a:r>
              <a:rPr lang="zh-CN" altLang="en-US" b="0" i="0" dirty="0">
                <a:effectLst/>
                <a:latin typeface="Times New Roman" panose="02020603050405020304" pitchFamily="18" charset="0"/>
              </a:rPr>
              <a:t>以色列人哪，任你们往伯特利去犯罪，到吉甲加增罪过；</a:t>
            </a:r>
            <a:r>
              <a:rPr lang="zh-CN" altLang="en-US" b="1" i="0" dirty="0">
                <a:effectLst/>
                <a:latin typeface="Times New Roman" panose="02020603050405020304" pitchFamily="18" charset="0"/>
              </a:rPr>
              <a:t>每日早晨献上你们的祭物，每三日奉上你们的十分之一。</a:t>
            </a:r>
          </a:p>
          <a:p>
            <a:pPr algn="l">
              <a:buFont typeface="+mj-lt"/>
              <a:buAutoNum type="arabicPeriod" startAt="5"/>
            </a:pPr>
            <a:r>
              <a:rPr lang="zh-CN" altLang="en-US" b="0" i="0" dirty="0">
                <a:effectLst/>
                <a:latin typeface="Times New Roman" panose="02020603050405020304" pitchFamily="18" charset="0"/>
              </a:rPr>
              <a:t>任你们</a:t>
            </a:r>
            <a:r>
              <a:rPr lang="zh-CN" altLang="en-US" b="1" i="0" dirty="0">
                <a:effectLst/>
                <a:latin typeface="Times New Roman" panose="02020603050405020304" pitchFamily="18" charset="0"/>
              </a:rPr>
              <a:t>献有酵的感谢祭</a:t>
            </a:r>
            <a:r>
              <a:rPr lang="zh-CN" altLang="en-US" b="0" i="0" dirty="0">
                <a:effectLst/>
                <a:latin typeface="Times New Roman" panose="02020603050405020304" pitchFamily="18" charset="0"/>
              </a:rPr>
              <a:t>，</a:t>
            </a:r>
            <a:r>
              <a:rPr lang="zh-CN" altLang="en-US" b="1" i="0" dirty="0">
                <a:effectLst/>
                <a:latin typeface="Times New Roman" panose="02020603050405020304" pitchFamily="18" charset="0"/>
              </a:rPr>
              <a:t>把甘心祭宣传报告给众人</a:t>
            </a:r>
            <a:r>
              <a:rPr lang="zh-CN" altLang="en-US" b="0" i="0" dirty="0">
                <a:effectLst/>
                <a:latin typeface="Times New Roman" panose="02020603050405020304" pitchFamily="18" charset="0"/>
              </a:rPr>
              <a:t>，</a:t>
            </a:r>
            <a:r>
              <a:rPr lang="zh-CN" altLang="en-US" b="1" i="0" dirty="0">
                <a:effectLst/>
                <a:latin typeface="Times New Roman" panose="02020603050405020304" pitchFamily="18" charset="0"/>
              </a:rPr>
              <a:t>因为是你们所喜爱的</a:t>
            </a:r>
            <a:r>
              <a:rPr lang="zh-CN" altLang="en-US" b="0" i="0" dirty="0">
                <a:effectLst/>
                <a:latin typeface="Times New Roman" panose="02020603050405020304" pitchFamily="18" charset="0"/>
              </a:rPr>
              <a:t>。</a:t>
            </a:r>
            <a:r>
              <a:rPr lang="zh-CN" altLang="en-US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这是主耶和华说的。</a:t>
            </a:r>
            <a:endParaRPr lang="en-US" altLang="zh-CN" b="1" i="0" dirty="0">
              <a:solidFill>
                <a:srgbClr val="C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endParaRPr lang="en-US" altLang="zh-CN" sz="2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为什么献祭却不讨神的喜悦？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l"/>
            <a:endParaRPr lang="en-US" altLang="zh-CN" sz="2000" b="1" i="0" dirty="0">
              <a:solidFill>
                <a:srgbClr val="C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endParaRPr lang="zh-CN" altLang="en-US" sz="2000" b="1" i="0" dirty="0">
              <a:solidFill>
                <a:srgbClr val="C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6"/>
            </a:pPr>
            <a:r>
              <a:rPr lang="zh-CN" altLang="en-US" b="0" i="0" dirty="0">
                <a:effectLst/>
                <a:latin typeface="Times New Roman" panose="02020603050405020304" pitchFamily="18" charset="0"/>
              </a:rPr>
              <a:t>我使你们在一切城中牙齿干净，在你们各处粮食缺乏，</a:t>
            </a:r>
            <a:r>
              <a:rPr lang="zh-CN" altLang="en-US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你们仍不归向我。这是耶和华说的。</a:t>
            </a:r>
            <a:endParaRPr lang="en-US" altLang="zh-CN" b="1" i="0" dirty="0">
              <a:solidFill>
                <a:srgbClr val="C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7"/>
            </a:pPr>
            <a:r>
              <a:rPr lang="zh-CN" altLang="en-US" b="0" i="0" dirty="0">
                <a:effectLst/>
                <a:latin typeface="Times New Roman" panose="02020603050405020304" pitchFamily="18" charset="0"/>
              </a:rPr>
              <a:t>在收割的前三月，我使雨停止，不降在你们那里；我降雨在这城，不降雨在那城；这块地有雨，那块地无雨；无雨的就枯干了。</a:t>
            </a:r>
          </a:p>
          <a:p>
            <a:pPr algn="l">
              <a:buFont typeface="+mj-lt"/>
              <a:buAutoNum type="arabicPeriod" startAt="8"/>
            </a:pPr>
            <a:r>
              <a:rPr lang="zh-CN" altLang="en-US" b="0" i="0" dirty="0">
                <a:effectLst/>
                <a:latin typeface="Times New Roman" panose="02020603050405020304" pitchFamily="18" charset="0"/>
              </a:rPr>
              <a:t>这样，两三城的人凑到一城去找水，却喝不足；</a:t>
            </a:r>
            <a:r>
              <a:rPr lang="zh-CN" altLang="en-US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你们仍不归向我。这是耶和华说的。</a:t>
            </a:r>
          </a:p>
          <a:p>
            <a:pPr algn="l">
              <a:buFont typeface="+mj-lt"/>
              <a:buAutoNum type="arabicPeriod" startAt="9"/>
            </a:pPr>
            <a:r>
              <a:rPr lang="zh-CN" altLang="en-US" b="0" i="0" dirty="0">
                <a:effectLst/>
                <a:latin typeface="Times New Roman" panose="02020603050405020304" pitchFamily="18" charset="0"/>
              </a:rPr>
              <a:t>我以旱风、霉烂攻击你们，你们园中许多菜蔬、葡萄树、无花果树、橄榄树都被剪虫所吃；</a:t>
            </a:r>
            <a:r>
              <a:rPr lang="zh-CN" altLang="en-US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你们仍不归向我。这是耶和华说的。</a:t>
            </a:r>
          </a:p>
          <a:p>
            <a:pPr algn="l">
              <a:buFont typeface="+mj-lt"/>
              <a:buAutoNum type="arabicPeriod" startAt="10"/>
            </a:pPr>
            <a:r>
              <a:rPr lang="zh-CN" altLang="en-US" b="0" i="0" dirty="0">
                <a:effectLst/>
                <a:latin typeface="Times New Roman" panose="02020603050405020304" pitchFamily="18" charset="0"/>
              </a:rPr>
              <a:t>我降瘟疫在你们中间，像在埃及一样；用刀杀戮你们的少年人，使你们的马匹被掳掠，营中尸首的臭气扑鼻；</a:t>
            </a:r>
            <a:r>
              <a:rPr lang="zh-CN" altLang="en-US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你们仍不归向我。这是耶和华说的。</a:t>
            </a:r>
          </a:p>
          <a:p>
            <a:pPr algn="l">
              <a:buFont typeface="+mj-lt"/>
              <a:buAutoNum type="arabicPeriod" startAt="11"/>
            </a:pPr>
            <a:r>
              <a:rPr lang="zh-CN" altLang="en-US" b="0" i="0" dirty="0">
                <a:effectLst/>
                <a:latin typeface="Times New Roman" panose="02020603050405020304" pitchFamily="18" charset="0"/>
              </a:rPr>
              <a:t>我倾覆你们中间的城邑，如同我从前倾覆所多玛、蛾摩拉一样，使你们好像从火中抽出来的一根柴；</a:t>
            </a:r>
            <a:r>
              <a:rPr lang="zh-CN" altLang="en-US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你们仍不归向我。这是耶和华说的。</a:t>
            </a:r>
            <a:endParaRPr lang="en-US" altLang="zh-CN" b="1" i="0" dirty="0">
              <a:solidFill>
                <a:srgbClr val="C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endParaRPr lang="en-US" altLang="zh-CN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为什么神降灾给以色列？</a:t>
            </a:r>
            <a:endParaRPr lang="en-US" altLang="zh-CN" sz="2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为什么以色列屡教不改、屡唤不醒？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endParaRPr lang="en-US" altLang="zh-CN" sz="20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zh-CN" altLang="en-US" sz="3200" b="1" dirty="0">
                <a:solidFill>
                  <a:srgbClr val="FF0000"/>
                </a:solidFill>
              </a:rPr>
              <a:t>神恒久忍耐的爱     </a:t>
            </a:r>
            <a:r>
              <a:rPr lang="en-US" altLang="zh-CN" sz="3200" b="1" dirty="0">
                <a:solidFill>
                  <a:srgbClr val="FF0000"/>
                </a:solidFill>
              </a:rPr>
              <a:t>vs</a:t>
            </a:r>
            <a:r>
              <a:rPr lang="zh-CN" altLang="en-US" sz="3200" b="1" dirty="0">
                <a:solidFill>
                  <a:srgbClr val="FF0000"/>
                </a:solidFill>
              </a:rPr>
              <a:t>     人的顽梗悖逆</a:t>
            </a:r>
            <a:endParaRPr lang="en-US" altLang="zh-CN" sz="3200" b="1" i="0" dirty="0">
              <a:solidFill>
                <a:srgbClr val="FF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58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9A2414-259C-8474-4F05-2CB106C34C63}"/>
              </a:ext>
            </a:extLst>
          </p:cNvPr>
          <p:cNvSpPr txBox="1"/>
          <p:nvPr/>
        </p:nvSpPr>
        <p:spPr>
          <a:xfrm>
            <a:off x="99732" y="109039"/>
            <a:ext cx="11992536" cy="6586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 startAt="12"/>
            </a:pPr>
            <a:r>
              <a:rPr lang="zh-CN" alt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（因此）</a:t>
            </a:r>
            <a:r>
              <a:rPr lang="zh-CN" altLang="en-US" sz="2400" b="0" i="0" dirty="0">
                <a:effectLst/>
                <a:latin typeface="Times New Roman" panose="02020603050405020304" pitchFamily="18" charset="0"/>
              </a:rPr>
              <a:t>以色列啊，我必向你如此行；</a:t>
            </a:r>
            <a:r>
              <a:rPr lang="zh-CN" alt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以色列啊，</a:t>
            </a:r>
            <a:r>
              <a:rPr lang="zh-CN" altLang="en-US" sz="2400" b="1" i="0" dirty="0">
                <a:effectLst/>
                <a:latin typeface="Times New Roman" panose="02020603050405020304" pitchFamily="18" charset="0"/>
              </a:rPr>
              <a:t>我既这样行，</a:t>
            </a:r>
            <a:r>
              <a:rPr lang="zh-CN" alt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你当预备迎见你的神。</a:t>
            </a:r>
          </a:p>
          <a:p>
            <a:pPr algn="l">
              <a:buFont typeface="+mj-lt"/>
              <a:buAutoNum type="arabicPeriod" startAt="13"/>
            </a:pPr>
            <a:r>
              <a:rPr lang="zh-CN" altLang="en-US" sz="2400" b="1" i="0" dirty="0">
                <a:effectLst/>
                <a:latin typeface="Times New Roman" panose="02020603050405020304" pitchFamily="18" charset="0"/>
              </a:rPr>
              <a:t>那</a:t>
            </a:r>
            <a:r>
              <a:rPr lang="zh-CN" altLang="en-US" sz="2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创山、造风、将心意指示人、使晨光变为幽暗、脚踏在地之高处的，他的名是耶和华─万军之神。</a:t>
            </a:r>
            <a:endParaRPr lang="en-US" altLang="zh-CN" sz="24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/>
            <a:endParaRPr lang="en-US" altLang="zh-CN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zh-CN" alt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因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为</a:t>
            </a:r>
            <a:r>
              <a:rPr lang="zh-CN" alt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：人已经全然败坏 </a:t>
            </a:r>
            <a:endParaRPr lang="en-US" altLang="zh-CN" sz="2400" b="1" i="0" dirty="0">
              <a:solidFill>
                <a:srgbClr val="FF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所以：我必向你如此行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但是：警告性的灾祸并不能使他们归向神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“你们仍不归向我”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5x</a:t>
            </a:r>
          </a:p>
          <a:p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所以： </a:t>
            </a:r>
            <a:r>
              <a:rPr lang="zh-CN" alt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你当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预备迎见你的神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(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准备迎接最终的审判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/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我们的神是什么样的神？</a:t>
            </a:r>
            <a:endParaRPr lang="en-US" altLang="zh-CN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创山、造风：</a:t>
            </a:r>
            <a:r>
              <a:rPr lang="zh-CN" altLang="en-US" sz="2400" b="1" dirty="0">
                <a:latin typeface="Times New Roman" panose="02020603050405020304" pitchFamily="18" charset="0"/>
              </a:rPr>
              <a:t>是创造有形无形世界的神</a:t>
            </a:r>
            <a:endParaRPr lang="en-US" altLang="zh-CN" sz="2400" b="1" dirty="0">
              <a:latin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将心意指示人： </a:t>
            </a:r>
            <a:r>
              <a:rPr lang="zh-CN" altLang="en-US" sz="2400" b="1" dirty="0">
                <a:latin typeface="Times New Roman" panose="02020603050405020304" pitchFamily="18" charset="0"/>
              </a:rPr>
              <a:t>是主动启示自己的神</a:t>
            </a:r>
            <a:endParaRPr lang="en-US" altLang="zh-CN" sz="2400" b="1" dirty="0">
              <a:latin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使晨光变为幽暗：</a:t>
            </a:r>
            <a:r>
              <a:rPr lang="zh-CN" altLang="en-US" sz="2400" b="1" dirty="0">
                <a:latin typeface="Times New Roman" panose="02020603050405020304" pitchFamily="18" charset="0"/>
              </a:rPr>
              <a:t>是管理万有的神</a:t>
            </a:r>
            <a:endParaRPr lang="en-US" altLang="zh-CN" sz="2400" b="1" dirty="0">
              <a:latin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脚踏在地之高处：</a:t>
            </a:r>
            <a:r>
              <a:rPr lang="zh-CN" altLang="en-US" sz="2400" b="1" dirty="0">
                <a:latin typeface="Times New Roman" panose="02020603050405020304" pitchFamily="18" charset="0"/>
              </a:rPr>
              <a:t>是审判全地的神</a:t>
            </a:r>
            <a:endParaRPr lang="en-US" altLang="zh-CN" sz="2400" b="1" dirty="0">
              <a:latin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耶和华─万军之神：</a:t>
            </a:r>
            <a:r>
              <a:rPr lang="zh-CN" altLang="en-US" sz="2400" b="1" dirty="0">
                <a:latin typeface="Times New Roman" panose="02020603050405020304" pitchFamily="18" charset="0"/>
              </a:rPr>
              <a:t>是大能的立约之神</a:t>
            </a:r>
            <a:endParaRPr lang="en-US" altLang="zh-CN" sz="2400" b="1" dirty="0">
              <a:latin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b="1" dirty="0">
              <a:latin typeface="Times New Roman" panose="02020603050405020304" pitchFamily="18" charset="0"/>
            </a:endParaRPr>
          </a:p>
          <a:p>
            <a:pPr algn="ctr"/>
            <a:r>
              <a:rPr lang="zh-CN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阿摩司书第四章对我们的启示是什么？</a:t>
            </a:r>
            <a:endParaRPr lang="en-US" altLang="zh-CN" sz="32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62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440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8F3034-6C2A-3CAB-F7D3-B632B3A45C61}"/>
              </a:ext>
            </a:extLst>
          </p:cNvPr>
          <p:cNvSpPr txBox="1"/>
          <p:nvPr/>
        </p:nvSpPr>
        <p:spPr>
          <a:xfrm>
            <a:off x="78509" y="0"/>
            <a:ext cx="12002655" cy="6771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当犹大王乌西雅，以色列王约阿施的儿子耶罗波安在位的时候，大地震前二年，提哥亚牧人中的阿摩司得默示论以色列。</a:t>
            </a:r>
          </a:p>
          <a:p>
            <a:pPr algn="l">
              <a:buFont typeface="+mj-lt"/>
              <a:buAutoNum type="arabicPeriod" startAt="2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他说：耶和华必从锡安吼叫，从耶路撒冷发声；牧人的草场要悲哀；迦密的山顶要枯干。</a:t>
            </a:r>
            <a:endParaRPr lang="en-US" altLang="zh-CN" sz="1700" b="1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en-US" altLang="zh-CN" sz="1000" b="1" i="0" dirty="0">
              <a:effectLst/>
              <a:latin typeface="Times New Roman" panose="02020603050405020304" pitchFamily="18" charset="0"/>
            </a:endParaRPr>
          </a:p>
          <a:p>
            <a:pPr algn="l"/>
            <a:r>
              <a:rPr lang="zh-CN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神审判以色列的邻国   </a:t>
            </a:r>
            <a:endParaRPr lang="en-US" altLang="zh-CN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zh-CN" altLang="en-US" sz="1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亚兰</a:t>
            </a:r>
            <a:endParaRPr lang="zh-CN" altLang="en-US" sz="17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3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耶和华如此说：大马色三番四次地犯罪，我必不免去他的刑罚；因为他以打粮食的铁器打过基列。</a:t>
            </a:r>
          </a:p>
          <a:p>
            <a:pPr algn="l">
              <a:buFont typeface="+mj-lt"/>
              <a:buAutoNum type="arabicPeriod" startAt="4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我却要降火在哈薛的家中，烧灭便哈达的宫殿。</a:t>
            </a:r>
          </a:p>
          <a:p>
            <a:pPr algn="l">
              <a:buFont typeface="+mj-lt"/>
              <a:buAutoNum type="arabicPeriod" startAt="5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我必折断大马色的门闩，剪除亚文平原的居民和伯伊甸掌权的。亚兰人必被掳到吉珥。这是耶和华说的。</a:t>
            </a:r>
            <a:endParaRPr lang="en-US" altLang="zh-CN" sz="1700" b="1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zh-CN" altLang="en-US" sz="1700" b="1" i="0" dirty="0">
              <a:effectLst/>
              <a:latin typeface="Times New Roman" panose="02020603050405020304" pitchFamily="18" charset="0"/>
            </a:endParaRPr>
          </a:p>
          <a:p>
            <a:r>
              <a:rPr lang="zh-CN" altLang="en-US" sz="1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非利士</a:t>
            </a:r>
            <a:endParaRPr lang="zh-CN" altLang="en-US" sz="17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6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耶和华如此说：迦萨三番四次地犯罪，我必不免去他的刑罚；因为他掳掠众民交给以东。</a:t>
            </a:r>
          </a:p>
          <a:p>
            <a:pPr algn="l">
              <a:buFont typeface="+mj-lt"/>
              <a:buAutoNum type="arabicPeriod" startAt="7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我却要降火在迦萨的城内，烧灭其中的宫殿。</a:t>
            </a:r>
          </a:p>
          <a:p>
            <a:pPr algn="l">
              <a:buFont typeface="+mj-lt"/>
              <a:buAutoNum type="arabicPeriod" startAt="8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我必剪除亚实突的居民和亚实基伦掌权的，也必反手攻击以革伦。非利士人所余剩的必都灭亡。这是主耶和华说的。</a:t>
            </a:r>
            <a:endParaRPr lang="en-US" altLang="zh-CN" sz="1700" b="1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en-US" altLang="zh-CN" sz="1700" b="1" i="0" dirty="0">
              <a:effectLst/>
              <a:latin typeface="Times New Roman" panose="02020603050405020304" pitchFamily="18" charset="0"/>
            </a:endParaRPr>
          </a:p>
          <a:p>
            <a:r>
              <a:rPr lang="zh-CN" altLang="en-US" sz="1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泰尔</a:t>
            </a:r>
            <a:endParaRPr lang="zh-CN" altLang="en-US" sz="17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9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耶和华如此说：推罗三番四次地犯罪，我必不免去他的刑罚；因为他将众民交给以东，并不记念弟兄的盟约。</a:t>
            </a:r>
          </a:p>
          <a:p>
            <a:pPr algn="l">
              <a:buFont typeface="+mj-lt"/>
              <a:buAutoNum type="arabicPeriod" startAt="10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我却要降火在推罗的城内，烧灭其中的宫殿。</a:t>
            </a:r>
            <a:endParaRPr lang="en-US" altLang="zh-CN" sz="1700" b="1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zh-CN" altLang="en-US" sz="1700" b="1" i="0" dirty="0">
              <a:effectLst/>
              <a:latin typeface="Times New Roman" panose="02020603050405020304" pitchFamily="18" charset="0"/>
            </a:endParaRPr>
          </a:p>
          <a:p>
            <a:r>
              <a:rPr lang="zh-CN" altLang="en-US" sz="1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以东</a:t>
            </a:r>
            <a:endParaRPr lang="zh-CN" altLang="en-US" sz="17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11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耶和华如此说：以东三番四次地犯罪，我必不免去他的刑罚；因为他拿刀追赶兄弟，毫无怜悯，发怒撕裂，永怀忿怒。</a:t>
            </a:r>
          </a:p>
          <a:p>
            <a:pPr algn="l">
              <a:buFont typeface="+mj-lt"/>
              <a:buAutoNum type="arabicPeriod" startAt="12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我却要降火在提幔，烧灭波斯拉的宫殿。</a:t>
            </a:r>
            <a:endParaRPr lang="en-US" altLang="zh-CN" sz="1700" b="1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zh-CN" altLang="en-US" sz="1700" b="1" i="0" dirty="0">
              <a:effectLst/>
              <a:latin typeface="Times New Roman" panose="02020603050405020304" pitchFamily="18" charset="0"/>
            </a:endParaRPr>
          </a:p>
          <a:p>
            <a:r>
              <a:rPr lang="zh-CN" altLang="en-US" sz="1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亚扪</a:t>
            </a:r>
            <a:endParaRPr lang="zh-CN" altLang="en-US" sz="17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13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耶和华如此说：亚扪人三番四次地犯罪，我必不免去他们的刑罚；因为他们剖开基列的孕妇，扩张自己的境界。</a:t>
            </a:r>
          </a:p>
          <a:p>
            <a:pPr algn="l">
              <a:buFont typeface="+mj-lt"/>
              <a:buAutoNum type="arabicPeriod" startAt="14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我却要在争战吶喊的日子，旋风狂暴的时候，点火在拉巴的城内，烧灭其中的宫殿。</a:t>
            </a:r>
          </a:p>
          <a:p>
            <a:pPr algn="l">
              <a:buFont typeface="+mj-lt"/>
              <a:buAutoNum type="arabicPeriod" startAt="15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他们的王和首领必一同被掳去。这是耶和华说的。</a:t>
            </a:r>
          </a:p>
        </p:txBody>
      </p:sp>
    </p:spTree>
    <p:extLst>
      <p:ext uri="{BB962C8B-B14F-4D97-AF65-F5344CB8AC3E}">
        <p14:creationId xmlns:p14="http://schemas.microsoft.com/office/powerpoint/2010/main" val="4284291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448984-A211-43F5-CD60-E335F2B53CCF}"/>
              </a:ext>
            </a:extLst>
          </p:cNvPr>
          <p:cNvSpPr txBox="1"/>
          <p:nvPr/>
        </p:nvSpPr>
        <p:spPr>
          <a:xfrm>
            <a:off x="480291" y="87807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代下二十六</a:t>
            </a:r>
            <a:endParaRPr lang="en-US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42EE1D-5FAC-89AC-7291-5AA0C268CBFF}"/>
              </a:ext>
            </a:extLst>
          </p:cNvPr>
          <p:cNvSpPr txBox="1"/>
          <p:nvPr/>
        </p:nvSpPr>
        <p:spPr>
          <a:xfrm>
            <a:off x="230910" y="494056"/>
            <a:ext cx="11961090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zh-CN" altLang="en-US" b="1" i="0" dirty="0">
                <a:effectLst/>
                <a:latin typeface="Times New Roman" panose="02020603050405020304" pitchFamily="18" charset="0"/>
              </a:rPr>
              <a:t>犹大众民立亚玛谢的儿子乌西雅接续他父作王，那时他年十六岁。</a:t>
            </a:r>
          </a:p>
          <a:p>
            <a:pPr algn="l">
              <a:buFont typeface="+mj-lt"/>
              <a:buAutoNum type="arabicPeriod" startAt="2"/>
            </a:pPr>
            <a:r>
              <a:rPr lang="zh-CN" altLang="en-US" sz="1400" b="0" i="0" dirty="0">
                <a:effectLst/>
                <a:latin typeface="Times New Roman" panose="02020603050405020304" pitchFamily="18" charset="0"/>
              </a:rPr>
              <a:t>（亚玛谢与他列祖同睡之后，乌西雅收回以禄仍归犹大，又重新修理。）</a:t>
            </a:r>
          </a:p>
          <a:p>
            <a:pPr algn="l">
              <a:buFont typeface="+mj-lt"/>
              <a:buAutoNum type="arabicPeriod" startAt="3"/>
            </a:pPr>
            <a:r>
              <a:rPr lang="zh-CN" altLang="en-US" sz="1400" b="0" i="0" dirty="0">
                <a:effectLst/>
                <a:latin typeface="Times New Roman" panose="02020603050405020304" pitchFamily="18" charset="0"/>
              </a:rPr>
              <a:t>乌西雅登基的时候年十六岁，在耶路撒冷作王五十二年。他母亲名叫耶可利雅，是耶路撒冷人。</a:t>
            </a:r>
          </a:p>
          <a:p>
            <a:pPr algn="l">
              <a:buFont typeface="+mj-lt"/>
              <a:buAutoNum type="arabicPeriod" startAt="4"/>
            </a:pPr>
            <a:r>
              <a:rPr lang="zh-CN" altLang="en-US" b="1" i="0" dirty="0">
                <a:effectLst/>
                <a:latin typeface="Times New Roman" panose="02020603050405020304" pitchFamily="18" charset="0"/>
              </a:rPr>
              <a:t>乌西雅行耶和华眼中看为正的事，效法他父亚玛谢一切所行的；</a:t>
            </a:r>
          </a:p>
          <a:p>
            <a:pPr algn="l">
              <a:buFont typeface="+mj-lt"/>
              <a:buAutoNum type="arabicPeriod" startAt="5"/>
            </a:pPr>
            <a:r>
              <a:rPr lang="zh-CN" altLang="en-US" b="1" i="0" dirty="0">
                <a:effectLst/>
                <a:latin typeface="Times New Roman" panose="02020603050405020304" pitchFamily="18" charset="0"/>
              </a:rPr>
              <a:t>通晓神默示，撒迦利亚在世的时候，乌西雅定意寻求神；他寻求耶和华，神就使他亨通。</a:t>
            </a:r>
          </a:p>
          <a:p>
            <a:pPr algn="l">
              <a:buFont typeface="+mj-lt"/>
              <a:buAutoNum type="arabicPeriod" startAt="6"/>
            </a:pPr>
            <a:r>
              <a:rPr lang="zh-CN" altLang="en-US" sz="1400" b="0" i="0" dirty="0">
                <a:effectLst/>
                <a:latin typeface="Times New Roman" panose="02020603050405020304" pitchFamily="18" charset="0"/>
              </a:rPr>
              <a:t>他出去攻击非利士人，拆毁了迦特城、雅比尼城，和亚实突城；在非利士人中，在亚实突境内，又建筑了些城。</a:t>
            </a:r>
          </a:p>
          <a:p>
            <a:pPr algn="l">
              <a:buFont typeface="+mj-lt"/>
              <a:buAutoNum type="arabicPeriod" startAt="7"/>
            </a:pPr>
            <a:r>
              <a:rPr lang="zh-CN" altLang="en-US" sz="1400" b="0" i="0" dirty="0">
                <a:effectLst/>
                <a:latin typeface="Times New Roman" panose="02020603050405020304" pitchFamily="18" charset="0"/>
              </a:rPr>
              <a:t>神帮助他攻击非利士人和住在姑珥巴力的亚拉伯人，并米乌尼人。</a:t>
            </a:r>
          </a:p>
          <a:p>
            <a:pPr algn="l">
              <a:buFont typeface="+mj-lt"/>
              <a:buAutoNum type="arabicPeriod" startAt="8"/>
            </a:pPr>
            <a:r>
              <a:rPr lang="zh-CN" altLang="en-US" b="1" i="0" dirty="0">
                <a:effectLst/>
                <a:latin typeface="Times New Roman" panose="02020603050405020304" pitchFamily="18" charset="0"/>
              </a:rPr>
              <a:t>亚扪人给乌西雅进贡。他的名声传到埃及，因他甚是强盛。</a:t>
            </a:r>
          </a:p>
          <a:p>
            <a:pPr algn="l">
              <a:buFont typeface="+mj-lt"/>
              <a:buAutoNum type="arabicPeriod" startAt="9"/>
            </a:pPr>
            <a:r>
              <a:rPr lang="zh-CN" altLang="en-US" sz="1400" b="0" i="0" dirty="0">
                <a:effectLst/>
                <a:latin typeface="Times New Roman" panose="02020603050405020304" pitchFamily="18" charset="0"/>
              </a:rPr>
              <a:t>乌西雅在耶路撒冷的角门和谷门，并城墙转弯之处，建筑城楼，且甚坚固；</a:t>
            </a:r>
          </a:p>
          <a:p>
            <a:pPr algn="l">
              <a:buFont typeface="+mj-lt"/>
              <a:buAutoNum type="arabicPeriod" startAt="10"/>
            </a:pPr>
            <a:r>
              <a:rPr lang="zh-CN" altLang="en-US" sz="1400" b="0" i="0" dirty="0">
                <a:effectLst/>
                <a:latin typeface="Times New Roman" panose="02020603050405020304" pitchFamily="18" charset="0"/>
              </a:rPr>
              <a:t>又在旷野与高原和平原，建筑望楼，挖了许多井，因他的牲畜甚多；又在山地和佳美之地，有农夫和修理葡萄园的人，因为他喜悦农事。</a:t>
            </a:r>
          </a:p>
          <a:p>
            <a:pPr algn="l">
              <a:buFont typeface="+mj-lt"/>
              <a:buAutoNum type="arabicPeriod" startAt="11"/>
            </a:pPr>
            <a:r>
              <a:rPr lang="zh-CN" altLang="en-US" sz="1400" b="0" i="0" dirty="0">
                <a:effectLst/>
                <a:latin typeface="Times New Roman" panose="02020603050405020304" pitchFamily="18" charset="0"/>
              </a:rPr>
              <a:t>乌西雅又有军兵，照书记耶利和官长玛西雅所数点的，在王的一个将军哈拿尼雅手下，分队出战。</a:t>
            </a:r>
          </a:p>
          <a:p>
            <a:pPr algn="l">
              <a:buFont typeface="+mj-lt"/>
              <a:buAutoNum type="arabicPeriod" startAt="12"/>
            </a:pPr>
            <a:r>
              <a:rPr lang="zh-CN" altLang="en-US" sz="1400" b="0" i="0" dirty="0">
                <a:effectLst/>
                <a:latin typeface="Times New Roman" panose="02020603050405020304" pitchFamily="18" charset="0"/>
              </a:rPr>
              <a:t>族长、大能勇士的总数共有二千六百人，</a:t>
            </a:r>
          </a:p>
          <a:p>
            <a:pPr algn="l">
              <a:buFont typeface="+mj-lt"/>
              <a:buAutoNum type="arabicPeriod" startAt="13"/>
            </a:pPr>
            <a:r>
              <a:rPr lang="zh-CN" altLang="en-US" sz="1400" b="0" i="0" dirty="0">
                <a:effectLst/>
                <a:latin typeface="Times New Roman" panose="02020603050405020304" pitchFamily="18" charset="0"/>
              </a:rPr>
              <a:t>他们手下的军兵共有三十万七千五百人，都有大能，善于争战，帮助王攻击仇敌。</a:t>
            </a:r>
          </a:p>
          <a:p>
            <a:pPr algn="l">
              <a:buFont typeface="+mj-lt"/>
              <a:buAutoNum type="arabicPeriod" startAt="14"/>
            </a:pPr>
            <a:r>
              <a:rPr lang="zh-CN" altLang="en-US" sz="1400" b="0" i="0" dirty="0">
                <a:effectLst/>
                <a:latin typeface="Times New Roman" panose="02020603050405020304" pitchFamily="18" charset="0"/>
              </a:rPr>
              <a:t>乌西雅为全军预备盾牌、枪、盔、甲、弓，和甩石的机弦，</a:t>
            </a:r>
          </a:p>
          <a:p>
            <a:pPr algn="l">
              <a:buFont typeface="+mj-lt"/>
              <a:buAutoNum type="arabicPeriod" startAt="15"/>
            </a:pPr>
            <a:r>
              <a:rPr lang="zh-CN" altLang="en-US" sz="1400" b="0" i="0" dirty="0">
                <a:effectLst/>
                <a:latin typeface="Times New Roman" panose="02020603050405020304" pitchFamily="18" charset="0"/>
              </a:rPr>
              <a:t>又在耶路撒冷使巧匠做机器，安在城楼和角楼上，用以射箭发石。</a:t>
            </a:r>
            <a:r>
              <a:rPr lang="zh-CN" altLang="en-US" b="1" i="0" dirty="0">
                <a:effectLst/>
                <a:latin typeface="Times New Roman" panose="02020603050405020304" pitchFamily="18" charset="0"/>
              </a:rPr>
              <a:t>乌西雅的名声传到远方；因为他得了非常的帮助，甚是强盛。</a:t>
            </a:r>
          </a:p>
          <a:p>
            <a:pPr algn="l">
              <a:buFont typeface="+mj-lt"/>
              <a:buAutoNum type="arabicPeriod" startAt="16"/>
            </a:pPr>
            <a:r>
              <a:rPr lang="zh-CN" altLang="en-US" sz="2000" b="1" i="0" dirty="0">
                <a:solidFill>
                  <a:srgbClr val="660066"/>
                </a:solidFill>
                <a:effectLst/>
                <a:latin typeface="Times New Roman" panose="02020603050405020304" pitchFamily="18" charset="0"/>
              </a:rPr>
              <a:t>他既强盛，就心高气傲，以致行事邪僻，干犯耶和华─他的神，进耶和华的殿，要在香坛上烧香。</a:t>
            </a:r>
          </a:p>
          <a:p>
            <a:pPr algn="l">
              <a:buFont typeface="+mj-lt"/>
              <a:buAutoNum type="arabicPeriod" startAt="17"/>
            </a:pPr>
            <a:r>
              <a:rPr lang="zh-CN" altLang="en-US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祭司亚撒利雅率领耶和华勇敢的祭司八十人，跟随他进去。</a:t>
            </a:r>
          </a:p>
          <a:p>
            <a:pPr algn="l">
              <a:buFont typeface="+mj-lt"/>
              <a:buAutoNum type="arabicPeriod" startAt="18"/>
            </a:pPr>
            <a:r>
              <a:rPr lang="zh-CN" altLang="en-US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他们就阻挡乌西雅王，</a:t>
            </a:r>
            <a:r>
              <a:rPr lang="zh-CN" altLang="en-US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</a:rPr>
              <a:t>对他说：乌西雅啊，给耶和华烧香不是你的事，乃是亚伦子孙承接圣职祭司的事。你出圣殿吧！因为你犯了罪。你行这事，耶和华神必不使你得荣耀。</a:t>
            </a:r>
          </a:p>
          <a:p>
            <a:pPr algn="l">
              <a:buFont typeface="+mj-lt"/>
              <a:buAutoNum type="arabicPeriod" startAt="19"/>
            </a:pPr>
            <a:r>
              <a:rPr lang="zh-CN" altLang="en-US" sz="2000" b="1" i="0" dirty="0">
                <a:solidFill>
                  <a:srgbClr val="660066"/>
                </a:solidFill>
                <a:effectLst/>
                <a:latin typeface="Times New Roman" panose="02020603050405020304" pitchFamily="18" charset="0"/>
              </a:rPr>
              <a:t>乌西雅就发怒，手拿香炉要烧香。</a:t>
            </a:r>
            <a:r>
              <a:rPr lang="zh-CN" altLang="en-US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他向祭司发怒的时候，在耶和华殿中香坛旁众祭司面前，额上忽然发出大痲疯。</a:t>
            </a:r>
          </a:p>
          <a:p>
            <a:pPr algn="l">
              <a:buFont typeface="+mj-lt"/>
              <a:buAutoNum type="arabicPeriod" startAt="20"/>
            </a:pPr>
            <a:r>
              <a:rPr lang="zh-CN" altLang="en-US" b="1" i="0" dirty="0">
                <a:effectLst/>
                <a:latin typeface="Times New Roman" panose="02020603050405020304" pitchFamily="18" charset="0"/>
              </a:rPr>
              <a:t>大祭司亚撒利雅和众祭司观看，见他额上发出大痲疯，就催他出殿；他自己也急速出去，因为耶和华降灾与他。</a:t>
            </a:r>
          </a:p>
          <a:p>
            <a:pPr algn="l">
              <a:buFont typeface="+mj-lt"/>
              <a:buAutoNum type="arabicPeriod" startAt="21"/>
            </a:pPr>
            <a:r>
              <a:rPr lang="zh-CN" altLang="en-US" b="1" i="0" dirty="0">
                <a:effectLst/>
                <a:latin typeface="Times New Roman" panose="02020603050405020304" pitchFamily="18" charset="0"/>
              </a:rPr>
              <a:t>乌西雅王长大痲疯直到死日，因此住在别的宫里，与耶和华的殿隔绝。</a:t>
            </a:r>
            <a:r>
              <a:rPr lang="zh-CN" altLang="en-US" sz="14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</a:rPr>
              <a:t>他儿子约坦管理家事，治理国民。</a:t>
            </a:r>
          </a:p>
          <a:p>
            <a:pPr algn="l">
              <a:buFont typeface="+mj-lt"/>
              <a:buAutoNum type="arabicPeriod" startAt="22"/>
            </a:pPr>
            <a:r>
              <a:rPr lang="zh-CN" altLang="en-US" sz="14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</a:rPr>
              <a:t>乌西雅其余的事，自始至终都是亚摩斯的儿子先知以赛亚所记的。</a:t>
            </a:r>
          </a:p>
          <a:p>
            <a:pPr algn="l">
              <a:buFont typeface="+mj-lt"/>
              <a:buAutoNum type="arabicPeriod" startAt="23"/>
            </a:pPr>
            <a:r>
              <a:rPr lang="zh-CN" altLang="en-US" sz="14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</a:rPr>
              <a:t>乌西雅与他列祖同睡，葬在王陵的田间他列祖的坟地里；因为人说，他是长大痲疯的。他儿子约坦接续他作王。</a:t>
            </a:r>
          </a:p>
        </p:txBody>
      </p:sp>
    </p:spTree>
    <p:extLst>
      <p:ext uri="{BB962C8B-B14F-4D97-AF65-F5344CB8AC3E}">
        <p14:creationId xmlns:p14="http://schemas.microsoft.com/office/powerpoint/2010/main" val="624664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8F3034-6C2A-3CAB-F7D3-B632B3A45C61}"/>
              </a:ext>
            </a:extLst>
          </p:cNvPr>
          <p:cNvSpPr txBox="1"/>
          <p:nvPr/>
        </p:nvSpPr>
        <p:spPr>
          <a:xfrm>
            <a:off x="78509" y="0"/>
            <a:ext cx="12002655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当犹大王乌西雅，以色列王约阿施的儿子耶罗波安在位的时候，大地震前二年，提哥亚牧人中的阿摩司得默示论以色列。</a:t>
            </a:r>
          </a:p>
          <a:p>
            <a:pPr algn="l">
              <a:buFont typeface="+mj-lt"/>
              <a:buAutoNum type="arabicPeriod" startAt="2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他说：耶和华必从锡安吼叫，从耶路撒冷发声；牧人的草场要悲哀；迦密的山顶要枯干。</a:t>
            </a:r>
            <a:endParaRPr lang="en-US" altLang="zh-CN" sz="1700" b="1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en-US" altLang="zh-CN" sz="1000" b="1" i="0" dirty="0">
              <a:effectLst/>
              <a:latin typeface="Times New Roman" panose="02020603050405020304" pitchFamily="18" charset="0"/>
            </a:endParaRPr>
          </a:p>
          <a:p>
            <a:pPr algn="l"/>
            <a:r>
              <a:rPr lang="zh-CN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神审判以色列的邻国   </a:t>
            </a:r>
            <a:endParaRPr lang="en-US" altLang="zh-CN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zh-CN" altLang="en-US" sz="1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亚兰</a:t>
            </a:r>
            <a:endParaRPr lang="zh-CN" altLang="en-US" sz="17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3"/>
            </a:pPr>
            <a:r>
              <a:rPr lang="zh-CN" altLang="en-US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耶和华如此说：大马色三番四次地犯罪，我必不免去他的刑罚；</a:t>
            </a: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因为他以打粮食的铁器打过基列。</a:t>
            </a:r>
          </a:p>
          <a:p>
            <a:pPr algn="l">
              <a:buFont typeface="+mj-lt"/>
              <a:buAutoNum type="arabicPeriod" startAt="4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我却要降火在哈薛的家中，烧灭便哈达的宫殿。</a:t>
            </a:r>
          </a:p>
          <a:p>
            <a:pPr algn="l">
              <a:buFont typeface="+mj-lt"/>
              <a:buAutoNum type="arabicPeriod" startAt="5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我必折断大马色的门闩，剪除亚文平原的居民和伯伊甸掌权的。亚兰人必被掳到吉珥。这是耶和华说的。</a:t>
            </a:r>
            <a:endParaRPr lang="en-US" altLang="zh-CN" sz="1700" b="1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zh-CN" altLang="en-US" sz="1000" b="1" i="0" dirty="0">
              <a:effectLst/>
              <a:latin typeface="Times New Roman" panose="02020603050405020304" pitchFamily="18" charset="0"/>
            </a:endParaRPr>
          </a:p>
          <a:p>
            <a:r>
              <a:rPr lang="zh-CN" altLang="en-US" sz="1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非利士</a:t>
            </a:r>
            <a:endParaRPr lang="zh-CN" altLang="en-US" sz="17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6"/>
            </a:pPr>
            <a:r>
              <a:rPr lang="zh-CN" altLang="en-US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耶和华如此说：迦萨三番四次地犯罪，我必不免去他的刑罚；</a:t>
            </a: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因为他掳掠众民交给以东。</a:t>
            </a:r>
          </a:p>
          <a:p>
            <a:pPr algn="l">
              <a:buFont typeface="+mj-lt"/>
              <a:buAutoNum type="arabicPeriod" startAt="7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我却要降火在迦萨的城内，烧灭其中的宫殿。</a:t>
            </a:r>
          </a:p>
          <a:p>
            <a:pPr algn="l">
              <a:buFont typeface="+mj-lt"/>
              <a:buAutoNum type="arabicPeriod" startAt="8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我必剪除亚实突的居民和亚实基伦掌权的，也必反手攻击以革伦。非利士人所余剩的必都灭亡。这是主耶和华说的。</a:t>
            </a:r>
            <a:endParaRPr lang="en-US" altLang="zh-CN" sz="1700" b="1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en-US" altLang="zh-CN" sz="1000" b="1" i="0" dirty="0">
              <a:effectLst/>
              <a:latin typeface="Times New Roman" panose="02020603050405020304" pitchFamily="18" charset="0"/>
            </a:endParaRPr>
          </a:p>
          <a:p>
            <a:r>
              <a:rPr lang="zh-CN" altLang="en-US" sz="1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泰尔</a:t>
            </a:r>
            <a:endParaRPr lang="zh-CN" altLang="en-US" sz="17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9"/>
            </a:pPr>
            <a:r>
              <a:rPr lang="zh-CN" altLang="en-US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耶和华如此说：推罗三番四次地犯罪，我必不免去他的刑罚；</a:t>
            </a: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因为他将众民交给以东，并不记念弟兄的盟约。</a:t>
            </a:r>
          </a:p>
          <a:p>
            <a:pPr algn="l">
              <a:buFont typeface="+mj-lt"/>
              <a:buAutoNum type="arabicPeriod" startAt="10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我却要降火在推罗的城内，烧灭其中的宫殿。</a:t>
            </a:r>
            <a:endParaRPr lang="en-US" altLang="zh-CN" sz="1700" b="1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zh-CN" altLang="en-US" sz="1000" b="1" i="0" dirty="0">
              <a:effectLst/>
              <a:latin typeface="Times New Roman" panose="02020603050405020304" pitchFamily="18" charset="0"/>
            </a:endParaRPr>
          </a:p>
          <a:p>
            <a:r>
              <a:rPr lang="zh-CN" altLang="en-US" sz="1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以东</a:t>
            </a:r>
            <a:endParaRPr lang="zh-CN" altLang="en-US" sz="17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11"/>
            </a:pPr>
            <a:r>
              <a:rPr lang="zh-CN" altLang="en-US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耶和华如此说：以东三番四次地犯罪，我必不免去他的刑罚；</a:t>
            </a: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因为他拿刀追赶兄弟，毫无怜悯，发怒撕裂，永怀忿怒。</a:t>
            </a:r>
          </a:p>
          <a:p>
            <a:pPr algn="l">
              <a:buFont typeface="+mj-lt"/>
              <a:buAutoNum type="arabicPeriod" startAt="12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我却要降火在提幔，烧灭波斯拉的宫殿。</a:t>
            </a:r>
            <a:endParaRPr lang="en-US" altLang="zh-CN" sz="1700" b="1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zh-CN" altLang="en-US" sz="1000" b="1" i="0" dirty="0">
              <a:effectLst/>
              <a:latin typeface="Times New Roman" panose="02020603050405020304" pitchFamily="18" charset="0"/>
            </a:endParaRPr>
          </a:p>
          <a:p>
            <a:r>
              <a:rPr lang="zh-CN" altLang="en-US" sz="1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亚扪</a:t>
            </a:r>
            <a:endParaRPr lang="zh-CN" altLang="en-US" sz="17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13"/>
            </a:pPr>
            <a:r>
              <a:rPr lang="zh-CN" altLang="en-US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耶和华如此说：亚扪人三番四次地犯罪，我必不免去他们的刑罚；</a:t>
            </a: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因为他们剖开基列的孕妇，扩张自己的境界。</a:t>
            </a:r>
          </a:p>
          <a:p>
            <a:pPr algn="l">
              <a:buFont typeface="+mj-lt"/>
              <a:buAutoNum type="arabicPeriod" startAt="14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我却要在争战吶喊的日子，旋风狂暴的时候，点火在拉巴的城内，烧灭其中的宫殿。</a:t>
            </a:r>
          </a:p>
          <a:p>
            <a:pPr algn="l">
              <a:buFont typeface="+mj-lt"/>
              <a:buAutoNum type="arabicPeriod" startAt="15"/>
            </a:pPr>
            <a:r>
              <a:rPr lang="zh-CN" altLang="en-US" sz="1700" b="1" i="0" dirty="0">
                <a:effectLst/>
                <a:latin typeface="Times New Roman" panose="02020603050405020304" pitchFamily="18" charset="0"/>
              </a:rPr>
              <a:t>他们的王和首领必一同被掳去。这是耶和华说的。</a:t>
            </a:r>
          </a:p>
        </p:txBody>
      </p:sp>
    </p:spTree>
    <p:extLst>
      <p:ext uri="{BB962C8B-B14F-4D97-AF65-F5344CB8AC3E}">
        <p14:creationId xmlns:p14="http://schemas.microsoft.com/office/powerpoint/2010/main" val="178182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C76826-B283-DF06-8DEB-F3D24014A319}"/>
              </a:ext>
            </a:extLst>
          </p:cNvPr>
          <p:cNvSpPr txBox="1"/>
          <p:nvPr/>
        </p:nvSpPr>
        <p:spPr>
          <a:xfrm>
            <a:off x="614218" y="956530"/>
            <a:ext cx="10963563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CN" altLang="en-US" sz="2400" b="1" i="0" dirty="0">
                <a:effectLst/>
                <a:latin typeface="Times New Roman" panose="02020603050405020304" pitchFamily="18" charset="0"/>
              </a:rPr>
              <a:t>阿摩司书 第二章</a:t>
            </a:r>
            <a:endParaRPr lang="en-US" altLang="zh-CN" sz="2400" b="1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en-US" altLang="zh-CN" sz="2000" b="0" i="0" dirty="0">
              <a:effectLst/>
              <a:latin typeface="Times New Roman" panose="02020603050405020304" pitchFamily="18" charset="0"/>
            </a:endParaRPr>
          </a:p>
          <a:p>
            <a:pPr algn="l"/>
            <a:r>
              <a:rPr lang="zh-CN" altLang="en-US" sz="2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摩押</a:t>
            </a:r>
            <a:endParaRPr lang="en-US" altLang="zh-CN" sz="2000" b="1" i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zh-CN" altLang="en-US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耶和华如此说：摩押三番四次地犯罪，我必不免去他的刑罚；</a:t>
            </a:r>
            <a:r>
              <a:rPr lang="zh-CN" altLang="en-US" sz="2000" b="0" i="0" dirty="0">
                <a:effectLst/>
                <a:latin typeface="Times New Roman" panose="02020603050405020304" pitchFamily="18" charset="0"/>
              </a:rPr>
              <a:t>因为他将以东王的骸骨焚烧成灰。</a:t>
            </a:r>
          </a:p>
          <a:p>
            <a:pPr algn="l">
              <a:buFont typeface="+mj-lt"/>
              <a:buAutoNum type="arabicPeriod" startAt="2"/>
            </a:pPr>
            <a:r>
              <a:rPr lang="zh-CN" altLang="en-US" sz="2000" b="0" i="0" dirty="0">
                <a:effectLst/>
                <a:latin typeface="Times New Roman" panose="02020603050405020304" pitchFamily="18" charset="0"/>
              </a:rPr>
              <a:t>我却要降火在摩押，烧灭加略的宫殿。摩押必在哄嚷吶喊吹角之中死亡。</a:t>
            </a:r>
          </a:p>
          <a:p>
            <a:pPr algn="l">
              <a:buFont typeface="+mj-lt"/>
              <a:buAutoNum type="arabicPeriod" startAt="3"/>
            </a:pPr>
            <a:r>
              <a:rPr lang="zh-CN" altLang="en-US" sz="2000" b="0" i="0" dirty="0">
                <a:effectLst/>
                <a:latin typeface="Times New Roman" panose="02020603050405020304" pitchFamily="18" charset="0"/>
              </a:rPr>
              <a:t>我必剪除摩押中的审判者，将其中的一切首领和他一同杀戮。这是耶和华说的。</a:t>
            </a:r>
            <a:endParaRPr lang="en-US" altLang="zh-CN" sz="2000" b="0" i="0" dirty="0">
              <a:effectLst/>
              <a:latin typeface="Times New Roman" panose="02020603050405020304" pitchFamily="18" charset="0"/>
            </a:endParaRPr>
          </a:p>
          <a:p>
            <a:pPr algn="l"/>
            <a:endParaRPr lang="en-US" altLang="zh-CN" sz="2000" dirty="0">
              <a:latin typeface="Times New Roman" panose="02020603050405020304" pitchFamily="18" charset="0"/>
            </a:endParaRPr>
          </a:p>
          <a:p>
            <a:pPr algn="l"/>
            <a:r>
              <a:rPr lang="zh-CN" altLang="en-US" sz="2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犹大</a:t>
            </a:r>
          </a:p>
          <a:p>
            <a:pPr algn="l">
              <a:buFont typeface="+mj-lt"/>
              <a:buAutoNum type="arabicPeriod" startAt="4"/>
            </a:pPr>
            <a:r>
              <a:rPr lang="zh-CN" altLang="en-US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耶和华如此说：犹大人三番四次地犯罪，我必不免去他们的刑罚；</a:t>
            </a:r>
            <a:r>
              <a:rPr lang="zh-CN" altLang="en-US" sz="2000" b="0" i="0" dirty="0">
                <a:effectLst/>
                <a:latin typeface="Times New Roman" panose="02020603050405020304" pitchFamily="18" charset="0"/>
              </a:rPr>
              <a:t>因为他们厌弃耶和华的训诲，不遵守他的律例。他们列祖所随从虚假的偶像使他们走迷了。</a:t>
            </a:r>
          </a:p>
          <a:p>
            <a:pPr algn="l">
              <a:buFont typeface="+mj-lt"/>
              <a:buAutoNum type="arabicPeriod" startAt="5"/>
            </a:pPr>
            <a:r>
              <a:rPr lang="zh-CN" altLang="en-US" sz="2000" b="0" i="0" dirty="0">
                <a:effectLst/>
                <a:latin typeface="Times New Roman" panose="02020603050405020304" pitchFamily="18" charset="0"/>
              </a:rPr>
              <a:t>我却要降火在犹大，烧灭耶路撒冷的宫殿。</a:t>
            </a:r>
            <a:endParaRPr lang="en-US" altLang="zh-CN" sz="2000" b="0" i="0" dirty="0"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5"/>
            </a:pPr>
            <a:endParaRPr lang="en-US" altLang="zh-CN" sz="2000" dirty="0">
              <a:latin typeface="Times New Roman" panose="02020603050405020304" pitchFamily="18" charset="0"/>
            </a:endParaRPr>
          </a:p>
          <a:p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以色列遭受的审判</a:t>
            </a:r>
            <a:endParaRPr lang="zh-CN" altLang="en-US" sz="2000" b="0" i="0" dirty="0"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 startAt="6"/>
            </a:pPr>
            <a:r>
              <a:rPr lang="zh-CN" altLang="en-US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耶和华如此说：以色列人三番四次地犯罪，我必不免去他们的刑罚</a:t>
            </a:r>
            <a:r>
              <a:rPr lang="zh-CN" altLang="en-US" sz="2000" b="0" i="0" dirty="0">
                <a:effectLst/>
                <a:latin typeface="Times New Roman" panose="02020603050405020304" pitchFamily="18" charset="0"/>
              </a:rPr>
              <a:t>；因他们为银子卖了义人，为一双鞋卖了穷人。</a:t>
            </a:r>
          </a:p>
        </p:txBody>
      </p:sp>
    </p:spTree>
    <p:extLst>
      <p:ext uri="{BB962C8B-B14F-4D97-AF65-F5344CB8AC3E}">
        <p14:creationId xmlns:p14="http://schemas.microsoft.com/office/powerpoint/2010/main" val="703763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p&#10;&#10;Description automatically generated">
            <a:extLst>
              <a:ext uri="{FF2B5EF4-FFF2-40B4-BE49-F238E27FC236}">
                <a16:creationId xmlns:a16="http://schemas.microsoft.com/office/drawing/2014/main" id="{6DC029D7-F5C5-3D8B-F85A-AA7ED50EBC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582" y="293941"/>
            <a:ext cx="4682836" cy="6270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034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A17DD-2C55-003B-7E80-2C98B0154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08401"/>
          </a:xfrm>
        </p:spPr>
        <p:txBody>
          <a:bodyPr/>
          <a:lstStyle/>
          <a:p>
            <a:r>
              <a:rPr lang="zh-CN" altLang="en-US" b="1" i="0" dirty="0">
                <a:effectLst/>
                <a:latin typeface="Times New Roman" panose="02020603050405020304" pitchFamily="18" charset="0"/>
              </a:rPr>
              <a:t>阿摩司书 第四章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A7814A-8F30-3B9F-3605-58C0CF0E0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8944"/>
            <a:ext cx="9144000" cy="611909"/>
          </a:xfrm>
        </p:spPr>
        <p:txBody>
          <a:bodyPr/>
          <a:lstStyle/>
          <a:p>
            <a:r>
              <a:rPr lang="en-US" dirty="0"/>
              <a:t>04/02/2023</a:t>
            </a:r>
          </a:p>
        </p:txBody>
      </p:sp>
    </p:spTree>
    <p:extLst>
      <p:ext uri="{BB962C8B-B14F-4D97-AF65-F5344CB8AC3E}">
        <p14:creationId xmlns:p14="http://schemas.microsoft.com/office/powerpoint/2010/main" val="3293048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A682B4-5D82-E145-76F0-88FBBA240162}"/>
              </a:ext>
            </a:extLst>
          </p:cNvPr>
          <p:cNvSpPr txBox="1"/>
          <p:nvPr/>
        </p:nvSpPr>
        <p:spPr>
          <a:xfrm>
            <a:off x="99732" y="312762"/>
            <a:ext cx="11992536" cy="6232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你们住撒玛利亚山如巴珊母牛的啊，当听我的话─你们欺负贫寒的，压碎穷乏的，对家主说：拿酒来，我们喝吧！</a:t>
            </a:r>
          </a:p>
          <a:p>
            <a:pPr algn="l">
              <a:buFont typeface="+mj-lt"/>
              <a:buAutoNum type="arabicPeriod" startAt="2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主耶和华指着自己的圣洁起誓说：日子快到，人必用钩子将你们钩去，用鱼钩将你们余剩的钩去。</a:t>
            </a:r>
          </a:p>
          <a:p>
            <a:pPr algn="l">
              <a:buFont typeface="+mj-lt"/>
              <a:buAutoNum type="arabicPeriod" startAt="3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你们各人必从破口直往前行，投入哈门。</a:t>
            </a:r>
            <a:r>
              <a:rPr lang="zh-CN" altLang="en-US" sz="21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这是耶和华说的。</a:t>
            </a:r>
          </a:p>
          <a:p>
            <a:pPr algn="l">
              <a:buFont typeface="+mj-lt"/>
              <a:buAutoNum type="arabicPeriod" startAt="4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以色列人哪，任你们往伯特利去犯罪，到吉甲加增罪过；每日早晨献上你们的祭物，每三日奉上你们的十分之一。</a:t>
            </a:r>
          </a:p>
          <a:p>
            <a:pPr algn="l">
              <a:buFont typeface="+mj-lt"/>
              <a:buAutoNum type="arabicPeriod" startAt="5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任你们献有酵的感谢祭，把甘心祭宣传报告给众人，因为是你们所喜爱的。</a:t>
            </a:r>
            <a:r>
              <a:rPr lang="zh-CN" altLang="en-US" sz="21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这是主耶和华说的。</a:t>
            </a:r>
          </a:p>
          <a:p>
            <a:pPr algn="l">
              <a:buFont typeface="+mj-lt"/>
              <a:buAutoNum type="arabicPeriod" startAt="6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我使你们在一切城中牙齿干净，在你们各处粮食缺乏，</a:t>
            </a:r>
            <a:r>
              <a:rPr lang="zh-CN" altLang="en-US" sz="21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你们仍不归向我。这是耶和华说的。</a:t>
            </a:r>
          </a:p>
          <a:p>
            <a:pPr algn="l">
              <a:buFont typeface="+mj-lt"/>
              <a:buAutoNum type="arabicPeriod" startAt="7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在收割的前三月，我使雨停止，不降在你们那里；我降雨在这城，不降雨在那城；这块地有雨，那块地无雨；无雨的就枯干了。</a:t>
            </a:r>
          </a:p>
          <a:p>
            <a:pPr algn="l">
              <a:buFont typeface="+mj-lt"/>
              <a:buAutoNum type="arabicPeriod" startAt="8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这样，两三城的人凑到一城去找水，却喝不足；</a:t>
            </a:r>
            <a:r>
              <a:rPr lang="zh-CN" altLang="en-US" sz="21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你们仍不归向我。这是耶和华说的。</a:t>
            </a:r>
          </a:p>
          <a:p>
            <a:pPr algn="l">
              <a:buFont typeface="+mj-lt"/>
              <a:buAutoNum type="arabicPeriod" startAt="9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我以旱风、霉烂攻击你们，你们园中许多菜蔬、葡萄树、无花果树、橄榄树都被剪虫所吃；</a:t>
            </a:r>
            <a:r>
              <a:rPr lang="zh-CN" altLang="en-US" sz="21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你们仍不归向我。这是耶和华说的。</a:t>
            </a:r>
          </a:p>
          <a:p>
            <a:pPr algn="l">
              <a:buFont typeface="+mj-lt"/>
              <a:buAutoNum type="arabicPeriod" startAt="10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我降瘟疫在你们中间，像在埃及一样；用刀杀戮你们的少年人，使你们的马匹被掳掠，营中尸首的臭气扑鼻；</a:t>
            </a:r>
            <a:r>
              <a:rPr lang="zh-CN" altLang="en-US" sz="21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你们仍不归向我。这是耶和华说的。</a:t>
            </a:r>
          </a:p>
          <a:p>
            <a:pPr algn="l">
              <a:buFont typeface="+mj-lt"/>
              <a:buAutoNum type="arabicPeriod" startAt="11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我倾覆你们中间的城邑，如同我从前倾覆所多玛、蛾摩拉一样，使你们好像从火中抽出来的一根柴；</a:t>
            </a:r>
            <a:r>
              <a:rPr lang="zh-CN" altLang="en-US" sz="21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你们仍不归向我。这是耶和华说的。</a:t>
            </a:r>
          </a:p>
          <a:p>
            <a:pPr algn="l">
              <a:buFont typeface="+mj-lt"/>
              <a:buAutoNum type="arabicPeriod" startAt="12"/>
            </a:pPr>
            <a:r>
              <a:rPr lang="zh-CN" altLang="en-US" sz="2100" b="0" i="0" dirty="0">
                <a:effectLst/>
                <a:latin typeface="Times New Roman" panose="02020603050405020304" pitchFamily="18" charset="0"/>
              </a:rPr>
              <a:t>以色列啊，我必向你如此行；</a:t>
            </a:r>
            <a:r>
              <a:rPr lang="zh-CN" altLang="en-US" sz="2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以色列啊，</a:t>
            </a:r>
            <a:r>
              <a:rPr lang="zh-CN" altLang="en-US" sz="2100" b="1" i="0" dirty="0">
                <a:effectLst/>
                <a:latin typeface="Times New Roman" panose="02020603050405020304" pitchFamily="18" charset="0"/>
              </a:rPr>
              <a:t>我既这样行，</a:t>
            </a:r>
            <a:r>
              <a:rPr lang="zh-CN" altLang="en-US" sz="2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你当预备迎见你的神。</a:t>
            </a:r>
          </a:p>
          <a:p>
            <a:pPr algn="l">
              <a:buFont typeface="+mj-lt"/>
              <a:buAutoNum type="arabicPeriod" startAt="13"/>
            </a:pPr>
            <a:r>
              <a:rPr lang="zh-CN" altLang="en-US" sz="2100" b="1" i="0" dirty="0">
                <a:effectLst/>
                <a:latin typeface="Times New Roman" panose="02020603050405020304" pitchFamily="18" charset="0"/>
              </a:rPr>
              <a:t>那</a:t>
            </a:r>
            <a:r>
              <a:rPr lang="zh-CN" altLang="en-US" sz="21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创山、造风、将心意指示人、使晨光变为幽暗、脚踏在地之高处的，他的名是耶和华─万军之神。</a:t>
            </a:r>
          </a:p>
        </p:txBody>
      </p:sp>
    </p:spTree>
    <p:extLst>
      <p:ext uri="{BB962C8B-B14F-4D97-AF65-F5344CB8AC3E}">
        <p14:creationId xmlns:p14="http://schemas.microsoft.com/office/powerpoint/2010/main" val="569764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9A07CF-E598-7BC7-A62D-EF0C3E0BB8B0}"/>
              </a:ext>
            </a:extLst>
          </p:cNvPr>
          <p:cNvSpPr txBox="1"/>
          <p:nvPr/>
        </p:nvSpPr>
        <p:spPr>
          <a:xfrm>
            <a:off x="235323" y="97725"/>
            <a:ext cx="1172135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0" i="0" dirty="0">
                <a:effectLst/>
                <a:latin typeface="Times New Roman" panose="02020603050405020304" pitchFamily="18" charset="0"/>
              </a:rPr>
              <a:t>阿摩司书 第四章</a:t>
            </a:r>
            <a:endParaRPr lang="en-US" altLang="zh-CN" sz="1800" b="0" i="0" dirty="0">
              <a:effectLst/>
              <a:latin typeface="Times New Roman" panose="02020603050405020304" pitchFamily="18" charset="0"/>
            </a:endParaRPr>
          </a:p>
          <a:p>
            <a:r>
              <a:rPr lang="en-US" altLang="zh-CN" sz="1800" b="0" i="0" dirty="0">
                <a:effectLst/>
                <a:latin typeface="Times New Roman" panose="02020603050405020304" pitchFamily="18" charset="0"/>
              </a:rPr>
              <a:t>1 </a:t>
            </a:r>
            <a:r>
              <a:rPr lang="zh-CN" altLang="en-US" sz="1800" b="0" i="0" dirty="0">
                <a:effectLst/>
                <a:latin typeface="Times New Roman" panose="02020603050405020304" pitchFamily="18" charset="0"/>
              </a:rPr>
              <a:t>你们住撒玛利亚山如</a:t>
            </a:r>
            <a:r>
              <a:rPr lang="zh-CN" altLang="en-US" sz="1800" b="1" i="0" dirty="0">
                <a:effectLst/>
                <a:latin typeface="Times New Roman" panose="02020603050405020304" pitchFamily="18" charset="0"/>
              </a:rPr>
              <a:t>巴珊母牛</a:t>
            </a:r>
            <a:r>
              <a:rPr lang="zh-CN" altLang="en-US" sz="1800" b="0" i="0" dirty="0">
                <a:effectLst/>
                <a:latin typeface="Times New Roman" panose="02020603050405020304" pitchFamily="18" charset="0"/>
              </a:rPr>
              <a:t>的啊，当听我的话─你们</a:t>
            </a:r>
            <a:r>
              <a:rPr lang="zh-CN" altLang="en-US" sz="1800" b="1" i="0" dirty="0">
                <a:effectLst/>
                <a:latin typeface="Times New Roman" panose="02020603050405020304" pitchFamily="18" charset="0"/>
              </a:rPr>
              <a:t>欺负贫寒</a:t>
            </a:r>
            <a:r>
              <a:rPr lang="zh-CN" altLang="en-US" sz="1800" b="0" i="0" dirty="0">
                <a:effectLst/>
                <a:latin typeface="Times New Roman" panose="02020603050405020304" pitchFamily="18" charset="0"/>
              </a:rPr>
              <a:t>的，</a:t>
            </a:r>
            <a:r>
              <a:rPr lang="zh-CN" altLang="en-US" sz="1800" b="1" i="0" dirty="0">
                <a:effectLst/>
                <a:latin typeface="Times New Roman" panose="02020603050405020304" pitchFamily="18" charset="0"/>
              </a:rPr>
              <a:t>压碎穷乏</a:t>
            </a:r>
            <a:r>
              <a:rPr lang="zh-CN" altLang="en-US" sz="1800" b="0" i="0" dirty="0">
                <a:effectLst/>
                <a:latin typeface="Times New Roman" panose="02020603050405020304" pitchFamily="18" charset="0"/>
              </a:rPr>
              <a:t>的，对家主说：拿酒来，我们喝吧！</a:t>
            </a:r>
            <a:endParaRPr lang="en-US" altLang="zh-CN" sz="1800" b="0" i="0" dirty="0">
              <a:effectLst/>
              <a:latin typeface="Times New Roman" panose="02020603050405020304" pitchFamily="18" charset="0"/>
            </a:endParaRPr>
          </a:p>
          <a:p>
            <a:r>
              <a:rPr lang="en-US" altLang="zh-CN" sz="1800" b="0" i="0" dirty="0">
                <a:effectLst/>
                <a:latin typeface="Times New Roman" panose="02020603050405020304" pitchFamily="18" charset="0"/>
              </a:rPr>
              <a:t>2 </a:t>
            </a:r>
            <a:r>
              <a:rPr lang="zh-CN" altLang="en-US" sz="1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主耶和华指着自己的圣洁起誓说：日子快到，</a:t>
            </a:r>
            <a:r>
              <a:rPr lang="zh-CN" altLang="en-US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人必用钩子将你们钩去，用鱼钩将你们余剩的钩去。</a:t>
            </a:r>
          </a:p>
          <a:p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3 </a:t>
            </a:r>
            <a:r>
              <a:rPr lang="zh-CN" altLang="en-US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你们各人必从破口直往前行，投入哈门。这是耶和华说的</a:t>
            </a:r>
            <a:r>
              <a:rPr lang="zh-CN" altLang="en-US" sz="1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。</a:t>
            </a:r>
          </a:p>
          <a:p>
            <a:endParaRPr lang="zh-CN" altLang="en-US" sz="1400" b="0" i="0" dirty="0">
              <a:effectLst/>
              <a:latin typeface="Times New Roman" panose="02020603050405020304" pitchFamily="18" charset="0"/>
            </a:endParaRPr>
          </a:p>
          <a:p>
            <a:r>
              <a:rPr lang="zh-CN" altLang="en-US" dirty="0"/>
              <a:t>巴珊的母牛</a:t>
            </a:r>
            <a:r>
              <a:rPr lang="en-US" altLang="zh-CN" dirty="0"/>
              <a:t>:  </a:t>
            </a:r>
            <a:r>
              <a:rPr lang="zh-CN" altLang="en-US" dirty="0"/>
              <a:t>讽刺生活奢华的北国贵妇</a:t>
            </a:r>
            <a:endParaRPr lang="en-US" altLang="zh-CN" dirty="0"/>
          </a:p>
          <a:p>
            <a:endParaRPr lang="en-US" sz="1400" dirty="0"/>
          </a:p>
          <a:p>
            <a:r>
              <a:rPr lang="zh-CN" altLang="en-US" dirty="0"/>
              <a:t>阿摩司书 第二章</a:t>
            </a:r>
            <a:endParaRPr lang="en-US" altLang="zh-CN" dirty="0"/>
          </a:p>
          <a:p>
            <a:r>
              <a:rPr lang="en-US" altLang="zh-CN" dirty="0"/>
              <a:t>6 </a:t>
            </a:r>
            <a:r>
              <a:rPr lang="zh-CN" altLang="en-US" dirty="0"/>
              <a:t>耶和华如此说：以色列人三番四次地犯罪，我必不免去他们的刑罚；因</a:t>
            </a:r>
            <a:r>
              <a:rPr lang="zh-CN" altLang="en-US" b="1" dirty="0"/>
              <a:t>他们为银子卖了义人</a:t>
            </a:r>
            <a:r>
              <a:rPr lang="zh-CN" altLang="en-US" dirty="0"/>
              <a:t>，</a:t>
            </a:r>
            <a:r>
              <a:rPr lang="zh-CN" altLang="en-US" b="1" dirty="0"/>
              <a:t>为一双鞋卖了穷人</a:t>
            </a:r>
            <a:r>
              <a:rPr lang="zh-CN" altLang="en-US" dirty="0"/>
              <a:t>。</a:t>
            </a:r>
          </a:p>
          <a:p>
            <a:r>
              <a:rPr lang="en-US" altLang="zh-CN" dirty="0"/>
              <a:t>7 </a:t>
            </a:r>
            <a:r>
              <a:rPr lang="zh-CN" altLang="en-US" b="1" dirty="0"/>
              <a:t>他们见穷人头上所蒙的灰也都垂涎</a:t>
            </a:r>
            <a:r>
              <a:rPr lang="zh-CN" altLang="en-US" dirty="0"/>
              <a:t>，阻碍谦卑人的道路。父子同一个女子行淫，亵渎我的圣名。</a:t>
            </a:r>
          </a:p>
          <a:p>
            <a:r>
              <a:rPr lang="en-US" altLang="zh-CN" dirty="0"/>
              <a:t>8 </a:t>
            </a:r>
            <a:r>
              <a:rPr lang="zh-CN" altLang="en-US" dirty="0"/>
              <a:t>他</a:t>
            </a:r>
            <a:r>
              <a:rPr lang="zh-CN" altLang="en-US" b="1" dirty="0"/>
              <a:t>们在各坛旁铺人所当的衣服</a:t>
            </a:r>
            <a:r>
              <a:rPr lang="zh-CN" altLang="en-US" dirty="0"/>
              <a:t>，卧在其上，又在他们神的庙中喝受罚之人的酒。</a:t>
            </a:r>
            <a:endParaRPr lang="en-US" altLang="zh-CN" dirty="0"/>
          </a:p>
          <a:p>
            <a:endParaRPr lang="en-US" sz="1400" dirty="0"/>
          </a:p>
          <a:p>
            <a:r>
              <a:rPr lang="zh-CN" altLang="en-US" dirty="0"/>
              <a:t>阿摩司书 第三章</a:t>
            </a:r>
            <a:endParaRPr lang="en-US" altLang="zh-CN" dirty="0"/>
          </a:p>
          <a:p>
            <a:r>
              <a:rPr lang="en-US" altLang="zh-CN" dirty="0"/>
              <a:t>9 </a:t>
            </a:r>
            <a:r>
              <a:rPr lang="zh-CN" altLang="en-US" dirty="0"/>
              <a:t>要在亚实突的宫殿中和埃及地的宫殿里传扬说：你们要聚集在撒玛利亚的山上，就看见城中有</a:t>
            </a:r>
            <a:r>
              <a:rPr lang="zh-CN" altLang="en-US" b="1" dirty="0"/>
              <a:t>何等大的扰乱与欺压的事</a:t>
            </a:r>
            <a:r>
              <a:rPr lang="zh-CN" altLang="en-US" dirty="0"/>
              <a:t>。</a:t>
            </a:r>
          </a:p>
          <a:p>
            <a:r>
              <a:rPr lang="en-US" altLang="zh-CN" dirty="0"/>
              <a:t>10 </a:t>
            </a:r>
            <a:r>
              <a:rPr lang="zh-CN" altLang="en-US" dirty="0"/>
              <a:t>那些</a:t>
            </a:r>
            <a:r>
              <a:rPr lang="zh-CN" altLang="en-US" b="1" dirty="0"/>
              <a:t>以强暴抢夺财物</a:t>
            </a:r>
            <a:r>
              <a:rPr lang="zh-CN" altLang="en-US" dirty="0"/>
              <a:t>、</a:t>
            </a:r>
            <a:r>
              <a:rPr lang="zh-CN" altLang="en-US" b="1" dirty="0"/>
              <a:t>积蓄在自己家中的人不知道行正直的事</a:t>
            </a:r>
            <a:r>
              <a:rPr lang="zh-CN" altLang="en-US" dirty="0"/>
              <a:t>。这是耶和华说的。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606F89-F765-8968-0BF7-D32FF0CA2C2E}"/>
              </a:ext>
            </a:extLst>
          </p:cNvPr>
          <p:cNvSpPr txBox="1"/>
          <p:nvPr/>
        </p:nvSpPr>
        <p:spPr>
          <a:xfrm>
            <a:off x="1293158" y="4600780"/>
            <a:ext cx="83080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0000FF"/>
                </a:solidFill>
              </a:rPr>
              <a:t>基督徒的财物</a:t>
            </a:r>
            <a:r>
              <a:rPr lang="en-US" altLang="zh-CN" sz="2400" b="1" dirty="0">
                <a:solidFill>
                  <a:srgbClr val="0000FF"/>
                </a:solidFill>
              </a:rPr>
              <a:t>/</a:t>
            </a:r>
            <a:r>
              <a:rPr lang="zh-CN" altLang="en-US" sz="2400" b="1" dirty="0">
                <a:solidFill>
                  <a:srgbClr val="0000FF"/>
                </a:solidFill>
              </a:rPr>
              <a:t>财富</a:t>
            </a:r>
            <a:r>
              <a:rPr lang="en-US" altLang="zh-CN" sz="2400" b="1" dirty="0">
                <a:solidFill>
                  <a:srgbClr val="0000FF"/>
                </a:solidFill>
              </a:rPr>
              <a:t>/</a:t>
            </a:r>
            <a:r>
              <a:rPr lang="zh-CN" altLang="en-US" sz="2400" b="1" dirty="0">
                <a:solidFill>
                  <a:srgbClr val="0000FF"/>
                </a:solidFill>
              </a:rPr>
              <a:t>金钱观：</a:t>
            </a:r>
            <a:endParaRPr lang="en-US" altLang="zh-CN" sz="2400" b="1" dirty="0">
              <a:solidFill>
                <a:srgbClr val="0000FF"/>
              </a:solidFill>
            </a:endParaRPr>
          </a:p>
          <a:p>
            <a:endParaRPr lang="en-US" altLang="zh-CN" sz="1200" b="1" dirty="0"/>
          </a:p>
          <a:p>
            <a:r>
              <a:rPr lang="en-US" altLang="zh-CN" sz="2000" b="1" dirty="0"/>
              <a:t>1</a:t>
            </a:r>
            <a:r>
              <a:rPr lang="zh-CN" altLang="en-US" sz="2000" b="1" dirty="0"/>
              <a:t>、</a:t>
            </a:r>
            <a:r>
              <a:rPr lang="en-US" altLang="zh-CN" sz="2000" b="1" dirty="0"/>
              <a:t> </a:t>
            </a:r>
            <a:r>
              <a:rPr lang="zh-CN" altLang="en-US" sz="2000" b="1" dirty="0"/>
              <a:t>财物</a:t>
            </a:r>
            <a:r>
              <a:rPr lang="en-US" altLang="zh-CN" sz="2000" b="1" dirty="0"/>
              <a:t>/</a:t>
            </a:r>
            <a:r>
              <a:rPr lang="zh-CN" altLang="en-US" sz="2000" b="1" dirty="0"/>
              <a:t>财富</a:t>
            </a:r>
            <a:r>
              <a:rPr lang="en-US" altLang="zh-CN" sz="2000" b="1" dirty="0"/>
              <a:t>/</a:t>
            </a:r>
            <a:r>
              <a:rPr lang="zh-CN" altLang="en-US" sz="2000" b="1" dirty="0"/>
              <a:t>金钱是不是坏事？是不是贪婪</a:t>
            </a:r>
            <a:r>
              <a:rPr lang="zh-CN" altLang="en-US" sz="2000" dirty="0"/>
              <a:t>、</a:t>
            </a:r>
            <a:r>
              <a:rPr lang="zh-CN" altLang="en-US" sz="2000" b="1" dirty="0"/>
              <a:t>欺压</a:t>
            </a:r>
            <a:r>
              <a:rPr lang="zh-CN" altLang="en-US" sz="2000" dirty="0"/>
              <a:t>、</a:t>
            </a:r>
            <a:r>
              <a:rPr lang="zh-CN" altLang="en-US" sz="2000" b="1" dirty="0"/>
              <a:t>强暴的代名词？</a:t>
            </a:r>
            <a:endParaRPr lang="en-US" altLang="zh-CN" sz="2000" b="1" dirty="0"/>
          </a:p>
          <a:p>
            <a:endParaRPr lang="en-US" sz="1200" dirty="0"/>
          </a:p>
          <a:p>
            <a:r>
              <a:rPr lang="en-US" sz="2000" b="1" dirty="0"/>
              <a:t>2</a:t>
            </a:r>
            <a:r>
              <a:rPr lang="zh-CN" altLang="en-US" sz="2000" b="1" dirty="0"/>
              <a:t> 、基督徒应该如何赚取</a:t>
            </a:r>
            <a:r>
              <a:rPr lang="en-US" altLang="zh-CN" sz="2000" b="1" dirty="0"/>
              <a:t>/</a:t>
            </a:r>
            <a:r>
              <a:rPr lang="zh-CN" altLang="en-US" sz="2000" b="1" dirty="0"/>
              <a:t>财富</a:t>
            </a:r>
            <a:r>
              <a:rPr lang="en-US" altLang="zh-CN" sz="2000" b="1" dirty="0"/>
              <a:t>/</a:t>
            </a:r>
            <a:r>
              <a:rPr lang="zh-CN" altLang="en-US" sz="2000" b="1" dirty="0"/>
              <a:t>金钱？</a:t>
            </a:r>
            <a:endParaRPr lang="en-US" altLang="zh-CN" sz="2000" b="1" dirty="0"/>
          </a:p>
          <a:p>
            <a:endParaRPr lang="en-US" sz="1200" b="1" dirty="0"/>
          </a:p>
          <a:p>
            <a:r>
              <a:rPr lang="en-US" sz="2000" b="1" dirty="0"/>
              <a:t>3</a:t>
            </a:r>
            <a:r>
              <a:rPr lang="zh-CN" altLang="en-US" sz="2000" b="1" dirty="0"/>
              <a:t> 、基督徒应该如何花钱？</a:t>
            </a:r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62199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4137</Words>
  <Application>Microsoft Office PowerPoint</Application>
  <PresentationFormat>Widescreen</PresentationFormat>
  <Paragraphs>162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Montserrat</vt:lpstr>
      <vt:lpstr>Times New Roman</vt:lpstr>
      <vt:lpstr>Office Theme</vt:lpstr>
      <vt:lpstr>阿摩司书 第一章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阿摩司书 第四章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阿摩司书 第一章</dc:title>
  <dc:creator>Zhu, Haining - (haining)</dc:creator>
  <cp:lastModifiedBy>Zhu, Haining - (haining)</cp:lastModifiedBy>
  <cp:revision>10</cp:revision>
  <dcterms:created xsi:type="dcterms:W3CDTF">2023-03-12T16:04:23Z</dcterms:created>
  <dcterms:modified xsi:type="dcterms:W3CDTF">2023-04-02T11:20:19Z</dcterms:modified>
</cp:coreProperties>
</file>