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30" r:id="rId2"/>
    <p:sldId id="434" r:id="rId3"/>
    <p:sldId id="490" r:id="rId4"/>
    <p:sldId id="594" r:id="rId5"/>
    <p:sldId id="439" r:id="rId6"/>
    <p:sldId id="595" r:id="rId7"/>
    <p:sldId id="596" r:id="rId8"/>
    <p:sldId id="528" r:id="rId9"/>
    <p:sldId id="570" r:id="rId10"/>
    <p:sldId id="591" r:id="rId11"/>
    <p:sldId id="531" r:id="rId12"/>
    <p:sldId id="530" r:id="rId13"/>
    <p:sldId id="532" r:id="rId14"/>
    <p:sldId id="533" r:id="rId15"/>
    <p:sldId id="534" r:id="rId16"/>
    <p:sldId id="535" r:id="rId17"/>
    <p:sldId id="581" r:id="rId18"/>
    <p:sldId id="536" r:id="rId19"/>
    <p:sldId id="538" r:id="rId20"/>
    <p:sldId id="537" r:id="rId21"/>
    <p:sldId id="542" r:id="rId22"/>
    <p:sldId id="543" r:id="rId23"/>
    <p:sldId id="590" r:id="rId24"/>
    <p:sldId id="571" r:id="rId25"/>
    <p:sldId id="572" r:id="rId26"/>
    <p:sldId id="547" r:id="rId27"/>
    <p:sldId id="548" r:id="rId28"/>
    <p:sldId id="549" r:id="rId29"/>
    <p:sldId id="550" r:id="rId30"/>
    <p:sldId id="551" r:id="rId31"/>
    <p:sldId id="583" r:id="rId32"/>
    <p:sldId id="584" r:id="rId33"/>
    <p:sldId id="585" r:id="rId34"/>
    <p:sldId id="55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A50021"/>
    <a:srgbClr val="FFCC66"/>
    <a:srgbClr val="FFFFCC"/>
    <a:srgbClr val="996633"/>
    <a:srgbClr val="FF0000"/>
    <a:srgbClr val="66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49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CAD1256-A647-4728-AC6F-4A0E3714D8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F662C7F-5916-4E85-93C6-128E9952F9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18D58F04-4ECA-4725-BF54-ED18F64678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3BBFC52B-1825-4863-A151-9A6E0BAD29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787269AC-A26A-4B5F-85E9-90CECEB889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8EA8776D-0FA6-453A-BABE-560F21AFF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6A7367-9986-41AB-8445-ADADD6E5AE5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AFB5BF1-9172-49F7-B043-CAA0FEA2E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E040FE-3ED1-4B7B-9E82-8C20F1FA3DB3}" type="slidenum">
              <a:rPr lang="zh-TW" altLang="en-US" smtClean="0"/>
              <a:pPr/>
              <a:t>1</a:t>
            </a:fld>
            <a:endParaRPr lang="en-US" altLang="zh-TW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B2C7D59-DB90-4DBA-BFDE-85D9FD349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C1EA152-B8C1-42CA-945E-A3FAA40A1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2C76709-4119-4A11-808C-B7540F5490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078F29-4B34-46F9-A711-492EB0DF8407}" type="slidenum">
              <a:rPr lang="zh-TW" altLang="en-US" smtClean="0"/>
              <a:pPr/>
              <a:t>5</a:t>
            </a:fld>
            <a:endParaRPr lang="en-US" altLang="zh-TW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6F46F2B-07E8-4C51-883D-455477C364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DF5C403-C810-4BBD-8836-2A52834FA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2C76709-4119-4A11-808C-B7540F5490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078F29-4B34-46F9-A711-492EB0DF8407}" type="slidenum">
              <a:rPr lang="zh-TW" altLang="en-US" smtClean="0"/>
              <a:pPr/>
              <a:t>6</a:t>
            </a:fld>
            <a:endParaRPr lang="en-US" altLang="zh-TW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6F46F2B-07E8-4C51-883D-455477C364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DF5C403-C810-4BBD-8836-2A52834FA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38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E615B5-5064-4E78-AC91-ED149B899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A4D8C-594A-4A59-885F-CA4F0409BCF4}" type="slidenum">
              <a:rPr lang="zh-TW" altLang="en-US"/>
              <a:pPr/>
              <a:t>29</a:t>
            </a:fld>
            <a:endParaRPr lang="en-US" altLang="zh-TW"/>
          </a:p>
        </p:txBody>
      </p:sp>
      <p:sp>
        <p:nvSpPr>
          <p:cNvPr id="534530" name="Rectangle 2">
            <a:extLst>
              <a:ext uri="{FF2B5EF4-FFF2-40B4-BE49-F238E27FC236}">
                <a16:creationId xmlns:a16="http://schemas.microsoft.com/office/drawing/2014/main" id="{7DF92E9B-BB0D-421D-9F62-46153C7FB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>
            <a:extLst>
              <a:ext uri="{FF2B5EF4-FFF2-40B4-BE49-F238E27FC236}">
                <a16:creationId xmlns:a16="http://schemas.microsoft.com/office/drawing/2014/main" id="{8CE4E9EF-3BAF-4688-83DF-933EF2C3B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AC7A9-311C-476E-A779-6F02E9E98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D84B2-CA0E-40DB-AB03-CCBAF80F1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97BDA-F467-48DE-B366-FD8E8722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6E2C2-E818-45C6-9772-7FC52145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2DD2C-697A-46A7-82A3-235D05E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3B7E1-CF0F-4B0F-9B44-A45EF5CD9C7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55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5783-BAD3-4732-A1CA-D5A16FC7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1AA67-8A2E-41EB-B7D1-D7E410804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804A7-61E5-4B3A-99AC-9D67F49B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470B0-F080-4A05-B68A-6402E88D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B7823-6000-4377-AC54-CFDD9F19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18229-80A6-47CD-97CA-3E06DBF8BBB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976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6F3BE-A461-4FCE-8D84-3AB3A4142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731FF-43BA-4968-A4CD-701FE4603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5F8E7-3FD4-4E98-A3D6-3AD34259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87587-9B3C-46C8-90DF-B76F809B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DE5E3-7EB6-4EB9-9E6A-8A26F419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E47EF-18DC-46A6-B840-5840E06800A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682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345C-0D1C-4272-A046-65A855C6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1FDC1-5DD7-4696-B6A8-294ECFD95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80093-95DE-48A8-A1FE-4ADD7287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B5A3A-8741-4DF7-A724-86AE54E9C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84C9C-612D-4276-BF98-A85176BF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A66A3-B722-46A0-B8F7-7B00188139C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733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C794-FEAB-42F3-A30A-110A9382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940E9-0089-4D33-A7B5-BFAD4138F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7435C-DA73-446D-A584-662CEBB2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F7695-A9DE-4F11-B02E-03AA7816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7D891-A203-4B09-A7BB-672845E3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1B8A-344C-4EBE-A36B-2B94A3D9029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463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871A-9244-4F5D-B0F5-DD0A5A56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6D092-82D5-4BD6-8E40-898BC7BC5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6FCB7-98EA-4143-A414-0392B1A59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FB8F4-E1E2-47B7-8771-EF9CB3CD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318BC-A678-4C6E-B1C8-DA9DEF7C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4E0EE-83B6-4CB8-9D8C-44138677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C37FF-F4CB-43F6-8EAB-E8D7A1E277D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41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A335-A63F-435B-B55E-BCEEA6BF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4BEC5-5B27-456C-9F0A-53E5BE8AE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E851F-39D8-4263-97CB-A11DD551B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6370F-6DBD-46F9-AE57-BD7E52C98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553DA-9541-48BE-AC90-F75AB9E4B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1ED07-8A2F-4293-BF17-50DB4517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6E3B48-772D-4D21-B557-D0EA3FE4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69D27-4460-444C-9585-F45A85D7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F453-BEAE-4B30-B0ED-AA046C47D30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40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7D2B-F41A-476F-A921-274667C0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C98EC-3B62-4A2B-83ED-9A9FA99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7D648-173F-48AC-AEF1-70588E61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31910-C196-4387-B350-C39FECF4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748D1-8506-4E78-8D84-051D10BC8A3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272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C27E0E-96BC-428A-A71F-98B4A774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B4173-4B37-4C58-877D-6359C3BD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AA764-43DF-4C9D-A3C8-2E6FA67F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727B3-7E82-4FFB-B2E9-E9CD9F28BE0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06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B99D-7522-46FF-9F28-426A7B88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B05D-14CD-4985-93D2-CAA3447F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1D75E-86FC-4217-85B5-C5B39DC7F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D04BE-95C2-4ECC-803B-F89B463F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1C8A3-D8A6-472E-AC13-0AAB27DA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B3586-EBCE-42D7-A540-9D2D10CB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B90BB-5800-4C1C-A415-9D29B860109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632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9CB0-7476-4E93-8091-1CC4A06D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FDF4C-23B4-4E03-ADC9-860640F39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3728B-ACC8-443F-9E19-81FCF0482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1EBFA-47BC-4756-9F64-B91C6E16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C9910-3AF3-4F4D-B586-2D1B7EF1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8C68C-3387-460B-B707-5F4D68E6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3220D-0C14-42DD-8E4A-9D4877819A3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086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13DAB2-8E91-4A5B-B017-FE4449A6F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DAAAD0-2BD0-4782-8E86-80BBFC25B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0ECF5F-7F85-49D3-B9B8-FBC45F8D29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3E52B41-0EF5-4E24-BB6C-405CEE8269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C21F72-8842-496F-B345-3211661733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5E210188-03FD-45EA-91B9-387392DAB26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B8AFAC55-CA29-4235-834D-A21E7E1E1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新細明體" panose="02020500000000000000" pitchFamily="18" charset="-120"/>
            </a:endParaRPr>
          </a:p>
        </p:txBody>
      </p:sp>
      <p:pic>
        <p:nvPicPr>
          <p:cNvPr id="3075" name="Picture 4" descr="Delicious Denim">
            <a:extLst>
              <a:ext uri="{FF2B5EF4-FFF2-40B4-BE49-F238E27FC236}">
                <a16:creationId xmlns:a16="http://schemas.microsoft.com/office/drawing/2014/main" id="{8A7EF12D-0D54-49DD-B228-501E436F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9">
            <a:extLst>
              <a:ext uri="{FF2B5EF4-FFF2-40B4-BE49-F238E27FC236}">
                <a16:creationId xmlns:a16="http://schemas.microsoft.com/office/drawing/2014/main" id="{EDDD4C2C-20A1-48F2-93E3-CA8590CD2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3008313"/>
            <a:ext cx="1841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4400">
              <a:ea typeface="SimHei" panose="02010609060101010101" pitchFamily="49" charset="-122"/>
            </a:endParaRPr>
          </a:p>
        </p:txBody>
      </p:sp>
      <p:sp>
        <p:nvSpPr>
          <p:cNvPr id="3077" name="Text Box 6">
            <a:extLst>
              <a:ext uri="{FF2B5EF4-FFF2-40B4-BE49-F238E27FC236}">
                <a16:creationId xmlns:a16="http://schemas.microsoft.com/office/drawing/2014/main" id="{E774EF0C-704C-494B-89AA-2613552DE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077200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0000"/>
              </a:solidFill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000000"/>
                </a:solidFill>
                <a:ea typeface="SimHei" panose="02010609060101010101" pitchFamily="49" charset="-122"/>
              </a:rPr>
              <a:t>撒母耳記下</a:t>
            </a:r>
            <a:endParaRPr lang="en-US" altLang="zh-TW" sz="3600" dirty="0">
              <a:solidFill>
                <a:srgbClr val="000000"/>
              </a:solidFill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rgbClr val="000000"/>
                </a:solidFill>
                <a:ea typeface="SimHei" panose="02010609060101010101" pitchFamily="49" charset="-122"/>
              </a:rPr>
              <a:t>《</a:t>
            </a:r>
            <a:r>
              <a:rPr lang="zh-TW" altLang="en-US" sz="3600" dirty="0">
                <a:solidFill>
                  <a:srgbClr val="000000"/>
                </a:solidFill>
                <a:ea typeface="SimHei" panose="02010609060101010101" pitchFamily="49" charset="-122"/>
              </a:rPr>
              <a:t>成為合神心意的器皿</a:t>
            </a:r>
            <a:r>
              <a:rPr lang="en-US" altLang="zh-CN" sz="3600" dirty="0">
                <a:solidFill>
                  <a:srgbClr val="000000"/>
                </a:solidFill>
                <a:ea typeface="SimHei" panose="02010609060101010101" pitchFamily="49" charset="-122"/>
              </a:rPr>
              <a:t>》</a:t>
            </a:r>
            <a:endParaRPr lang="en-US" altLang="en-US" sz="3600" dirty="0">
              <a:solidFill>
                <a:srgbClr val="000000"/>
              </a:solidFill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rgbClr val="C00000"/>
                </a:solidFill>
                <a:ea typeface="SimHei" panose="02010609060101010101" pitchFamily="49" charset="-122"/>
              </a:rPr>
              <a:t>《</a:t>
            </a:r>
            <a:r>
              <a:rPr lang="zh-TW" altLang="en-US" sz="3600" dirty="0">
                <a:solidFill>
                  <a:srgbClr val="C00000"/>
                </a:solidFill>
                <a:ea typeface="SimHei" panose="02010609060101010101" pitchFamily="49" charset="-122"/>
              </a:rPr>
              <a:t>祂的憐憫與審判織成我一生的年代</a:t>
            </a:r>
            <a:r>
              <a:rPr lang="en-US" altLang="zh-CN" sz="3600" dirty="0">
                <a:solidFill>
                  <a:srgbClr val="C00000"/>
                </a:solidFill>
                <a:ea typeface="SimHei" panose="02010609060101010101" pitchFamily="49" charset="-122"/>
              </a:rPr>
              <a:t>》</a:t>
            </a:r>
            <a:endParaRPr lang="en-US" altLang="zh-TW" sz="3600" dirty="0">
              <a:solidFill>
                <a:srgbClr val="C00000"/>
              </a:solidFill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0000"/>
                </a:solidFill>
                <a:ea typeface="SimHei" panose="02010609060101010101" pitchFamily="49" charset="-122"/>
              </a:rPr>
              <a:t>第</a:t>
            </a:r>
            <a:r>
              <a:rPr lang="en-US" altLang="zh-CN" sz="3600" dirty="0">
                <a:solidFill>
                  <a:srgbClr val="000000"/>
                </a:solidFill>
                <a:ea typeface="SimHei" panose="02010609060101010101" pitchFamily="49" charset="-122"/>
              </a:rPr>
              <a:t>13</a:t>
            </a:r>
            <a:r>
              <a:rPr lang="zh-CN" altLang="en-US" sz="3600" dirty="0">
                <a:solidFill>
                  <a:srgbClr val="000000"/>
                </a:solidFill>
                <a:ea typeface="SimHei" panose="02010609060101010101" pitchFamily="49" charset="-122"/>
              </a:rPr>
              <a:t>課：第</a:t>
            </a:r>
            <a:r>
              <a:rPr lang="en-US" altLang="zh-CN" sz="3600" dirty="0">
                <a:solidFill>
                  <a:srgbClr val="000000"/>
                </a:solidFill>
                <a:ea typeface="SimHei" panose="02010609060101010101" pitchFamily="49" charset="-122"/>
              </a:rPr>
              <a:t>18-19 </a:t>
            </a:r>
            <a:r>
              <a:rPr lang="zh-CN" altLang="en-US" sz="3600" dirty="0">
                <a:solidFill>
                  <a:srgbClr val="000000"/>
                </a:solidFill>
                <a:ea typeface="SimHei" panose="02010609060101010101" pitchFamily="49" charset="-122"/>
              </a:rPr>
              <a:t>章</a:t>
            </a:r>
            <a:endParaRPr lang="en-US" altLang="zh-CN" sz="3600" dirty="0">
              <a:solidFill>
                <a:srgbClr val="000000"/>
              </a:solidFill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C00000"/>
                </a:solidFill>
                <a:ea typeface="SimHei" panose="02010609060101010101" pitchFamily="49" charset="-122"/>
              </a:rPr>
              <a:t>無序帶來的嚴重罪惡</a:t>
            </a:r>
            <a:endParaRPr lang="en-US" altLang="zh-TW" sz="3600" dirty="0">
              <a:solidFill>
                <a:srgbClr val="C00000"/>
              </a:solidFill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ea typeface="SimHei" panose="02010609060101010101" pitchFamily="49" charset="-122"/>
              </a:rPr>
              <a:t>11/22/2020</a:t>
            </a:r>
            <a:endParaRPr lang="zh-TW" altLang="en-US" sz="3600" dirty="0"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200" dirty="0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1" name="Rectangle 11">
            <a:extLst>
              <a:ext uri="{FF2B5EF4-FFF2-40B4-BE49-F238E27FC236}">
                <a16:creationId xmlns:a16="http://schemas.microsoft.com/office/drawing/2014/main" id="{23D180A9-487A-41EC-9154-C7E224879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953000"/>
            <a:ext cx="4572000" cy="1905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42" name="Text Box 2">
            <a:extLst>
              <a:ext uri="{FF2B5EF4-FFF2-40B4-BE49-F238E27FC236}">
                <a16:creationId xmlns:a16="http://schemas.microsoft.com/office/drawing/2014/main" id="{EBFDA0A9-5B93-4C39-BA7D-14A419D41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3075"/>
            <a:ext cx="365760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兵就出到田野迎著以色列人，在以法蓮樹林裡交戰。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以色列人敗在大衛的僕人面前；那日陣亡的甚多，共有二萬人。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因為在那裡四面打仗，死於樹林的比死於刀劍的更多。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6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-8)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71043" name="Picture 3">
            <a:extLst>
              <a:ext uri="{FF2B5EF4-FFF2-40B4-BE49-F238E27FC236}">
                <a16:creationId xmlns:a16="http://schemas.microsoft.com/office/drawing/2014/main" id="{E2E3447B-89CA-4C78-935A-308DB114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3" t="29030" r="15904" b="25478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44" name="Oval 4">
            <a:extLst>
              <a:ext uri="{FF2B5EF4-FFF2-40B4-BE49-F238E27FC236}">
                <a16:creationId xmlns:a16="http://schemas.microsoft.com/office/drawing/2014/main" id="{4B31C5C2-1CD8-4227-B630-77562D266D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5988" y="2776538"/>
            <a:ext cx="166687" cy="166687"/>
          </a:xfrm>
          <a:prstGeom prst="ellipse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45" name="Oval 5">
            <a:extLst>
              <a:ext uri="{FF2B5EF4-FFF2-40B4-BE49-F238E27FC236}">
                <a16:creationId xmlns:a16="http://schemas.microsoft.com/office/drawing/2014/main" id="{2FC97A28-173E-41AF-B5B0-A1023E006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7413" y="4953000"/>
            <a:ext cx="166687" cy="1666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47" name="AutoShape 7">
            <a:extLst>
              <a:ext uri="{FF2B5EF4-FFF2-40B4-BE49-F238E27FC236}">
                <a16:creationId xmlns:a16="http://schemas.microsoft.com/office/drawing/2014/main" id="{7DA14F75-D6E6-40BA-B0C3-03D1079AB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373688"/>
            <a:ext cx="987425" cy="328612"/>
          </a:xfrm>
          <a:prstGeom prst="wedgeRectCallout">
            <a:avLst>
              <a:gd name="adj1" fmla="val 19935"/>
              <a:gd name="adj2" fmla="val -125847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71048" name="AutoShape 8">
            <a:extLst>
              <a:ext uri="{FF2B5EF4-FFF2-40B4-BE49-F238E27FC236}">
                <a16:creationId xmlns:a16="http://schemas.microsoft.com/office/drawing/2014/main" id="{E87E3B60-EBF5-4047-9697-1B60825CA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2667000"/>
            <a:ext cx="758825" cy="328613"/>
          </a:xfrm>
          <a:prstGeom prst="wedgeRectCallout">
            <a:avLst>
              <a:gd name="adj1" fmla="val -68412"/>
              <a:gd name="adj2" fmla="val 12319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瑪哈念</a:t>
            </a:r>
          </a:p>
        </p:txBody>
      </p:sp>
      <p:sp>
        <p:nvSpPr>
          <p:cNvPr id="471052" name="AutoShape 12">
            <a:extLst>
              <a:ext uri="{FF2B5EF4-FFF2-40B4-BE49-F238E27FC236}">
                <a16:creationId xmlns:a16="http://schemas.microsoft.com/office/drawing/2014/main" id="{07FAA951-CE95-4F9C-B9F3-EFA5149A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1905000"/>
            <a:ext cx="896937" cy="673100"/>
          </a:xfrm>
          <a:prstGeom prst="wedgeRectCallout">
            <a:avLst>
              <a:gd name="adj1" fmla="val 2389"/>
              <a:gd name="adj2" fmla="val -5190"/>
            </a:avLst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押沙龍</a:t>
            </a:r>
          </a:p>
          <a:p>
            <a:pPr algn="ctr"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軍隊</a:t>
            </a:r>
          </a:p>
        </p:txBody>
      </p:sp>
      <p:sp>
        <p:nvSpPr>
          <p:cNvPr id="471049" name="AutoShape 9">
            <a:extLst>
              <a:ext uri="{FF2B5EF4-FFF2-40B4-BE49-F238E27FC236}">
                <a16:creationId xmlns:a16="http://schemas.microsoft.com/office/drawing/2014/main" id="{6756FF82-96BA-47C1-958A-04B024779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63" y="1736725"/>
            <a:ext cx="1030287" cy="995363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50" name="Text Box 10">
            <a:extLst>
              <a:ext uri="{FF2B5EF4-FFF2-40B4-BE49-F238E27FC236}">
                <a16:creationId xmlns:a16="http://schemas.microsoft.com/office/drawing/2014/main" id="{7CB3024A-10E3-461C-9BD7-21E205989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3962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ea typeface="SimHei" panose="02010609060101010101" pitchFamily="49" charset="-122"/>
              </a:rPr>
              <a:t>押沙龍軍隊人數雖多，卻是烏合之眾，在陌生的樹林中，完全使不上力，被地形所分散，再被大衛身經百戰的常備軍各個擊破。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7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2" grpId="0" animBg="1"/>
      <p:bldP spid="4710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>
            <a:extLst>
              <a:ext uri="{FF2B5EF4-FFF2-40B4-BE49-F238E27FC236}">
                <a16:creationId xmlns:a16="http://schemas.microsoft.com/office/drawing/2014/main" id="{B6653DBB-DBC4-47BD-9CF9-B9FA30640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070475"/>
            <a:ext cx="73152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押沙龍偶然遇見大衛的僕人。押沙龍騎著騾子，從大橡樹密枝底下經過，他的頭髮被樹枝繞住，就懸掛起來，所騎的騾子便離他去了。</a:t>
            </a:r>
            <a:r>
              <a:rPr lang="en-US" altLang="zh-TW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18:9)</a:t>
            </a:r>
            <a:endParaRPr lang="zh-TW" altLang="en-US" sz="24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04483" name="Picture 3">
            <a:extLst>
              <a:ext uri="{FF2B5EF4-FFF2-40B4-BE49-F238E27FC236}">
                <a16:creationId xmlns:a16="http://schemas.microsoft.com/office/drawing/2014/main" id="{6339F1A1-0033-4BDC-81F6-CC2BA66C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r="5669"/>
          <a:stretch>
            <a:fillRect/>
          </a:stretch>
        </p:blipFill>
        <p:spPr bwMode="auto">
          <a:xfrm>
            <a:off x="1295400" y="0"/>
            <a:ext cx="6553200" cy="490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>
            <a:extLst>
              <a:ext uri="{FF2B5EF4-FFF2-40B4-BE49-F238E27FC236}">
                <a16:creationId xmlns:a16="http://schemas.microsoft.com/office/drawing/2014/main" id="{B2F47ECB-D229-4B0C-AF1A-43F5BF2C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52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有個人看見，就告訴約押說：「我看見押沙龍掛在橡樹上了。」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約押對報信的人說：「你既看見他，為什麼不將他打死落在地上呢？你若打死他，我就賞你十舍客勒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lang="en-US" altLang="zh-TW" sz="2400" dirty="0">
                <a:solidFill>
                  <a:srgbClr val="996633"/>
                </a:solidFill>
                <a:ea typeface="新細明體" panose="02020500000000000000" pitchFamily="18" charset="-120"/>
              </a:rPr>
              <a:t>~115g</a:t>
            </a:r>
            <a:r>
              <a:rPr lang="zh-TW" altLang="en-US" sz="2400" dirty="0">
                <a:solidFill>
                  <a:srgbClr val="996633"/>
                </a:solidFill>
                <a:ea typeface="SimHei" panose="02010609060101010101" pitchFamily="49" charset="-122"/>
              </a:rPr>
              <a:t>，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傭兵一年薪水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銀子，一條帶子。」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那人對約押說：「我就是得你一千舍客勒銀子，我也不敢伸手害王的兒子；因為我們聽見王囑咐你和亞比篩並以太說：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你們要謹慎，不可害那少年人押沙龍。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我若妄為害了他的性命，就是你自己也必與我為敵；原來無論何事，都瞞不過王。」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18:10-13)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>
            <a:extLst>
              <a:ext uri="{FF2B5EF4-FFF2-40B4-BE49-F238E27FC236}">
                <a16:creationId xmlns:a16="http://schemas.microsoft.com/office/drawing/2014/main" id="{B7E2F66D-5597-45B8-9E2B-C72B003D1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96669"/>
            <a:ext cx="7315200" cy="247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約押說：「我不能與你留連。」約押手拿三杆短槍，趁押沙龍在橡樹上還活著，就刺透他的心。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給約押拿兵器的十個少年人圍繞押沙龍，將他殺死。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約押吹角，攔阻眾人，他們就回來，不再追趕以色列人。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18:14-16)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05507" name="Picture 3">
            <a:extLst>
              <a:ext uri="{FF2B5EF4-FFF2-40B4-BE49-F238E27FC236}">
                <a16:creationId xmlns:a16="http://schemas.microsoft.com/office/drawing/2014/main" id="{5B78F0B4-7B28-4FF4-AE27-286916852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"/>
          <a:stretch>
            <a:fillRect/>
          </a:stretch>
        </p:blipFill>
        <p:spPr bwMode="auto">
          <a:xfrm>
            <a:off x="1905000" y="1"/>
            <a:ext cx="5715000" cy="4296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 Box 2">
            <a:extLst>
              <a:ext uri="{FF2B5EF4-FFF2-40B4-BE49-F238E27FC236}">
                <a16:creationId xmlns:a16="http://schemas.microsoft.com/office/drawing/2014/main" id="{423C3089-7026-4231-8F6A-2A743AE6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1975"/>
            <a:ext cx="8382000" cy="285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關鍵經文：撒母耳記下 </a:t>
            </a:r>
            <a:r>
              <a:rPr lang="en-US" altLang="zh-TW" sz="24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18:17-18</a:t>
            </a:r>
            <a:endParaRPr lang="zh-TW" altLang="en-US" sz="2400" dirty="0">
              <a:highlight>
                <a:srgbClr val="FFFF00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他們將押沙龍丟在林中一個大坑裡，上頭堆起一大堆石頭。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以色列眾人都逃跑，各回各家去了。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押沙龍活著的時候，在王谷立了一根石柱，因他說：「我沒有兒子為我留名。」他就以自己的名稱那石柱叫押沙龍柱，直到今日。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06532" name="AutoShape 4">
            <a:extLst>
              <a:ext uri="{FF2B5EF4-FFF2-40B4-BE49-F238E27FC236}">
                <a16:creationId xmlns:a16="http://schemas.microsoft.com/office/drawing/2014/main" id="{E5EC6340-1787-47FF-BED2-6EC3F01FD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2976203"/>
            <a:ext cx="3733800" cy="461962"/>
          </a:xfrm>
          <a:prstGeom prst="wedgeRectCallout">
            <a:avLst>
              <a:gd name="adj1" fmla="val -130324"/>
              <a:gd name="adj2" fmla="val -7809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15000"/>
              </a:lnSpc>
              <a:spcAft>
                <a:spcPct val="20000"/>
              </a:spcAft>
            </a:pP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14:27</a:t>
            </a: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的三個兒子可能早逝</a:t>
            </a:r>
          </a:p>
        </p:txBody>
      </p:sp>
      <p:sp>
        <p:nvSpPr>
          <p:cNvPr id="406533" name="AutoShape 5">
            <a:extLst>
              <a:ext uri="{FF2B5EF4-FFF2-40B4-BE49-F238E27FC236}">
                <a16:creationId xmlns:a16="http://schemas.microsoft.com/office/drawing/2014/main" id="{C89FF8B0-BAA5-4087-A999-10675F24F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948" y="-47625"/>
            <a:ext cx="2681287" cy="1219200"/>
          </a:xfrm>
          <a:prstGeom prst="wedgeRectCallout">
            <a:avLst>
              <a:gd name="adj1" fmla="val -114910"/>
              <a:gd name="adj2" fmla="val 13466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即沙微谷</a:t>
            </a:r>
          </a:p>
          <a:p>
            <a:pPr algn="ctr">
              <a:spcAft>
                <a:spcPct val="20000"/>
              </a:spcAft>
            </a:pPr>
            <a:r>
              <a:rPr lang="en-US" altLang="zh-TW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創</a:t>
            </a:r>
            <a:r>
              <a:rPr lang="en-US" altLang="zh-TW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14:17)</a:t>
            </a:r>
          </a:p>
          <a:p>
            <a:pPr algn="ctr">
              <a:spcAft>
                <a:spcPct val="20000"/>
              </a:spcAft>
            </a:pP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位於耶路撒冷東南角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7327B6A-2C2C-4E24-83BA-170AB9D66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81400"/>
            <a:ext cx="8153400" cy="30250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押沙龍一生的悲劇就在於他的目的是摧毀大衛王。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無論理由多麼高尚、無論自己多麼聰明美麗，都不能以惡報惡！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押沙龍一生的悲劇是看不見他向神禱告，所有的安排都是出於精明的計算。這樣或許成功一時，但終將滅亡。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不以惡報惡，看見別人的失敗絕不是祝福！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2" grpId="0" animBg="1"/>
      <p:bldP spid="406532" grpId="1" animBg="1"/>
      <p:bldP spid="406533" grpId="0" animBg="1"/>
      <p:bldP spid="4065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>
            <a:extLst>
              <a:ext uri="{FF2B5EF4-FFF2-40B4-BE49-F238E27FC236}">
                <a16:creationId xmlns:a16="http://schemas.microsoft.com/office/drawing/2014/main" id="{962BBB14-E57A-49AD-BCD5-526A7C68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撒督的兒子亞希瑪斯說：「容我跑去，將耶和華向仇敵給王報仇的信息報與王知。」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約押對他說：「你今日不可去報信，改日可以報信；因為今日王的兒子死了，所以你不可去報信。」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約押對古示人說：「你去將你所看見的告訴王。」古示人在約押面前下拜，就跑去了。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撒督的兒子亞希瑪斯又對約押說：「無論怎樣，求你容我隨著古示人跑去。」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約押說：「我兒，你報這信息，既不得賞賜，何必要跑去呢？」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他又說：「無論怎樣，我要跑去。」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18:19-2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3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Text Box 2">
            <a:extLst>
              <a:ext uri="{FF2B5EF4-FFF2-40B4-BE49-F238E27FC236}">
                <a16:creationId xmlns:a16="http://schemas.microsoft.com/office/drawing/2014/main" id="{BC08C3F1-58A8-40C5-AFBF-6F3981EBD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約押說：「你跑去吧！」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亞希瑪斯就從平原往前跑，跑過古示人去了。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18:2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3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08582" name="Picture 6">
            <a:extLst>
              <a:ext uri="{FF2B5EF4-FFF2-40B4-BE49-F238E27FC236}">
                <a16:creationId xmlns:a16="http://schemas.microsoft.com/office/drawing/2014/main" id="{72C44AF5-4C40-4950-87E7-9E36210F9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260600"/>
            <a:ext cx="6375400" cy="459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8583" name="AutoShape 7">
            <a:extLst>
              <a:ext uri="{FF2B5EF4-FFF2-40B4-BE49-F238E27FC236}">
                <a16:creationId xmlns:a16="http://schemas.microsoft.com/office/drawing/2014/main" id="{11A5AD43-984E-4924-AF05-9E3DC38D3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1651000"/>
            <a:ext cx="2555875" cy="482600"/>
          </a:xfrm>
          <a:prstGeom prst="wedgeRectCallout">
            <a:avLst>
              <a:gd name="adj1" fmla="val -57949"/>
              <a:gd name="adj2" fmla="val -5065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路程較遠，但較平坦</a:t>
            </a:r>
          </a:p>
        </p:txBody>
      </p:sp>
      <p:sp>
        <p:nvSpPr>
          <p:cNvPr id="408584" name="AutoShape 8">
            <a:extLst>
              <a:ext uri="{FF2B5EF4-FFF2-40B4-BE49-F238E27FC236}">
                <a16:creationId xmlns:a16="http://schemas.microsoft.com/office/drawing/2014/main" id="{2026A86F-C278-4CB5-BFCE-D13471C7E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029200"/>
            <a:ext cx="990600" cy="457200"/>
          </a:xfrm>
          <a:prstGeom prst="wedgeRectCallout">
            <a:avLst>
              <a:gd name="adj1" fmla="val -96315"/>
              <a:gd name="adj2" fmla="val -2847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20000"/>
              </a:spcAft>
            </a:pPr>
            <a:r>
              <a:rPr lang="zh-TW" altLang="en-US" sz="2000">
                <a:ea typeface="SimHei" panose="02010609060101010101" pitchFamily="49" charset="-122"/>
              </a:rPr>
              <a:t>古示人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3" grpId="0" animBg="1"/>
      <p:bldP spid="408583" grpId="1" animBg="1"/>
      <p:bldP spid="408584" grpId="0" animBg="1"/>
      <p:bldP spid="40858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ext Box 2">
            <a:extLst>
              <a:ext uri="{FF2B5EF4-FFF2-40B4-BE49-F238E27FC236}">
                <a16:creationId xmlns:a16="http://schemas.microsoft.com/office/drawing/2014/main" id="{C84752C5-CC38-4DFF-B16B-D26613238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大衛正坐在城甕裡。守望的人上城門樓的頂上，舉目觀看，見有一個人獨自跑來。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守望的人就大聲告訴王。王說：「他若獨自來，必是報口信的。」那人跑得漸漸近了。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守望的人又見一人跑來，就對守城門的人說：「又有一人獨自跑來。」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王說：「這也必是報信的。」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守望的人說：「我看前頭人的跑法，好像撒督的兒子亞希瑪斯的跑法一樣。」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王說：「他是個好人，必是報好信息。」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18:2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4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-2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7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Text Box 2">
            <a:extLst>
              <a:ext uri="{FF2B5EF4-FFF2-40B4-BE49-F238E27FC236}">
                <a16:creationId xmlns:a16="http://schemas.microsoft.com/office/drawing/2014/main" id="{682213A6-E129-47E3-8DED-3F78F9076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亞希瑪斯向王呼叫說：「平安了！」就在王面前臉伏於地叩拜，說：「耶和華─你的神是應當稱頌的，因他已將那舉手攻擊我主我王的人交給王了。」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王問說：「少年人押沙龍平安不平安？」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亞希瑪斯回答說：「約押打發王的僕人，那時僕人聽見眾民大聲喧嘩，卻不知道是什麼事。」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王說：「你退去，站在旁邊。」他就退去，站在旁邊。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18:2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8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-3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0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3" name="Text Box 5">
            <a:extLst>
              <a:ext uri="{FF2B5EF4-FFF2-40B4-BE49-F238E27FC236}">
                <a16:creationId xmlns:a16="http://schemas.microsoft.com/office/drawing/2014/main" id="{6306AE5B-3431-4C51-A6C4-E38781B4D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古示人也來到，說：「有信息報給我主我王！耶和華今日向一切興起攻擊你的人給你報仇了。」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王問古示人說：「少年人押沙龍平安不平安？」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古示人回答說：「願我主我王的仇敵，和一切興起要殺害你的人，都與那少年人一樣。」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31-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32)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4F81C1B-54E4-4D54-BA92-B920928BD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8153400" cy="24710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19-32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的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描述的主要目的：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表明所有人都覺得大衛不對，但沒人敢說實話，只能靠古示人。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2. 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大衛自欺欺人的心態，他聰明美麗的兒子是他和上帝之間的攔阻，是大衛的偶像。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674" name="Group 2">
            <a:extLst>
              <a:ext uri="{FF2B5EF4-FFF2-40B4-BE49-F238E27FC236}">
                <a16:creationId xmlns:a16="http://schemas.microsoft.com/office/drawing/2014/main" id="{799C3150-4877-4409-841E-9AA1031F0C20}"/>
              </a:ext>
            </a:extLst>
          </p:cNvPr>
          <p:cNvGraphicFramePr>
            <a:graphicFrameLocks noGrp="1"/>
          </p:cNvGraphicFramePr>
          <p:nvPr/>
        </p:nvGraphicFramePr>
        <p:xfrm>
          <a:off x="282575" y="3511550"/>
          <a:ext cx="8577263" cy="339725"/>
        </p:xfrm>
        <a:graphic>
          <a:graphicData uri="http://schemas.openxmlformats.org/drawingml/2006/table">
            <a:tbl>
              <a:tblPr/>
              <a:tblGrid>
                <a:gridCol w="214313">
                  <a:extLst>
                    <a:ext uri="{9D8B030D-6E8A-4147-A177-3AD203B41FA5}">
                      <a16:colId xmlns:a16="http://schemas.microsoft.com/office/drawing/2014/main" val="319580513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524964409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574454219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638455309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3650929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427880351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3827471041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676636274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22873120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909991563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4227832293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3364705186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675247665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393654693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356029498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1261097964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545756864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762689605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120002468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53281646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148607012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06984573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955474958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832820467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923819671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758139365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200821316"/>
                    </a:ext>
                  </a:extLst>
                </a:gridCol>
                <a:gridCol w="217488">
                  <a:extLst>
                    <a:ext uri="{9D8B030D-6E8A-4147-A177-3AD203B41FA5}">
                      <a16:colId xmlns:a16="http://schemas.microsoft.com/office/drawing/2014/main" val="3629576716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860442905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006121648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39492937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4178971860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3990970809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9674382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841454294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667357519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929031573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95575675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788057276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159136980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180343"/>
                  </a:ext>
                </a:extLst>
              </a:tr>
            </a:tbl>
          </a:graphicData>
        </a:graphic>
      </p:graphicFrame>
      <p:sp>
        <p:nvSpPr>
          <p:cNvPr id="284758" name="Rectangle 86">
            <a:extLst>
              <a:ext uri="{FF2B5EF4-FFF2-40B4-BE49-F238E27FC236}">
                <a16:creationId xmlns:a16="http://schemas.microsoft.com/office/drawing/2014/main" id="{8CDED86D-BB2F-4E0A-9B11-AAAE7D9C7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35036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759" name="Text Box 87">
            <a:extLst>
              <a:ext uri="{FF2B5EF4-FFF2-40B4-BE49-F238E27FC236}">
                <a16:creationId xmlns:a16="http://schemas.microsoft.com/office/drawing/2014/main" id="{49FFC19D-DF1A-47C2-B792-4A00D68A3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38893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歲作猶大王</a:t>
            </a:r>
          </a:p>
        </p:txBody>
      </p:sp>
      <p:cxnSp>
        <p:nvCxnSpPr>
          <p:cNvPr id="284760" name="AutoShape 88">
            <a:extLst>
              <a:ext uri="{FF2B5EF4-FFF2-40B4-BE49-F238E27FC236}">
                <a16:creationId xmlns:a16="http://schemas.microsoft.com/office/drawing/2014/main" id="{7AE3188D-D565-4E32-8151-071726B92CA2}"/>
              </a:ext>
            </a:extLst>
          </p:cNvPr>
          <p:cNvCxnSpPr>
            <a:cxnSpLocks noChangeShapeType="1"/>
            <a:stCxn id="284759" idx="1"/>
            <a:endCxn id="284758" idx="0"/>
          </p:cNvCxnSpPr>
          <p:nvPr/>
        </p:nvCxnSpPr>
        <p:spPr bwMode="auto">
          <a:xfrm rot="10800000" flipV="1">
            <a:off x="292100" y="587375"/>
            <a:ext cx="287338" cy="2916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61" name="Text Box 89">
            <a:extLst>
              <a:ext uri="{FF2B5EF4-FFF2-40B4-BE49-F238E27FC236}">
                <a16:creationId xmlns:a16="http://schemas.microsoft.com/office/drawing/2014/main" id="{EFB1AC9F-4452-4DB8-92AE-90C0A360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1631950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37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歲作以色列王</a:t>
            </a:r>
          </a:p>
        </p:txBody>
      </p:sp>
      <p:sp>
        <p:nvSpPr>
          <p:cNvPr id="284762" name="Rectangle 90">
            <a:extLst>
              <a:ext uri="{FF2B5EF4-FFF2-40B4-BE49-F238E27FC236}">
                <a16:creationId xmlns:a16="http://schemas.microsoft.com/office/drawing/2014/main" id="{F5069660-B7FE-4124-B8C2-1F2C7B61B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35004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4763" name="AutoShape 91">
            <a:extLst>
              <a:ext uri="{FF2B5EF4-FFF2-40B4-BE49-F238E27FC236}">
                <a16:creationId xmlns:a16="http://schemas.microsoft.com/office/drawing/2014/main" id="{759D555E-E9BA-4532-BDE4-BA53492B06F6}"/>
              </a:ext>
            </a:extLst>
          </p:cNvPr>
          <p:cNvCxnSpPr>
            <a:cxnSpLocks noChangeShapeType="1"/>
            <a:stCxn id="284761" idx="1"/>
            <a:endCxn id="284762" idx="0"/>
          </p:cNvCxnSpPr>
          <p:nvPr/>
        </p:nvCxnSpPr>
        <p:spPr bwMode="auto">
          <a:xfrm rot="10800000" flipV="1">
            <a:off x="1889125" y="1830388"/>
            <a:ext cx="265113" cy="1670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64" name="Text Box 92">
            <a:extLst>
              <a:ext uri="{FF2B5EF4-FFF2-40B4-BE49-F238E27FC236}">
                <a16:creationId xmlns:a16="http://schemas.microsoft.com/office/drawing/2014/main" id="{CEFBEFAE-4400-4C01-A5D0-D5DE7F191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28622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生所羅門</a:t>
            </a:r>
          </a:p>
        </p:txBody>
      </p:sp>
      <p:sp>
        <p:nvSpPr>
          <p:cNvPr id="284765" name="Rectangle 93">
            <a:extLst>
              <a:ext uri="{FF2B5EF4-FFF2-40B4-BE49-F238E27FC236}">
                <a16:creationId xmlns:a16="http://schemas.microsoft.com/office/drawing/2014/main" id="{664CA848-7831-41BD-A348-2F40637E5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349567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4766" name="AutoShape 94">
            <a:extLst>
              <a:ext uri="{FF2B5EF4-FFF2-40B4-BE49-F238E27FC236}">
                <a16:creationId xmlns:a16="http://schemas.microsoft.com/office/drawing/2014/main" id="{8B6C7230-E9AC-450D-A3FE-42A757C94DA7}"/>
              </a:ext>
            </a:extLst>
          </p:cNvPr>
          <p:cNvCxnSpPr>
            <a:cxnSpLocks noChangeShapeType="1"/>
            <a:stCxn id="284764" idx="1"/>
            <a:endCxn id="284765" idx="0"/>
          </p:cNvCxnSpPr>
          <p:nvPr/>
        </p:nvCxnSpPr>
        <p:spPr bwMode="auto">
          <a:xfrm rot="10800000" flipV="1">
            <a:off x="4565650" y="3060700"/>
            <a:ext cx="271463" cy="434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67" name="Text Box 95">
            <a:extLst>
              <a:ext uri="{FF2B5EF4-FFF2-40B4-BE49-F238E27FC236}">
                <a16:creationId xmlns:a16="http://schemas.microsoft.com/office/drawing/2014/main" id="{EF6B34E8-AFC5-4104-B125-08454125A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454275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(4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8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殺烏利亞，娶拔示巴</a:t>
            </a:r>
          </a:p>
        </p:txBody>
      </p:sp>
      <p:sp>
        <p:nvSpPr>
          <p:cNvPr id="284768" name="Rectangle 96">
            <a:extLst>
              <a:ext uri="{FF2B5EF4-FFF2-40B4-BE49-F238E27FC236}">
                <a16:creationId xmlns:a16="http://schemas.microsoft.com/office/drawing/2014/main" id="{A2D6DEF4-103E-4D2E-8A44-782C2F18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35004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4769" name="AutoShape 97">
            <a:extLst>
              <a:ext uri="{FF2B5EF4-FFF2-40B4-BE49-F238E27FC236}">
                <a16:creationId xmlns:a16="http://schemas.microsoft.com/office/drawing/2014/main" id="{9B3B8F82-A3D5-4F0E-B8CE-D9E11F3835BB}"/>
              </a:ext>
            </a:extLst>
          </p:cNvPr>
          <p:cNvCxnSpPr>
            <a:cxnSpLocks noChangeShapeType="1"/>
            <a:stCxn id="284767" idx="1"/>
            <a:endCxn id="284768" idx="0"/>
          </p:cNvCxnSpPr>
          <p:nvPr/>
        </p:nvCxnSpPr>
        <p:spPr bwMode="auto">
          <a:xfrm rot="10800000" flipV="1">
            <a:off x="4138613" y="2652713"/>
            <a:ext cx="301625" cy="8477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70" name="Text Box 98">
            <a:extLst>
              <a:ext uri="{FF2B5EF4-FFF2-40B4-BE49-F238E27FC236}">
                <a16:creationId xmlns:a16="http://schemas.microsoft.com/office/drawing/2014/main" id="{AC9C8721-F9EB-4717-B218-D34B3B7DB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2028825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(4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5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恩待米非波設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20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284771" name="Rectangle 99">
            <a:extLst>
              <a:ext uri="{FF2B5EF4-FFF2-40B4-BE49-F238E27FC236}">
                <a16:creationId xmlns:a16="http://schemas.microsoft.com/office/drawing/2014/main" id="{1A4C827D-E564-4249-8425-2313154BA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349726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4772" name="AutoShape 100">
            <a:extLst>
              <a:ext uri="{FF2B5EF4-FFF2-40B4-BE49-F238E27FC236}">
                <a16:creationId xmlns:a16="http://schemas.microsoft.com/office/drawing/2014/main" id="{9456456A-ADC0-4A31-9397-EDF66CD2F41F}"/>
              </a:ext>
            </a:extLst>
          </p:cNvPr>
          <p:cNvCxnSpPr>
            <a:cxnSpLocks noChangeShapeType="1"/>
            <a:stCxn id="284770" idx="1"/>
            <a:endCxn id="284771" idx="0"/>
          </p:cNvCxnSpPr>
          <p:nvPr/>
        </p:nvCxnSpPr>
        <p:spPr bwMode="auto">
          <a:xfrm rot="10800000" flipV="1">
            <a:off x="3502025" y="2227263"/>
            <a:ext cx="350838" cy="1270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73" name="Text Box 101">
            <a:extLst>
              <a:ext uri="{FF2B5EF4-FFF2-40B4-BE49-F238E27FC236}">
                <a16:creationId xmlns:a16="http://schemas.microsoft.com/office/drawing/2014/main" id="{C06D80D7-638E-4CC0-854D-2073F1FC0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80803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(31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生暗嫩</a:t>
            </a:r>
          </a:p>
        </p:txBody>
      </p:sp>
      <p:sp>
        <p:nvSpPr>
          <p:cNvPr id="284774" name="Rectangle 102">
            <a:extLst>
              <a:ext uri="{FF2B5EF4-FFF2-40B4-BE49-F238E27FC236}">
                <a16:creationId xmlns:a16="http://schemas.microsoft.com/office/drawing/2014/main" id="{FB3A5D7A-A4A4-4CC5-A9E9-35E28BBE4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3498850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4775" name="AutoShape 103">
            <a:extLst>
              <a:ext uri="{FF2B5EF4-FFF2-40B4-BE49-F238E27FC236}">
                <a16:creationId xmlns:a16="http://schemas.microsoft.com/office/drawing/2014/main" id="{4B81B590-CC17-4555-B087-B19327316CA4}"/>
              </a:ext>
            </a:extLst>
          </p:cNvPr>
          <p:cNvCxnSpPr>
            <a:cxnSpLocks noChangeShapeType="1"/>
            <a:stCxn id="284773" idx="1"/>
            <a:endCxn id="284774" idx="0"/>
          </p:cNvCxnSpPr>
          <p:nvPr/>
        </p:nvCxnSpPr>
        <p:spPr bwMode="auto">
          <a:xfrm rot="10800000" flipV="1">
            <a:off x="495300" y="1006475"/>
            <a:ext cx="271463" cy="24923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76" name="Text Box 104">
            <a:extLst>
              <a:ext uri="{FF2B5EF4-FFF2-40B4-BE49-F238E27FC236}">
                <a16:creationId xmlns:a16="http://schemas.microsoft.com/office/drawing/2014/main" id="{A7AB11F7-782A-48BE-809C-36E461BD4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12239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(33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生押沙龍</a:t>
            </a:r>
          </a:p>
        </p:txBody>
      </p:sp>
      <p:sp>
        <p:nvSpPr>
          <p:cNvPr id="284777" name="Rectangle 105">
            <a:extLst>
              <a:ext uri="{FF2B5EF4-FFF2-40B4-BE49-F238E27FC236}">
                <a16:creationId xmlns:a16="http://schemas.microsoft.com/office/drawing/2014/main" id="{9656DDDA-5ABE-4782-9C42-884C35492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5020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4778" name="AutoShape 106">
            <a:extLst>
              <a:ext uri="{FF2B5EF4-FFF2-40B4-BE49-F238E27FC236}">
                <a16:creationId xmlns:a16="http://schemas.microsoft.com/office/drawing/2014/main" id="{7D2E79D9-4AE0-4F03-9829-399020CE0E5C}"/>
              </a:ext>
            </a:extLst>
          </p:cNvPr>
          <p:cNvCxnSpPr>
            <a:cxnSpLocks noChangeShapeType="1"/>
            <a:stCxn id="284776" idx="1"/>
            <a:endCxn id="284777" idx="0"/>
          </p:cNvCxnSpPr>
          <p:nvPr/>
        </p:nvCxnSpPr>
        <p:spPr bwMode="auto">
          <a:xfrm rot="10800000" flipV="1">
            <a:off x="927100" y="1422400"/>
            <a:ext cx="271463" cy="20796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79" name="Rectangle 107">
            <a:extLst>
              <a:ext uri="{FF2B5EF4-FFF2-40B4-BE49-F238E27FC236}">
                <a16:creationId xmlns:a16="http://schemas.microsoft.com/office/drawing/2014/main" id="{EFE8CB65-885C-42D2-B09F-F0B89B84A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780" name="Text Box 108">
            <a:extLst>
              <a:ext uri="{FF2B5EF4-FFF2-40B4-BE49-F238E27FC236}">
                <a16:creationId xmlns:a16="http://schemas.microsoft.com/office/drawing/2014/main" id="{4D34AE77-AA9D-4C3F-802F-F0A9DFC3B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92575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(51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暗嫩強暴他瑪</a:t>
            </a:r>
          </a:p>
        </p:txBody>
      </p:sp>
      <p:cxnSp>
        <p:nvCxnSpPr>
          <p:cNvPr id="284781" name="AutoShape 109">
            <a:extLst>
              <a:ext uri="{FF2B5EF4-FFF2-40B4-BE49-F238E27FC236}">
                <a16:creationId xmlns:a16="http://schemas.microsoft.com/office/drawing/2014/main" id="{8F30C1B0-53FF-41E1-B43E-AF8A1B98A230}"/>
              </a:ext>
            </a:extLst>
          </p:cNvPr>
          <p:cNvCxnSpPr>
            <a:cxnSpLocks noChangeShapeType="1"/>
            <a:stCxn id="284780" idx="3"/>
            <a:endCxn id="284779" idx="2"/>
          </p:cNvCxnSpPr>
          <p:nvPr/>
        </p:nvCxnSpPr>
        <p:spPr bwMode="auto">
          <a:xfrm flipV="1">
            <a:off x="4222750" y="3867150"/>
            <a:ext cx="569913" cy="4238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82" name="Rectangle 110">
            <a:extLst>
              <a:ext uri="{FF2B5EF4-FFF2-40B4-BE49-F238E27FC236}">
                <a16:creationId xmlns:a16="http://schemas.microsoft.com/office/drawing/2014/main" id="{91A2183E-21F8-4565-898C-97C972E7A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783" name="Text Box 111">
            <a:extLst>
              <a:ext uri="{FF2B5EF4-FFF2-40B4-BE49-F238E27FC236}">
                <a16:creationId xmlns:a16="http://schemas.microsoft.com/office/drawing/2014/main" id="{D6BDD4DD-930A-42EB-9755-78558AE45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4514850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(53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押沙龍殺暗嫩</a:t>
            </a:r>
          </a:p>
        </p:txBody>
      </p:sp>
      <p:cxnSp>
        <p:nvCxnSpPr>
          <p:cNvPr id="284784" name="AutoShape 112">
            <a:extLst>
              <a:ext uri="{FF2B5EF4-FFF2-40B4-BE49-F238E27FC236}">
                <a16:creationId xmlns:a16="http://schemas.microsoft.com/office/drawing/2014/main" id="{8F0D9D65-AE91-431C-A039-5C4196ADD881}"/>
              </a:ext>
            </a:extLst>
          </p:cNvPr>
          <p:cNvCxnSpPr>
            <a:cxnSpLocks noChangeShapeType="1"/>
            <a:stCxn id="284783" idx="3"/>
            <a:endCxn id="284782" idx="2"/>
          </p:cNvCxnSpPr>
          <p:nvPr/>
        </p:nvCxnSpPr>
        <p:spPr bwMode="auto">
          <a:xfrm flipV="1">
            <a:off x="4649788" y="3867150"/>
            <a:ext cx="569912" cy="8461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85" name="Rectangle 113">
            <a:extLst>
              <a:ext uri="{FF2B5EF4-FFF2-40B4-BE49-F238E27FC236}">
                <a16:creationId xmlns:a16="http://schemas.microsoft.com/office/drawing/2014/main" id="{9250A42E-6A3B-4A6D-A319-08D5C0E6B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786" name="Text Box 114">
            <a:extLst>
              <a:ext uri="{FF2B5EF4-FFF2-40B4-BE49-F238E27FC236}">
                <a16:creationId xmlns:a16="http://schemas.microsoft.com/office/drawing/2014/main" id="{0D312446-BED0-44E7-9D5F-C5559CBBF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4945063"/>
            <a:ext cx="297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(5</a:t>
            </a:r>
            <a:r>
              <a:rPr lang="en-US" altLang="zh-TW" sz="2000" dirty="0">
                <a:solidFill>
                  <a:srgbClr val="00206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6</a:t>
            </a:r>
            <a:r>
              <a:rPr lang="zh-TW" altLang="en-US" sz="2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押沙龍返耶路撒冷</a:t>
            </a:r>
          </a:p>
        </p:txBody>
      </p:sp>
      <p:cxnSp>
        <p:nvCxnSpPr>
          <p:cNvPr id="284787" name="AutoShape 115">
            <a:extLst>
              <a:ext uri="{FF2B5EF4-FFF2-40B4-BE49-F238E27FC236}">
                <a16:creationId xmlns:a16="http://schemas.microsoft.com/office/drawing/2014/main" id="{25857220-9F6C-4934-9948-97AB6E361DDE}"/>
              </a:ext>
            </a:extLst>
          </p:cNvPr>
          <p:cNvCxnSpPr>
            <a:cxnSpLocks noChangeShapeType="1"/>
            <a:stCxn id="284786" idx="3"/>
            <a:endCxn id="284785" idx="2"/>
          </p:cNvCxnSpPr>
          <p:nvPr/>
        </p:nvCxnSpPr>
        <p:spPr bwMode="auto">
          <a:xfrm flipV="1">
            <a:off x="5430838" y="3867150"/>
            <a:ext cx="422275" cy="1276350"/>
          </a:xfrm>
          <a:prstGeom prst="bentConnector2">
            <a:avLst/>
          </a:prstGeom>
          <a:noFill/>
          <a:ln w="9525">
            <a:solidFill>
              <a:srgbClr val="0033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88" name="Rectangle 116">
            <a:extLst>
              <a:ext uri="{FF2B5EF4-FFF2-40B4-BE49-F238E27FC236}">
                <a16:creationId xmlns:a16="http://schemas.microsoft.com/office/drawing/2014/main" id="{214307AB-4BE9-4291-94E0-0A833B844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8" y="36544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789" name="Text Box 117">
            <a:extLst>
              <a:ext uri="{FF2B5EF4-FFF2-40B4-BE49-F238E27FC236}">
                <a16:creationId xmlns:a16="http://schemas.microsoft.com/office/drawing/2014/main" id="{93D2EAF0-7E29-449C-9673-61D20FC9A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5380038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(5</a:t>
            </a:r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8</a:t>
            </a:r>
            <a:r>
              <a:rPr lang="zh-TW" alt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大衛接見押沙龍</a:t>
            </a:r>
          </a:p>
        </p:txBody>
      </p:sp>
      <p:cxnSp>
        <p:nvCxnSpPr>
          <p:cNvPr id="284790" name="AutoShape 118">
            <a:extLst>
              <a:ext uri="{FF2B5EF4-FFF2-40B4-BE49-F238E27FC236}">
                <a16:creationId xmlns:a16="http://schemas.microsoft.com/office/drawing/2014/main" id="{6ECF5AC7-0DB9-4BCE-9780-F0B2C6780181}"/>
              </a:ext>
            </a:extLst>
          </p:cNvPr>
          <p:cNvCxnSpPr>
            <a:cxnSpLocks noChangeShapeType="1"/>
            <a:stCxn id="284789" idx="3"/>
            <a:endCxn id="284788" idx="2"/>
          </p:cNvCxnSpPr>
          <p:nvPr/>
        </p:nvCxnSpPr>
        <p:spPr bwMode="auto">
          <a:xfrm flipV="1">
            <a:off x="5859463" y="3865563"/>
            <a:ext cx="425450" cy="1712912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94" name="AutoShape 122">
            <a:extLst>
              <a:ext uri="{FF2B5EF4-FFF2-40B4-BE49-F238E27FC236}">
                <a16:creationId xmlns:a16="http://schemas.microsoft.com/office/drawing/2014/main" id="{97784C67-E642-400E-951A-B8B9744BB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312738"/>
            <a:ext cx="2906713" cy="730250"/>
          </a:xfrm>
          <a:prstGeom prst="plaque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大衛王年譜</a:t>
            </a:r>
            <a:r>
              <a:rPr lang="en-US" altLang="zh-TW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推估</a:t>
            </a:r>
            <a:r>
              <a:rPr lang="en-US" altLang="zh-TW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284795" name="Rectangle 123">
            <a:extLst>
              <a:ext uri="{FF2B5EF4-FFF2-40B4-BE49-F238E27FC236}">
                <a16:creationId xmlns:a16="http://schemas.microsoft.com/office/drawing/2014/main" id="{BF823A19-5A4B-4B5B-AAEC-C3C2357A3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36544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796" name="Text Box 124">
            <a:extLst>
              <a:ext uri="{FF2B5EF4-FFF2-40B4-BE49-F238E27FC236}">
                <a16:creationId xmlns:a16="http://schemas.microsoft.com/office/drawing/2014/main" id="{06CABE8A-9DF9-4513-B9EB-F9CAD5149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609600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70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歲駕崩</a:t>
            </a:r>
          </a:p>
        </p:txBody>
      </p:sp>
      <p:cxnSp>
        <p:nvCxnSpPr>
          <p:cNvPr id="284797" name="AutoShape 125">
            <a:extLst>
              <a:ext uri="{FF2B5EF4-FFF2-40B4-BE49-F238E27FC236}">
                <a16:creationId xmlns:a16="http://schemas.microsoft.com/office/drawing/2014/main" id="{556BEE34-0B6A-45A2-93FD-297AC9EED5E6}"/>
              </a:ext>
            </a:extLst>
          </p:cNvPr>
          <p:cNvCxnSpPr>
            <a:cxnSpLocks noChangeShapeType="1"/>
            <a:stCxn id="284796" idx="3"/>
            <a:endCxn id="284795" idx="2"/>
          </p:cNvCxnSpPr>
          <p:nvPr/>
        </p:nvCxnSpPr>
        <p:spPr bwMode="auto">
          <a:xfrm flipV="1">
            <a:off x="8651875" y="3865563"/>
            <a:ext cx="195263" cy="24288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86" grpId="0"/>
      <p:bldP spid="2847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8" name="Picture 4">
            <a:extLst>
              <a:ext uri="{FF2B5EF4-FFF2-40B4-BE49-F238E27FC236}">
                <a16:creationId xmlns:a16="http://schemas.microsoft.com/office/drawing/2014/main" id="{17723E4C-9BF6-4344-942A-18A2916EB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45465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9" name="Text Box 5">
            <a:extLst>
              <a:ext uri="{FF2B5EF4-FFF2-40B4-BE49-F238E27FC236}">
                <a16:creationId xmlns:a16="http://schemas.microsoft.com/office/drawing/2014/main" id="{48494A29-77EA-4270-8393-5A573571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61975"/>
            <a:ext cx="27432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王就心裡傷慟，上城門樓去哀哭，一面走一面說：「我兒押沙龍啊！我兒，我兒押沙龍啊！我恨不得替你死，押沙龍啊，我兒！我兒！」</a:t>
            </a:r>
            <a:r>
              <a:rPr lang="en-US" altLang="zh-TW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18:33)</a:t>
            </a:r>
            <a:endParaRPr lang="zh-TW" altLang="en-US" sz="24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>
            <a:extLst>
              <a:ext uri="{FF2B5EF4-FFF2-40B4-BE49-F238E27FC236}">
                <a16:creationId xmlns:a16="http://schemas.microsoft.com/office/drawing/2014/main" id="{1FED9C78-9B01-4FC4-AB29-46FCC73B3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有人告訴約押說：「王為押沙龍哭泣悲哀。」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眾民聽說王為他兒子憂愁，他們得勝的歡樂卻變成悲哀。那日眾民暗暗地進城，就如敗陣逃跑、慚愧的民一般。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王蒙著臉，大聲哭號說：「我兒押沙龍啊！押沙龍，我兒，我兒啊！」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約押進去見王，說：「你今日使你一切僕人臉面慚愧了！他們今日救了你的性命和你兒女妻妾的性命，你卻愛那恨你的人，恨那愛你的人。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你今日明明地不以將帥、僕人為念。我今日看明，若押沙龍活著，我們都死亡，你就喜悅了。」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9:1-6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>
            <a:extLst>
              <a:ext uri="{FF2B5EF4-FFF2-40B4-BE49-F238E27FC236}">
                <a16:creationId xmlns:a16="http://schemas.microsoft.com/office/drawing/2014/main" id="{C4C42EEF-7AC9-4D16-91FC-8EDD67430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280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「現在你當出去，安慰你僕人的心。我指著耶和華起誓：你若不出去，今夜必無一人與你同在一處；這禍患就比你從幼年到如今所遭的更甚！」</a:t>
            </a:r>
          </a:p>
          <a:p>
            <a:pPr>
              <a:lnSpc>
                <a:spcPct val="120000"/>
              </a:lnSpc>
              <a:spcAft>
                <a:spcPct val="7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於是王起來，坐在城門口。眾民聽說王坐在城門口，就都到王面前。以色列人已經逃跑，各回各家去了。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19:7-9)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F78C553-2433-4BF3-9EA0-D6DFCD142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352800"/>
            <a:ext cx="7848600" cy="31358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約押這裡的行動是正確的：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殺死押沙龍，為神家除去禍根。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勸誡大衛王，大衛王重新認識到自己的問題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，封住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神家的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破口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（即使負面人物也有對的行為；正面人物也是完全的罪人）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約押的悲劇是所有的正確行動都不能危及個人利益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Text Box 2">
            <a:extLst>
              <a:ext uri="{FF2B5EF4-FFF2-40B4-BE49-F238E27FC236}">
                <a16:creationId xmlns:a16="http://schemas.microsoft.com/office/drawing/2014/main" id="{F475C240-D4AE-41F7-9119-F522C828C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612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以色列眾支派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的人紛紛議論說：「王曾救我們脫離仇敵的手，又救我們脫離非利士人的手，現在他躲避押沙龍逃走了。我們膏押沙龍治理我們，他已經陣亡。現在為什麼不出一言請王回來呢？」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大衛王差人去見祭司撒督和亞比亞他，說：「你們當向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猶大長老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說：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以色列眾人已經有話請王回宮，你們為什麼落在他們後頭呢？你們是我的弟兄，是我的骨肉，為什麼在人後頭請王回來呢？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也要對亞瑪撒說：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你不是我的骨肉嗎？我若不立你替約押常作元帥，願神重重地降罰與我！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如此就挽回猶大眾人的心，如同一人的心。他們便打發人去見王，說：「請王和王的一切臣僕回來。」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19:11-14)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">
            <a:extLst>
              <a:ext uri="{FF2B5EF4-FFF2-40B4-BE49-F238E27FC236}">
                <a16:creationId xmlns:a16="http://schemas.microsoft.com/office/drawing/2014/main" id="{AA1ADC6C-CD58-48E4-AA0C-B613E86A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9" r="17395" b="28197"/>
          <a:stretch>
            <a:fillRect/>
          </a:stretch>
        </p:blipFill>
        <p:spPr bwMode="auto">
          <a:xfrm>
            <a:off x="0" y="0"/>
            <a:ext cx="9144000" cy="296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467" name="AutoShape 3">
            <a:extLst>
              <a:ext uri="{FF2B5EF4-FFF2-40B4-BE49-F238E27FC236}">
                <a16:creationId xmlns:a16="http://schemas.microsoft.com/office/drawing/2014/main" id="{E346B643-323D-42B4-8CCD-9756315E0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50" y="1965325"/>
            <a:ext cx="1089025" cy="358775"/>
          </a:xfrm>
          <a:prstGeom prst="wedgeRectCallout">
            <a:avLst>
              <a:gd name="adj1" fmla="val 72014"/>
              <a:gd name="adj2" fmla="val 13273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46469" name="Text Box 5">
            <a:extLst>
              <a:ext uri="{FF2B5EF4-FFF2-40B4-BE49-F238E27FC236}">
                <a16:creationId xmlns:a16="http://schemas.microsoft.com/office/drawing/2014/main" id="{8EE577DB-085A-49A2-9297-774626728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51188"/>
            <a:ext cx="7315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王就回來，到了約但河。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猶大人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來到吉甲，要去迎接王，請他過約但河。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巴戶琳的便雅憫人、基拉的兒子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示每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急忙與猶大人一同下去迎接大衛王。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跟從示每的有一千便雅憫人，還有掃羅家的僕人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洗巴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和他十五個兒子，二十個僕人；他們都𧼮過約但河迎接王。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19:15-17)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46471" name="Oval 7">
            <a:extLst>
              <a:ext uri="{FF2B5EF4-FFF2-40B4-BE49-F238E27FC236}">
                <a16:creationId xmlns:a16="http://schemas.microsoft.com/office/drawing/2014/main" id="{81FE30B7-E5F9-4EB5-9C33-F7BA3D111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210502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472" name="Oval 8">
            <a:extLst>
              <a:ext uri="{FF2B5EF4-FFF2-40B4-BE49-F238E27FC236}">
                <a16:creationId xmlns:a16="http://schemas.microsoft.com/office/drawing/2014/main" id="{CC995EBA-36A4-4362-BB0A-809941C71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825" y="11096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473" name="AutoShape 9">
            <a:extLst>
              <a:ext uri="{FF2B5EF4-FFF2-40B4-BE49-F238E27FC236}">
                <a16:creationId xmlns:a16="http://schemas.microsoft.com/office/drawing/2014/main" id="{04A82069-2F7A-401E-A05B-5B79B3D61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1087438"/>
            <a:ext cx="581025" cy="358775"/>
          </a:xfrm>
          <a:prstGeom prst="wedgeRectCallout">
            <a:avLst>
              <a:gd name="adj1" fmla="val 69398"/>
              <a:gd name="adj2" fmla="val -22565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吉甲</a:t>
            </a:r>
          </a:p>
        </p:txBody>
      </p:sp>
      <p:sp>
        <p:nvSpPr>
          <p:cNvPr id="446474" name="Freeform 10">
            <a:extLst>
              <a:ext uri="{FF2B5EF4-FFF2-40B4-BE49-F238E27FC236}">
                <a16:creationId xmlns:a16="http://schemas.microsoft.com/office/drawing/2014/main" id="{43F7B5F5-62FB-49DE-B7A2-5BCC7B7A6927}"/>
              </a:ext>
            </a:extLst>
          </p:cNvPr>
          <p:cNvSpPr>
            <a:spLocks/>
          </p:cNvSpPr>
          <p:nvPr/>
        </p:nvSpPr>
        <p:spPr bwMode="auto">
          <a:xfrm>
            <a:off x="6811963" y="0"/>
            <a:ext cx="277812" cy="2209800"/>
          </a:xfrm>
          <a:custGeom>
            <a:avLst/>
            <a:gdLst>
              <a:gd name="T0" fmla="*/ 0 w 175"/>
              <a:gd name="T1" fmla="*/ 0 h 1392"/>
              <a:gd name="T2" fmla="*/ 99 w 175"/>
              <a:gd name="T3" fmla="*/ 317 h 1392"/>
              <a:gd name="T4" fmla="*/ 90 w 175"/>
              <a:gd name="T5" fmla="*/ 509 h 1392"/>
              <a:gd name="T6" fmla="*/ 26 w 175"/>
              <a:gd name="T7" fmla="*/ 682 h 1392"/>
              <a:gd name="T8" fmla="*/ 128 w 175"/>
              <a:gd name="T9" fmla="*/ 803 h 1392"/>
              <a:gd name="T10" fmla="*/ 87 w 175"/>
              <a:gd name="T11" fmla="*/ 899 h 1392"/>
              <a:gd name="T12" fmla="*/ 119 w 175"/>
              <a:gd name="T13" fmla="*/ 1040 h 1392"/>
              <a:gd name="T14" fmla="*/ 144 w 175"/>
              <a:gd name="T15" fmla="*/ 1213 h 1392"/>
              <a:gd name="T16" fmla="*/ 173 w 175"/>
              <a:gd name="T17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5" h="1392">
                <a:moveTo>
                  <a:pt x="0" y="0"/>
                </a:moveTo>
                <a:cubicBezTo>
                  <a:pt x="42" y="116"/>
                  <a:pt x="84" y="232"/>
                  <a:pt x="99" y="317"/>
                </a:cubicBezTo>
                <a:cubicBezTo>
                  <a:pt x="114" y="402"/>
                  <a:pt x="102" y="448"/>
                  <a:pt x="90" y="509"/>
                </a:cubicBezTo>
                <a:cubicBezTo>
                  <a:pt x="78" y="570"/>
                  <a:pt x="20" y="633"/>
                  <a:pt x="26" y="682"/>
                </a:cubicBezTo>
                <a:cubicBezTo>
                  <a:pt x="32" y="731"/>
                  <a:pt x="118" y="767"/>
                  <a:pt x="128" y="803"/>
                </a:cubicBezTo>
                <a:cubicBezTo>
                  <a:pt x="138" y="839"/>
                  <a:pt x="88" y="860"/>
                  <a:pt x="87" y="899"/>
                </a:cubicBezTo>
                <a:cubicBezTo>
                  <a:pt x="86" y="938"/>
                  <a:pt x="110" y="988"/>
                  <a:pt x="119" y="1040"/>
                </a:cubicBezTo>
                <a:cubicBezTo>
                  <a:pt x="128" y="1092"/>
                  <a:pt x="135" y="1154"/>
                  <a:pt x="144" y="1213"/>
                </a:cubicBezTo>
                <a:cubicBezTo>
                  <a:pt x="153" y="1272"/>
                  <a:pt x="175" y="1355"/>
                  <a:pt x="173" y="1392"/>
                </a:cubicBezTo>
              </a:path>
            </a:pathLst>
          </a:custGeom>
          <a:noFill/>
          <a:ln w="38100" cmpd="sng">
            <a:solidFill>
              <a:srgbClr val="003366">
                <a:alpha val="7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475" name="AutoShape 11">
            <a:extLst>
              <a:ext uri="{FF2B5EF4-FFF2-40B4-BE49-F238E27FC236}">
                <a16:creationId xmlns:a16="http://schemas.microsoft.com/office/drawing/2014/main" id="{CD4B98DA-3630-46B3-A8EE-2ACAB7630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323850"/>
            <a:ext cx="835025" cy="358775"/>
          </a:xfrm>
          <a:prstGeom prst="wedgeRectCallout">
            <a:avLst>
              <a:gd name="adj1" fmla="val 92778"/>
              <a:gd name="adj2" fmla="val 19028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約但河</a:t>
            </a:r>
          </a:p>
        </p:txBody>
      </p:sp>
      <p:sp>
        <p:nvSpPr>
          <p:cNvPr id="446476" name="Freeform 12">
            <a:extLst>
              <a:ext uri="{FF2B5EF4-FFF2-40B4-BE49-F238E27FC236}">
                <a16:creationId xmlns:a16="http://schemas.microsoft.com/office/drawing/2014/main" id="{FFD59624-C56C-4068-BD36-9A59C9AD2D61}"/>
              </a:ext>
            </a:extLst>
          </p:cNvPr>
          <p:cNvSpPr>
            <a:spLocks/>
          </p:cNvSpPr>
          <p:nvPr/>
        </p:nvSpPr>
        <p:spPr bwMode="auto">
          <a:xfrm>
            <a:off x="6967538" y="11113"/>
            <a:ext cx="579437" cy="1123950"/>
          </a:xfrm>
          <a:custGeom>
            <a:avLst/>
            <a:gdLst>
              <a:gd name="T0" fmla="*/ 0 w 365"/>
              <a:gd name="T1" fmla="*/ 708 h 708"/>
              <a:gd name="T2" fmla="*/ 285 w 365"/>
              <a:gd name="T3" fmla="*/ 482 h 708"/>
              <a:gd name="T4" fmla="*/ 365 w 365"/>
              <a:gd name="T5" fmla="*/ 0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708">
                <a:moveTo>
                  <a:pt x="0" y="708"/>
                </a:moveTo>
                <a:cubicBezTo>
                  <a:pt x="47" y="672"/>
                  <a:pt x="224" y="600"/>
                  <a:pt x="285" y="482"/>
                </a:cubicBezTo>
                <a:cubicBezTo>
                  <a:pt x="346" y="364"/>
                  <a:pt x="348" y="100"/>
                  <a:pt x="365" y="0"/>
                </a:cubicBezTo>
              </a:path>
            </a:pathLst>
          </a:custGeom>
          <a:noFill/>
          <a:ln w="57150" cap="flat" cmpd="sng">
            <a:solidFill>
              <a:srgbClr val="CC0099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477" name="Oval 13">
            <a:extLst>
              <a:ext uri="{FF2B5EF4-FFF2-40B4-BE49-F238E27FC236}">
                <a16:creationId xmlns:a16="http://schemas.microsoft.com/office/drawing/2014/main" id="{660F8871-DCB8-437B-BAA8-71CDAB2F3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1931988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478" name="AutoShape 14">
            <a:extLst>
              <a:ext uri="{FF2B5EF4-FFF2-40B4-BE49-F238E27FC236}">
                <a16:creationId xmlns:a16="http://schemas.microsoft.com/office/drawing/2014/main" id="{5648F368-050B-4113-A83B-7505AC23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1390650"/>
            <a:ext cx="835025" cy="358775"/>
          </a:xfrm>
          <a:prstGeom prst="wedgeRectCallout">
            <a:avLst>
              <a:gd name="adj1" fmla="val 22815"/>
              <a:gd name="adj2" fmla="val 100000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巴戶琳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4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2">
            <a:extLst>
              <a:ext uri="{FF2B5EF4-FFF2-40B4-BE49-F238E27FC236}">
                <a16:creationId xmlns:a16="http://schemas.microsoft.com/office/drawing/2014/main" id="{3C2A7DB9-266C-43C9-9892-C30E83973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9" r="17395" b="28197"/>
          <a:stretch>
            <a:fillRect/>
          </a:stretch>
        </p:blipFill>
        <p:spPr bwMode="auto">
          <a:xfrm>
            <a:off x="0" y="0"/>
            <a:ext cx="9144000" cy="296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491" name="AutoShape 3">
            <a:extLst>
              <a:ext uri="{FF2B5EF4-FFF2-40B4-BE49-F238E27FC236}">
                <a16:creationId xmlns:a16="http://schemas.microsoft.com/office/drawing/2014/main" id="{35E24410-A0AC-476C-A4BB-6A22389B4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50" y="1965325"/>
            <a:ext cx="1089025" cy="358775"/>
          </a:xfrm>
          <a:prstGeom prst="wedgeRectCallout">
            <a:avLst>
              <a:gd name="adj1" fmla="val 72014"/>
              <a:gd name="adj2" fmla="val 13273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47492" name="Text Box 4">
            <a:extLst>
              <a:ext uri="{FF2B5EF4-FFF2-40B4-BE49-F238E27FC236}">
                <a16:creationId xmlns:a16="http://schemas.microsoft.com/office/drawing/2014/main" id="{AEE61C38-5ECA-4286-A21C-814C75606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51188"/>
            <a:ext cx="7315200" cy="32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有擺渡船過去，渡王的家眷，任王使用。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要過約但河的時候，基拉的兒子示每就俯伏在王面前，對王說：「我主我王出耶路撒冷的時候，僕人行悖逆的事，現在求我主不要因此加罪與僕人，不要記念，也不要放在心上。僕人明知自己有罪，所以約瑟全家之中，今日我首先下來迎接我主我王。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19:18-20)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47493" name="Oval 5">
            <a:extLst>
              <a:ext uri="{FF2B5EF4-FFF2-40B4-BE49-F238E27FC236}">
                <a16:creationId xmlns:a16="http://schemas.microsoft.com/office/drawing/2014/main" id="{506F5AD8-1922-40A1-AB99-46BDB823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210502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7494" name="Oval 6">
            <a:extLst>
              <a:ext uri="{FF2B5EF4-FFF2-40B4-BE49-F238E27FC236}">
                <a16:creationId xmlns:a16="http://schemas.microsoft.com/office/drawing/2014/main" id="{B569EA19-E53C-42F0-95EA-848F51626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825" y="11096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7495" name="AutoShape 7">
            <a:extLst>
              <a:ext uri="{FF2B5EF4-FFF2-40B4-BE49-F238E27FC236}">
                <a16:creationId xmlns:a16="http://schemas.microsoft.com/office/drawing/2014/main" id="{8DD4516A-214F-4BC9-9606-E69571827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1087438"/>
            <a:ext cx="581025" cy="358775"/>
          </a:xfrm>
          <a:prstGeom prst="wedgeRectCallout">
            <a:avLst>
              <a:gd name="adj1" fmla="val 69398"/>
              <a:gd name="adj2" fmla="val -22565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吉甲</a:t>
            </a:r>
          </a:p>
        </p:txBody>
      </p:sp>
      <p:sp>
        <p:nvSpPr>
          <p:cNvPr id="447496" name="Freeform 8">
            <a:extLst>
              <a:ext uri="{FF2B5EF4-FFF2-40B4-BE49-F238E27FC236}">
                <a16:creationId xmlns:a16="http://schemas.microsoft.com/office/drawing/2014/main" id="{ECB01AD5-4496-4584-98CE-AF882F8246C7}"/>
              </a:ext>
            </a:extLst>
          </p:cNvPr>
          <p:cNvSpPr>
            <a:spLocks/>
          </p:cNvSpPr>
          <p:nvPr/>
        </p:nvSpPr>
        <p:spPr bwMode="auto">
          <a:xfrm>
            <a:off x="6811963" y="0"/>
            <a:ext cx="277812" cy="2209800"/>
          </a:xfrm>
          <a:custGeom>
            <a:avLst/>
            <a:gdLst>
              <a:gd name="T0" fmla="*/ 0 w 175"/>
              <a:gd name="T1" fmla="*/ 0 h 1392"/>
              <a:gd name="T2" fmla="*/ 99 w 175"/>
              <a:gd name="T3" fmla="*/ 317 h 1392"/>
              <a:gd name="T4" fmla="*/ 90 w 175"/>
              <a:gd name="T5" fmla="*/ 509 h 1392"/>
              <a:gd name="T6" fmla="*/ 26 w 175"/>
              <a:gd name="T7" fmla="*/ 682 h 1392"/>
              <a:gd name="T8" fmla="*/ 128 w 175"/>
              <a:gd name="T9" fmla="*/ 803 h 1392"/>
              <a:gd name="T10" fmla="*/ 87 w 175"/>
              <a:gd name="T11" fmla="*/ 899 h 1392"/>
              <a:gd name="T12" fmla="*/ 119 w 175"/>
              <a:gd name="T13" fmla="*/ 1040 h 1392"/>
              <a:gd name="T14" fmla="*/ 144 w 175"/>
              <a:gd name="T15" fmla="*/ 1213 h 1392"/>
              <a:gd name="T16" fmla="*/ 173 w 175"/>
              <a:gd name="T17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5" h="1392">
                <a:moveTo>
                  <a:pt x="0" y="0"/>
                </a:moveTo>
                <a:cubicBezTo>
                  <a:pt x="42" y="116"/>
                  <a:pt x="84" y="232"/>
                  <a:pt x="99" y="317"/>
                </a:cubicBezTo>
                <a:cubicBezTo>
                  <a:pt x="114" y="402"/>
                  <a:pt x="102" y="448"/>
                  <a:pt x="90" y="509"/>
                </a:cubicBezTo>
                <a:cubicBezTo>
                  <a:pt x="78" y="570"/>
                  <a:pt x="20" y="633"/>
                  <a:pt x="26" y="682"/>
                </a:cubicBezTo>
                <a:cubicBezTo>
                  <a:pt x="32" y="731"/>
                  <a:pt x="118" y="767"/>
                  <a:pt x="128" y="803"/>
                </a:cubicBezTo>
                <a:cubicBezTo>
                  <a:pt x="138" y="839"/>
                  <a:pt x="88" y="860"/>
                  <a:pt x="87" y="899"/>
                </a:cubicBezTo>
                <a:cubicBezTo>
                  <a:pt x="86" y="938"/>
                  <a:pt x="110" y="988"/>
                  <a:pt x="119" y="1040"/>
                </a:cubicBezTo>
                <a:cubicBezTo>
                  <a:pt x="128" y="1092"/>
                  <a:pt x="135" y="1154"/>
                  <a:pt x="144" y="1213"/>
                </a:cubicBezTo>
                <a:cubicBezTo>
                  <a:pt x="153" y="1272"/>
                  <a:pt x="175" y="1355"/>
                  <a:pt x="173" y="1392"/>
                </a:cubicBezTo>
              </a:path>
            </a:pathLst>
          </a:custGeom>
          <a:noFill/>
          <a:ln w="38100" cmpd="sng">
            <a:solidFill>
              <a:srgbClr val="003366">
                <a:alpha val="7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497" name="AutoShape 9">
            <a:extLst>
              <a:ext uri="{FF2B5EF4-FFF2-40B4-BE49-F238E27FC236}">
                <a16:creationId xmlns:a16="http://schemas.microsoft.com/office/drawing/2014/main" id="{6E701275-A190-4360-B8FC-0A8AE8F82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323850"/>
            <a:ext cx="835025" cy="358775"/>
          </a:xfrm>
          <a:prstGeom prst="wedgeRectCallout">
            <a:avLst>
              <a:gd name="adj1" fmla="val 92778"/>
              <a:gd name="adj2" fmla="val 19028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約但河</a:t>
            </a:r>
          </a:p>
        </p:txBody>
      </p:sp>
      <p:sp>
        <p:nvSpPr>
          <p:cNvPr id="447498" name="Freeform 10">
            <a:extLst>
              <a:ext uri="{FF2B5EF4-FFF2-40B4-BE49-F238E27FC236}">
                <a16:creationId xmlns:a16="http://schemas.microsoft.com/office/drawing/2014/main" id="{A428178A-534A-4F28-8CA5-FBCBA40670DE}"/>
              </a:ext>
            </a:extLst>
          </p:cNvPr>
          <p:cNvSpPr>
            <a:spLocks/>
          </p:cNvSpPr>
          <p:nvPr/>
        </p:nvSpPr>
        <p:spPr bwMode="auto">
          <a:xfrm>
            <a:off x="6967538" y="11113"/>
            <a:ext cx="579437" cy="1123950"/>
          </a:xfrm>
          <a:custGeom>
            <a:avLst/>
            <a:gdLst>
              <a:gd name="T0" fmla="*/ 0 w 365"/>
              <a:gd name="T1" fmla="*/ 708 h 708"/>
              <a:gd name="T2" fmla="*/ 285 w 365"/>
              <a:gd name="T3" fmla="*/ 482 h 708"/>
              <a:gd name="T4" fmla="*/ 365 w 365"/>
              <a:gd name="T5" fmla="*/ 0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708">
                <a:moveTo>
                  <a:pt x="0" y="708"/>
                </a:moveTo>
                <a:cubicBezTo>
                  <a:pt x="47" y="672"/>
                  <a:pt x="224" y="600"/>
                  <a:pt x="285" y="482"/>
                </a:cubicBezTo>
                <a:cubicBezTo>
                  <a:pt x="346" y="364"/>
                  <a:pt x="348" y="100"/>
                  <a:pt x="365" y="0"/>
                </a:cubicBezTo>
              </a:path>
            </a:pathLst>
          </a:custGeom>
          <a:noFill/>
          <a:ln w="57150" cap="flat" cmpd="sng">
            <a:solidFill>
              <a:srgbClr val="CC0099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499" name="Oval 11">
            <a:extLst>
              <a:ext uri="{FF2B5EF4-FFF2-40B4-BE49-F238E27FC236}">
                <a16:creationId xmlns:a16="http://schemas.microsoft.com/office/drawing/2014/main" id="{F2A68470-FEF3-4B0B-9C08-B184E181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1931988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7500" name="AutoShape 12">
            <a:extLst>
              <a:ext uri="{FF2B5EF4-FFF2-40B4-BE49-F238E27FC236}">
                <a16:creationId xmlns:a16="http://schemas.microsoft.com/office/drawing/2014/main" id="{E51EBE60-F731-4C24-A134-B8EA9C06E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1390650"/>
            <a:ext cx="835025" cy="358775"/>
          </a:xfrm>
          <a:prstGeom prst="wedgeRectCallout">
            <a:avLst>
              <a:gd name="adj1" fmla="val 22815"/>
              <a:gd name="adj2" fmla="val 100000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巴戶琳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2">
            <a:extLst>
              <a:ext uri="{FF2B5EF4-FFF2-40B4-BE49-F238E27FC236}">
                <a16:creationId xmlns:a16="http://schemas.microsoft.com/office/drawing/2014/main" id="{9BEB304E-639F-4B48-92FC-4DCFB07AA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洗魯雅的兒子亞比篩說：「示每既咒罵耶和華的受膏者，不應當治死他嗎？」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大衛說：「洗魯雅的兒子，我與你們有何關涉，使你們今日與我反對呢？今日在以色列中豈可治死人呢？我豈不知今日我作以色列的王嗎？」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於是王對示每說：「你必不死。」王就向他起誓。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19:21-23)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E3DC8128-FB03-408C-85B7-CB0021CA4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70363"/>
            <a:ext cx="9144000" cy="26876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868" name="Text Box 4">
            <a:extLst>
              <a:ext uri="{FF2B5EF4-FFF2-40B4-BE49-F238E27FC236}">
                <a16:creationId xmlns:a16="http://schemas.microsoft.com/office/drawing/2014/main" id="{452726C4-521E-4314-BB58-198DDC83C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343400"/>
            <a:ext cx="73152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大衛赦免示每，沒有秋後算帳，是為了國家的安定，不要再行殺戮，以消除便雅憫人的疑懼。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後來大衛臨終前，吩咐所羅門要對付示每，伸張公義，是因示每已成為所羅門的威脅，必須剷除，以絕後患。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所以示每可說是被判緩刑，視他的後續表現決定是否行刑。</a:t>
            </a:r>
            <a:endParaRPr lang="en-US" altLang="zh-TW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>
            <a:extLst>
              <a:ext uri="{FF2B5EF4-FFF2-40B4-BE49-F238E27FC236}">
                <a16:creationId xmlns:a16="http://schemas.microsoft.com/office/drawing/2014/main" id="{69D0905D-7C99-4354-BA01-CCD4FD4E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56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掃羅的孫子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米非波設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也下去迎接王。他自從王去的日子，直到王平平安安地回來，沒有修腳，沒有剃鬍鬚，也沒有洗衣服。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他來到耶路撒冷迎接王的時候，王問他說：「米非波設，你為什麼沒有與我同去呢？」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他回答說：「我主我王，僕人是瘸腿的。那日我想要備驢騎上，與王同去，無奈我的僕人欺哄了我，又在我主我王面前讒毀我。然而我主我王如同神的使者一般，你看怎樣好，就怎樣行吧！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因為我祖全家的人，在我主我王面前都算為死人，王卻使僕人在王的席上同人吃飯，我現在向王還能辨理訴冤嗎？」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19:24-27)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Text Box 2">
            <a:extLst>
              <a:ext uri="{FF2B5EF4-FFF2-40B4-BE49-F238E27FC236}">
                <a16:creationId xmlns:a16="http://schemas.microsoft.com/office/drawing/2014/main" id="{2F0EDA35-5A6C-4FEA-8677-7812AD089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王對他說：「你何必再提你的事呢？我說，你與洗巴均分地土。」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米非波設對王說：「我主我王既平平安安地回宮，就任憑洗巴都取了也可以。」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19:28-30)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761E8D-B4D8-41D5-A854-C4C1FA538C0A}"/>
              </a:ext>
            </a:extLst>
          </p:cNvPr>
          <p:cNvSpPr/>
          <p:nvPr/>
        </p:nvSpPr>
        <p:spPr>
          <a:xfrm>
            <a:off x="533400" y="2895600"/>
            <a:ext cx="7924800" cy="19170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米非波設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大衛對米非波設是錯誤的。首先他聽信一面之詞冤枉了米非波設，得知真相後的處理是尋求平衡，而不是公正處理。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洗巴：靠欺詐和諂媚取得了成功。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ext Box 2">
            <a:extLst>
              <a:ext uri="{FF2B5EF4-FFF2-40B4-BE49-F238E27FC236}">
                <a16:creationId xmlns:a16="http://schemas.microsoft.com/office/drawing/2014/main" id="{EC218C58-0805-498B-9E9A-6E969FC5F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48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基列人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巴西萊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從羅基琳下來，要送王過約但河，就與王一同過了約但河。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巴西萊年紀老邁，已經八十歲了。王住在瑪哈念的時候，他就拿食物來供給王；他原是大富戶。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王對巴西萊說：「你與我同去，我要在耶路撒冷那裡養你的老。」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巴西萊對王說：「我在世的年日還能有多少，使我與王同上耶路撒冷呢？僕人現在八十歲了，還能嘗出飲食的滋味、辨別美惡嗎？還能聽男女歌唱的聲音嗎？僕人何必累贅我主我王呢？」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19:31-35)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02" name="Group 2">
            <a:extLst>
              <a:ext uri="{FF2B5EF4-FFF2-40B4-BE49-F238E27FC236}">
                <a16:creationId xmlns:a16="http://schemas.microsoft.com/office/drawing/2014/main" id="{D7881E86-A174-4B33-8D7A-0BA6591F7A60}"/>
              </a:ext>
            </a:extLst>
          </p:cNvPr>
          <p:cNvGraphicFramePr>
            <a:graphicFrameLocks noGrp="1"/>
          </p:cNvGraphicFramePr>
          <p:nvPr/>
        </p:nvGraphicFramePr>
        <p:xfrm>
          <a:off x="282575" y="3511550"/>
          <a:ext cx="8577263" cy="339725"/>
        </p:xfrm>
        <a:graphic>
          <a:graphicData uri="http://schemas.openxmlformats.org/drawingml/2006/table">
            <a:tbl>
              <a:tblPr/>
              <a:tblGrid>
                <a:gridCol w="214313">
                  <a:extLst>
                    <a:ext uri="{9D8B030D-6E8A-4147-A177-3AD203B41FA5}">
                      <a16:colId xmlns:a16="http://schemas.microsoft.com/office/drawing/2014/main" val="39121739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154873280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311013352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3139013265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85002236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862571466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754579722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834525070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132079237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4089562866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547762913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103235362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784111825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495468151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745057654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33012450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106205466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674710885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3938163057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51117459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605823437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6514074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431547555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38686760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157896168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958541820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271840961"/>
                    </a:ext>
                  </a:extLst>
                </a:gridCol>
                <a:gridCol w="217488">
                  <a:extLst>
                    <a:ext uri="{9D8B030D-6E8A-4147-A177-3AD203B41FA5}">
                      <a16:colId xmlns:a16="http://schemas.microsoft.com/office/drawing/2014/main" val="284273579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671569128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842822813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590928152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080659763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3686504299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301784060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264239246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853249977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102864335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647756519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069608638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964585532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07041"/>
                  </a:ext>
                </a:extLst>
              </a:tr>
            </a:tbl>
          </a:graphicData>
        </a:graphic>
      </p:graphicFrame>
      <p:sp>
        <p:nvSpPr>
          <p:cNvPr id="358486" name="Rectangle 86">
            <a:extLst>
              <a:ext uri="{FF2B5EF4-FFF2-40B4-BE49-F238E27FC236}">
                <a16:creationId xmlns:a16="http://schemas.microsoft.com/office/drawing/2014/main" id="{19BB81F2-F748-44A0-9EEC-2E32F44E2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35036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7" name="Text Box 87">
            <a:extLst>
              <a:ext uri="{FF2B5EF4-FFF2-40B4-BE49-F238E27FC236}">
                <a16:creationId xmlns:a16="http://schemas.microsoft.com/office/drawing/2014/main" id="{556B121E-3A4A-4725-B3AF-046AFEF92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38893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歲作猶大王</a:t>
            </a:r>
          </a:p>
        </p:txBody>
      </p:sp>
      <p:cxnSp>
        <p:nvCxnSpPr>
          <p:cNvPr id="358488" name="AutoShape 88">
            <a:extLst>
              <a:ext uri="{FF2B5EF4-FFF2-40B4-BE49-F238E27FC236}">
                <a16:creationId xmlns:a16="http://schemas.microsoft.com/office/drawing/2014/main" id="{AE499C7F-DF10-431B-953B-4D275B55EE87}"/>
              </a:ext>
            </a:extLst>
          </p:cNvPr>
          <p:cNvCxnSpPr>
            <a:cxnSpLocks noChangeShapeType="1"/>
            <a:stCxn id="358487" idx="1"/>
            <a:endCxn id="358486" idx="0"/>
          </p:cNvCxnSpPr>
          <p:nvPr/>
        </p:nvCxnSpPr>
        <p:spPr bwMode="auto">
          <a:xfrm rot="10800000" flipV="1">
            <a:off x="292100" y="587375"/>
            <a:ext cx="287338" cy="2916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89" name="Text Box 89">
            <a:extLst>
              <a:ext uri="{FF2B5EF4-FFF2-40B4-BE49-F238E27FC236}">
                <a16:creationId xmlns:a16="http://schemas.microsoft.com/office/drawing/2014/main" id="{FBD3DD3E-5DB0-43C7-88DE-24877F493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1631950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37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歲作以色列王</a:t>
            </a:r>
          </a:p>
        </p:txBody>
      </p:sp>
      <p:sp>
        <p:nvSpPr>
          <p:cNvPr id="358490" name="Rectangle 90">
            <a:extLst>
              <a:ext uri="{FF2B5EF4-FFF2-40B4-BE49-F238E27FC236}">
                <a16:creationId xmlns:a16="http://schemas.microsoft.com/office/drawing/2014/main" id="{89CAE1EF-BF1E-4800-B69C-7B605D42C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35004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491" name="AutoShape 91">
            <a:extLst>
              <a:ext uri="{FF2B5EF4-FFF2-40B4-BE49-F238E27FC236}">
                <a16:creationId xmlns:a16="http://schemas.microsoft.com/office/drawing/2014/main" id="{59438EDE-69F0-4FEA-8575-68A3E31FA89F}"/>
              </a:ext>
            </a:extLst>
          </p:cNvPr>
          <p:cNvCxnSpPr>
            <a:cxnSpLocks noChangeShapeType="1"/>
            <a:stCxn id="358489" idx="1"/>
            <a:endCxn id="358490" idx="0"/>
          </p:cNvCxnSpPr>
          <p:nvPr/>
        </p:nvCxnSpPr>
        <p:spPr bwMode="auto">
          <a:xfrm rot="10800000" flipV="1">
            <a:off x="1889125" y="1830388"/>
            <a:ext cx="265113" cy="1670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92" name="Text Box 92">
            <a:extLst>
              <a:ext uri="{FF2B5EF4-FFF2-40B4-BE49-F238E27FC236}">
                <a16:creationId xmlns:a16="http://schemas.microsoft.com/office/drawing/2014/main" id="{00283EE0-E000-4D06-871E-62BA26AF1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28622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生所羅門</a:t>
            </a:r>
          </a:p>
        </p:txBody>
      </p:sp>
      <p:sp>
        <p:nvSpPr>
          <p:cNvPr id="358493" name="Rectangle 93">
            <a:extLst>
              <a:ext uri="{FF2B5EF4-FFF2-40B4-BE49-F238E27FC236}">
                <a16:creationId xmlns:a16="http://schemas.microsoft.com/office/drawing/2014/main" id="{6B850F8C-408D-4D8F-8732-B3450AB70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349567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494" name="AutoShape 94">
            <a:extLst>
              <a:ext uri="{FF2B5EF4-FFF2-40B4-BE49-F238E27FC236}">
                <a16:creationId xmlns:a16="http://schemas.microsoft.com/office/drawing/2014/main" id="{957D6143-036D-4572-B9D3-B74ED74DEF45}"/>
              </a:ext>
            </a:extLst>
          </p:cNvPr>
          <p:cNvCxnSpPr>
            <a:cxnSpLocks noChangeShapeType="1"/>
            <a:stCxn id="358492" idx="1"/>
            <a:endCxn id="358493" idx="0"/>
          </p:cNvCxnSpPr>
          <p:nvPr/>
        </p:nvCxnSpPr>
        <p:spPr bwMode="auto">
          <a:xfrm rot="10800000" flipV="1">
            <a:off x="4565650" y="3060700"/>
            <a:ext cx="271463" cy="434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95" name="Text Box 95">
            <a:extLst>
              <a:ext uri="{FF2B5EF4-FFF2-40B4-BE49-F238E27FC236}">
                <a16:creationId xmlns:a16="http://schemas.microsoft.com/office/drawing/2014/main" id="{E44BA8C5-CB44-4D73-B966-85E13D9B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454275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(4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8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殺烏利亞，娶拔示巴</a:t>
            </a:r>
          </a:p>
        </p:txBody>
      </p:sp>
      <p:sp>
        <p:nvSpPr>
          <p:cNvPr id="358496" name="Rectangle 96">
            <a:extLst>
              <a:ext uri="{FF2B5EF4-FFF2-40B4-BE49-F238E27FC236}">
                <a16:creationId xmlns:a16="http://schemas.microsoft.com/office/drawing/2014/main" id="{0820E42F-8EB6-47EE-9FF2-0C7FC30C2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35004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497" name="AutoShape 97">
            <a:extLst>
              <a:ext uri="{FF2B5EF4-FFF2-40B4-BE49-F238E27FC236}">
                <a16:creationId xmlns:a16="http://schemas.microsoft.com/office/drawing/2014/main" id="{BCBF4C1A-9EA8-4D7C-8CEB-56FDF1BE91BD}"/>
              </a:ext>
            </a:extLst>
          </p:cNvPr>
          <p:cNvCxnSpPr>
            <a:cxnSpLocks noChangeShapeType="1"/>
            <a:stCxn id="358495" idx="1"/>
            <a:endCxn id="358496" idx="0"/>
          </p:cNvCxnSpPr>
          <p:nvPr/>
        </p:nvCxnSpPr>
        <p:spPr bwMode="auto">
          <a:xfrm rot="10800000" flipV="1">
            <a:off x="4138613" y="2652713"/>
            <a:ext cx="301625" cy="8477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98" name="Text Box 98">
            <a:extLst>
              <a:ext uri="{FF2B5EF4-FFF2-40B4-BE49-F238E27FC236}">
                <a16:creationId xmlns:a16="http://schemas.microsoft.com/office/drawing/2014/main" id="{337C7CF2-784F-4848-A0A1-9AA7B8D63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2028825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(4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5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恩待米非波設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20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58499" name="Rectangle 99">
            <a:extLst>
              <a:ext uri="{FF2B5EF4-FFF2-40B4-BE49-F238E27FC236}">
                <a16:creationId xmlns:a16="http://schemas.microsoft.com/office/drawing/2014/main" id="{2CCBBEEA-79FB-476E-AA43-2EC2471F7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349726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00" name="AutoShape 100">
            <a:extLst>
              <a:ext uri="{FF2B5EF4-FFF2-40B4-BE49-F238E27FC236}">
                <a16:creationId xmlns:a16="http://schemas.microsoft.com/office/drawing/2014/main" id="{9AE1FC98-D3D0-4305-B334-2DA48FEAE531}"/>
              </a:ext>
            </a:extLst>
          </p:cNvPr>
          <p:cNvCxnSpPr>
            <a:cxnSpLocks noChangeShapeType="1"/>
            <a:stCxn id="358498" idx="1"/>
            <a:endCxn id="358499" idx="0"/>
          </p:cNvCxnSpPr>
          <p:nvPr/>
        </p:nvCxnSpPr>
        <p:spPr bwMode="auto">
          <a:xfrm rot="10800000" flipV="1">
            <a:off x="3502025" y="2227263"/>
            <a:ext cx="350838" cy="1270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01" name="Text Box 101">
            <a:extLst>
              <a:ext uri="{FF2B5EF4-FFF2-40B4-BE49-F238E27FC236}">
                <a16:creationId xmlns:a16="http://schemas.microsoft.com/office/drawing/2014/main" id="{2376266C-A532-46C4-B843-F6112FB6C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80803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(31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生暗嫩</a:t>
            </a:r>
          </a:p>
        </p:txBody>
      </p:sp>
      <p:sp>
        <p:nvSpPr>
          <p:cNvPr id="358502" name="Rectangle 102">
            <a:extLst>
              <a:ext uri="{FF2B5EF4-FFF2-40B4-BE49-F238E27FC236}">
                <a16:creationId xmlns:a16="http://schemas.microsoft.com/office/drawing/2014/main" id="{64988015-CE5E-4C0A-8580-03475B65C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3498850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03" name="AutoShape 103">
            <a:extLst>
              <a:ext uri="{FF2B5EF4-FFF2-40B4-BE49-F238E27FC236}">
                <a16:creationId xmlns:a16="http://schemas.microsoft.com/office/drawing/2014/main" id="{4C068C24-5098-4778-8712-F6AFB14EABBA}"/>
              </a:ext>
            </a:extLst>
          </p:cNvPr>
          <p:cNvCxnSpPr>
            <a:cxnSpLocks noChangeShapeType="1"/>
            <a:stCxn id="358501" idx="1"/>
            <a:endCxn id="358502" idx="0"/>
          </p:cNvCxnSpPr>
          <p:nvPr/>
        </p:nvCxnSpPr>
        <p:spPr bwMode="auto">
          <a:xfrm rot="10800000" flipV="1">
            <a:off x="495300" y="1006475"/>
            <a:ext cx="271463" cy="24923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04" name="Text Box 104">
            <a:extLst>
              <a:ext uri="{FF2B5EF4-FFF2-40B4-BE49-F238E27FC236}">
                <a16:creationId xmlns:a16="http://schemas.microsoft.com/office/drawing/2014/main" id="{3B5C6B89-73FC-4427-80B6-56BF90AA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12239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(33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生押沙龍</a:t>
            </a:r>
          </a:p>
        </p:txBody>
      </p:sp>
      <p:sp>
        <p:nvSpPr>
          <p:cNvPr id="358505" name="Rectangle 105">
            <a:extLst>
              <a:ext uri="{FF2B5EF4-FFF2-40B4-BE49-F238E27FC236}">
                <a16:creationId xmlns:a16="http://schemas.microsoft.com/office/drawing/2014/main" id="{73D411F4-F529-496E-BA99-1B1D76C89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5020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06" name="AutoShape 106">
            <a:extLst>
              <a:ext uri="{FF2B5EF4-FFF2-40B4-BE49-F238E27FC236}">
                <a16:creationId xmlns:a16="http://schemas.microsoft.com/office/drawing/2014/main" id="{C50C0CD2-29E3-4EA1-A7D3-4C41921FE0BF}"/>
              </a:ext>
            </a:extLst>
          </p:cNvPr>
          <p:cNvCxnSpPr>
            <a:cxnSpLocks noChangeShapeType="1"/>
            <a:stCxn id="358504" idx="1"/>
            <a:endCxn id="358505" idx="0"/>
          </p:cNvCxnSpPr>
          <p:nvPr/>
        </p:nvCxnSpPr>
        <p:spPr bwMode="auto">
          <a:xfrm rot="10800000" flipV="1">
            <a:off x="927100" y="1422400"/>
            <a:ext cx="271463" cy="20796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07" name="Rectangle 107">
            <a:extLst>
              <a:ext uri="{FF2B5EF4-FFF2-40B4-BE49-F238E27FC236}">
                <a16:creationId xmlns:a16="http://schemas.microsoft.com/office/drawing/2014/main" id="{756EE234-DC04-49DE-991B-2F09C384D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8" name="Text Box 108">
            <a:extLst>
              <a:ext uri="{FF2B5EF4-FFF2-40B4-BE49-F238E27FC236}">
                <a16:creationId xmlns:a16="http://schemas.microsoft.com/office/drawing/2014/main" id="{F872E697-0DE0-41C0-A26F-270C840F0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92575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(51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暗嫩強暴他瑪</a:t>
            </a:r>
          </a:p>
        </p:txBody>
      </p:sp>
      <p:cxnSp>
        <p:nvCxnSpPr>
          <p:cNvPr id="358509" name="AutoShape 109">
            <a:extLst>
              <a:ext uri="{FF2B5EF4-FFF2-40B4-BE49-F238E27FC236}">
                <a16:creationId xmlns:a16="http://schemas.microsoft.com/office/drawing/2014/main" id="{9EA6D102-17A1-46F2-AE6F-337E7134DE74}"/>
              </a:ext>
            </a:extLst>
          </p:cNvPr>
          <p:cNvCxnSpPr>
            <a:cxnSpLocks noChangeShapeType="1"/>
            <a:stCxn id="358508" idx="3"/>
            <a:endCxn id="358507" idx="2"/>
          </p:cNvCxnSpPr>
          <p:nvPr/>
        </p:nvCxnSpPr>
        <p:spPr bwMode="auto">
          <a:xfrm flipV="1">
            <a:off x="4222750" y="3867150"/>
            <a:ext cx="569913" cy="4238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10" name="Rectangle 110">
            <a:extLst>
              <a:ext uri="{FF2B5EF4-FFF2-40B4-BE49-F238E27FC236}">
                <a16:creationId xmlns:a16="http://schemas.microsoft.com/office/drawing/2014/main" id="{06E251EB-2D9E-427D-B25C-036E2E389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1" name="Text Box 111">
            <a:extLst>
              <a:ext uri="{FF2B5EF4-FFF2-40B4-BE49-F238E27FC236}">
                <a16:creationId xmlns:a16="http://schemas.microsoft.com/office/drawing/2014/main" id="{016B49DE-D988-4288-87A0-239CD2F9E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4514850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(53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押沙龍殺暗嫩</a:t>
            </a:r>
          </a:p>
        </p:txBody>
      </p:sp>
      <p:cxnSp>
        <p:nvCxnSpPr>
          <p:cNvPr id="358512" name="AutoShape 112">
            <a:extLst>
              <a:ext uri="{FF2B5EF4-FFF2-40B4-BE49-F238E27FC236}">
                <a16:creationId xmlns:a16="http://schemas.microsoft.com/office/drawing/2014/main" id="{FE7F2653-8E90-4703-BA86-B2E4CC43F960}"/>
              </a:ext>
            </a:extLst>
          </p:cNvPr>
          <p:cNvCxnSpPr>
            <a:cxnSpLocks noChangeShapeType="1"/>
            <a:stCxn id="358511" idx="3"/>
            <a:endCxn id="358510" idx="2"/>
          </p:cNvCxnSpPr>
          <p:nvPr/>
        </p:nvCxnSpPr>
        <p:spPr bwMode="auto">
          <a:xfrm flipV="1">
            <a:off x="4649788" y="3867150"/>
            <a:ext cx="569912" cy="8461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13" name="Rectangle 113">
            <a:extLst>
              <a:ext uri="{FF2B5EF4-FFF2-40B4-BE49-F238E27FC236}">
                <a16:creationId xmlns:a16="http://schemas.microsoft.com/office/drawing/2014/main" id="{77CBA8DB-4905-4FFA-85BB-321BC395B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4" name="Text Box 114">
            <a:extLst>
              <a:ext uri="{FF2B5EF4-FFF2-40B4-BE49-F238E27FC236}">
                <a16:creationId xmlns:a16="http://schemas.microsoft.com/office/drawing/2014/main" id="{DFAA1027-89CC-4531-B3BC-353A6CEEB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4945063"/>
            <a:ext cx="297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6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押沙龍返耶路撒冷</a:t>
            </a:r>
          </a:p>
        </p:txBody>
      </p:sp>
      <p:cxnSp>
        <p:nvCxnSpPr>
          <p:cNvPr id="358515" name="AutoShape 115">
            <a:extLst>
              <a:ext uri="{FF2B5EF4-FFF2-40B4-BE49-F238E27FC236}">
                <a16:creationId xmlns:a16="http://schemas.microsoft.com/office/drawing/2014/main" id="{5768D626-DA7E-40AA-969B-BA7BA4A776C4}"/>
              </a:ext>
            </a:extLst>
          </p:cNvPr>
          <p:cNvCxnSpPr>
            <a:cxnSpLocks noChangeShapeType="1"/>
            <a:stCxn id="358514" idx="3"/>
            <a:endCxn id="358513" idx="2"/>
          </p:cNvCxnSpPr>
          <p:nvPr/>
        </p:nvCxnSpPr>
        <p:spPr bwMode="auto">
          <a:xfrm flipV="1">
            <a:off x="5430838" y="3867150"/>
            <a:ext cx="422275" cy="12763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16" name="Rectangle 116">
            <a:extLst>
              <a:ext uri="{FF2B5EF4-FFF2-40B4-BE49-F238E27FC236}">
                <a16:creationId xmlns:a16="http://schemas.microsoft.com/office/drawing/2014/main" id="{CE059D81-42A7-478F-8856-F62C5CD3D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8" y="36544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7" name="Text Box 117">
            <a:extLst>
              <a:ext uri="{FF2B5EF4-FFF2-40B4-BE49-F238E27FC236}">
                <a16:creationId xmlns:a16="http://schemas.microsoft.com/office/drawing/2014/main" id="{195B2EDD-652B-49C8-A02E-1C296E760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5380038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8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大衛接見押沙龍</a:t>
            </a:r>
          </a:p>
        </p:txBody>
      </p:sp>
      <p:cxnSp>
        <p:nvCxnSpPr>
          <p:cNvPr id="358518" name="AutoShape 118">
            <a:extLst>
              <a:ext uri="{FF2B5EF4-FFF2-40B4-BE49-F238E27FC236}">
                <a16:creationId xmlns:a16="http://schemas.microsoft.com/office/drawing/2014/main" id="{D98BC696-B0C7-4583-A3FA-CCB4AF9FBFFD}"/>
              </a:ext>
            </a:extLst>
          </p:cNvPr>
          <p:cNvCxnSpPr>
            <a:cxnSpLocks noChangeShapeType="1"/>
            <a:stCxn id="358517" idx="3"/>
            <a:endCxn id="358516" idx="2"/>
          </p:cNvCxnSpPr>
          <p:nvPr/>
        </p:nvCxnSpPr>
        <p:spPr bwMode="auto">
          <a:xfrm flipV="1">
            <a:off x="5859463" y="3865563"/>
            <a:ext cx="425450" cy="17129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19" name="Rectangle 119">
            <a:extLst>
              <a:ext uri="{FF2B5EF4-FFF2-40B4-BE49-F238E27FC236}">
                <a16:creationId xmlns:a16="http://schemas.microsoft.com/office/drawing/2014/main" id="{F86D9C42-6024-4558-9765-69873C6C3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413" y="36544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0" name="Text Box 120">
            <a:extLst>
              <a:ext uri="{FF2B5EF4-FFF2-40B4-BE49-F238E27FC236}">
                <a16:creationId xmlns:a16="http://schemas.microsoft.com/office/drawing/2014/main" id="{3977DC94-4A95-4A8C-889D-3D856AED4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5802313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(6</a:t>
            </a:r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2</a:t>
            </a:r>
            <a:r>
              <a:rPr lang="zh-TW" alt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押沙龍叛變</a:t>
            </a:r>
          </a:p>
        </p:txBody>
      </p:sp>
      <p:cxnSp>
        <p:nvCxnSpPr>
          <p:cNvPr id="358521" name="AutoShape 121">
            <a:extLst>
              <a:ext uri="{FF2B5EF4-FFF2-40B4-BE49-F238E27FC236}">
                <a16:creationId xmlns:a16="http://schemas.microsoft.com/office/drawing/2014/main" id="{9A1FF19F-B5C1-44D1-B0C9-0634D7D9C756}"/>
              </a:ext>
            </a:extLst>
          </p:cNvPr>
          <p:cNvCxnSpPr>
            <a:cxnSpLocks noChangeShapeType="1"/>
            <a:stCxn id="358520" idx="3"/>
            <a:endCxn id="358519" idx="2"/>
          </p:cNvCxnSpPr>
          <p:nvPr/>
        </p:nvCxnSpPr>
        <p:spPr bwMode="auto">
          <a:xfrm flipV="1">
            <a:off x="6713538" y="3865563"/>
            <a:ext cx="425450" cy="2135187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22" name="AutoShape 122">
            <a:extLst>
              <a:ext uri="{FF2B5EF4-FFF2-40B4-BE49-F238E27FC236}">
                <a16:creationId xmlns:a16="http://schemas.microsoft.com/office/drawing/2014/main" id="{245A6CF9-F6E2-472D-ADDD-F2439BD89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312738"/>
            <a:ext cx="2906713" cy="730250"/>
          </a:xfrm>
          <a:prstGeom prst="plaque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大衛王年譜</a:t>
            </a:r>
            <a:r>
              <a:rPr lang="en-US" altLang="zh-TW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推估</a:t>
            </a:r>
            <a:r>
              <a:rPr lang="en-US" altLang="zh-TW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58523" name="Rectangle 123">
            <a:extLst>
              <a:ext uri="{FF2B5EF4-FFF2-40B4-BE49-F238E27FC236}">
                <a16:creationId xmlns:a16="http://schemas.microsoft.com/office/drawing/2014/main" id="{D3EA8096-1FA1-4730-BE9B-DEA140544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36544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4" name="Text Box 124">
            <a:extLst>
              <a:ext uri="{FF2B5EF4-FFF2-40B4-BE49-F238E27FC236}">
                <a16:creationId xmlns:a16="http://schemas.microsoft.com/office/drawing/2014/main" id="{DAB47DA7-4AA4-4EFB-A862-CD22BCB85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609600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70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歲駕崩</a:t>
            </a:r>
          </a:p>
        </p:txBody>
      </p:sp>
      <p:cxnSp>
        <p:nvCxnSpPr>
          <p:cNvPr id="358525" name="AutoShape 125">
            <a:extLst>
              <a:ext uri="{FF2B5EF4-FFF2-40B4-BE49-F238E27FC236}">
                <a16:creationId xmlns:a16="http://schemas.microsoft.com/office/drawing/2014/main" id="{4C4FFA1F-1289-46F4-8323-1E6CFB443EB5}"/>
              </a:ext>
            </a:extLst>
          </p:cNvPr>
          <p:cNvCxnSpPr>
            <a:cxnSpLocks noChangeShapeType="1"/>
            <a:stCxn id="358524" idx="3"/>
            <a:endCxn id="358523" idx="2"/>
          </p:cNvCxnSpPr>
          <p:nvPr/>
        </p:nvCxnSpPr>
        <p:spPr bwMode="auto">
          <a:xfrm flipV="1">
            <a:off x="8651875" y="3865563"/>
            <a:ext cx="195263" cy="24288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ext Box 2">
            <a:extLst>
              <a:ext uri="{FF2B5EF4-FFF2-40B4-BE49-F238E27FC236}">
                <a16:creationId xmlns:a16="http://schemas.microsoft.com/office/drawing/2014/main" id="{DAB2FF21-3A01-4610-BF03-F4C989A63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48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「僕人只要送王過約但河，王何必賜我這樣的恩典呢？求你准我回去，好死在我本城，葬在我父母的墓旁。這裡有王的僕人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金罕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，讓他同我主我王過去，可以隨意待他。」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王說：「金罕可以與我同去，我必照你的心願待他。你向我求什麼，我都必為你成就。」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於是眾民過約但河，王也過去。王與巴西萊親嘴，為他祝福，巴西萊就回本地去了。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王過去，到了吉甲，金罕也跟他過去。猶大眾民和以色列民的一半也都送王過去。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19:36-40)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2">
            <a:extLst>
              <a:ext uri="{FF2B5EF4-FFF2-40B4-BE49-F238E27FC236}">
                <a16:creationId xmlns:a16="http://schemas.microsoft.com/office/drawing/2014/main" id="{FE601F55-4D9D-4D24-A794-91C206E62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120000"/>
              </a:spcAft>
            </a:pP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猶大貴族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以實瑪利殺了 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省長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基大利，從米斯巴將剩下的一切百姓、兵丁、婦女、孩童、太監擄到基遍之後，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… 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約哈難和同著他的眾軍長將他們都奪回來，帶到靠近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伯利恆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的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金罕寓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住下，要進入埃及去。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41:16-17)</a:t>
            </a:r>
          </a:p>
          <a:p>
            <a:pPr>
              <a:lnSpc>
                <a:spcPct val="120000"/>
              </a:lnSpc>
              <a:spcAft>
                <a:spcPct val="100000"/>
              </a:spcAft>
            </a:pPr>
            <a:endParaRPr lang="en-US" altLang="zh-TW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8755" name="AutoShape 3">
            <a:extLst>
              <a:ext uri="{FF2B5EF4-FFF2-40B4-BE49-F238E27FC236}">
                <a16:creationId xmlns:a16="http://schemas.microsoft.com/office/drawing/2014/main" id="{793EB289-3B5B-4B7D-8134-D1E4C2F93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743201"/>
            <a:ext cx="2209800" cy="533400"/>
          </a:xfrm>
          <a:prstGeom prst="wedgeRectCallout">
            <a:avLst>
              <a:gd name="adj1" fmla="val -26342"/>
              <a:gd name="adj2" fmla="val -13800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zh-TW" sz="2200" dirty="0">
                <a:solidFill>
                  <a:schemeClr val="bg1"/>
                </a:solidFill>
                <a:ea typeface="SimHei" panose="02010609060101010101" pitchFamily="49" charset="-122"/>
              </a:rPr>
              <a:t>a lodging place;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9887DD-7A56-428A-BF4D-22B171EED917}"/>
              </a:ext>
            </a:extLst>
          </p:cNvPr>
          <p:cNvSpPr/>
          <p:nvPr/>
        </p:nvSpPr>
        <p:spPr>
          <a:xfrm>
            <a:off x="304800" y="3721100"/>
            <a:ext cx="7924800" cy="14738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巴西萊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忠心愛主的典範，沒有個人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關係、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權力、地位、享受的私慾。為兒女的信仰著想。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金罕：為了耶穌預備地方。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>
            <a:extLst>
              <a:ext uri="{FF2B5EF4-FFF2-40B4-BE49-F238E27FC236}">
                <a16:creationId xmlns:a16="http://schemas.microsoft.com/office/drawing/2014/main" id="{97CFAE90-0864-4FE2-82E7-8672EB320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779" name="Text Box 3">
            <a:extLst>
              <a:ext uri="{FF2B5EF4-FFF2-40B4-BE49-F238E27FC236}">
                <a16:creationId xmlns:a16="http://schemas.microsoft.com/office/drawing/2014/main" id="{AB90C351-BDA9-45F7-AA6A-BD451D1B8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227763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ea typeface="SimHei" panose="02010609060101010101" pitchFamily="49" charset="-122"/>
              </a:rPr>
              <a:t>耶穌時代的客店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>
            <a:extLst>
              <a:ext uri="{FF2B5EF4-FFF2-40B4-BE49-F238E27FC236}">
                <a16:creationId xmlns:a16="http://schemas.microsoft.com/office/drawing/2014/main" id="{9E3C495B-4937-4B15-B95A-BFC317CA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3" name="AutoShape 3">
            <a:extLst>
              <a:ext uri="{FF2B5EF4-FFF2-40B4-BE49-F238E27FC236}">
                <a16:creationId xmlns:a16="http://schemas.microsoft.com/office/drawing/2014/main" id="{AE69DC0A-13CA-40AD-8F57-BA4410505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2295525"/>
            <a:ext cx="839787" cy="547688"/>
          </a:xfrm>
          <a:prstGeom prst="wedgeRectCallout">
            <a:avLst>
              <a:gd name="adj1" fmla="val -66444"/>
              <a:gd name="adj2" fmla="val -10970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馬槽</a:t>
            </a:r>
          </a:p>
        </p:txBody>
      </p:sp>
      <p:sp>
        <p:nvSpPr>
          <p:cNvPr id="460804" name="Text Box 4">
            <a:extLst>
              <a:ext uri="{FF2B5EF4-FFF2-40B4-BE49-F238E27FC236}">
                <a16:creationId xmlns:a16="http://schemas.microsoft.com/office/drawing/2014/main" id="{3C6B8B88-8DF7-4CE8-8A5F-8B30E6EE7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227763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ea typeface="SimHei" panose="02010609060101010101" pitchFamily="49" charset="-122"/>
              </a:rPr>
              <a:t>耶穌時代的客店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">
            <a:extLst>
              <a:ext uri="{FF2B5EF4-FFF2-40B4-BE49-F238E27FC236}">
                <a16:creationId xmlns:a16="http://schemas.microsoft.com/office/drawing/2014/main" id="{E8701F8E-8D0E-4C9E-9D7C-04F86D868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2151"/>
            <a:ext cx="7315200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以色列眾人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來見王，對他說：「我們弟兄猶大人為什麼暗暗送王和王的家眷，並跟隨王的人過約但河？」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猶大眾人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回答以色列人說：「因為王與我們是親屬，你們為何因這事發怒呢？我們吃了王的什麼呢？王賞賜了我們什麼呢？」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以色列人回答猶大人說：「按支派，我們與王有十分的情分；在大衛身上，我們也比你們更有情分。你們為何藐視我們，請王回來不先與我們商量呢？」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但猶大人的話比以色列人的話更硬。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19:41-43)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EFC46F-1189-4D30-AF11-081DEE876203}"/>
              </a:ext>
            </a:extLst>
          </p:cNvPr>
          <p:cNvSpPr/>
          <p:nvPr/>
        </p:nvSpPr>
        <p:spPr>
          <a:xfrm>
            <a:off x="838200" y="4926189"/>
            <a:ext cx="7924800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Tx/>
              <a:buBlip>
                <a:blip r:embed="rId2"/>
              </a:buBlip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嫉妒：怕別人成功，目的是讓別人失敗。</a:t>
            </a:r>
          </a:p>
          <a:p>
            <a:pPr>
              <a:spcAft>
                <a:spcPts val="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       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本質就是認為神不公義。</a:t>
            </a:r>
            <a:endParaRPr lang="en-US" altLang="zh-TW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Aft>
                <a:spcPts val="0"/>
              </a:spcAft>
            </a:pPr>
            <a:endParaRPr lang="zh-TW" altLang="en-US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Aft>
                <a:spcPts val="0"/>
              </a:spcAft>
              <a:buFontTx/>
              <a:buBlip>
                <a:blip r:embed="rId2"/>
              </a:buBlip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勝過嫉妒：基督身體是勝過嫉妒的唯一途徑。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4114" name="Group 2">
            <a:extLst>
              <a:ext uri="{FF2B5EF4-FFF2-40B4-BE49-F238E27FC236}">
                <a16:creationId xmlns:a16="http://schemas.microsoft.com/office/drawing/2014/main" id="{A898AF19-133B-422E-95CA-C6B06E2009C5}"/>
              </a:ext>
            </a:extLst>
          </p:cNvPr>
          <p:cNvGraphicFramePr>
            <a:graphicFrameLocks noGrp="1"/>
          </p:cNvGraphicFramePr>
          <p:nvPr/>
        </p:nvGraphicFramePr>
        <p:xfrm>
          <a:off x="282575" y="3511550"/>
          <a:ext cx="8577263" cy="339725"/>
        </p:xfrm>
        <a:graphic>
          <a:graphicData uri="http://schemas.openxmlformats.org/drawingml/2006/table">
            <a:tbl>
              <a:tblPr/>
              <a:tblGrid>
                <a:gridCol w="214313">
                  <a:extLst>
                    <a:ext uri="{9D8B030D-6E8A-4147-A177-3AD203B41FA5}">
                      <a16:colId xmlns:a16="http://schemas.microsoft.com/office/drawing/2014/main" val="299633689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412057448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954761289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052631398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65543696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925163694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807142643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75803453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44570624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609096277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876813614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3473419679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668027301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1907713836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67968506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348130484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973525754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859730217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173100819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35017950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607429523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21475592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943764219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116373509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587415258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45198882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678154128"/>
                    </a:ext>
                  </a:extLst>
                </a:gridCol>
                <a:gridCol w="217488">
                  <a:extLst>
                    <a:ext uri="{9D8B030D-6E8A-4147-A177-3AD203B41FA5}">
                      <a16:colId xmlns:a16="http://schemas.microsoft.com/office/drawing/2014/main" val="1078742000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246603007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4290667424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137844926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443892033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967970251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313652811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608564895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903126994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480077414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85691639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593553979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3228958342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96057"/>
                  </a:ext>
                </a:extLst>
              </a:tr>
            </a:tbl>
          </a:graphicData>
        </a:graphic>
      </p:graphicFrame>
      <p:sp>
        <p:nvSpPr>
          <p:cNvPr id="474198" name="Rectangle 86">
            <a:extLst>
              <a:ext uri="{FF2B5EF4-FFF2-40B4-BE49-F238E27FC236}">
                <a16:creationId xmlns:a16="http://schemas.microsoft.com/office/drawing/2014/main" id="{BBAA8DB8-0832-40E9-831C-C25DB2D2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35036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4199" name="Text Box 87">
            <a:extLst>
              <a:ext uri="{FF2B5EF4-FFF2-40B4-BE49-F238E27FC236}">
                <a16:creationId xmlns:a16="http://schemas.microsoft.com/office/drawing/2014/main" id="{720DBFEC-3C01-474E-9EEB-22552E79E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38893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歲作猶大王</a:t>
            </a:r>
          </a:p>
        </p:txBody>
      </p:sp>
      <p:cxnSp>
        <p:nvCxnSpPr>
          <p:cNvPr id="474200" name="AutoShape 88">
            <a:extLst>
              <a:ext uri="{FF2B5EF4-FFF2-40B4-BE49-F238E27FC236}">
                <a16:creationId xmlns:a16="http://schemas.microsoft.com/office/drawing/2014/main" id="{F3AA3460-B5A1-4C3C-8E58-AE29008A0A56}"/>
              </a:ext>
            </a:extLst>
          </p:cNvPr>
          <p:cNvCxnSpPr>
            <a:cxnSpLocks noChangeShapeType="1"/>
            <a:stCxn id="474199" idx="1"/>
            <a:endCxn id="474198" idx="0"/>
          </p:cNvCxnSpPr>
          <p:nvPr/>
        </p:nvCxnSpPr>
        <p:spPr bwMode="auto">
          <a:xfrm rot="10800000" flipV="1">
            <a:off x="292100" y="587375"/>
            <a:ext cx="287338" cy="2916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4201" name="Text Box 89">
            <a:extLst>
              <a:ext uri="{FF2B5EF4-FFF2-40B4-BE49-F238E27FC236}">
                <a16:creationId xmlns:a16="http://schemas.microsoft.com/office/drawing/2014/main" id="{EC80FF08-2259-4E3A-B52C-0071AA4D6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1631950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37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歲作以色列王</a:t>
            </a:r>
          </a:p>
        </p:txBody>
      </p:sp>
      <p:sp>
        <p:nvSpPr>
          <p:cNvPr id="474202" name="Rectangle 90">
            <a:extLst>
              <a:ext uri="{FF2B5EF4-FFF2-40B4-BE49-F238E27FC236}">
                <a16:creationId xmlns:a16="http://schemas.microsoft.com/office/drawing/2014/main" id="{AB7FEAA4-D6B2-438E-80B8-7BE3681DB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35004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4203" name="AutoShape 91">
            <a:extLst>
              <a:ext uri="{FF2B5EF4-FFF2-40B4-BE49-F238E27FC236}">
                <a16:creationId xmlns:a16="http://schemas.microsoft.com/office/drawing/2014/main" id="{57FE7F0D-3CD1-48F7-A1C8-1384626E2987}"/>
              </a:ext>
            </a:extLst>
          </p:cNvPr>
          <p:cNvCxnSpPr>
            <a:cxnSpLocks noChangeShapeType="1"/>
            <a:stCxn id="474201" idx="1"/>
            <a:endCxn id="474202" idx="0"/>
          </p:cNvCxnSpPr>
          <p:nvPr/>
        </p:nvCxnSpPr>
        <p:spPr bwMode="auto">
          <a:xfrm rot="10800000" flipV="1">
            <a:off x="1889125" y="1830388"/>
            <a:ext cx="265113" cy="1670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4204" name="Text Box 92">
            <a:extLst>
              <a:ext uri="{FF2B5EF4-FFF2-40B4-BE49-F238E27FC236}">
                <a16:creationId xmlns:a16="http://schemas.microsoft.com/office/drawing/2014/main" id="{AED21C29-FCE7-49DE-A192-61E9D7327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28622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生所羅門</a:t>
            </a:r>
          </a:p>
        </p:txBody>
      </p:sp>
      <p:sp>
        <p:nvSpPr>
          <p:cNvPr id="474205" name="Rectangle 93">
            <a:extLst>
              <a:ext uri="{FF2B5EF4-FFF2-40B4-BE49-F238E27FC236}">
                <a16:creationId xmlns:a16="http://schemas.microsoft.com/office/drawing/2014/main" id="{7AFB99F9-32ED-4777-AE21-77E9A7F22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349567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4206" name="AutoShape 94">
            <a:extLst>
              <a:ext uri="{FF2B5EF4-FFF2-40B4-BE49-F238E27FC236}">
                <a16:creationId xmlns:a16="http://schemas.microsoft.com/office/drawing/2014/main" id="{EB10193C-BFFB-4D70-9AA8-FB92E39C81C6}"/>
              </a:ext>
            </a:extLst>
          </p:cNvPr>
          <p:cNvCxnSpPr>
            <a:cxnSpLocks noChangeShapeType="1"/>
            <a:stCxn id="474204" idx="1"/>
            <a:endCxn id="474205" idx="0"/>
          </p:cNvCxnSpPr>
          <p:nvPr/>
        </p:nvCxnSpPr>
        <p:spPr bwMode="auto">
          <a:xfrm rot="10800000" flipV="1">
            <a:off x="4565650" y="3060700"/>
            <a:ext cx="271463" cy="434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4207" name="Text Box 95">
            <a:extLst>
              <a:ext uri="{FF2B5EF4-FFF2-40B4-BE49-F238E27FC236}">
                <a16:creationId xmlns:a16="http://schemas.microsoft.com/office/drawing/2014/main" id="{5C57E075-E351-466C-B30C-2636FE56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454275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(4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8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殺烏利亞，娶拔示巴</a:t>
            </a:r>
          </a:p>
        </p:txBody>
      </p:sp>
      <p:sp>
        <p:nvSpPr>
          <p:cNvPr id="474208" name="Rectangle 96">
            <a:extLst>
              <a:ext uri="{FF2B5EF4-FFF2-40B4-BE49-F238E27FC236}">
                <a16:creationId xmlns:a16="http://schemas.microsoft.com/office/drawing/2014/main" id="{AA1E7F15-FAAA-4CC5-A18D-542A775CB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35004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4209" name="AutoShape 97">
            <a:extLst>
              <a:ext uri="{FF2B5EF4-FFF2-40B4-BE49-F238E27FC236}">
                <a16:creationId xmlns:a16="http://schemas.microsoft.com/office/drawing/2014/main" id="{39F26B00-DD46-490F-A3A6-F50596CE3713}"/>
              </a:ext>
            </a:extLst>
          </p:cNvPr>
          <p:cNvCxnSpPr>
            <a:cxnSpLocks noChangeShapeType="1"/>
            <a:stCxn id="474207" idx="1"/>
            <a:endCxn id="474208" idx="0"/>
          </p:cNvCxnSpPr>
          <p:nvPr/>
        </p:nvCxnSpPr>
        <p:spPr bwMode="auto">
          <a:xfrm rot="10800000" flipV="1">
            <a:off x="4138613" y="2652713"/>
            <a:ext cx="301625" cy="8477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4210" name="Text Box 98">
            <a:extLst>
              <a:ext uri="{FF2B5EF4-FFF2-40B4-BE49-F238E27FC236}">
                <a16:creationId xmlns:a16="http://schemas.microsoft.com/office/drawing/2014/main" id="{3702C791-DF3D-4AA6-981F-3BE75438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2028825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(4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5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恩待米非波設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20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474211" name="Rectangle 99">
            <a:extLst>
              <a:ext uri="{FF2B5EF4-FFF2-40B4-BE49-F238E27FC236}">
                <a16:creationId xmlns:a16="http://schemas.microsoft.com/office/drawing/2014/main" id="{74F94951-A77A-4DBF-B4CE-AC2E5AA17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349726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4212" name="AutoShape 100">
            <a:extLst>
              <a:ext uri="{FF2B5EF4-FFF2-40B4-BE49-F238E27FC236}">
                <a16:creationId xmlns:a16="http://schemas.microsoft.com/office/drawing/2014/main" id="{3CFE5984-E31D-4F5C-9F92-4939F9286F39}"/>
              </a:ext>
            </a:extLst>
          </p:cNvPr>
          <p:cNvCxnSpPr>
            <a:cxnSpLocks noChangeShapeType="1"/>
            <a:stCxn id="474210" idx="1"/>
            <a:endCxn id="474211" idx="0"/>
          </p:cNvCxnSpPr>
          <p:nvPr/>
        </p:nvCxnSpPr>
        <p:spPr bwMode="auto">
          <a:xfrm rot="10800000" flipV="1">
            <a:off x="3502025" y="2227263"/>
            <a:ext cx="350838" cy="1270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4213" name="Text Box 101">
            <a:extLst>
              <a:ext uri="{FF2B5EF4-FFF2-40B4-BE49-F238E27FC236}">
                <a16:creationId xmlns:a16="http://schemas.microsoft.com/office/drawing/2014/main" id="{324DD4C7-96B2-4FAA-8BB9-76D69042A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80803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(31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生暗嫩</a:t>
            </a:r>
          </a:p>
        </p:txBody>
      </p:sp>
      <p:sp>
        <p:nvSpPr>
          <p:cNvPr id="474214" name="Rectangle 102">
            <a:extLst>
              <a:ext uri="{FF2B5EF4-FFF2-40B4-BE49-F238E27FC236}">
                <a16:creationId xmlns:a16="http://schemas.microsoft.com/office/drawing/2014/main" id="{8B386237-AFBB-47CD-9247-31AF78087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3498850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4215" name="AutoShape 103">
            <a:extLst>
              <a:ext uri="{FF2B5EF4-FFF2-40B4-BE49-F238E27FC236}">
                <a16:creationId xmlns:a16="http://schemas.microsoft.com/office/drawing/2014/main" id="{0C9EB1F8-89B8-4082-82F0-FC5A87679653}"/>
              </a:ext>
            </a:extLst>
          </p:cNvPr>
          <p:cNvCxnSpPr>
            <a:cxnSpLocks noChangeShapeType="1"/>
            <a:stCxn id="474213" idx="1"/>
            <a:endCxn id="474214" idx="0"/>
          </p:cNvCxnSpPr>
          <p:nvPr/>
        </p:nvCxnSpPr>
        <p:spPr bwMode="auto">
          <a:xfrm rot="10800000" flipV="1">
            <a:off x="495300" y="1006475"/>
            <a:ext cx="271463" cy="24923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4216" name="Text Box 104">
            <a:extLst>
              <a:ext uri="{FF2B5EF4-FFF2-40B4-BE49-F238E27FC236}">
                <a16:creationId xmlns:a16="http://schemas.microsoft.com/office/drawing/2014/main" id="{0E6DDB74-A104-4F75-970C-58C20647E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12239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(33</a:t>
            </a:r>
            <a:r>
              <a:rPr lang="zh-TW" alt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生押沙龍</a:t>
            </a:r>
          </a:p>
        </p:txBody>
      </p:sp>
      <p:sp>
        <p:nvSpPr>
          <p:cNvPr id="474217" name="Rectangle 105">
            <a:extLst>
              <a:ext uri="{FF2B5EF4-FFF2-40B4-BE49-F238E27FC236}">
                <a16:creationId xmlns:a16="http://schemas.microsoft.com/office/drawing/2014/main" id="{98570A62-D706-4E80-A98B-45EB5771F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5020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4218" name="AutoShape 106">
            <a:extLst>
              <a:ext uri="{FF2B5EF4-FFF2-40B4-BE49-F238E27FC236}">
                <a16:creationId xmlns:a16="http://schemas.microsoft.com/office/drawing/2014/main" id="{633D3DAB-0F13-4DBE-85FF-AC57E18B80FD}"/>
              </a:ext>
            </a:extLst>
          </p:cNvPr>
          <p:cNvCxnSpPr>
            <a:cxnSpLocks noChangeShapeType="1"/>
            <a:stCxn id="474216" idx="1"/>
            <a:endCxn id="474217" idx="0"/>
          </p:cNvCxnSpPr>
          <p:nvPr/>
        </p:nvCxnSpPr>
        <p:spPr bwMode="auto">
          <a:xfrm rot="10800000" flipV="1">
            <a:off x="927100" y="1422400"/>
            <a:ext cx="271463" cy="2079625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4219" name="Rectangle 107">
            <a:extLst>
              <a:ext uri="{FF2B5EF4-FFF2-40B4-BE49-F238E27FC236}">
                <a16:creationId xmlns:a16="http://schemas.microsoft.com/office/drawing/2014/main" id="{C098BEB3-DFE8-4852-9E10-250714AC6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4220" name="Text Box 108">
            <a:extLst>
              <a:ext uri="{FF2B5EF4-FFF2-40B4-BE49-F238E27FC236}">
                <a16:creationId xmlns:a16="http://schemas.microsoft.com/office/drawing/2014/main" id="{84BFCF7A-5B33-4188-B505-9C809379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92575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(51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暗嫩強暴他瑪</a:t>
            </a:r>
          </a:p>
        </p:txBody>
      </p:sp>
      <p:cxnSp>
        <p:nvCxnSpPr>
          <p:cNvPr id="474221" name="AutoShape 109">
            <a:extLst>
              <a:ext uri="{FF2B5EF4-FFF2-40B4-BE49-F238E27FC236}">
                <a16:creationId xmlns:a16="http://schemas.microsoft.com/office/drawing/2014/main" id="{ECFAE236-AA36-49C4-801D-2555625AF1E6}"/>
              </a:ext>
            </a:extLst>
          </p:cNvPr>
          <p:cNvCxnSpPr>
            <a:cxnSpLocks noChangeShapeType="1"/>
            <a:stCxn id="474220" idx="3"/>
            <a:endCxn id="474219" idx="2"/>
          </p:cNvCxnSpPr>
          <p:nvPr/>
        </p:nvCxnSpPr>
        <p:spPr bwMode="auto">
          <a:xfrm flipV="1">
            <a:off x="4222750" y="3867150"/>
            <a:ext cx="569913" cy="4238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4222" name="Rectangle 110">
            <a:extLst>
              <a:ext uri="{FF2B5EF4-FFF2-40B4-BE49-F238E27FC236}">
                <a16:creationId xmlns:a16="http://schemas.microsoft.com/office/drawing/2014/main" id="{F4119839-80B4-4B42-8D2C-1164533CE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4223" name="Text Box 111">
            <a:extLst>
              <a:ext uri="{FF2B5EF4-FFF2-40B4-BE49-F238E27FC236}">
                <a16:creationId xmlns:a16="http://schemas.microsoft.com/office/drawing/2014/main" id="{BC1E975F-2AF3-4EAD-AE0A-7D8F25289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4514850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(53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押沙龍殺暗嫩</a:t>
            </a:r>
          </a:p>
        </p:txBody>
      </p:sp>
      <p:cxnSp>
        <p:nvCxnSpPr>
          <p:cNvPr id="474224" name="AutoShape 112">
            <a:extLst>
              <a:ext uri="{FF2B5EF4-FFF2-40B4-BE49-F238E27FC236}">
                <a16:creationId xmlns:a16="http://schemas.microsoft.com/office/drawing/2014/main" id="{8242B9CD-FDAC-4818-97F7-15092B713B33}"/>
              </a:ext>
            </a:extLst>
          </p:cNvPr>
          <p:cNvCxnSpPr>
            <a:cxnSpLocks noChangeShapeType="1"/>
            <a:stCxn id="474223" idx="3"/>
            <a:endCxn id="474222" idx="2"/>
          </p:cNvCxnSpPr>
          <p:nvPr/>
        </p:nvCxnSpPr>
        <p:spPr bwMode="auto">
          <a:xfrm flipV="1">
            <a:off x="4649788" y="3867150"/>
            <a:ext cx="569912" cy="8461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4225" name="Rectangle 113">
            <a:extLst>
              <a:ext uri="{FF2B5EF4-FFF2-40B4-BE49-F238E27FC236}">
                <a16:creationId xmlns:a16="http://schemas.microsoft.com/office/drawing/2014/main" id="{A1AA7D78-93E9-4E80-8D8B-BBDFF16E5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4226" name="Text Box 114">
            <a:extLst>
              <a:ext uri="{FF2B5EF4-FFF2-40B4-BE49-F238E27FC236}">
                <a16:creationId xmlns:a16="http://schemas.microsoft.com/office/drawing/2014/main" id="{AF676E7E-7714-41E5-BBF8-CA454B79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4945063"/>
            <a:ext cx="297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6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押沙龍返耶路撒冷</a:t>
            </a:r>
          </a:p>
        </p:txBody>
      </p:sp>
      <p:cxnSp>
        <p:nvCxnSpPr>
          <p:cNvPr id="474227" name="AutoShape 115">
            <a:extLst>
              <a:ext uri="{FF2B5EF4-FFF2-40B4-BE49-F238E27FC236}">
                <a16:creationId xmlns:a16="http://schemas.microsoft.com/office/drawing/2014/main" id="{EE3501C7-F2CD-4B6A-B423-8E53C5532C01}"/>
              </a:ext>
            </a:extLst>
          </p:cNvPr>
          <p:cNvCxnSpPr>
            <a:cxnSpLocks noChangeShapeType="1"/>
            <a:stCxn id="474226" idx="3"/>
            <a:endCxn id="474225" idx="2"/>
          </p:cNvCxnSpPr>
          <p:nvPr/>
        </p:nvCxnSpPr>
        <p:spPr bwMode="auto">
          <a:xfrm flipV="1">
            <a:off x="5430838" y="3867150"/>
            <a:ext cx="422275" cy="12763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4228" name="Rectangle 116">
            <a:extLst>
              <a:ext uri="{FF2B5EF4-FFF2-40B4-BE49-F238E27FC236}">
                <a16:creationId xmlns:a16="http://schemas.microsoft.com/office/drawing/2014/main" id="{7703033E-746A-4C5B-960D-DF141934C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8" y="36544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4229" name="Text Box 117">
            <a:extLst>
              <a:ext uri="{FF2B5EF4-FFF2-40B4-BE49-F238E27FC236}">
                <a16:creationId xmlns:a16="http://schemas.microsoft.com/office/drawing/2014/main" id="{227C76B8-5B9C-4AA3-82BF-E9C672F4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5380038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8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大衛接見押沙龍</a:t>
            </a:r>
          </a:p>
        </p:txBody>
      </p:sp>
      <p:cxnSp>
        <p:nvCxnSpPr>
          <p:cNvPr id="474230" name="AutoShape 118">
            <a:extLst>
              <a:ext uri="{FF2B5EF4-FFF2-40B4-BE49-F238E27FC236}">
                <a16:creationId xmlns:a16="http://schemas.microsoft.com/office/drawing/2014/main" id="{E9BF8C79-E8FC-4676-A94A-B8C83EAB4B53}"/>
              </a:ext>
            </a:extLst>
          </p:cNvPr>
          <p:cNvCxnSpPr>
            <a:cxnSpLocks noChangeShapeType="1"/>
            <a:stCxn id="474229" idx="3"/>
            <a:endCxn id="474228" idx="2"/>
          </p:cNvCxnSpPr>
          <p:nvPr/>
        </p:nvCxnSpPr>
        <p:spPr bwMode="auto">
          <a:xfrm flipV="1">
            <a:off x="5859463" y="3865563"/>
            <a:ext cx="425450" cy="17129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4231" name="Rectangle 119">
            <a:extLst>
              <a:ext uri="{FF2B5EF4-FFF2-40B4-BE49-F238E27FC236}">
                <a16:creationId xmlns:a16="http://schemas.microsoft.com/office/drawing/2014/main" id="{27231FBF-52E0-47DE-A451-1913C740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413" y="36544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4232" name="Text Box 120">
            <a:extLst>
              <a:ext uri="{FF2B5EF4-FFF2-40B4-BE49-F238E27FC236}">
                <a16:creationId xmlns:a16="http://schemas.microsoft.com/office/drawing/2014/main" id="{62096B3E-1792-416C-B05B-44E55686F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5802313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(6</a:t>
            </a:r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2</a:t>
            </a:r>
            <a:r>
              <a:rPr lang="zh-TW" alt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押沙龍叛變</a:t>
            </a:r>
          </a:p>
        </p:txBody>
      </p:sp>
      <p:cxnSp>
        <p:nvCxnSpPr>
          <p:cNvPr id="474233" name="AutoShape 121">
            <a:extLst>
              <a:ext uri="{FF2B5EF4-FFF2-40B4-BE49-F238E27FC236}">
                <a16:creationId xmlns:a16="http://schemas.microsoft.com/office/drawing/2014/main" id="{3A6C23DE-5142-4214-BC4F-C4C6FB823765}"/>
              </a:ext>
            </a:extLst>
          </p:cNvPr>
          <p:cNvCxnSpPr>
            <a:cxnSpLocks noChangeShapeType="1"/>
            <a:stCxn id="474232" idx="3"/>
            <a:endCxn id="474231" idx="2"/>
          </p:cNvCxnSpPr>
          <p:nvPr/>
        </p:nvCxnSpPr>
        <p:spPr bwMode="auto">
          <a:xfrm flipV="1">
            <a:off x="6713538" y="3865563"/>
            <a:ext cx="425450" cy="2135187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4234" name="AutoShape 122">
            <a:extLst>
              <a:ext uri="{FF2B5EF4-FFF2-40B4-BE49-F238E27FC236}">
                <a16:creationId xmlns:a16="http://schemas.microsoft.com/office/drawing/2014/main" id="{CB156115-0C82-4AAC-BFE9-172C3C38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312738"/>
            <a:ext cx="2906713" cy="730250"/>
          </a:xfrm>
          <a:prstGeom prst="plaque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大衛王年譜</a:t>
            </a:r>
            <a:r>
              <a:rPr lang="en-US" altLang="zh-TW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推估</a:t>
            </a:r>
            <a:r>
              <a:rPr lang="en-US" altLang="zh-TW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474235" name="Rectangle 123">
            <a:extLst>
              <a:ext uri="{FF2B5EF4-FFF2-40B4-BE49-F238E27FC236}">
                <a16:creationId xmlns:a16="http://schemas.microsoft.com/office/drawing/2014/main" id="{4E387053-3D28-4301-899F-0B849A055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36544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4236" name="Text Box 124">
            <a:extLst>
              <a:ext uri="{FF2B5EF4-FFF2-40B4-BE49-F238E27FC236}">
                <a16:creationId xmlns:a16="http://schemas.microsoft.com/office/drawing/2014/main" id="{F018FB2C-A7FF-45E1-A9CA-DF70928BC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609600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70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歲駕崩</a:t>
            </a:r>
          </a:p>
        </p:txBody>
      </p:sp>
      <p:cxnSp>
        <p:nvCxnSpPr>
          <p:cNvPr id="474237" name="AutoShape 125">
            <a:extLst>
              <a:ext uri="{FF2B5EF4-FFF2-40B4-BE49-F238E27FC236}">
                <a16:creationId xmlns:a16="http://schemas.microsoft.com/office/drawing/2014/main" id="{2B026BDA-E943-475C-B466-C3A1D411AE15}"/>
              </a:ext>
            </a:extLst>
          </p:cNvPr>
          <p:cNvCxnSpPr>
            <a:cxnSpLocks noChangeShapeType="1"/>
            <a:stCxn id="474236" idx="3"/>
            <a:endCxn id="474235" idx="2"/>
          </p:cNvCxnSpPr>
          <p:nvPr/>
        </p:nvCxnSpPr>
        <p:spPr bwMode="auto">
          <a:xfrm flipV="1">
            <a:off x="8651875" y="3865563"/>
            <a:ext cx="195263" cy="24288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4239" name="Text Box 127">
            <a:extLst>
              <a:ext uri="{FF2B5EF4-FFF2-40B4-BE49-F238E27FC236}">
                <a16:creationId xmlns:a16="http://schemas.microsoft.com/office/drawing/2014/main" id="{9D20AA89-6EA3-44BB-B12E-E9A2343F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0" y="6259513"/>
            <a:ext cx="869950" cy="352425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約</a:t>
            </a:r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29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216" grpId="0"/>
      <p:bldP spid="474232" grpId="0"/>
      <p:bldP spid="4742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F1C48FD3-A44C-4F6C-A82B-ED86F9D74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新細明體" panose="02020500000000000000" pitchFamily="18" charset="-120"/>
            </a:endParaRPr>
          </a:p>
        </p:txBody>
      </p:sp>
      <p:pic>
        <p:nvPicPr>
          <p:cNvPr id="5123" name="Picture 4" descr="Delicious Denim">
            <a:extLst>
              <a:ext uri="{FF2B5EF4-FFF2-40B4-BE49-F238E27FC236}">
                <a16:creationId xmlns:a16="http://schemas.microsoft.com/office/drawing/2014/main" id="{8EF85F74-3D11-46A0-8071-1E6C7F4D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88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9">
            <a:extLst>
              <a:ext uri="{FF2B5EF4-FFF2-40B4-BE49-F238E27FC236}">
                <a16:creationId xmlns:a16="http://schemas.microsoft.com/office/drawing/2014/main" id="{8572067E-2C4F-4EA0-AA2B-17932D921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3008313"/>
            <a:ext cx="1841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4400">
              <a:ea typeface="SimHei" panose="02010609060101010101" pitchFamily="49" charset="-122"/>
            </a:endParaRPr>
          </a:p>
        </p:txBody>
      </p:sp>
      <p:sp>
        <p:nvSpPr>
          <p:cNvPr id="5125" name="Text Box 6">
            <a:extLst>
              <a:ext uri="{FF2B5EF4-FFF2-40B4-BE49-F238E27FC236}">
                <a16:creationId xmlns:a16="http://schemas.microsoft.com/office/drawing/2014/main" id="{C2E54EEA-2839-4350-B7D5-0F0D3ED3D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93" y="1447800"/>
            <a:ext cx="78470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押沙龍的警戒</a:t>
            </a:r>
            <a:endParaRPr lang="zh-CN" altLang="en-US" sz="40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撒母耳記下 </a:t>
            </a:r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18:1-19:8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第一段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en-US" altLang="zh-TW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 1 - 18</a:t>
            </a: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：押沙龍的結局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滅亡</a:t>
            </a:r>
            <a:endParaRPr lang="en-US" altLang="zh-TW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第二段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en-US" altLang="zh-TW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 19- 33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大衛王因押沙龍舉哀：</a:t>
            </a: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私慾氾濫</a:t>
            </a:r>
            <a:endParaRPr lang="en-US" altLang="zh-TW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第三段，</a:t>
            </a:r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  1 - 8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約押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責備</a:t>
            </a: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大衛王：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大衛</a:t>
            </a: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重新歸正</a:t>
            </a:r>
            <a:endParaRPr lang="en-US" altLang="zh-TW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F1C48FD3-A44C-4F6C-A82B-ED86F9D74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新細明體" panose="02020500000000000000" pitchFamily="18" charset="-120"/>
            </a:endParaRPr>
          </a:p>
        </p:txBody>
      </p:sp>
      <p:pic>
        <p:nvPicPr>
          <p:cNvPr id="5123" name="Picture 4" descr="Delicious Denim">
            <a:extLst>
              <a:ext uri="{FF2B5EF4-FFF2-40B4-BE49-F238E27FC236}">
                <a16:creationId xmlns:a16="http://schemas.microsoft.com/office/drawing/2014/main" id="{8EF85F74-3D11-46A0-8071-1E6C7F4D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88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9">
            <a:extLst>
              <a:ext uri="{FF2B5EF4-FFF2-40B4-BE49-F238E27FC236}">
                <a16:creationId xmlns:a16="http://schemas.microsoft.com/office/drawing/2014/main" id="{8572067E-2C4F-4EA0-AA2B-17932D921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3008313"/>
            <a:ext cx="1841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4400">
              <a:ea typeface="SimHei" panose="02010609060101010101" pitchFamily="49" charset="-122"/>
            </a:endParaRPr>
          </a:p>
        </p:txBody>
      </p:sp>
      <p:sp>
        <p:nvSpPr>
          <p:cNvPr id="5125" name="Text Box 6">
            <a:extLst>
              <a:ext uri="{FF2B5EF4-FFF2-40B4-BE49-F238E27FC236}">
                <a16:creationId xmlns:a16="http://schemas.microsoft.com/office/drawing/2014/main" id="{C2E54EEA-2839-4350-B7D5-0F0D3ED3D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93" y="1447800"/>
            <a:ext cx="7847013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大衛王回耶路撒冷</a:t>
            </a:r>
            <a:endParaRPr lang="zh-CN" altLang="en-US" sz="40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撒母耳記下 </a:t>
            </a:r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19:9-19:40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第一段</a:t>
            </a:r>
            <a:r>
              <a:rPr lang="en-US" altLang="zh-TW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 9-15</a:t>
            </a: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：以色列人和猶大人請大衛回來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endParaRPr lang="en-US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            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大衛的手腕和政治智慧</a:t>
            </a:r>
            <a:endParaRPr lang="en-US" altLang="zh-TW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第二段</a:t>
            </a:r>
            <a:r>
              <a:rPr lang="en-US" altLang="zh-TW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19:16-40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迎接和送別大衛的人：</a:t>
            </a:r>
            <a:endParaRPr lang="en-US" altLang="zh-TW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            示每、米非波設、洗巴、巴西萊</a:t>
            </a:r>
            <a:endParaRPr lang="en-US" altLang="zh-TW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三</a:t>
            </a: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段</a:t>
            </a:r>
            <a:r>
              <a:rPr lang="en-US" altLang="zh-TW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19:41-43 </a:t>
            </a: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以色列人和猶大人紛爭：</a:t>
            </a:r>
            <a:endParaRPr lang="en-US" altLang="zh-TW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            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嫉妒爭競是神家一切紛爭的根源</a:t>
            </a:r>
            <a:endParaRPr lang="en-US" altLang="zh-CN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667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>
            <a:extLst>
              <a:ext uri="{FF2B5EF4-FFF2-40B4-BE49-F238E27FC236}">
                <a16:creationId xmlns:a16="http://schemas.microsoft.com/office/drawing/2014/main" id="{23AD8B76-4353-47FD-9501-4CFE124DA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61975"/>
            <a:ext cx="2743200" cy="520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押沙龍沒有聽亞希多弗的計謀立刻追殺大衛，</a:t>
            </a:r>
            <a:endParaRPr lang="en-US" altLang="zh-TW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大衛因此逃過了約旦河，到了瑪哈念得以喘息。</a:t>
            </a:r>
            <a:endParaRPr lang="en-US" altLang="zh-TW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押沙龍反而聽了戶篩的主意聚攏了以色列全軍來，才追了過來，到了基列地。</a:t>
            </a:r>
            <a:endParaRPr lang="en-US" altLang="zh-TW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大衛王在逃离危险得以喘息后，整编部队，出兵三队迎战押沙龙的叛军。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战争中押沙龍的叛军兵败，押沙龍被约押所杀。</a:t>
            </a:r>
            <a:endParaRPr lang="en-US" altLang="zh-TW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endParaRPr lang="en-US" altLang="zh-TW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endParaRPr lang="zh-TW" altLang="en-US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2DE607-EE55-4A43-BAA3-04DC91361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79560"/>
            <a:ext cx="4953000" cy="49629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1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>
            <a:extLst>
              <a:ext uri="{FF2B5EF4-FFF2-40B4-BE49-F238E27FC236}">
                <a16:creationId xmlns:a16="http://schemas.microsoft.com/office/drawing/2014/main" id="{23AD8B76-4353-47FD-9501-4CFE124DA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大衛數點跟隨他的人，立千夫長、百夫長率領他們。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大衛打發軍兵出戰，分為三隊：一隊在約押手下，一隊在洗魯雅的兒子、約押兄弟亞比篩手下，一隊在迦特人以太手下。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大衛對軍兵說：「我必與你們一同出戰。」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軍兵卻說：「你不可出戰。若是我們逃跑，敵人必不介意；我們陣亡一半，敵人也不介意。因為你一人強似我們萬人，你不如在城裡預備幫助我們。」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王向他們說：「你們以為怎樣好，我就怎樣行。」於是王站在城門旁，軍兵或百或千地挨次出去了。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18:1-4)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Text Box 2">
            <a:extLst>
              <a:ext uri="{FF2B5EF4-FFF2-40B4-BE49-F238E27FC236}">
                <a16:creationId xmlns:a16="http://schemas.microsoft.com/office/drawing/2014/main" id="{66837C87-2A85-4904-9D15-25F9780BC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3075"/>
            <a:ext cx="3657600" cy="391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王囑咐約押、亞比篩、以太說：「你們要為我的緣故寬待那少年人押沙龍。」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王為押沙龍囑咐眾將的話，兵都聽見了。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18:5)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endParaRPr lang="en-US" altLang="zh-TW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1-5 </a:t>
            </a:r>
            <a:r>
              <a:rPr lang="zh-TW" altLang="en-US" sz="24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是在講述大衛王喘息後組織反擊押沙龍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45443" name="Picture 3">
            <a:extLst>
              <a:ext uri="{FF2B5EF4-FFF2-40B4-BE49-F238E27FC236}">
                <a16:creationId xmlns:a16="http://schemas.microsoft.com/office/drawing/2014/main" id="{A6748E2D-F390-42BC-AF12-A73AA5D60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3" t="29030" r="15904" b="25478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51" name="Oval 11">
            <a:extLst>
              <a:ext uri="{FF2B5EF4-FFF2-40B4-BE49-F238E27FC236}">
                <a16:creationId xmlns:a16="http://schemas.microsoft.com/office/drawing/2014/main" id="{3F0A90FB-6083-485B-87C2-AD87EEEB9F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5988" y="2776538"/>
            <a:ext cx="166687" cy="166687"/>
          </a:xfrm>
          <a:prstGeom prst="ellipse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454" name="Oval 14">
            <a:extLst>
              <a:ext uri="{FF2B5EF4-FFF2-40B4-BE49-F238E27FC236}">
                <a16:creationId xmlns:a16="http://schemas.microsoft.com/office/drawing/2014/main" id="{2B0D863E-260B-400E-8553-324AC2B44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7413" y="4953000"/>
            <a:ext cx="166687" cy="1666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457" name="AutoShape 17">
            <a:extLst>
              <a:ext uri="{FF2B5EF4-FFF2-40B4-BE49-F238E27FC236}">
                <a16:creationId xmlns:a16="http://schemas.microsoft.com/office/drawing/2014/main" id="{3165B792-6FCF-4060-BC78-0201199DC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1905000"/>
            <a:ext cx="896937" cy="673100"/>
          </a:xfrm>
          <a:prstGeom prst="wedgeRectCallout">
            <a:avLst>
              <a:gd name="adj1" fmla="val 2389"/>
              <a:gd name="adj2" fmla="val -5190"/>
            </a:avLst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押沙龍</a:t>
            </a:r>
          </a:p>
          <a:p>
            <a:pPr algn="ctr"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軍隊</a:t>
            </a:r>
          </a:p>
        </p:txBody>
      </p:sp>
      <p:sp>
        <p:nvSpPr>
          <p:cNvPr id="445444" name="AutoShape 4">
            <a:extLst>
              <a:ext uri="{FF2B5EF4-FFF2-40B4-BE49-F238E27FC236}">
                <a16:creationId xmlns:a16="http://schemas.microsoft.com/office/drawing/2014/main" id="{460EC478-5200-4D70-BC42-C9478A240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373688"/>
            <a:ext cx="987425" cy="328612"/>
          </a:xfrm>
          <a:prstGeom prst="wedgeRectCallout">
            <a:avLst>
              <a:gd name="adj1" fmla="val 19935"/>
              <a:gd name="adj2" fmla="val -125847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45459" name="AutoShape 19">
            <a:extLst>
              <a:ext uri="{FF2B5EF4-FFF2-40B4-BE49-F238E27FC236}">
                <a16:creationId xmlns:a16="http://schemas.microsoft.com/office/drawing/2014/main" id="{144EDB98-D2B7-4EB1-9C80-1DA11A882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2667000"/>
            <a:ext cx="758825" cy="328613"/>
          </a:xfrm>
          <a:prstGeom prst="wedgeRectCallout">
            <a:avLst>
              <a:gd name="adj1" fmla="val -68412"/>
              <a:gd name="adj2" fmla="val 12319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瑪哈念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8326</TotalTime>
  <Words>5124</Words>
  <Application>Microsoft Office PowerPoint</Application>
  <PresentationFormat>On-screen Show (4:3)</PresentationFormat>
  <Paragraphs>327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SimHei</vt:lpstr>
      <vt:lpstr>Arial</vt:lpstr>
      <vt:lpstr>Arial Narrow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</dc:creator>
  <cp:lastModifiedBy>Mike Lu</cp:lastModifiedBy>
  <cp:revision>361</cp:revision>
  <dcterms:created xsi:type="dcterms:W3CDTF">2012-06-23T21:15:00Z</dcterms:created>
  <dcterms:modified xsi:type="dcterms:W3CDTF">2020-11-22T15:23:09Z</dcterms:modified>
</cp:coreProperties>
</file>