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82" r:id="rId2"/>
    <p:sldId id="294" r:id="rId3"/>
    <p:sldId id="293" r:id="rId4"/>
    <p:sldId id="271" r:id="rId5"/>
    <p:sldId id="289" r:id="rId6"/>
    <p:sldId id="288" r:id="rId7"/>
    <p:sldId id="285" r:id="rId8"/>
    <p:sldId id="290" r:id="rId9"/>
    <p:sldId id="291" r:id="rId10"/>
    <p:sldId id="286" r:id="rId11"/>
    <p:sldId id="292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0CB005-7745-43EA-AC3F-B4E8BB7F28BB}" v="26" dt="2022-10-16T02:54:22.1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9" autoAdjust="0"/>
    <p:restoredTop sz="95029" autoAdjust="0"/>
  </p:normalViewPr>
  <p:slideViewPr>
    <p:cSldViewPr>
      <p:cViewPr varScale="1">
        <p:scale>
          <a:sx n="98" d="100"/>
          <a:sy n="98" d="100"/>
        </p:scale>
        <p:origin x="36" y="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16T03:07:26.443" v="1262" actId="6549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12T17:18:00.403" v="1148" actId="2057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10/15/2022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4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457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59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14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17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18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55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4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55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802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90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约翰壹书第三章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秋季新约主日学 </a:t>
            </a:r>
            <a:r>
              <a:rPr lang="en-US" altLang="zh-CN" dirty="0">
                <a:solidFill>
                  <a:schemeClr val="accent3"/>
                </a:solidFill>
              </a:rPr>
              <a:t>2022/10/16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27432" indent="0">
              <a:buNone/>
            </a:pPr>
            <a:r>
              <a:rPr lang="zh-CN" altLang="en-US" sz="1800" b="1" dirty="0">
                <a:latin typeface="+mj-lt"/>
              </a:rPr>
              <a:t>三、神的儿女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</a:rPr>
              <a:t>与住在主里面</a:t>
            </a:r>
            <a:r>
              <a:rPr lang="zh-CN" altLang="en-US" sz="1800" b="1" dirty="0">
                <a:latin typeface="+mj-lt"/>
              </a:rPr>
              <a:t>的关系</a:t>
            </a:r>
            <a:r>
              <a:rPr lang="en-US" altLang="zh-CN" sz="1800" b="1" dirty="0">
                <a:latin typeface="+mj-lt"/>
              </a:rPr>
              <a:t>(19~24)</a:t>
            </a:r>
          </a:p>
          <a:p>
            <a:pPr marL="27432" indent="0">
              <a:buNone/>
            </a:pPr>
            <a:endParaRPr lang="en-US" altLang="zh-CN" sz="1800" b="1" dirty="0">
              <a:latin typeface="+mj-lt"/>
            </a:endParaRPr>
          </a:p>
          <a:p>
            <a:pPr marL="370332" indent="-342900"/>
            <a:r>
              <a:rPr lang="zh-CN" altLang="en-US" sz="1800" u="sng" dirty="0">
                <a:latin typeface="+mj-lt"/>
              </a:rPr>
              <a:t>我们的心在神面前可以安稳</a:t>
            </a:r>
            <a:r>
              <a:rPr lang="en-US" altLang="zh-CN" sz="1800" u="sng" dirty="0">
                <a:latin typeface="+mj-lt"/>
              </a:rPr>
              <a:t>(19~21)</a:t>
            </a: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3:19-21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从此就知道我们是属真理的，并且我们的心在神面前可以安稳。我们的心若责备我们，神比我们的心大，一切事没有不知道的。亲爱的弟兄啊，我们的心若不责备我们，就可以向神坦然无惧了。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但命令的总归就是爱，这爱是从清洁的心和无亏的良心、无伪的信心生出来的。（提前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1:5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我被你们论断，或被别人论断，我都以为极小的事，连我自己也不论断自己。 我虽不觉得自己有错，却也不能因此得以称义，但判断我的乃是主。（林前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4:3-4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弟兄们，我在神面前行事为人都是凭着良心，直到今日。（徒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23:1)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	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+mj-lt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endParaRPr lang="en-US" sz="1800" u="sng" dirty="0">
              <a:latin typeface="+mj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62F9EBC-8E75-4AAB-B609-9EBEFC8CE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152400"/>
            <a:ext cx="3657600" cy="838200"/>
          </a:xfrm>
        </p:spPr>
        <p:txBody>
          <a:bodyPr>
            <a:normAutofit/>
          </a:bodyPr>
          <a:lstStyle/>
          <a:p>
            <a:r>
              <a:rPr lang="zh-CN" altLang="en-US" sz="2400" b="1" dirty="0"/>
              <a:t>相交 </a:t>
            </a:r>
            <a:r>
              <a:rPr lang="en-US" altLang="zh-CN" sz="2400" b="1" dirty="0"/>
              <a:t>- </a:t>
            </a:r>
            <a:r>
              <a:rPr lang="zh-CN" altLang="en-US" sz="2400" b="1" dirty="0">
                <a:latin typeface="+mj-ea"/>
              </a:rPr>
              <a:t>神的儿女与主的关系</a:t>
            </a:r>
            <a:endParaRPr lang="en-US" sz="2400" b="1" i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992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27432" indent="0">
              <a:buNone/>
            </a:pPr>
            <a:r>
              <a:rPr lang="zh-CN" altLang="en-US" sz="1800" b="1" dirty="0">
                <a:latin typeface="+mj-lt"/>
              </a:rPr>
              <a:t>三、神的儿女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</a:rPr>
              <a:t>与住在主里面</a:t>
            </a:r>
            <a:r>
              <a:rPr lang="zh-CN" altLang="en-US" sz="1800" b="1" dirty="0">
                <a:latin typeface="+mj-lt"/>
              </a:rPr>
              <a:t>的关系</a:t>
            </a:r>
            <a:r>
              <a:rPr lang="en-US" altLang="zh-CN" sz="1800" b="1" dirty="0">
                <a:latin typeface="+mj-lt"/>
              </a:rPr>
              <a:t>(19~24)</a:t>
            </a: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370332" indent="-342900"/>
            <a:r>
              <a:rPr lang="zh-CN" altLang="en-US" sz="1800" u="sng" dirty="0">
                <a:latin typeface="+mj-lt"/>
              </a:rPr>
              <a:t>遵守祂「彼此相爱」的命令</a:t>
            </a:r>
            <a:r>
              <a:rPr lang="en-US" altLang="zh-CN" sz="1800" u="sng" dirty="0">
                <a:latin typeface="+mj-lt"/>
              </a:rPr>
              <a:t>(22~24)</a:t>
            </a:r>
          </a:p>
          <a:p>
            <a:pPr marL="370332" indent="-342900"/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3:22-24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并且我们一切所求的，就从他得着；因为我们遵守他的命令，行他所喜悦的事。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神的命令就是叫我们信他儿子耶稣基督的名，且照他所赐给我们的命令彼此相爱。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遵守神命令的，就住在神里面；神也住在他里面。我们所以知道神住在我们里面是因他所赐给我们的圣灵。</a:t>
            </a:r>
            <a:endParaRPr lang="en-US" altLang="zh-CN" sz="1800" u="sng" dirty="0">
              <a:latin typeface="+mj-lt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sz="1800" u="sng" dirty="0">
              <a:latin typeface="+mj-lt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solidFill>
                  <a:schemeClr val="accent5">
                    <a:lumMod val="75000"/>
                  </a:schemeClr>
                </a:solidFill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一切所求的</a:t>
            </a:r>
            <a:r>
              <a:rPr lang="en-US" altLang="zh-CN" sz="1600" dirty="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”: </a:t>
            </a: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</a:t>
            </a:r>
            <a:r>
              <a:rPr lang="zh-TW" altLang="en-US" sz="1600" dirty="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指怎樣的一切</a:t>
            </a:r>
            <a:r>
              <a:rPr lang="en-US" altLang="zh-TW" sz="1600" dirty="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?</a:t>
            </a: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en-US" altLang="zh-CN" sz="1600" dirty="0">
              <a:solidFill>
                <a:schemeClr val="accent5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你们得不着，是因为你们不求。 你们求也得不着，是因为你们妄求（雅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2-3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除他以外，别无拯救，因为在天下人间，没有赐下别的名我们可以靠着得救。（徒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4:12)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你若口里认耶稣为主，心里信神叫他从死里复活，就必得救。因为人心里相信就可以称义，口里承认就可以得救（罗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10:9-10)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你们要常在我里面，我也常在你们里面。。。常在我里面的，我也常在他里面（约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15:4-5)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使基督因你们的信住在你们心里，叫你们的爱心有根有基（弗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17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保惠师，就是父因我的名所要差来的圣灵，他要将一切的事指教你们（约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14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26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393192" lvl="1" indent="0">
              <a:buNone/>
            </a:pPr>
            <a:endParaRPr lang="en-US" sz="1600" u="sng" dirty="0">
              <a:latin typeface="+mj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38C047E-00A2-4C23-AD90-4F01CA7F0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152400"/>
            <a:ext cx="3657600" cy="838200"/>
          </a:xfrm>
        </p:spPr>
        <p:txBody>
          <a:bodyPr>
            <a:normAutofit/>
          </a:bodyPr>
          <a:lstStyle/>
          <a:p>
            <a:r>
              <a:rPr lang="zh-CN" altLang="en-US" sz="2400" b="1" dirty="0"/>
              <a:t>相交 </a:t>
            </a:r>
            <a:r>
              <a:rPr lang="en-US" altLang="zh-CN" sz="2400" b="1" dirty="0"/>
              <a:t>- </a:t>
            </a:r>
            <a:r>
              <a:rPr lang="zh-CN" altLang="en-US" sz="2400" b="1" dirty="0">
                <a:latin typeface="+mj-ea"/>
              </a:rPr>
              <a:t>神的儿女与主的关系</a:t>
            </a:r>
            <a:endParaRPr lang="en-US" sz="2400" b="1" i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23248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一、神的儿女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  <a:ea typeface="SimSun" panose="02010600030101010101" pitchFamily="2" charset="-122"/>
              </a:rPr>
              <a:t>与主显现</a:t>
            </a:r>
            <a:r>
              <a:rPr lang="zh-CN" altLang="en-US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的关系</a:t>
            </a:r>
            <a:r>
              <a:rPr lang="en-US" altLang="zh-CN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+mj-lt"/>
              </a:rPr>
              <a:t>(3:1~8)</a:t>
            </a:r>
          </a:p>
          <a:p>
            <a:pPr marL="484632" indent="-4572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主若显现，我们必要像祂</a:t>
            </a:r>
            <a:r>
              <a:rPr lang="en-US" altLang="zh-CN" sz="1800" dirty="0">
                <a:latin typeface="+mj-lt"/>
              </a:rPr>
              <a:t>(1~2)</a:t>
            </a:r>
          </a:p>
          <a:p>
            <a:pPr marL="484632" indent="-4572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主曾显现，是要除掉人的罪</a:t>
            </a:r>
            <a:r>
              <a:rPr lang="en-US" altLang="zh-CN" sz="1800" dirty="0">
                <a:latin typeface="+mj-lt"/>
              </a:rPr>
              <a:t>(3~6)</a:t>
            </a:r>
          </a:p>
          <a:p>
            <a:pPr marL="484632" indent="-4572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神的儿子显现出来，为要除灭魔鬼的作为</a:t>
            </a:r>
            <a:r>
              <a:rPr lang="en-US" altLang="zh-CN" sz="1800" dirty="0">
                <a:latin typeface="+mj-lt"/>
              </a:rPr>
              <a:t>(7~8)</a:t>
            </a:r>
          </a:p>
          <a:p>
            <a:pPr marL="27432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</a:rPr>
              <a:t>二、神的儿女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  <a:ea typeface="SimSun" panose="02010600030101010101" pitchFamily="2" charset="-122"/>
              </a:rPr>
              <a:t>与主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</a:rPr>
              <a:t>生命</a:t>
            </a:r>
            <a:r>
              <a:rPr lang="zh-CN" altLang="en-US" sz="1800" b="1" dirty="0">
                <a:latin typeface="+mj-lt"/>
              </a:rPr>
              <a:t>的关系</a:t>
            </a:r>
            <a:r>
              <a:rPr lang="en-US" altLang="zh-CN" sz="1800" b="1" dirty="0">
                <a:latin typeface="+mj-lt"/>
              </a:rPr>
              <a:t>(9~18)</a:t>
            </a:r>
          </a:p>
          <a:p>
            <a:pPr marL="370332" indent="-3429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凡从神生的，就不犯罪</a:t>
            </a:r>
            <a:r>
              <a:rPr lang="en-US" altLang="zh-CN" sz="1800" dirty="0">
                <a:latin typeface="+mj-lt"/>
              </a:rPr>
              <a:t>(9)</a:t>
            </a:r>
          </a:p>
          <a:p>
            <a:pPr marL="370332" indent="-3429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爱弟兄的，是已经出死入生了</a:t>
            </a:r>
            <a:r>
              <a:rPr lang="en-US" altLang="zh-CN" sz="1800" dirty="0">
                <a:latin typeface="+mj-lt"/>
              </a:rPr>
              <a:t>(10~14)</a:t>
            </a:r>
          </a:p>
          <a:p>
            <a:pPr marL="370332" indent="-3429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里面有永生的，肯为弟兄舍命</a:t>
            </a:r>
            <a:r>
              <a:rPr lang="en-US" altLang="zh-CN" sz="1800" dirty="0">
                <a:latin typeface="+mj-lt"/>
              </a:rPr>
              <a:t>(15~18)</a:t>
            </a:r>
          </a:p>
          <a:p>
            <a:pPr marL="27432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</a:rPr>
              <a:t>三、神的儿女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</a:rPr>
              <a:t>与住在主里面</a:t>
            </a:r>
            <a:r>
              <a:rPr lang="zh-CN" altLang="en-US" sz="1800" b="1" dirty="0">
                <a:latin typeface="+mj-lt"/>
              </a:rPr>
              <a:t>的关系</a:t>
            </a:r>
            <a:r>
              <a:rPr lang="en-US" altLang="zh-CN" sz="1800" b="1" dirty="0">
                <a:latin typeface="+mj-lt"/>
              </a:rPr>
              <a:t>(19~24)</a:t>
            </a:r>
          </a:p>
          <a:p>
            <a:pPr marL="370332" indent="-3429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我们的心在神面前可以安稳</a:t>
            </a:r>
            <a:r>
              <a:rPr lang="en-US" altLang="zh-CN" sz="1800" dirty="0">
                <a:latin typeface="+mj-lt"/>
              </a:rPr>
              <a:t>(19~21)</a:t>
            </a:r>
          </a:p>
          <a:p>
            <a:pPr marL="370332" indent="-3429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遵守祂「彼此相爱」的命令</a:t>
            </a:r>
            <a:r>
              <a:rPr lang="en-US" altLang="zh-CN" sz="1800" dirty="0">
                <a:latin typeface="+mj-lt"/>
              </a:rPr>
              <a:t>(22~24)</a:t>
            </a:r>
            <a:endParaRPr lang="en-US" sz="1800" dirty="0">
              <a:latin typeface="+mj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D843824-9434-4C7A-94E5-25BB5E0AD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152400"/>
            <a:ext cx="3657600" cy="838200"/>
          </a:xfrm>
        </p:spPr>
        <p:txBody>
          <a:bodyPr>
            <a:normAutofit/>
          </a:bodyPr>
          <a:lstStyle/>
          <a:p>
            <a:r>
              <a:rPr lang="zh-CN" altLang="en-US" sz="2400" b="1" dirty="0"/>
              <a:t>相交 </a:t>
            </a:r>
            <a:r>
              <a:rPr lang="en-US" altLang="zh-CN" sz="2400" b="1" dirty="0"/>
              <a:t>- </a:t>
            </a:r>
            <a:r>
              <a:rPr lang="zh-CN" altLang="en-US" sz="2400" b="1" dirty="0">
                <a:latin typeface="+mj-ea"/>
              </a:rPr>
              <a:t>神的儿女与主的关系</a:t>
            </a:r>
            <a:endParaRPr lang="en-US" sz="2400" b="1" i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201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12115800" cy="5638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一、</a:t>
            </a:r>
            <a:r>
              <a:rPr lang="zh-CN" altLang="en-US" sz="1800" b="1" dirty="0"/>
              <a:t>约翰的五卷书信</a:t>
            </a:r>
            <a:endParaRPr lang="en-US" altLang="zh-CN" sz="1800" b="1" dirty="0"/>
          </a:p>
          <a:p>
            <a:pPr marL="342900" indent="-342900">
              <a:lnSpc>
                <a:spcPct val="150000"/>
              </a:lnSpc>
            </a:pPr>
            <a:r>
              <a:rPr lang="en-US" altLang="zh-CN" sz="1800" dirty="0"/>
              <a:t>《</a:t>
            </a:r>
            <a:r>
              <a:rPr lang="zh-CN" altLang="en-US" sz="1800" dirty="0"/>
              <a:t>约翰福音</a:t>
            </a:r>
            <a:r>
              <a:rPr lang="en-US" altLang="zh-CN" sz="1800" dirty="0"/>
              <a:t>》</a:t>
            </a:r>
            <a:r>
              <a:rPr lang="zh-CN" altLang="en-US" sz="1800" dirty="0"/>
              <a:t>主题是「</a:t>
            </a:r>
            <a:r>
              <a:rPr lang="zh-CN" altLang="en-US" sz="1800" dirty="0">
                <a:solidFill>
                  <a:srgbClr val="FF0000"/>
                </a:solidFill>
              </a:rPr>
              <a:t>信</a:t>
            </a:r>
            <a:r>
              <a:rPr lang="zh-CN" altLang="en-US" sz="1800" dirty="0"/>
              <a:t>」── 耶稣的神性，因信耶稣基督而得</a:t>
            </a:r>
            <a:r>
              <a:rPr lang="zh-CN" altLang="en-US" sz="1800" dirty="0">
                <a:solidFill>
                  <a:srgbClr val="FF0000"/>
                </a:solidFill>
              </a:rPr>
              <a:t>生命</a:t>
            </a:r>
            <a:r>
              <a:rPr lang="zh-CN" altLang="en-US" sz="1800" dirty="0"/>
              <a:t>。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zh-CN" sz="1800" dirty="0"/>
              <a:t>《</a:t>
            </a:r>
            <a:r>
              <a:rPr lang="zh-CN" altLang="en-US" sz="1800" dirty="0"/>
              <a:t>约翰壹，贰，叁书</a:t>
            </a:r>
            <a:r>
              <a:rPr lang="en-US" altLang="zh-CN" sz="1800" dirty="0"/>
              <a:t>》</a:t>
            </a:r>
            <a:r>
              <a:rPr lang="zh-CN" altLang="en-US" sz="1800" dirty="0"/>
              <a:t>主题是「</a:t>
            </a:r>
            <a:r>
              <a:rPr lang="zh-CN" altLang="en-US" sz="1800" dirty="0">
                <a:solidFill>
                  <a:srgbClr val="FF0000"/>
                </a:solidFill>
              </a:rPr>
              <a:t>爱</a:t>
            </a:r>
            <a:r>
              <a:rPr lang="zh-CN" altLang="en-US" sz="1800" dirty="0"/>
              <a:t>」── 耶稣的人性，因正确地爱神并爱弟兄而得丰盛的</a:t>
            </a:r>
            <a:r>
              <a:rPr lang="zh-CN" altLang="en-US" sz="1800" dirty="0">
                <a:solidFill>
                  <a:srgbClr val="FF0000"/>
                </a:solidFill>
              </a:rPr>
              <a:t>生命</a:t>
            </a:r>
            <a:r>
              <a:rPr lang="zh-CN" altLang="en-US" sz="1800" dirty="0"/>
              <a:t>。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zh-CN" sz="1800" dirty="0"/>
              <a:t>《</a:t>
            </a:r>
            <a:r>
              <a:rPr lang="zh-CN" altLang="en-US" sz="1800" dirty="0"/>
              <a:t>启示录</a:t>
            </a:r>
            <a:r>
              <a:rPr lang="en-US" altLang="zh-CN" sz="1800" dirty="0"/>
              <a:t>》</a:t>
            </a:r>
            <a:r>
              <a:rPr lang="zh-CN" altLang="en-US" sz="1800" dirty="0"/>
              <a:t>主题是「</a:t>
            </a:r>
            <a:r>
              <a:rPr lang="zh-CN" altLang="en-US" sz="1800" dirty="0">
                <a:solidFill>
                  <a:srgbClr val="FF0000"/>
                </a:solidFill>
              </a:rPr>
              <a:t>望</a:t>
            </a:r>
            <a:r>
              <a:rPr lang="zh-CN" altLang="en-US" sz="1800" dirty="0"/>
              <a:t>」── 耶稣复活的羔羊，因儆醒盼望祂的再来而装备得胜的</a:t>
            </a:r>
            <a:r>
              <a:rPr lang="zh-CN" altLang="en-US" sz="1800" dirty="0">
                <a:solidFill>
                  <a:srgbClr val="FF0000"/>
                </a:solidFill>
              </a:rPr>
              <a:t>生命</a:t>
            </a:r>
            <a:r>
              <a:rPr lang="zh-CN" altLang="en-US" sz="1800" dirty="0"/>
              <a:t>。</a:t>
            </a:r>
            <a:endParaRPr lang="en-US" altLang="zh-CN" sz="1800" b="1" dirty="0"/>
          </a:p>
          <a:p>
            <a:pPr marL="27432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</a:rPr>
              <a:t>二、</a:t>
            </a:r>
            <a:r>
              <a:rPr lang="zh-CN" altLang="en-US" sz="1800" b="1" dirty="0"/>
              <a:t>约翰壹书</a:t>
            </a:r>
            <a:endParaRPr lang="en-US" altLang="zh-CN" sz="1800" b="1" dirty="0"/>
          </a:p>
          <a:p>
            <a:pPr marL="313182" indent="-285750">
              <a:lnSpc>
                <a:spcPct val="150000"/>
              </a:lnSpc>
            </a:pPr>
            <a:r>
              <a:rPr lang="zh-CN" altLang="en-US" sz="1800" dirty="0"/>
              <a:t>第一章：</a:t>
            </a:r>
            <a:r>
              <a:rPr lang="zh-CN" altLang="en-US" sz="1800" dirty="0">
                <a:sym typeface="+mn-ea"/>
              </a:rPr>
              <a:t>在</a:t>
            </a:r>
            <a:r>
              <a:rPr lang="zh-CN" altLang="en-US" sz="1800" dirty="0"/>
              <a:t>生命之光中认识，享受，传递生命之道</a:t>
            </a:r>
            <a:endParaRPr lang="en-US" altLang="zh-CN" sz="1800" dirty="0"/>
          </a:p>
          <a:p>
            <a:pPr marL="313182" indent="-285750">
              <a:lnSpc>
                <a:spcPct val="150000"/>
              </a:lnSpc>
            </a:pPr>
            <a:r>
              <a:rPr lang="zh-CN" altLang="en-US" sz="1800" dirty="0"/>
              <a:t>第二章：与神相交，</a:t>
            </a:r>
            <a:r>
              <a:rPr lang="zh-CN" altLang="en-US" sz="1800" dirty="0">
                <a:sym typeface="+mn-ea"/>
              </a:rPr>
              <a:t>住在主里</a:t>
            </a:r>
            <a:endParaRPr lang="en-US" altLang="zh-CN" sz="1800" dirty="0"/>
          </a:p>
          <a:p>
            <a:pPr marL="313182" indent="-285750">
              <a:lnSpc>
                <a:spcPct val="150000"/>
              </a:lnSpc>
            </a:pPr>
            <a:r>
              <a:rPr lang="zh-CN" altLang="en-US" sz="1800" dirty="0"/>
              <a:t>第三章：相交 </a:t>
            </a:r>
            <a:r>
              <a:rPr lang="en-US" altLang="zh-CN" sz="1800" dirty="0"/>
              <a:t>- </a:t>
            </a:r>
            <a:r>
              <a:rPr lang="zh-CN" altLang="en-US" sz="1800" dirty="0">
                <a:latin typeface="+mj-ea"/>
              </a:rPr>
              <a:t>神的儿女与主的关系</a:t>
            </a:r>
            <a:endParaRPr lang="en-US" altLang="zh-CN" sz="1800" dirty="0">
              <a:latin typeface="+mj-ea"/>
            </a:endParaRPr>
          </a:p>
          <a:p>
            <a:pPr marL="313182" indent="-285750">
              <a:lnSpc>
                <a:spcPct val="150000"/>
              </a:lnSpc>
            </a:pPr>
            <a:r>
              <a:rPr lang="zh-CN" altLang="en-US" sz="1800" dirty="0">
                <a:solidFill>
                  <a:schemeClr val="bg1">
                    <a:lumMod val="75000"/>
                  </a:schemeClr>
                </a:solidFill>
              </a:rPr>
              <a:t>第四章：</a:t>
            </a:r>
            <a:endParaRPr lang="en-US" altLang="zh-CN" sz="1800" dirty="0">
              <a:solidFill>
                <a:schemeClr val="bg1">
                  <a:lumMod val="75000"/>
                </a:schemeClr>
              </a:solidFill>
              <a:latin typeface="+mj-ea"/>
            </a:endParaRPr>
          </a:p>
          <a:p>
            <a:pPr marL="313182" indent="-285750">
              <a:lnSpc>
                <a:spcPct val="150000"/>
              </a:lnSpc>
            </a:pPr>
            <a:r>
              <a:rPr lang="zh-CN" altLang="en-US" sz="1800" dirty="0">
                <a:solidFill>
                  <a:schemeClr val="bg1">
                    <a:lumMod val="75000"/>
                  </a:schemeClr>
                </a:solidFill>
              </a:rPr>
              <a:t>第五章：</a:t>
            </a:r>
            <a:endParaRPr lang="en-US" altLang="zh-CN" sz="1800" dirty="0">
              <a:solidFill>
                <a:schemeClr val="bg1">
                  <a:lumMod val="75000"/>
                </a:schemeClr>
              </a:solidFill>
            </a:endParaRPr>
          </a:p>
          <a:p>
            <a:pPr marL="27432" indent="0">
              <a:lnSpc>
                <a:spcPct val="150000"/>
              </a:lnSpc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5405AE-29E5-4A8B-BA78-F7EE0A257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0" y="609600"/>
            <a:ext cx="1447800" cy="381000"/>
          </a:xfrm>
        </p:spPr>
        <p:txBody>
          <a:bodyPr>
            <a:normAutofit fontScale="90000"/>
          </a:bodyPr>
          <a:lstStyle/>
          <a:p>
            <a:r>
              <a:rPr lang="zh-CN" altLang="en-US" sz="2400" b="1" dirty="0">
                <a:latin typeface="+mj-ea"/>
              </a:rPr>
              <a:t>课程回顾</a:t>
            </a:r>
            <a:endParaRPr lang="en-US" sz="2400" b="1" i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88213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00" y="152400"/>
            <a:ext cx="3657600" cy="838200"/>
          </a:xfrm>
        </p:spPr>
        <p:txBody>
          <a:bodyPr>
            <a:normAutofit/>
          </a:bodyPr>
          <a:lstStyle/>
          <a:p>
            <a:r>
              <a:rPr lang="zh-CN" altLang="en-US" sz="2400" b="1" dirty="0"/>
              <a:t>相交 </a:t>
            </a:r>
            <a:r>
              <a:rPr lang="en-US" altLang="zh-CN" sz="2400" b="1" dirty="0"/>
              <a:t>- </a:t>
            </a:r>
            <a:r>
              <a:rPr lang="zh-CN" altLang="en-US" sz="2400" b="1" dirty="0">
                <a:latin typeface="+mj-ea"/>
              </a:rPr>
              <a:t>神的儿女与主的关系</a:t>
            </a:r>
            <a:endParaRPr lang="en-US" sz="2400" b="1" i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一、神的儿女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  <a:ea typeface="SimSun" panose="02010600030101010101" pitchFamily="2" charset="-122"/>
              </a:rPr>
              <a:t>与主显现</a:t>
            </a:r>
            <a:r>
              <a:rPr lang="zh-CN" altLang="en-US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的关系</a:t>
            </a:r>
            <a:r>
              <a:rPr lang="en-US" altLang="zh-CN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+mj-lt"/>
              </a:rPr>
              <a:t>(3:1~8)</a:t>
            </a:r>
          </a:p>
          <a:p>
            <a:pPr marL="484632" indent="-4572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主若显现，我们必要像祂</a:t>
            </a:r>
            <a:r>
              <a:rPr lang="en-US" altLang="zh-CN" sz="1800" dirty="0">
                <a:latin typeface="+mj-lt"/>
              </a:rPr>
              <a:t>(1~2)</a:t>
            </a:r>
          </a:p>
          <a:p>
            <a:pPr marL="484632" indent="-4572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主曾显现，是要除掉人的罪</a:t>
            </a:r>
            <a:r>
              <a:rPr lang="en-US" altLang="zh-CN" sz="1800" dirty="0">
                <a:latin typeface="+mj-lt"/>
              </a:rPr>
              <a:t>(3~6)</a:t>
            </a:r>
          </a:p>
          <a:p>
            <a:pPr marL="484632" indent="-4572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神的儿子显现出来，为要除灭魔鬼的作为</a:t>
            </a:r>
            <a:r>
              <a:rPr lang="en-US" altLang="zh-CN" sz="1800" dirty="0">
                <a:latin typeface="+mj-lt"/>
              </a:rPr>
              <a:t>(7~8)</a:t>
            </a:r>
          </a:p>
          <a:p>
            <a:pPr marL="27432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</a:rPr>
              <a:t>二、神的儿女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  <a:ea typeface="SimSun" panose="02010600030101010101" pitchFamily="2" charset="-122"/>
              </a:rPr>
              <a:t>与主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</a:rPr>
              <a:t>生命</a:t>
            </a:r>
            <a:r>
              <a:rPr lang="zh-CN" altLang="en-US" sz="1800" b="1" dirty="0">
                <a:latin typeface="+mj-lt"/>
              </a:rPr>
              <a:t>的关系</a:t>
            </a:r>
            <a:r>
              <a:rPr lang="en-US" altLang="zh-CN" sz="1800" b="1" dirty="0">
                <a:latin typeface="+mj-lt"/>
              </a:rPr>
              <a:t>(9~18)</a:t>
            </a:r>
          </a:p>
          <a:p>
            <a:pPr marL="370332" indent="-3429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凡从神生的，就不犯罪</a:t>
            </a:r>
            <a:r>
              <a:rPr lang="en-US" altLang="zh-CN" sz="1800" dirty="0">
                <a:latin typeface="+mj-lt"/>
              </a:rPr>
              <a:t>(9)</a:t>
            </a:r>
          </a:p>
          <a:p>
            <a:pPr marL="370332" indent="-3429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爱弟兄的，是已经出死入生了</a:t>
            </a:r>
            <a:r>
              <a:rPr lang="en-US" altLang="zh-CN" sz="1800" dirty="0">
                <a:latin typeface="+mj-lt"/>
              </a:rPr>
              <a:t>(10~14)</a:t>
            </a:r>
          </a:p>
          <a:p>
            <a:pPr marL="370332" indent="-3429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里面有永生的，肯为弟兄舍命</a:t>
            </a:r>
            <a:r>
              <a:rPr lang="en-US" altLang="zh-CN" sz="1800" dirty="0">
                <a:latin typeface="+mj-lt"/>
              </a:rPr>
              <a:t>(15~18)</a:t>
            </a:r>
          </a:p>
          <a:p>
            <a:pPr marL="27432" indent="0">
              <a:lnSpc>
                <a:spcPct val="150000"/>
              </a:lnSpc>
              <a:buNone/>
            </a:pPr>
            <a:r>
              <a:rPr lang="zh-CN" altLang="en-US" sz="1800" b="1" dirty="0">
                <a:latin typeface="+mj-lt"/>
              </a:rPr>
              <a:t>三、神的儿女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</a:rPr>
              <a:t>与住在主里面</a:t>
            </a:r>
            <a:r>
              <a:rPr lang="zh-CN" altLang="en-US" sz="1800" b="1" dirty="0">
                <a:latin typeface="+mj-lt"/>
              </a:rPr>
              <a:t>的关系</a:t>
            </a:r>
            <a:r>
              <a:rPr lang="en-US" altLang="zh-CN" sz="1800" b="1" dirty="0">
                <a:latin typeface="+mj-lt"/>
              </a:rPr>
              <a:t>(19~24)</a:t>
            </a:r>
          </a:p>
          <a:p>
            <a:pPr marL="370332" indent="-3429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我们的心在神面前可以安稳</a:t>
            </a:r>
            <a:r>
              <a:rPr lang="en-US" altLang="zh-CN" sz="1800" dirty="0">
                <a:latin typeface="+mj-lt"/>
              </a:rPr>
              <a:t>(19~21)</a:t>
            </a:r>
          </a:p>
          <a:p>
            <a:pPr marL="370332" indent="-342900">
              <a:lnSpc>
                <a:spcPct val="150000"/>
              </a:lnSpc>
            </a:pPr>
            <a:r>
              <a:rPr lang="zh-CN" altLang="en-US" sz="1800" dirty="0">
                <a:latin typeface="+mj-lt"/>
              </a:rPr>
              <a:t>遵守祂「彼此相爱」的命令</a:t>
            </a:r>
            <a:r>
              <a:rPr lang="en-US" altLang="zh-CN" sz="1800" dirty="0">
                <a:latin typeface="+mj-lt"/>
              </a:rPr>
              <a:t>(22~24)</a:t>
            </a: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0433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一、神的儿女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  <a:ea typeface="SimSun" panose="02010600030101010101" pitchFamily="2" charset="-122"/>
              </a:rPr>
              <a:t>与主显现</a:t>
            </a:r>
            <a:r>
              <a:rPr lang="zh-CN" altLang="en-US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的关系</a:t>
            </a:r>
            <a:r>
              <a:rPr lang="en-US" altLang="zh-CN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+mj-lt"/>
              </a:rPr>
              <a:t>(3:1~8)</a:t>
            </a:r>
          </a:p>
          <a:p>
            <a:pPr marL="0" indent="0">
              <a:buNone/>
            </a:pPr>
            <a:endParaRPr lang="en-US" sz="1800" b="1" dirty="0">
              <a:solidFill>
                <a:srgbClr val="000000"/>
              </a:solidFill>
              <a:latin typeface="+mj-lt"/>
            </a:endParaRPr>
          </a:p>
          <a:p>
            <a:pPr marL="484632" indent="-457200"/>
            <a:r>
              <a:rPr lang="zh-CN" altLang="en-US" sz="1800" u="sng" dirty="0">
                <a:latin typeface="+mj-lt"/>
              </a:rPr>
              <a:t>主若显现，我们必要像祂</a:t>
            </a:r>
            <a:r>
              <a:rPr lang="en-US" altLang="zh-CN" sz="1800" u="sng" dirty="0">
                <a:latin typeface="+mj-lt"/>
              </a:rPr>
              <a:t>(1~2)</a:t>
            </a: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3:1-2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你看父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赐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给我们是何等的慈爱，使我们得称为神的儿女；我们也真是他的儿女。世人所以不认识我们，是因未曾认识他。亲爱的弟兄啊，我们现在是神的儿女，将来如何，还未显明，但我们知道，主若显现，我们必要像他、因为必得见他的真体。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和众圣徒一同明白基督的爱是何等长阔高深，并知道这爱是过于人所能测度的，便叫神一切所充满的充满了你们（弗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3:18-19)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你们所受的不是奴仆的心，仍旧害怕；所受的乃是儿子的心，因此我们呼叫：“阿爸！父！” 圣灵与我们的心同证我们是神的儿女。既是儿女，便是后嗣，就是神的后嗣，和基督同做后嗣。（罗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8:15-16)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为什么说“必得见他的真体</a:t>
            </a:r>
            <a:r>
              <a:rPr lang="en-US" altLang="zh-CN" sz="1600" dirty="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就“必要像他”？</a:t>
            </a:r>
            <a:endParaRPr lang="en-US" altLang="zh-CN" sz="1600" dirty="0">
              <a:solidFill>
                <a:schemeClr val="accent5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1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我们众人既然敞着脸得以看见主的荣光，好像从镜子里返照，就变成主的形状，荣上加荣，如同从主的灵变成的（林后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18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1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所种的是血气的身体，复活的是灵性的身体。。。我们既有属土的形状，将来也必有属天的形状 （林前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15:44,49)</a:t>
            </a:r>
          </a:p>
          <a:p>
            <a:pPr marL="27432" indent="0">
              <a:buNone/>
            </a:pPr>
            <a:endParaRPr lang="en-US" sz="1800" u="sng" dirty="0">
              <a:latin typeface="+mj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2C7229C-4229-4E2E-A134-5A988320F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152400"/>
            <a:ext cx="3657600" cy="838200"/>
          </a:xfrm>
        </p:spPr>
        <p:txBody>
          <a:bodyPr>
            <a:normAutofit/>
          </a:bodyPr>
          <a:lstStyle/>
          <a:p>
            <a:r>
              <a:rPr lang="zh-CN" altLang="en-US" sz="2400" b="1" dirty="0"/>
              <a:t>相交 </a:t>
            </a:r>
            <a:r>
              <a:rPr lang="en-US" altLang="zh-CN" sz="2400" b="1" dirty="0"/>
              <a:t>- </a:t>
            </a:r>
            <a:r>
              <a:rPr lang="zh-CN" altLang="en-US" sz="2400" b="1" dirty="0">
                <a:latin typeface="+mj-ea"/>
              </a:rPr>
              <a:t>神的儿女与主的关系</a:t>
            </a:r>
            <a:endParaRPr lang="en-US" sz="2400" b="1" i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6955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00" y="152400"/>
            <a:ext cx="3657600" cy="838200"/>
          </a:xfrm>
        </p:spPr>
        <p:txBody>
          <a:bodyPr>
            <a:normAutofit/>
          </a:bodyPr>
          <a:lstStyle/>
          <a:p>
            <a:r>
              <a:rPr lang="zh-CN" altLang="en-US" sz="2400" b="1" dirty="0"/>
              <a:t>相交 </a:t>
            </a:r>
            <a:r>
              <a:rPr lang="en-US" altLang="zh-CN" sz="2400" b="1" dirty="0"/>
              <a:t>- </a:t>
            </a:r>
            <a:r>
              <a:rPr lang="zh-CN" altLang="en-US" sz="2400" b="1" dirty="0">
                <a:latin typeface="+mj-ea"/>
              </a:rPr>
              <a:t>神的儿女与主的关系</a:t>
            </a:r>
            <a:endParaRPr lang="en-US" sz="2400" b="1" i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一、神的儿女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  <a:ea typeface="SimSun" panose="02010600030101010101" pitchFamily="2" charset="-122"/>
              </a:rPr>
              <a:t>与主显现</a:t>
            </a:r>
            <a:r>
              <a:rPr lang="zh-CN" altLang="en-US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的关系</a:t>
            </a:r>
            <a:r>
              <a:rPr lang="en-US" altLang="zh-CN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+mj-lt"/>
              </a:rPr>
              <a:t>(3:1~8)</a:t>
            </a:r>
          </a:p>
          <a:p>
            <a:pPr marL="0" indent="0">
              <a:buNone/>
            </a:pPr>
            <a:endParaRPr lang="en-US" altLang="zh-CN" sz="1800" u="sng" dirty="0">
              <a:latin typeface="+mj-lt"/>
            </a:endParaRPr>
          </a:p>
          <a:p>
            <a:pPr marL="484632" indent="-457200"/>
            <a:r>
              <a:rPr lang="zh-CN" altLang="en-US" sz="1800" u="sng" dirty="0">
                <a:latin typeface="+mj-lt"/>
              </a:rPr>
              <a:t>主曾显现，是要除掉人的罪</a:t>
            </a:r>
            <a:r>
              <a:rPr lang="en-US" altLang="zh-CN" sz="1800" u="sng" dirty="0">
                <a:latin typeface="+mj-lt"/>
              </a:rPr>
              <a:t>(3~6)</a:t>
            </a: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3:3-6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凡向他有这指望的，就洁净自己，像他洁净一样。凡犯罪的，就是违背律法；违背律法就是罪。你们知道主曾显现，是要除掉人的罪；在他并没有罪。凡住在他里面的，就不犯罪；凡犯罪的，是未曾看见他，也未曾认识他。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少年人用什么洁净他的行为呢？是要遵行你的话。（诗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119 : 9)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亲爱的弟兄啊，我们既有这等应许，就当洁净自己，除去身体、灵魂一切的污秽，敬畏神，得以成圣。（林后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7:1)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你们各人的重担要互相担当，如此就完全了基督的律法。（加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 :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这却怎么样呢？我们在恩典之下，不在律法之下，就可以犯罪吗？断乎不可！（罗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6:15)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因为我们的大祭司并不是不能同情我们的软弱，他像我们一样，也曾在各方面受过试探，只是他没有犯罪。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来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4:15)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凡是信徒就不犯罪吗？</a:t>
            </a:r>
            <a:endParaRPr lang="en-US" altLang="zh-CN" sz="1600" dirty="0">
              <a:solidFill>
                <a:schemeClr val="accent5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+mj-lt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endParaRPr lang="en-US" sz="1800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13746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一、神的儿女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  <a:ea typeface="SimSun" panose="02010600030101010101" pitchFamily="2" charset="-122"/>
              </a:rPr>
              <a:t>与主显现</a:t>
            </a:r>
            <a:r>
              <a:rPr lang="zh-CN" altLang="en-US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的关系</a:t>
            </a:r>
            <a:r>
              <a:rPr lang="en-US" altLang="zh-CN" sz="1800" b="1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+mj-lt"/>
              </a:rPr>
              <a:t>(3:1~8)</a:t>
            </a:r>
          </a:p>
          <a:p>
            <a:pPr marL="0" indent="0">
              <a:buNone/>
            </a:pPr>
            <a:endParaRPr lang="en-US" altLang="zh-CN" sz="1800" u="sng" dirty="0">
              <a:latin typeface="+mj-lt"/>
            </a:endParaRPr>
          </a:p>
          <a:p>
            <a:pPr marL="484632" indent="-457200"/>
            <a:r>
              <a:rPr lang="zh-CN" altLang="en-US" sz="1800" u="sng" dirty="0">
                <a:latin typeface="+mj-lt"/>
              </a:rPr>
              <a:t>神的儿子显现出来，为要除灭魔鬼的作为</a:t>
            </a:r>
            <a:r>
              <a:rPr lang="en-US" altLang="zh-CN" sz="1800" u="sng" dirty="0">
                <a:latin typeface="+mj-lt"/>
              </a:rPr>
              <a:t>(7~8)</a:t>
            </a: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3:7-8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小子们哪，不要被人诱惑，行义的才是义人，正如主是义的一样。犯罪的是属魔鬼，因为魔鬼从起初就犯罪。神的儿子显现出来，为要除灭魔鬼的作为。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你们若知道他是公义的，就知道凡行公义之人都是他所生的。（约一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2:29)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你们是出于你们的父魔鬼，你们父的私欲你们偏要行。他从起初是杀人的，不守真理，因他心里没有真理。他说谎是出于自己，因他本来是说谎的，也是说谎之人的父。（约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 : 44) 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我差你到他们那里去，要叫他们的眼睛得开，从黑暗中归向光明，从撒旦权下归向神；又因信我，得蒙赦罪，和一切成圣的人同得基业。（徒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26: 18)</a:t>
            </a:r>
          </a:p>
          <a:p>
            <a:pPr marL="678942" lvl="1" indent="-285750">
              <a:lnSpc>
                <a:spcPct val="150000"/>
              </a:lnSpc>
            </a:pPr>
            <a:endParaRPr lang="en-US" sz="1800" u="sng" dirty="0">
              <a:latin typeface="+mj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4A1FDA8-DD08-4A06-B17C-0A79CEBA09B2}"/>
              </a:ext>
            </a:extLst>
          </p:cNvPr>
          <p:cNvSpPr txBox="1">
            <a:spLocks/>
          </p:cNvSpPr>
          <p:nvPr/>
        </p:nvSpPr>
        <p:spPr>
          <a:xfrm>
            <a:off x="4343400" y="152400"/>
            <a:ext cx="3657600" cy="8382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400" b="1" dirty="0"/>
              <a:t>相交 </a:t>
            </a:r>
            <a:r>
              <a:rPr lang="en-US" altLang="zh-CN" sz="2400" b="1" dirty="0"/>
              <a:t>- </a:t>
            </a:r>
            <a:r>
              <a:rPr lang="zh-CN" altLang="en-US" sz="2400" b="1" dirty="0">
                <a:latin typeface="+mj-ea"/>
              </a:rPr>
              <a:t>神的儿女与主的关系</a:t>
            </a:r>
            <a:endParaRPr lang="en-US" sz="2400" b="1" i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81280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27432" indent="0">
              <a:buNone/>
            </a:pPr>
            <a:r>
              <a:rPr lang="zh-CN" altLang="en-US" sz="1800" b="1" dirty="0">
                <a:latin typeface="+mj-lt"/>
              </a:rPr>
              <a:t>二、神的儿女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  <a:ea typeface="SimSun" panose="02010600030101010101" pitchFamily="2" charset="-122"/>
              </a:rPr>
              <a:t>与主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</a:rPr>
              <a:t>生命</a:t>
            </a:r>
            <a:r>
              <a:rPr lang="zh-CN" altLang="en-US" sz="1800" b="1" dirty="0">
                <a:latin typeface="+mj-lt"/>
              </a:rPr>
              <a:t>的关系</a:t>
            </a:r>
            <a:r>
              <a:rPr lang="en-US" altLang="zh-CN" sz="1800" b="1" dirty="0">
                <a:latin typeface="+mj-lt"/>
              </a:rPr>
              <a:t>(9~18)</a:t>
            </a:r>
          </a:p>
          <a:p>
            <a:pPr marL="27432" indent="0">
              <a:buNone/>
            </a:pPr>
            <a:endParaRPr lang="en-US" altLang="zh-CN" sz="1800" b="1" dirty="0">
              <a:latin typeface="+mj-lt"/>
            </a:endParaRPr>
          </a:p>
          <a:p>
            <a:pPr marL="370332" indent="-342900"/>
            <a:r>
              <a:rPr lang="zh-CN" altLang="en-US" sz="1800" u="sng" dirty="0">
                <a:latin typeface="+mj-lt"/>
              </a:rPr>
              <a:t>凡从神生的，就不犯罪</a:t>
            </a:r>
            <a:r>
              <a:rPr lang="en-US" altLang="zh-CN" sz="1800" u="sng" dirty="0">
                <a:latin typeface="+mj-lt"/>
              </a:rPr>
              <a:t>(9)</a:t>
            </a: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3:9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凡从神生的，就不犯罪，因神的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道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（原文作</a:t>
            </a:r>
            <a:r>
              <a:rPr lang="zh-CN" altLang="en-US" sz="1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种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）存在他心里；他也不能犯罪，因为他是由神生的。</a:t>
            </a:r>
            <a:endParaRPr lang="en-US" altLang="zh-CN" sz="1800" u="sng" dirty="0">
              <a:latin typeface="+mj-lt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但各人被试探，乃是被自己的私欲牵引、诱惑的。私欲既怀了胎，就生出罪来；罪既长成，就生出死来（雅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1:14-15)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人若不是从水和圣灵生的，就不能进神的国。从肉身生的就是肉身，从灵生的就是灵。（约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3:5-6)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道（种）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: 1)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神的生命 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2)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圣灵  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3)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神的话 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你眼目清洁，不看邪僻，不看奸恶。行诡诈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 （哈巴谷书 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1:13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endParaRPr lang="en-US" altLang="zh-CN" sz="1600" u="sng" dirty="0">
              <a:latin typeface="+mj-lt"/>
            </a:endParaRPr>
          </a:p>
          <a:p>
            <a:pPr marL="393192" lvl="1" indent="0">
              <a:lnSpc>
                <a:spcPct val="150000"/>
              </a:lnSpc>
              <a:buNone/>
            </a:pPr>
            <a:endParaRPr lang="en-US" altLang="zh-CN" sz="1600" u="sng" dirty="0">
              <a:latin typeface="+mj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7D718A2-4E27-457B-9F25-38EC2B4DB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152400"/>
            <a:ext cx="3657600" cy="838200"/>
          </a:xfrm>
        </p:spPr>
        <p:txBody>
          <a:bodyPr>
            <a:normAutofit/>
          </a:bodyPr>
          <a:lstStyle/>
          <a:p>
            <a:r>
              <a:rPr lang="zh-CN" altLang="en-US" sz="2400" b="1" dirty="0"/>
              <a:t>相交 </a:t>
            </a:r>
            <a:r>
              <a:rPr lang="en-US" altLang="zh-CN" sz="2400" b="1" dirty="0"/>
              <a:t>- </a:t>
            </a:r>
            <a:r>
              <a:rPr lang="zh-CN" altLang="en-US" sz="2400" b="1" dirty="0">
                <a:latin typeface="+mj-ea"/>
              </a:rPr>
              <a:t>神的儿女与主的关系</a:t>
            </a:r>
            <a:endParaRPr lang="en-US" sz="2400" b="1" i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98367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27432" indent="0">
              <a:buNone/>
            </a:pPr>
            <a:r>
              <a:rPr lang="zh-CN" altLang="en-US" sz="1800" b="1" dirty="0">
                <a:latin typeface="+mj-lt"/>
              </a:rPr>
              <a:t>二、神的儿女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  <a:ea typeface="SimSun" panose="02010600030101010101" pitchFamily="2" charset="-122"/>
              </a:rPr>
              <a:t>与主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</a:rPr>
              <a:t>生命</a:t>
            </a:r>
            <a:r>
              <a:rPr lang="zh-CN" altLang="en-US" sz="1800" b="1" dirty="0">
                <a:latin typeface="+mj-lt"/>
              </a:rPr>
              <a:t>的关系</a:t>
            </a:r>
            <a:r>
              <a:rPr lang="en-US" altLang="zh-CN" sz="1800" b="1" dirty="0">
                <a:latin typeface="+mj-lt"/>
              </a:rPr>
              <a:t>(9~18)</a:t>
            </a: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370332" indent="-342900"/>
            <a:r>
              <a:rPr lang="zh-CN" altLang="en-US" sz="1800" u="sng" dirty="0">
                <a:latin typeface="+mj-lt"/>
              </a:rPr>
              <a:t>爱弟兄的，是已经出死入生了</a:t>
            </a:r>
            <a:r>
              <a:rPr lang="en-US" altLang="zh-CN" sz="1800" u="sng" dirty="0">
                <a:latin typeface="+mj-lt"/>
              </a:rPr>
              <a:t>(10~14)</a:t>
            </a: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3:10-14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你看从此就显出谁是神的儿女，谁是魔鬼的儿女。凡不行义的就不属神，不爱弟兄的也是如此。</a:t>
            </a: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我们应当彼此相爱。这就是你们从起初所听见的命令。不可像该隐；他是属那恶者，杀了他的兄弟。为什么杀了他呢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﹖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因自己的行为是恶的，兄弟的行为是善的。弟兄们，世人若恨你们，不要以为希奇。我们因为爱弟兄，就晓得是已经出死入生了。没有爱心的，仍住在死中。</a:t>
            </a:r>
            <a:endParaRPr lang="en-US" altLang="zh-CN"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我赐给你们一条新命令，乃是叫你们彼此相爱，我怎样爱你们，你们也要怎样相爱。 你们若有彼此相爱的心，众人因此就认出你们是我的门徒了。（约</a:t>
            </a:r>
            <a:r>
              <a:rPr lang="en-US" altLang="zh-CN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13:34-35)</a:t>
            </a: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光照在黑暗里，黑暗却不接受光。（约</a:t>
            </a:r>
            <a:r>
              <a:rPr lang="en-US" altLang="zh-CN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en-US" altLang="zh-CN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5</a:t>
            </a:r>
            <a:r>
              <a:rPr lang="zh-CN" altLang="en-US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+mj-lt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你们死在过犯罪恶之中，他叫你们活过来。（弗</a:t>
            </a:r>
            <a:r>
              <a:rPr lang="en-US" altLang="zh-CN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en-US" altLang="zh-CN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+mj-lt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体贴肉体的就是死，体贴圣灵的乃是生命、平安。（罗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+mj-lt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/>
            <a:endParaRPr lang="en-US" altLang="zh-CN" sz="1600" dirty="0">
              <a:latin typeface="+mj-lt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9F06F28-F5E7-4844-BF89-9E8024A7E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152400"/>
            <a:ext cx="3657600" cy="838200"/>
          </a:xfrm>
        </p:spPr>
        <p:txBody>
          <a:bodyPr>
            <a:normAutofit/>
          </a:bodyPr>
          <a:lstStyle/>
          <a:p>
            <a:r>
              <a:rPr lang="zh-CN" altLang="en-US" sz="2400" b="1" dirty="0"/>
              <a:t>相交 </a:t>
            </a:r>
            <a:r>
              <a:rPr lang="en-US" altLang="zh-CN" sz="2400" b="1" dirty="0"/>
              <a:t>- </a:t>
            </a:r>
            <a:r>
              <a:rPr lang="zh-CN" altLang="en-US" sz="2400" b="1" dirty="0">
                <a:latin typeface="+mj-ea"/>
              </a:rPr>
              <a:t>神的儿女与主的关系</a:t>
            </a:r>
            <a:endParaRPr lang="en-US" sz="2400" b="1" i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67993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12115800" cy="5791200"/>
          </a:xfrm>
        </p:spPr>
        <p:txBody>
          <a:bodyPr>
            <a:normAutofit/>
          </a:bodyPr>
          <a:lstStyle/>
          <a:p>
            <a:pPr marL="27432" indent="0">
              <a:buNone/>
            </a:pPr>
            <a:r>
              <a:rPr lang="zh-CN" altLang="en-US" sz="1800" b="1" dirty="0">
                <a:latin typeface="+mj-lt"/>
              </a:rPr>
              <a:t>二、神的儿女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  <a:ea typeface="SimSun" panose="02010600030101010101" pitchFamily="2" charset="-122"/>
              </a:rPr>
              <a:t>与主</a:t>
            </a:r>
            <a:r>
              <a:rPr lang="zh-CN" altLang="en-US" sz="1800" b="1" dirty="0">
                <a:solidFill>
                  <a:srgbClr val="FF0000"/>
                </a:solidFill>
                <a:latin typeface="+mj-lt"/>
              </a:rPr>
              <a:t>生命</a:t>
            </a:r>
            <a:r>
              <a:rPr lang="zh-CN" altLang="en-US" sz="1800" b="1" dirty="0">
                <a:latin typeface="+mj-lt"/>
              </a:rPr>
              <a:t>的关系</a:t>
            </a:r>
            <a:r>
              <a:rPr lang="en-US" altLang="zh-CN" sz="1800" b="1" dirty="0">
                <a:latin typeface="+mj-lt"/>
              </a:rPr>
              <a:t>(9~18)</a:t>
            </a: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370332" indent="-342900"/>
            <a:r>
              <a:rPr lang="zh-CN" altLang="en-US" sz="1800" u="sng" dirty="0">
                <a:latin typeface="+mj-lt"/>
              </a:rPr>
              <a:t>里面有永生的，肯为弟兄舍命</a:t>
            </a:r>
            <a:r>
              <a:rPr lang="en-US" altLang="zh-CN" sz="1800" u="sng" dirty="0">
                <a:latin typeface="+mj-lt"/>
              </a:rPr>
              <a:t>(15~18)</a:t>
            </a: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marL="27432" indent="0">
              <a:buNone/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3:15-18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凡恨他弟兄的，就是杀人的；你们晓得凡杀人的，没有永生存在他里面。主为我们舍命，我们从此就知道何为爱；我们也当为弟兄舍命。凡有世上财物的，看见弟兄穷乏，却塞住怜恤的心，爱神的心怎能存在他里面呢</a:t>
            </a:r>
            <a:r>
              <a:rPr lang="en-US" altLang="zh-CN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﹖</a:t>
            </a: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小子们哪，我们相爱，不要只在言语和舌头上，总要在行为和诚实上。</a:t>
            </a:r>
            <a:endParaRPr lang="en-US" altLang="zh-CN" sz="1800" u="sng" dirty="0">
              <a:latin typeface="+mj-lt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7432" indent="0">
              <a:buNone/>
            </a:pPr>
            <a:endParaRPr lang="en-US" altLang="zh-CN" sz="1800" u="sng" dirty="0">
              <a:latin typeface="+mj-lt"/>
            </a:endParaRPr>
          </a:p>
          <a:p>
            <a:pPr lvl="1">
              <a:lnSpc>
                <a:spcPct val="150000"/>
              </a:lnSpc>
            </a:pPr>
            <a:r>
              <a:rPr lang="zh-CN" altLang="en-US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凡向弟兄动怒的，难免受审判；凡骂弟兄是拉加的，难免公会的审断；凡骂弟兄是魔利的，难免地狱的火。（太</a:t>
            </a:r>
            <a:r>
              <a:rPr lang="en-US" altLang="zh-CN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5</a:t>
            </a:r>
            <a:r>
              <a:rPr lang="zh-CN" altLang="en-US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en-US" altLang="zh-CN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22</a:t>
            </a:r>
            <a:r>
              <a:rPr lang="zh-CN" altLang="en-US" sz="1600" dirty="0">
                <a:latin typeface="+mj-lt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+mj-lt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爱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是恒久忍耐，又有恩慈，爱是不嫉妒，爱是不自夸，不张狂， 不做害羞的事，不求自己的益处，不轻易发怒，不计算人的恶， 不喜欢不义，只喜欢真理； 凡事包容，凡事相信，凡事盼望，凡事忍耐。 爱是永不止息。（林前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13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48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+mj-lt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言语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”vs 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行为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”: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表现</a:t>
            </a:r>
            <a:endParaRPr lang="en-US" altLang="zh-CN" sz="16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678942" lvl="1" indent="-285750">
              <a:lnSpc>
                <a:spcPct val="150000"/>
              </a:lnSpc>
            </a:pPr>
            <a:r>
              <a:rPr lang="en-US" altLang="zh-CN" sz="1600" dirty="0">
                <a:latin typeface="+mj-lt"/>
              </a:rPr>
              <a:t>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舌头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”vs “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诚实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”(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真理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 :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根源</a:t>
            </a: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 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出发点 </a:t>
            </a:r>
            <a:endParaRPr lang="en-US" altLang="zh-CN" sz="1600" dirty="0">
              <a:latin typeface="+mj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CFD0EB3-8202-4224-842F-D6226A336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152400"/>
            <a:ext cx="3657600" cy="838200"/>
          </a:xfrm>
        </p:spPr>
        <p:txBody>
          <a:bodyPr>
            <a:normAutofit/>
          </a:bodyPr>
          <a:lstStyle/>
          <a:p>
            <a:r>
              <a:rPr lang="zh-CN" altLang="en-US" sz="2400" b="1" dirty="0"/>
              <a:t>相交 </a:t>
            </a:r>
            <a:r>
              <a:rPr lang="en-US" altLang="zh-CN" sz="2400" b="1" dirty="0"/>
              <a:t>- </a:t>
            </a:r>
            <a:r>
              <a:rPr lang="zh-CN" altLang="en-US" sz="2400" b="1" dirty="0">
                <a:latin typeface="+mj-ea"/>
              </a:rPr>
              <a:t>神的儿女与主的关系</a:t>
            </a:r>
            <a:endParaRPr lang="en-US" sz="2400" b="1" i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9595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2650</TotalTime>
  <Words>3276</Words>
  <Application>Microsoft Office PowerPoint</Application>
  <PresentationFormat>Widescreen</PresentationFormat>
  <Paragraphs>157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隶书</vt:lpstr>
      <vt:lpstr>微软雅黑</vt:lpstr>
      <vt:lpstr>Calibri</vt:lpstr>
      <vt:lpstr>Constantia</vt:lpstr>
      <vt:lpstr>Wingdings 2</vt:lpstr>
      <vt:lpstr>Flow</vt:lpstr>
      <vt:lpstr>约翰壹书第三章</vt:lpstr>
      <vt:lpstr>课程回顾</vt:lpstr>
      <vt:lpstr>相交 - 神的儿女与主的关系</vt:lpstr>
      <vt:lpstr>相交 - 神的儿女与主的关系</vt:lpstr>
      <vt:lpstr>相交 - 神的儿女与主的关系</vt:lpstr>
      <vt:lpstr>PowerPoint Presentation</vt:lpstr>
      <vt:lpstr>相交 - 神的儿女与主的关系</vt:lpstr>
      <vt:lpstr>相交 - 神的儿女与主的关系</vt:lpstr>
      <vt:lpstr>相交 - 神的儿女与主的关系</vt:lpstr>
      <vt:lpstr>相交 - 神的儿女与主的关系</vt:lpstr>
      <vt:lpstr>相交 - 神的儿女与主的关系</vt:lpstr>
      <vt:lpstr>相交 - 神的儿女与主的关系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2022-10-16T03:07:30Z</dcterms:modified>
</cp:coreProperties>
</file>