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4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" name="Shape 1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j-lt"/>
        <a:ea typeface="+mj-ea"/>
        <a:cs typeface="+mj-cs"/>
        <a:sym typeface="Arial"/>
      </a:defRPr>
    </a:lvl1pPr>
    <a:lvl2pPr indent="2286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2pPr>
    <a:lvl3pPr indent="4572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3pPr>
    <a:lvl4pPr indent="6858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4pPr>
    <a:lvl5pPr indent="9144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5pPr>
    <a:lvl6pPr indent="11430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6pPr>
    <a:lvl7pPr indent="13716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7pPr>
    <a:lvl8pPr indent="16002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8pPr>
    <a:lvl9pPr indent="18288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r">
              <a:defRPr sz="1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22352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26924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31496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36068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40640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blegateway.com/passage/?search=matt+5:11&amp;version=NIV;CUVMPT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"/>
          <p:cNvSpPr/>
          <p:nvPr/>
        </p:nvSpPr>
        <p:spPr>
          <a:xfrm>
            <a:off x="-1" y="0"/>
            <a:ext cx="9144002" cy="6858000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 algn="ctr"/>
            <a:endParaRPr/>
          </a:p>
        </p:txBody>
      </p:sp>
      <p:pic>
        <p:nvPicPr>
          <p:cNvPr id="21" name="Delicious Denim" descr="Delicious Deni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2587"/>
            <a:ext cx="9144000" cy="6096001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撒母耳記下…"/>
          <p:cNvSpPr txBox="1"/>
          <p:nvPr/>
        </p:nvSpPr>
        <p:spPr>
          <a:xfrm>
            <a:off x="579119" y="1447800"/>
            <a:ext cx="7985761" cy="4599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/>
            <a:endParaRPr/>
          </a:p>
          <a:p>
            <a:pPr algn="ctr">
              <a:defRPr sz="3600"/>
            </a:pPr>
            <a:r>
              <a:rPr>
                <a:latin typeface="SimHei"/>
                <a:ea typeface="SimHei"/>
                <a:cs typeface="SimHei"/>
                <a:sym typeface="SimHei"/>
              </a:rPr>
              <a:t>撒母耳記下</a:t>
            </a:r>
          </a:p>
          <a:p>
            <a:pPr algn="ctr">
              <a:defRPr sz="3600"/>
            </a:pPr>
            <a:r>
              <a:rPr>
                <a:latin typeface="SimHei"/>
                <a:ea typeface="SimHei"/>
                <a:cs typeface="SimHei"/>
                <a:sym typeface="SimHei"/>
              </a:rPr>
              <a:t>《成為合神心意的器皿》</a:t>
            </a:r>
          </a:p>
          <a:p>
            <a:pPr algn="ctr">
              <a:defRPr sz="3600">
                <a:solidFill>
                  <a:srgbClr val="C00000"/>
                </a:solidFill>
              </a:defRPr>
            </a:pPr>
            <a:r>
              <a:rPr>
                <a:latin typeface="SimHei"/>
                <a:ea typeface="SimHei"/>
                <a:cs typeface="SimHei"/>
                <a:sym typeface="SimHei"/>
              </a:rPr>
              <a:t>《祂的憐憫與審判織成我一生的年代》</a:t>
            </a:r>
          </a:p>
          <a:p>
            <a:pPr algn="ctr">
              <a:defRPr sz="3600"/>
            </a:pPr>
            <a:r>
              <a:rPr>
                <a:latin typeface="SimHei"/>
                <a:ea typeface="SimHei"/>
                <a:cs typeface="SimHei"/>
                <a:sym typeface="SimHei"/>
              </a:rPr>
              <a:t>第6課：9</a:t>
            </a:r>
            <a:r>
              <a:t>-10 </a:t>
            </a:r>
            <a:r>
              <a:rPr>
                <a:latin typeface="SimHei"/>
                <a:ea typeface="SimHei"/>
                <a:cs typeface="SimHei"/>
                <a:sym typeface="SimHei"/>
              </a:rPr>
              <a:t>章</a:t>
            </a:r>
          </a:p>
          <a:p>
            <a:pPr algn="ctr">
              <a:defRPr sz="3600">
                <a:solidFill>
                  <a:srgbClr val="C00000"/>
                </a:solidFill>
              </a:defRPr>
            </a:pPr>
            <a:r>
              <a:rPr>
                <a:latin typeface="SimHei"/>
                <a:ea typeface="SimHei"/>
                <a:cs typeface="SimHei"/>
                <a:sym typeface="SimHei"/>
              </a:rPr>
              <a:t>守約</a:t>
            </a:r>
            <a:r>
              <a:t>施慈愛</a:t>
            </a:r>
          </a:p>
          <a:p>
            <a:pPr algn="ctr">
              <a:defRPr sz="3600"/>
            </a:pPr>
            <a:r>
              <a:t>09/27/2020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問題1：從7-13節，大衛給米非波設的恩待有哪些？…"/>
          <p:cNvSpPr txBox="1"/>
          <p:nvPr/>
        </p:nvSpPr>
        <p:spPr>
          <a:xfrm>
            <a:off x="960119" y="561975"/>
            <a:ext cx="7223761" cy="67873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20000"/>
              </a:lnSpc>
              <a:spcBef>
                <a:spcPts val="800"/>
              </a:spcBef>
              <a:defRPr sz="2400">
                <a:latin typeface="SimHei"/>
                <a:ea typeface="SimHei"/>
                <a:cs typeface="SimHei"/>
                <a:sym typeface="SimHei"/>
              </a:defRPr>
            </a:pPr>
            <a:r>
              <a:t>問題1：從7-13節，大衛給米非波設的恩待有哪些？</a:t>
            </a:r>
          </a:p>
          <a:p>
            <a:pPr marL="180473" indent="-180473">
              <a:lnSpc>
                <a:spcPct val="120000"/>
              </a:lnSpc>
              <a:spcBef>
                <a:spcPts val="800"/>
              </a:spcBef>
              <a:buSzPct val="100000"/>
              <a:buChar char="•"/>
              <a:defRPr>
                <a:latin typeface="SimHei"/>
                <a:ea typeface="SimHei"/>
                <a:cs typeface="SimHei"/>
                <a:sym typeface="SimHei"/>
              </a:defRPr>
            </a:pPr>
            <a:r>
              <a:rPr>
                <a:uFill>
                  <a:solidFill>
                    <a:srgbClr val="000000"/>
                  </a:solidFill>
                </a:uFill>
                <a:latin typeface="華康仿宋體W6"/>
                <a:ea typeface="華康仿宋體W6"/>
                <a:cs typeface="華康仿宋體W6"/>
                <a:sym typeface="華康仿宋體W6"/>
              </a:rPr>
              <a:t>『不要害怕』，因為愛把懼怕除去。</a:t>
            </a:r>
            <a:endParaRPr>
              <a:uFill>
                <a:solidFill>
                  <a:srgbClr val="000000"/>
                </a:solidFill>
              </a:u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80473" indent="-180473">
              <a:lnSpc>
                <a:spcPct val="120000"/>
              </a:lnSpc>
              <a:spcBef>
                <a:spcPts val="800"/>
              </a:spcBef>
              <a:buSzPct val="100000"/>
              <a:buChar char="•"/>
              <a:defRPr>
                <a:latin typeface="SimHei"/>
                <a:ea typeface="SimHei"/>
                <a:cs typeface="SimHei"/>
                <a:sym typeface="SimHei"/>
              </a:defRPr>
            </a:pPr>
            <a:r>
              <a:rPr>
                <a:uFill>
                  <a:solidFill>
                    <a:srgbClr val="000000"/>
                  </a:solidFill>
                </a:uFill>
                <a:latin typeface="華康仿宋體W6"/>
                <a:ea typeface="華康仿宋體W6"/>
                <a:cs typeface="華康仿宋體W6"/>
                <a:sym typeface="華康仿宋體W6"/>
              </a:rPr>
              <a:t>『我必施恩與你』，大衛主動找米非波設，要施恩給他。</a:t>
            </a:r>
            <a:endParaRPr>
              <a:uFill>
                <a:solidFill>
                  <a:srgbClr val="000000"/>
                </a:solidFill>
              </a:u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80473" indent="-180473">
              <a:lnSpc>
                <a:spcPct val="120000"/>
              </a:lnSpc>
              <a:spcBef>
                <a:spcPts val="800"/>
              </a:spcBef>
              <a:buSzPct val="100000"/>
              <a:buChar char="•"/>
              <a:defRPr>
                <a:latin typeface="SimHei"/>
                <a:ea typeface="SimHei"/>
                <a:cs typeface="SimHei"/>
                <a:sym typeface="SimHei"/>
              </a:defRPr>
            </a:pPr>
            <a:r>
              <a:rPr>
                <a:uFill>
                  <a:solidFill>
                    <a:srgbClr val="000000"/>
                  </a:solidFill>
                </a:uFill>
                <a:latin typeface="華康仿宋體W6"/>
                <a:ea typeface="華康仿宋體W6"/>
                <a:cs typeface="華康仿宋體W6"/>
                <a:sym typeface="華康仿宋體W6"/>
              </a:rPr>
              <a:t>『將你祖父掃羅的一切田地都歸還你。』</a:t>
            </a:r>
            <a:endParaRPr>
              <a:uFill>
                <a:solidFill>
                  <a:srgbClr val="000000"/>
                </a:solidFill>
              </a:u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80473" indent="-180473">
              <a:lnSpc>
                <a:spcPct val="120000"/>
              </a:lnSpc>
              <a:spcBef>
                <a:spcPts val="800"/>
              </a:spcBef>
              <a:buSzPct val="100000"/>
              <a:buChar char="•"/>
              <a:defRPr>
                <a:latin typeface="SimHei"/>
                <a:ea typeface="SimHei"/>
                <a:cs typeface="SimHei"/>
                <a:sym typeface="SimHei"/>
              </a:defRPr>
            </a:pPr>
            <a:r>
              <a:rPr>
                <a:uFill>
                  <a:solidFill>
                    <a:srgbClr val="000000"/>
                  </a:solidFill>
                </a:uFill>
                <a:latin typeface="華康仿宋體W6"/>
                <a:ea typeface="華康仿宋體W6"/>
                <a:cs typeface="華康仿宋體W6"/>
                <a:sym typeface="華康仿宋體W6"/>
              </a:rPr>
              <a:t>『你也可以常與我同席吃飯。』</a:t>
            </a:r>
            <a:endParaRPr>
              <a:uFill>
                <a:solidFill>
                  <a:srgbClr val="000000"/>
                </a:solidFill>
              </a:u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80473" indent="-180473">
              <a:lnSpc>
                <a:spcPct val="120000"/>
              </a:lnSpc>
              <a:spcBef>
                <a:spcPts val="800"/>
              </a:spcBef>
              <a:buSzPct val="100000"/>
              <a:buChar char="•"/>
              <a:defRPr>
                <a:latin typeface="SimHei"/>
                <a:ea typeface="SimHei"/>
                <a:cs typeface="SimHei"/>
                <a:sym typeface="SimHei"/>
              </a:defRPr>
            </a:pPr>
            <a:r>
              <a:rPr>
                <a:uFill>
                  <a:solidFill>
                    <a:srgbClr val="000000"/>
                  </a:solidFill>
                </a:uFill>
                <a:latin typeface="華康仿宋體W6"/>
                <a:ea typeface="華康仿宋體W6"/>
                <a:cs typeface="華康仿宋體W6"/>
                <a:sym typeface="華康仿宋體W6"/>
              </a:rPr>
              <a:t>大衛待他如同王的兒子一樣。</a:t>
            </a:r>
            <a:endParaRPr>
              <a:uFill>
                <a:solidFill>
                  <a:srgbClr val="000000"/>
                </a:solidFill>
              </a:u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80473" indent="-180473">
              <a:lnSpc>
                <a:spcPct val="120000"/>
              </a:lnSpc>
              <a:spcBef>
                <a:spcPts val="800"/>
              </a:spcBef>
              <a:buSzPct val="100000"/>
              <a:buChar char="•"/>
              <a:defRPr>
                <a:latin typeface="SimHei"/>
                <a:ea typeface="SimHei"/>
                <a:cs typeface="SimHei"/>
                <a:sym typeface="SimHei"/>
              </a:defRPr>
            </a:pPr>
            <a:r>
              <a:rPr>
                <a:uFill>
                  <a:solidFill>
                    <a:srgbClr val="000000"/>
                  </a:solidFill>
                </a:uFill>
                <a:latin typeface="華康仿宋體W6"/>
                <a:ea typeface="華康仿宋體W6"/>
                <a:cs typeface="華康仿宋體W6"/>
                <a:sym typeface="華康仿宋體W6"/>
              </a:rPr>
              <a:t>大衛吩咐洗巴和僕人都要服事他。</a:t>
            </a:r>
          </a:p>
          <a:p>
            <a:pPr>
              <a:lnSpc>
                <a:spcPct val="120000"/>
              </a:lnSpc>
              <a:spcBef>
                <a:spcPts val="800"/>
              </a:spcBef>
              <a:defRPr sz="2400">
                <a:latin typeface="SimHei"/>
                <a:ea typeface="SimHei"/>
                <a:cs typeface="SimHei"/>
                <a:sym typeface="SimHei"/>
              </a:defRPr>
            </a:pPr>
            <a:r>
              <a:rPr>
                <a:uFill>
                  <a:solidFill>
                    <a:srgbClr val="000000"/>
                  </a:solidFill>
                </a:uFill>
                <a:latin typeface="華康仿宋體W6"/>
                <a:ea typeface="華康仿宋體W6"/>
                <a:cs typeface="華康仿宋體W6"/>
                <a:sym typeface="華康仿宋體W6"/>
              </a:rPr>
              <a:t>問題2: 大衛給米非波設的恩待和神給我們的恩典有什麼類似的地方？</a:t>
            </a:r>
          </a:p>
          <a:p>
            <a:pPr>
              <a:lnSpc>
                <a:spcPct val="120000"/>
              </a:lnSpc>
              <a:spcBef>
                <a:spcPts val="800"/>
              </a:spcBef>
              <a:defRPr sz="2400">
                <a:latin typeface="SimHei"/>
                <a:ea typeface="SimHei"/>
                <a:cs typeface="SimHei"/>
                <a:sym typeface="SimHei"/>
              </a:defRPr>
            </a:pPr>
            <a:endParaRPr>
              <a:uFill>
                <a:solidFill>
                  <a:srgbClr val="000000"/>
                </a:solidFill>
              </a:uFill>
              <a:latin typeface="華康仿宋體W6"/>
              <a:ea typeface="華康仿宋體W6"/>
              <a:cs typeface="華康仿宋體W6"/>
              <a:sym typeface="華康仿宋體W6"/>
            </a:endParaRPr>
          </a:p>
          <a:p>
            <a:pPr>
              <a:lnSpc>
                <a:spcPct val="120000"/>
              </a:lnSpc>
              <a:spcBef>
                <a:spcPts val="800"/>
              </a:spcBef>
              <a:defRPr sz="2400">
                <a:latin typeface="SimHei"/>
                <a:ea typeface="SimHei"/>
                <a:cs typeface="SimHei"/>
                <a:sym typeface="SimHei"/>
              </a:defRPr>
            </a:pPr>
            <a:endParaRPr>
              <a:uFill>
                <a:solidFill>
                  <a:srgbClr val="000000"/>
                </a:solidFill>
              </a:uFill>
              <a:latin typeface="華康仿宋體W6"/>
              <a:ea typeface="華康仿宋體W6"/>
              <a:cs typeface="華康仿宋體W6"/>
              <a:sym typeface="華康仿宋體W6"/>
            </a:endParaRPr>
          </a:p>
          <a:p>
            <a:pPr>
              <a:lnSpc>
                <a:spcPct val="120000"/>
              </a:lnSpc>
              <a:spcBef>
                <a:spcPts val="800"/>
              </a:spcBef>
              <a:defRPr sz="2400">
                <a:latin typeface="SimHei"/>
                <a:ea typeface="SimHei"/>
                <a:cs typeface="SimHei"/>
                <a:sym typeface="SimHei"/>
              </a:defRPr>
            </a:pPr>
            <a:endParaRPr>
              <a:uFill>
                <a:solidFill>
                  <a:srgbClr val="000000"/>
                </a:solidFill>
              </a:uFill>
              <a:latin typeface="華康仿宋體W6"/>
              <a:ea typeface="華康仿宋體W6"/>
              <a:cs typeface="華康仿宋體W6"/>
              <a:sym typeface="華康仿宋體W6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1" build="p" bldLvl="5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不僅是大衛和米非波設的故事…"/>
          <p:cNvSpPr txBox="1"/>
          <p:nvPr/>
        </p:nvSpPr>
        <p:spPr>
          <a:xfrm>
            <a:off x="612035" y="561974"/>
            <a:ext cx="3992305" cy="54965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20000"/>
              </a:lnSpc>
              <a:spcBef>
                <a:spcPts val="800"/>
              </a:spcBef>
              <a:defRPr sz="2200" b="1">
                <a:latin typeface="SimHei"/>
                <a:ea typeface="SimHei"/>
                <a:cs typeface="SimHei"/>
                <a:sym typeface="SimHei"/>
              </a:defRPr>
            </a:pPr>
            <a:r>
              <a:rPr b="0"/>
              <a:t>不僅是</a:t>
            </a:r>
            <a:r>
              <a:rPr>
                <a:solidFill>
                  <a:schemeClr val="accent2"/>
                </a:solidFill>
              </a:rPr>
              <a:t>大衛和米非波設</a:t>
            </a:r>
            <a:r>
              <a:rPr b="0"/>
              <a:t>的故事</a:t>
            </a:r>
          </a:p>
          <a:p>
            <a:pPr>
              <a:lnSpc>
                <a:spcPct val="120000"/>
              </a:lnSpc>
              <a:spcBef>
                <a:spcPts val="800"/>
              </a:spcBef>
              <a:defRPr sz="1900">
                <a:latin typeface="SimHei"/>
                <a:ea typeface="SimHei"/>
                <a:cs typeface="SimHei"/>
                <a:sym typeface="SimHei"/>
              </a:defRPr>
            </a:pPr>
            <a:r>
              <a:t>米非波設：</a:t>
            </a:r>
          </a:p>
          <a:p>
            <a:pPr marL="220578" indent="-220578">
              <a:lnSpc>
                <a:spcPct val="120000"/>
              </a:lnSpc>
              <a:spcBef>
                <a:spcPts val="800"/>
              </a:spcBef>
              <a:buSzPct val="100000"/>
              <a:buChar char="•"/>
              <a:defRPr sz="1900">
                <a:latin typeface="SimHei"/>
                <a:ea typeface="SimHei"/>
                <a:cs typeface="SimHei"/>
                <a:sym typeface="SimHei"/>
              </a:defRPr>
            </a:pPr>
            <a:r>
              <a:t>瘸腿，無法行走</a:t>
            </a:r>
          </a:p>
          <a:p>
            <a:pPr marL="220578" indent="-220578">
              <a:lnSpc>
                <a:spcPct val="120000"/>
              </a:lnSpc>
              <a:spcBef>
                <a:spcPts val="800"/>
              </a:spcBef>
              <a:buSzPct val="100000"/>
              <a:buChar char="•"/>
              <a:defRPr sz="1900">
                <a:latin typeface="SimHei"/>
                <a:ea typeface="SimHei"/>
                <a:cs typeface="SimHei"/>
                <a:sym typeface="SimHei"/>
              </a:defRPr>
            </a:pPr>
            <a:r>
              <a:t>死狗一般</a:t>
            </a:r>
          </a:p>
          <a:p>
            <a:pPr marL="220578" indent="-220578">
              <a:lnSpc>
                <a:spcPct val="120000"/>
              </a:lnSpc>
              <a:spcBef>
                <a:spcPts val="800"/>
              </a:spcBef>
              <a:buSzPct val="100000"/>
              <a:buChar char="•"/>
              <a:defRPr sz="1900">
                <a:latin typeface="SimHei"/>
                <a:ea typeface="SimHei"/>
                <a:cs typeface="SimHei"/>
                <a:sym typeface="SimHei"/>
              </a:defRPr>
            </a:pPr>
            <a:r>
              <a:t>掃羅家的後人</a:t>
            </a:r>
          </a:p>
          <a:p>
            <a:pPr>
              <a:lnSpc>
                <a:spcPct val="120000"/>
              </a:lnSpc>
              <a:spcBef>
                <a:spcPts val="800"/>
              </a:spcBef>
              <a:defRPr sz="1900">
                <a:latin typeface="SimHei"/>
                <a:ea typeface="SimHei"/>
                <a:cs typeface="SimHei"/>
                <a:sym typeface="SimHei"/>
              </a:defRPr>
            </a:pPr>
            <a:endParaRPr/>
          </a:p>
          <a:p>
            <a:pPr>
              <a:lnSpc>
                <a:spcPct val="120000"/>
              </a:lnSpc>
              <a:spcBef>
                <a:spcPts val="800"/>
              </a:spcBef>
              <a:defRPr sz="1900">
                <a:latin typeface="SimHei"/>
                <a:ea typeface="SimHei"/>
                <a:cs typeface="SimHei"/>
                <a:sym typeface="SimHei"/>
              </a:defRPr>
            </a:pPr>
            <a:r>
              <a:t>大衛：</a:t>
            </a:r>
          </a:p>
          <a:p>
            <a:pPr marL="220578" indent="-220578">
              <a:lnSpc>
                <a:spcPct val="120000"/>
              </a:lnSpc>
              <a:spcBef>
                <a:spcPts val="800"/>
              </a:spcBef>
              <a:buSzPct val="100000"/>
              <a:buChar char="•"/>
              <a:defRPr sz="1900">
                <a:latin typeface="SimHei"/>
                <a:ea typeface="SimHei"/>
                <a:cs typeface="SimHei"/>
                <a:sym typeface="SimHei"/>
              </a:defRPr>
            </a:pPr>
            <a:r>
              <a:t>主動尋找米非波設</a:t>
            </a:r>
          </a:p>
          <a:p>
            <a:pPr marL="220578" indent="-220578">
              <a:lnSpc>
                <a:spcPct val="120000"/>
              </a:lnSpc>
              <a:spcBef>
                <a:spcPts val="800"/>
              </a:spcBef>
              <a:buSzPct val="100000"/>
              <a:buChar char="•"/>
              <a:defRPr sz="1900">
                <a:latin typeface="SimHei"/>
                <a:ea typeface="SimHei"/>
                <a:cs typeface="SimHei"/>
                <a:sym typeface="SimHei"/>
              </a:defRPr>
            </a:pPr>
            <a:r>
              <a:t>守和掃羅家的約（不剪除後裔）</a:t>
            </a:r>
          </a:p>
          <a:p>
            <a:pPr marL="220578" indent="-220578">
              <a:lnSpc>
                <a:spcPct val="120000"/>
              </a:lnSpc>
              <a:spcBef>
                <a:spcPts val="800"/>
              </a:spcBef>
              <a:buSzPct val="100000"/>
              <a:buChar char="•"/>
              <a:defRPr sz="1900">
                <a:latin typeface="SimHei"/>
                <a:ea typeface="SimHei"/>
                <a:cs typeface="SimHei"/>
                <a:sym typeface="SimHei"/>
              </a:defRPr>
            </a:pPr>
            <a:r>
              <a:t>賜家產，供應所食</a:t>
            </a:r>
          </a:p>
          <a:p>
            <a:pPr marL="220578" indent="-220578">
              <a:lnSpc>
                <a:spcPct val="120000"/>
              </a:lnSpc>
              <a:spcBef>
                <a:spcPts val="800"/>
              </a:spcBef>
              <a:buSzPct val="100000"/>
              <a:buChar char="•"/>
              <a:defRPr sz="1900">
                <a:latin typeface="SimHei"/>
                <a:ea typeface="SimHei"/>
                <a:cs typeface="SimHei"/>
                <a:sym typeface="SimHei"/>
              </a:defRPr>
            </a:pPr>
            <a:r>
              <a:t>待米非波設如同兒子一般</a:t>
            </a:r>
          </a:p>
        </p:txBody>
      </p:sp>
      <p:sp>
        <p:nvSpPr>
          <p:cNvPr id="70" name="更是神和我們的故事…"/>
          <p:cNvSpPr txBox="1"/>
          <p:nvPr/>
        </p:nvSpPr>
        <p:spPr>
          <a:xfrm>
            <a:off x="4678522" y="561975"/>
            <a:ext cx="3805135" cy="54965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20000"/>
              </a:lnSpc>
              <a:spcBef>
                <a:spcPts val="800"/>
              </a:spcBef>
              <a:defRPr sz="2200" b="1">
                <a:latin typeface="SimHei"/>
                <a:ea typeface="SimHei"/>
                <a:cs typeface="SimHei"/>
                <a:sym typeface="SimHei"/>
              </a:defRPr>
            </a:pPr>
            <a:r>
              <a:rPr b="0"/>
              <a:t>更是</a:t>
            </a:r>
            <a:r>
              <a:rPr>
                <a:solidFill>
                  <a:schemeClr val="accent2"/>
                </a:solidFill>
              </a:rPr>
              <a:t>神和我們</a:t>
            </a:r>
            <a:r>
              <a:rPr b="0"/>
              <a:t>的故事</a:t>
            </a:r>
          </a:p>
          <a:p>
            <a:pPr>
              <a:lnSpc>
                <a:spcPct val="120000"/>
              </a:lnSpc>
              <a:spcBef>
                <a:spcPts val="800"/>
              </a:spcBef>
              <a:defRPr sz="1900">
                <a:latin typeface="SimHei"/>
                <a:ea typeface="SimHei"/>
                <a:cs typeface="SimHei"/>
                <a:sym typeface="SimHei"/>
              </a:defRPr>
            </a:pPr>
            <a:r>
              <a:t>我們：</a:t>
            </a:r>
          </a:p>
          <a:p>
            <a:pPr marL="220578" indent="-220578">
              <a:lnSpc>
                <a:spcPct val="120000"/>
              </a:lnSpc>
              <a:spcBef>
                <a:spcPts val="800"/>
              </a:spcBef>
              <a:buSzPct val="100000"/>
              <a:buChar char="•"/>
              <a:defRPr sz="1900">
                <a:latin typeface="SimHei"/>
                <a:ea typeface="SimHei"/>
                <a:cs typeface="SimHei"/>
                <a:sym typeface="SimHei"/>
              </a:defRPr>
            </a:pPr>
            <a:r>
              <a:t>無價值，行不出來</a:t>
            </a:r>
          </a:p>
          <a:p>
            <a:pPr marL="220578" indent="-220578">
              <a:lnSpc>
                <a:spcPct val="120000"/>
              </a:lnSpc>
              <a:spcBef>
                <a:spcPts val="800"/>
              </a:spcBef>
              <a:buSzPct val="100000"/>
              <a:buChar char="•"/>
              <a:defRPr sz="1900">
                <a:latin typeface="SimHei"/>
                <a:ea typeface="SimHei"/>
                <a:cs typeface="SimHei"/>
                <a:sym typeface="SimHei"/>
              </a:defRPr>
            </a:pPr>
            <a:r>
              <a:t>死路一條</a:t>
            </a:r>
          </a:p>
          <a:p>
            <a:pPr marL="220578" indent="-220578">
              <a:lnSpc>
                <a:spcPct val="120000"/>
              </a:lnSpc>
              <a:spcBef>
                <a:spcPts val="800"/>
              </a:spcBef>
              <a:buSzPct val="100000"/>
              <a:buChar char="•"/>
              <a:defRPr sz="1900">
                <a:latin typeface="SimHei"/>
                <a:ea typeface="SimHei"/>
                <a:cs typeface="SimHei"/>
                <a:sym typeface="SimHei"/>
              </a:defRPr>
            </a:pPr>
            <a:r>
              <a:t>與神為敵</a:t>
            </a:r>
          </a:p>
          <a:p>
            <a:pPr>
              <a:lnSpc>
                <a:spcPct val="120000"/>
              </a:lnSpc>
              <a:spcBef>
                <a:spcPts val="800"/>
              </a:spcBef>
              <a:defRPr sz="1900">
                <a:latin typeface="SimHei"/>
                <a:ea typeface="SimHei"/>
                <a:cs typeface="SimHei"/>
                <a:sym typeface="SimHei"/>
              </a:defRPr>
            </a:pPr>
            <a:endParaRPr/>
          </a:p>
          <a:p>
            <a:pPr>
              <a:lnSpc>
                <a:spcPct val="120000"/>
              </a:lnSpc>
              <a:spcBef>
                <a:spcPts val="800"/>
              </a:spcBef>
              <a:defRPr sz="1900">
                <a:latin typeface="SimHei"/>
                <a:ea typeface="SimHei"/>
                <a:cs typeface="SimHei"/>
                <a:sym typeface="SimHei"/>
              </a:defRPr>
            </a:pPr>
            <a:r>
              <a:t>神：</a:t>
            </a:r>
          </a:p>
          <a:p>
            <a:pPr marL="220578" indent="-220578">
              <a:lnSpc>
                <a:spcPct val="120000"/>
              </a:lnSpc>
              <a:spcBef>
                <a:spcPts val="800"/>
              </a:spcBef>
              <a:buSzPct val="100000"/>
              <a:buChar char="•"/>
              <a:defRPr sz="1900">
                <a:latin typeface="SimHei"/>
                <a:ea typeface="SimHei"/>
                <a:cs typeface="SimHei"/>
                <a:sym typeface="SimHei"/>
              </a:defRPr>
            </a:pPr>
            <a:r>
              <a:t>主動拯救我們</a:t>
            </a:r>
          </a:p>
          <a:p>
            <a:pPr marL="220578" indent="-220578">
              <a:lnSpc>
                <a:spcPct val="120000"/>
              </a:lnSpc>
              <a:spcBef>
                <a:spcPts val="800"/>
              </a:spcBef>
              <a:buSzPct val="100000"/>
              <a:buChar char="•"/>
              <a:defRPr sz="1900">
                <a:latin typeface="SimHei"/>
                <a:ea typeface="SimHei"/>
                <a:cs typeface="SimHei"/>
                <a:sym typeface="SimHei"/>
              </a:defRPr>
            </a:pPr>
            <a:r>
              <a:t>守約施慈愛（不至滅亡）</a:t>
            </a:r>
          </a:p>
          <a:p>
            <a:pPr marL="220578" indent="-220578">
              <a:lnSpc>
                <a:spcPct val="120000"/>
              </a:lnSpc>
              <a:spcBef>
                <a:spcPts val="800"/>
              </a:spcBef>
              <a:buSzPct val="100000"/>
              <a:buChar char="•"/>
              <a:defRPr sz="1900">
                <a:latin typeface="SimHei"/>
                <a:ea typeface="SimHei"/>
                <a:cs typeface="SimHei"/>
                <a:sym typeface="SimHei"/>
              </a:defRPr>
            </a:pPr>
            <a:r>
              <a:t>讓我們一無所缺，賜天上的基業</a:t>
            </a:r>
          </a:p>
          <a:p>
            <a:pPr marL="220578" indent="-220578">
              <a:lnSpc>
                <a:spcPct val="120000"/>
              </a:lnSpc>
              <a:spcBef>
                <a:spcPts val="800"/>
              </a:spcBef>
              <a:buSzPct val="100000"/>
              <a:buChar char="•"/>
              <a:defRPr sz="1900">
                <a:latin typeface="SimHei"/>
                <a:ea typeface="SimHei"/>
                <a:cs typeface="SimHei"/>
                <a:sym typeface="SimHei"/>
              </a:defRPr>
            </a:pPr>
            <a:r>
              <a:t>使我們得稱為神的兒女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7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8" fill="hold"/>
                                        <p:tgtEl>
                                          <p:spTgt spid="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2" fill="hold"/>
                                        <p:tgtEl>
                                          <p:spTgt spid="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0" fill="hold"/>
                                        <p:tgtEl>
                                          <p:spTgt spid="6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4" fill="hold"/>
                                        <p:tgtEl>
                                          <p:spTgt spid="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8" fill="hold"/>
                                        <p:tgtEl>
                                          <p:spTgt spid="6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2" fill="hold"/>
                                        <p:tgtEl>
                                          <p:spTgt spid="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1" build="p" bldLvl="5" animBg="1" advAuto="0"/>
      <p:bldP spid="70" grpId="2" build="p" bldLvl="5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討論分享：…"/>
          <p:cNvSpPr txBox="1"/>
          <p:nvPr/>
        </p:nvSpPr>
        <p:spPr>
          <a:xfrm>
            <a:off x="960119" y="561975"/>
            <a:ext cx="7223761" cy="38572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20000"/>
              </a:lnSpc>
              <a:spcBef>
                <a:spcPts val="800"/>
              </a:spcBef>
              <a:defRPr sz="2400">
                <a:latin typeface="SimHei"/>
                <a:ea typeface="SimHei"/>
                <a:cs typeface="SimHei"/>
                <a:sym typeface="SimHei"/>
              </a:defRPr>
            </a:pPr>
            <a:r>
              <a:t>討論分享：</a:t>
            </a:r>
          </a:p>
          <a:p>
            <a:pPr marL="320842" indent="-320842">
              <a:lnSpc>
                <a:spcPct val="120000"/>
              </a:lnSpc>
              <a:spcBef>
                <a:spcPts val="800"/>
              </a:spcBef>
              <a:buSzPct val="100000"/>
              <a:buAutoNum type="arabicPeriod"/>
              <a:defRPr sz="2400">
                <a:latin typeface="SimHei"/>
                <a:ea typeface="SimHei"/>
                <a:cs typeface="SimHei"/>
                <a:sym typeface="SimHei"/>
              </a:defRPr>
            </a:pPr>
            <a:r>
              <a:t>為什麼神向我們施慈愛？是因為我們做了什麼而獎賞我們嗎？請分享神在哪些方面向你施慈愛。</a:t>
            </a:r>
          </a:p>
          <a:p>
            <a:pPr marL="320842" indent="-320842">
              <a:lnSpc>
                <a:spcPct val="120000"/>
              </a:lnSpc>
              <a:spcBef>
                <a:spcPts val="800"/>
              </a:spcBef>
              <a:buSzPct val="100000"/>
              <a:buAutoNum type="arabicPeriod"/>
              <a:defRPr sz="2400">
                <a:latin typeface="SimHei"/>
                <a:ea typeface="SimHei"/>
                <a:cs typeface="SimHei"/>
                <a:sym typeface="SimHei"/>
              </a:defRPr>
            </a:pPr>
            <a:r>
              <a:t>米非波設是如何回應大衛的恩待？我們應當如何回應神對我們的恩典？（也可參考撒下19:24-30）</a:t>
            </a:r>
          </a:p>
          <a:p>
            <a:pPr marL="320842" indent="-320842">
              <a:lnSpc>
                <a:spcPct val="120000"/>
              </a:lnSpc>
              <a:spcBef>
                <a:spcPts val="800"/>
              </a:spcBef>
              <a:buSzPct val="100000"/>
              <a:buAutoNum type="arabicPeriod"/>
              <a:defRPr sz="2400">
                <a:latin typeface="SimHei"/>
                <a:ea typeface="SimHei"/>
                <a:cs typeface="SimHei"/>
                <a:sym typeface="SimHei"/>
              </a:defRPr>
            </a:pPr>
            <a:r>
              <a:t>有沒有人給過你像大衛對米非波設這樣的恩待？我們可以如何“照神的慈愛”來待人？請分享。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1" build="p" bldLvl="5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第10章 大衛攻打亞捫和亞蘭（結構）…"/>
          <p:cNvSpPr txBox="1"/>
          <p:nvPr/>
        </p:nvSpPr>
        <p:spPr>
          <a:xfrm>
            <a:off x="960119" y="561975"/>
            <a:ext cx="7223761" cy="23103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20000"/>
              </a:lnSpc>
              <a:spcBef>
                <a:spcPts val="800"/>
              </a:spcBef>
              <a:defRPr sz="2400" b="1">
                <a:latin typeface="SimHei"/>
                <a:ea typeface="SimHei"/>
                <a:cs typeface="SimHei"/>
                <a:sym typeface="SimHei"/>
              </a:defRPr>
            </a:pPr>
            <a:r>
              <a:t>第10章 大衛攻打亞捫和亞蘭（結構）</a:t>
            </a:r>
          </a:p>
          <a:p>
            <a:pPr marL="240631" indent="-240631">
              <a:lnSpc>
                <a:spcPct val="120000"/>
              </a:lnSpc>
              <a:spcBef>
                <a:spcPts val="800"/>
              </a:spcBef>
              <a:buSzPct val="100000"/>
              <a:buChar char="•"/>
              <a:defRPr sz="2400">
                <a:latin typeface="SimHei"/>
                <a:ea typeface="SimHei"/>
                <a:cs typeface="SimHei"/>
                <a:sym typeface="SimHei"/>
              </a:defRPr>
            </a:pPr>
            <a:r>
              <a:t>大衛的使臣被羞辱（1-5）</a:t>
            </a:r>
          </a:p>
          <a:p>
            <a:pPr marL="240631" indent="-240631">
              <a:lnSpc>
                <a:spcPct val="120000"/>
              </a:lnSpc>
              <a:spcBef>
                <a:spcPts val="800"/>
              </a:spcBef>
              <a:buSzPct val="100000"/>
              <a:buChar char="•"/>
              <a:defRPr sz="2400">
                <a:latin typeface="SimHei"/>
                <a:ea typeface="SimHei"/>
                <a:cs typeface="SimHei"/>
                <a:sym typeface="SimHei"/>
              </a:defRPr>
            </a:pPr>
            <a:r>
              <a:t>打敗亞捫和亞蘭人（6-14）</a:t>
            </a:r>
          </a:p>
          <a:p>
            <a:pPr marL="220578" indent="-220578">
              <a:lnSpc>
                <a:spcPct val="120000"/>
              </a:lnSpc>
              <a:spcBef>
                <a:spcPts val="800"/>
              </a:spcBef>
              <a:buSzPct val="100000"/>
              <a:buChar char="•"/>
              <a:defRPr sz="2200">
                <a:latin typeface="SimHei"/>
                <a:ea typeface="SimHei"/>
                <a:cs typeface="SimHei"/>
                <a:sym typeface="SimHei"/>
              </a:defRPr>
            </a:pPr>
            <a:r>
              <a:t>亞蘭人再次來戰，再次被打敗（15-19）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1" build="p" bldLvl="5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kings1b.jpeg" descr="kings1b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906963" cy="685800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77" name="大衛的使臣被羞辱（1-5）…"/>
          <p:cNvSpPr txBox="1"/>
          <p:nvPr/>
        </p:nvSpPr>
        <p:spPr>
          <a:xfrm>
            <a:off x="5132513" y="561975"/>
            <a:ext cx="3679843" cy="55716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20000"/>
              </a:lnSpc>
              <a:spcBef>
                <a:spcPts val="800"/>
              </a:spcBef>
              <a:defRPr sz="2200" b="1">
                <a:latin typeface="SimHei"/>
                <a:ea typeface="SimHei"/>
                <a:cs typeface="SimHei"/>
                <a:sym typeface="SimHei"/>
              </a:defRPr>
            </a:pPr>
            <a:r>
              <a:t>大衛的使臣被羞辱（1-5）</a:t>
            </a:r>
          </a:p>
          <a:p>
            <a:pPr>
              <a:lnSpc>
                <a:spcPct val="120000"/>
              </a:lnSpc>
              <a:spcBef>
                <a:spcPts val="800"/>
              </a:spcBef>
              <a:defRPr sz="2200">
                <a:latin typeface="SimHei"/>
                <a:ea typeface="SimHei"/>
                <a:cs typeface="SimHei"/>
                <a:sym typeface="SimHei"/>
              </a:defRPr>
            </a:pPr>
            <a:r>
              <a:t>1. 此後，亞捫人的王死了，他兒子哈嫩接續他作王。</a:t>
            </a:r>
          </a:p>
          <a:p>
            <a:pPr>
              <a:lnSpc>
                <a:spcPct val="120000"/>
              </a:lnSpc>
              <a:spcBef>
                <a:spcPts val="800"/>
              </a:spcBef>
              <a:defRPr sz="2200">
                <a:latin typeface="SimHei"/>
                <a:ea typeface="SimHei"/>
                <a:cs typeface="SimHei"/>
                <a:sym typeface="SimHei"/>
              </a:defRPr>
            </a:pPr>
            <a:r>
              <a:t>2. 大衛說：「我要照哈嫩的父親拿轄</a:t>
            </a:r>
            <a:r>
              <a:rPr>
                <a:solidFill>
                  <a:srgbClr val="FF2600"/>
                </a:solidFill>
              </a:rPr>
              <a:t>厚待</a:t>
            </a:r>
            <a:r>
              <a:t>我的恩典</a:t>
            </a:r>
            <a:r>
              <a:rPr>
                <a:solidFill>
                  <a:srgbClr val="FF2600"/>
                </a:solidFill>
              </a:rPr>
              <a:t>厚待</a:t>
            </a:r>
            <a:r>
              <a:t>哈嫩。」</a:t>
            </a:r>
          </a:p>
          <a:p>
            <a:pPr>
              <a:lnSpc>
                <a:spcPct val="120000"/>
              </a:lnSpc>
              <a:spcBef>
                <a:spcPts val="800"/>
              </a:spcBef>
              <a:defRPr sz="2200">
                <a:latin typeface="SimHei"/>
                <a:ea typeface="SimHei"/>
                <a:cs typeface="SimHei"/>
                <a:sym typeface="SimHei"/>
              </a:defRPr>
            </a:pPr>
            <a:r>
              <a:t>於是大衛差遣臣僕，為他喪父安慰他。大衛的臣僕到了亞捫人的境內。</a:t>
            </a:r>
            <a:r>
              <a:rPr>
                <a:solidFill>
                  <a:srgbClr val="808080"/>
                </a:solidFill>
              </a:rPr>
              <a:t>(撒下10:1-2)</a:t>
            </a:r>
          </a:p>
          <a:p>
            <a:pPr defTabSz="457200">
              <a:defRPr sz="1700">
                <a:solidFill>
                  <a:srgbClr val="FF26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第9章是大衛對以色列的人施恩典，第10章是大衛對外邦人施恩典。這預表神不只愛他的選民，神愛世人。</a:t>
            </a:r>
          </a:p>
        </p:txBody>
      </p:sp>
      <p:sp>
        <p:nvSpPr>
          <p:cNvPr id="78" name="亞捫"/>
          <p:cNvSpPr txBox="1"/>
          <p:nvPr/>
        </p:nvSpPr>
        <p:spPr>
          <a:xfrm>
            <a:off x="4030125" y="3276600"/>
            <a:ext cx="658301" cy="455101"/>
          </a:xfrm>
          <a:prstGeom prst="rect">
            <a:avLst/>
          </a:prstGeom>
          <a:solidFill>
            <a:srgbClr val="A50021">
              <a:alpha val="69999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8000" tIns="18000" rIns="18000" bIns="18000">
            <a:spAutoFit/>
          </a:bodyPr>
          <a:lstStyle>
            <a:lvl1pPr algn="ctr">
              <a:defRPr sz="2400">
                <a:solidFill>
                  <a:srgbClr val="FFFFFF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r>
              <a:rPr>
                <a:latin typeface="SimHei"/>
                <a:ea typeface="SimHei"/>
                <a:cs typeface="SimHei"/>
                <a:sym typeface="SimHei"/>
              </a:rPr>
              <a:t>亞捫</a:t>
            </a:r>
          </a:p>
        </p:txBody>
      </p:sp>
      <p:sp>
        <p:nvSpPr>
          <p:cNvPr id="79" name="Circle"/>
          <p:cNvSpPr/>
          <p:nvPr/>
        </p:nvSpPr>
        <p:spPr>
          <a:xfrm>
            <a:off x="2436812" y="4232275"/>
            <a:ext cx="107951" cy="10795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grpSp>
        <p:nvGrpSpPr>
          <p:cNvPr id="82" name="Group"/>
          <p:cNvGrpSpPr/>
          <p:nvPr/>
        </p:nvGrpSpPr>
        <p:grpSpPr>
          <a:xfrm>
            <a:off x="1143000" y="4167187"/>
            <a:ext cx="1289033" cy="391601"/>
            <a:chOff x="0" y="0"/>
            <a:chExt cx="1289032" cy="391600"/>
          </a:xfrm>
        </p:grpSpPr>
        <p:sp>
          <p:nvSpPr>
            <p:cNvPr id="80" name="Shape"/>
            <p:cNvSpPr/>
            <p:nvPr/>
          </p:nvSpPr>
          <p:spPr>
            <a:xfrm>
              <a:off x="0" y="0"/>
              <a:ext cx="1289033" cy="3587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18249" y="21600"/>
                  </a:lnTo>
                  <a:lnTo>
                    <a:pt x="18249" y="9000"/>
                  </a:lnTo>
                  <a:lnTo>
                    <a:pt x="21600" y="7073"/>
                  </a:lnTo>
                  <a:lnTo>
                    <a:pt x="18249" y="3600"/>
                  </a:lnTo>
                  <a:lnTo>
                    <a:pt x="18249" y="0"/>
                  </a:lnTo>
                  <a:lnTo>
                    <a:pt x="10645" y="0"/>
                  </a:lnTo>
                  <a:close/>
                </a:path>
              </a:pathLst>
            </a:custGeom>
            <a:solidFill>
              <a:srgbClr val="003366">
                <a:alpha val="69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r">
                <a:defRPr sz="2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1" name="耶路撒冷"/>
            <p:cNvSpPr txBox="1"/>
            <p:nvPr/>
          </p:nvSpPr>
          <p:spPr>
            <a:xfrm>
              <a:off x="6324" y="0"/>
              <a:ext cx="1064701" cy="391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18000" tIns="18000" rIns="18000" bIns="18000" numCol="1" anchor="t">
              <a:spAutoFit/>
            </a:bodyPr>
            <a:lstStyle>
              <a:lvl1pPr algn="r">
                <a:defRPr sz="2000">
                  <a:solidFill>
                    <a:srgbClr val="FFFFFF"/>
                  </a:solidFill>
                  <a:latin typeface="SimHei"/>
                  <a:ea typeface="SimHei"/>
                  <a:cs typeface="SimHei"/>
                  <a:sym typeface="SimHei"/>
                </a:defRPr>
              </a:lvl1pPr>
            </a:lstStyle>
            <a:p>
              <a:pPr>
                <a:defRPr>
                  <a:latin typeface="+mj-lt"/>
                  <a:ea typeface="+mj-ea"/>
                  <a:cs typeface="+mj-cs"/>
                  <a:sym typeface="Arial"/>
                </a:defRPr>
              </a:pPr>
              <a:r>
                <a:rPr>
                  <a:latin typeface="SimHei"/>
                  <a:ea typeface="SimHei"/>
                  <a:cs typeface="SimHei"/>
                  <a:sym typeface="SimHei"/>
                </a:rPr>
                <a:t>耶路撒冷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1" build="p" bldLvl="5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kings1b.jpeg" descr="kings1b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906963" cy="685800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85" name="3. 但亞捫人的首領對他們的主哈嫩說：「大衛差人來安慰你，你想他是尊敬你父親嗎？他差臣僕來不是詳察窺探、要傾覆這城嗎？」…"/>
          <p:cNvSpPr txBox="1"/>
          <p:nvPr/>
        </p:nvSpPr>
        <p:spPr>
          <a:xfrm>
            <a:off x="5351145" y="561975"/>
            <a:ext cx="3213736" cy="56494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20000"/>
              </a:lnSpc>
              <a:spcBef>
                <a:spcPts val="800"/>
              </a:spcBef>
              <a:defRPr sz="2400">
                <a:latin typeface="SimHei"/>
                <a:ea typeface="SimHei"/>
                <a:cs typeface="SimHei"/>
                <a:sym typeface="SimHei"/>
              </a:defRPr>
            </a:pPr>
            <a:r>
              <a:t>3. 但亞捫人的首領對他們的主哈嫩說：「大衛差人來安慰你，你想他是尊敬你父親嗎？他差臣僕來不是詳察窺探、要傾覆這城嗎？」</a:t>
            </a:r>
          </a:p>
          <a:p>
            <a:pPr>
              <a:lnSpc>
                <a:spcPct val="120000"/>
              </a:lnSpc>
              <a:spcBef>
                <a:spcPts val="800"/>
              </a:spcBef>
              <a:defRPr sz="2400">
                <a:latin typeface="SimHei"/>
                <a:ea typeface="SimHei"/>
                <a:cs typeface="SimHei"/>
                <a:sym typeface="SimHei"/>
              </a:defRPr>
            </a:pPr>
            <a:r>
              <a:t>4. 哈嫩便將大衛臣僕的鬍鬚剃去一半，又割斷他們下半截的衣服，使他們露出下體，打發他們回去。</a:t>
            </a:r>
            <a:r>
              <a:rPr>
                <a:solidFill>
                  <a:srgbClr val="808080"/>
                </a:solidFill>
              </a:rPr>
              <a:t>(撒下10:3-4)</a:t>
            </a:r>
          </a:p>
        </p:txBody>
      </p:sp>
      <p:sp>
        <p:nvSpPr>
          <p:cNvPr id="86" name="亞捫"/>
          <p:cNvSpPr txBox="1"/>
          <p:nvPr/>
        </p:nvSpPr>
        <p:spPr>
          <a:xfrm>
            <a:off x="4030125" y="3276600"/>
            <a:ext cx="658301" cy="455101"/>
          </a:xfrm>
          <a:prstGeom prst="rect">
            <a:avLst/>
          </a:prstGeom>
          <a:solidFill>
            <a:srgbClr val="A50021">
              <a:alpha val="69999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8000" tIns="18000" rIns="18000" bIns="18000">
            <a:spAutoFit/>
          </a:bodyPr>
          <a:lstStyle>
            <a:lvl1pPr algn="ctr">
              <a:defRPr sz="2400">
                <a:solidFill>
                  <a:srgbClr val="FFFFFF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r>
              <a:rPr>
                <a:latin typeface="SimHei"/>
                <a:ea typeface="SimHei"/>
                <a:cs typeface="SimHei"/>
                <a:sym typeface="SimHei"/>
              </a:rPr>
              <a:t>亞捫</a:t>
            </a:r>
          </a:p>
        </p:txBody>
      </p:sp>
      <p:sp>
        <p:nvSpPr>
          <p:cNvPr id="87" name="Circle"/>
          <p:cNvSpPr/>
          <p:nvPr/>
        </p:nvSpPr>
        <p:spPr>
          <a:xfrm>
            <a:off x="2436812" y="4232275"/>
            <a:ext cx="107951" cy="10795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grpSp>
        <p:nvGrpSpPr>
          <p:cNvPr id="90" name="Group"/>
          <p:cNvGrpSpPr/>
          <p:nvPr/>
        </p:nvGrpSpPr>
        <p:grpSpPr>
          <a:xfrm>
            <a:off x="1143000" y="4167187"/>
            <a:ext cx="1289033" cy="391601"/>
            <a:chOff x="0" y="0"/>
            <a:chExt cx="1289032" cy="391600"/>
          </a:xfrm>
        </p:grpSpPr>
        <p:sp>
          <p:nvSpPr>
            <p:cNvPr id="88" name="Shape"/>
            <p:cNvSpPr/>
            <p:nvPr/>
          </p:nvSpPr>
          <p:spPr>
            <a:xfrm>
              <a:off x="0" y="0"/>
              <a:ext cx="1289033" cy="3587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18249" y="21600"/>
                  </a:lnTo>
                  <a:lnTo>
                    <a:pt x="18249" y="9000"/>
                  </a:lnTo>
                  <a:lnTo>
                    <a:pt x="21600" y="7073"/>
                  </a:lnTo>
                  <a:lnTo>
                    <a:pt x="18249" y="3600"/>
                  </a:lnTo>
                  <a:lnTo>
                    <a:pt x="18249" y="0"/>
                  </a:lnTo>
                  <a:lnTo>
                    <a:pt x="10645" y="0"/>
                  </a:lnTo>
                  <a:close/>
                </a:path>
              </a:pathLst>
            </a:custGeom>
            <a:solidFill>
              <a:srgbClr val="003366">
                <a:alpha val="69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r">
                <a:defRPr sz="2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9" name="耶路撒冷"/>
            <p:cNvSpPr txBox="1"/>
            <p:nvPr/>
          </p:nvSpPr>
          <p:spPr>
            <a:xfrm>
              <a:off x="6324" y="0"/>
              <a:ext cx="1064701" cy="391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18000" tIns="18000" rIns="18000" bIns="18000" numCol="1" anchor="t">
              <a:spAutoFit/>
            </a:bodyPr>
            <a:lstStyle>
              <a:lvl1pPr algn="r">
                <a:defRPr sz="2000">
                  <a:solidFill>
                    <a:srgbClr val="FFFFFF"/>
                  </a:solidFill>
                  <a:latin typeface="SimHei"/>
                  <a:ea typeface="SimHei"/>
                  <a:cs typeface="SimHei"/>
                  <a:sym typeface="SimHei"/>
                </a:defRPr>
              </a:lvl1pPr>
            </a:lstStyle>
            <a:p>
              <a:pPr>
                <a:defRPr>
                  <a:latin typeface="+mj-lt"/>
                  <a:ea typeface="+mj-ea"/>
                  <a:cs typeface="+mj-cs"/>
                  <a:sym typeface="Arial"/>
                </a:defRPr>
              </a:pPr>
              <a:r>
                <a:rPr>
                  <a:latin typeface="SimHei"/>
                  <a:ea typeface="SimHei"/>
                  <a:cs typeface="SimHei"/>
                  <a:sym typeface="SimHei"/>
                </a:rPr>
                <a:t>耶路撒冷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1" build="p" bldLvl="5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kings1b.jpeg" descr="kings1b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906963" cy="685800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93" name="5. 有人告訴大衛，他就差人去迎接他們，(因為他們甚覺羞恥)，告訴他們說：「可以住在耶利哥，等到鬍鬚長起再回來。」(撒下10:5)"/>
          <p:cNvSpPr txBox="1"/>
          <p:nvPr/>
        </p:nvSpPr>
        <p:spPr>
          <a:xfrm>
            <a:off x="5351145" y="434975"/>
            <a:ext cx="3213736" cy="200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20000"/>
              </a:lnSpc>
              <a:spcBef>
                <a:spcPts val="800"/>
              </a:spcBef>
              <a:defRPr sz="1900">
                <a:latin typeface="SimHei"/>
                <a:ea typeface="SimHei"/>
                <a:cs typeface="SimHei"/>
                <a:sym typeface="SimHei"/>
              </a:defRPr>
            </a:pPr>
            <a:r>
              <a:t>5. 有人告訴大衛，他就差人去迎接他們，(因為他們甚覺羞恥)，告訴他們說：「可以住在耶利哥，等到鬍鬚長起再回來。」</a:t>
            </a:r>
            <a:r>
              <a:rPr>
                <a:solidFill>
                  <a:srgbClr val="808080"/>
                </a:solidFill>
              </a:rPr>
              <a:t>(撒下10:5)</a:t>
            </a:r>
          </a:p>
        </p:txBody>
      </p:sp>
      <p:sp>
        <p:nvSpPr>
          <p:cNvPr id="94" name="亞捫"/>
          <p:cNvSpPr txBox="1"/>
          <p:nvPr/>
        </p:nvSpPr>
        <p:spPr>
          <a:xfrm>
            <a:off x="4030125" y="3276600"/>
            <a:ext cx="658301" cy="455101"/>
          </a:xfrm>
          <a:prstGeom prst="rect">
            <a:avLst/>
          </a:prstGeom>
          <a:solidFill>
            <a:srgbClr val="A50021">
              <a:alpha val="69999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8000" tIns="18000" rIns="18000" bIns="18000">
            <a:spAutoFit/>
          </a:bodyPr>
          <a:lstStyle>
            <a:lvl1pPr algn="ctr">
              <a:defRPr sz="2400">
                <a:solidFill>
                  <a:srgbClr val="FFFFFF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r>
              <a:rPr>
                <a:latin typeface="SimHei"/>
                <a:ea typeface="SimHei"/>
                <a:cs typeface="SimHei"/>
                <a:sym typeface="SimHei"/>
              </a:rPr>
              <a:t>亞捫</a:t>
            </a:r>
          </a:p>
        </p:txBody>
      </p:sp>
      <p:sp>
        <p:nvSpPr>
          <p:cNvPr id="95" name="Circle"/>
          <p:cNvSpPr/>
          <p:nvPr/>
        </p:nvSpPr>
        <p:spPr>
          <a:xfrm>
            <a:off x="2436812" y="4232275"/>
            <a:ext cx="107951" cy="10795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grpSp>
        <p:nvGrpSpPr>
          <p:cNvPr id="98" name="Group"/>
          <p:cNvGrpSpPr/>
          <p:nvPr/>
        </p:nvGrpSpPr>
        <p:grpSpPr>
          <a:xfrm>
            <a:off x="1143000" y="4167187"/>
            <a:ext cx="1289033" cy="391601"/>
            <a:chOff x="0" y="0"/>
            <a:chExt cx="1289032" cy="391600"/>
          </a:xfrm>
        </p:grpSpPr>
        <p:sp>
          <p:nvSpPr>
            <p:cNvPr id="96" name="Shape"/>
            <p:cNvSpPr/>
            <p:nvPr/>
          </p:nvSpPr>
          <p:spPr>
            <a:xfrm>
              <a:off x="0" y="0"/>
              <a:ext cx="1289033" cy="3587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18249" y="21600"/>
                  </a:lnTo>
                  <a:lnTo>
                    <a:pt x="18249" y="9000"/>
                  </a:lnTo>
                  <a:lnTo>
                    <a:pt x="21600" y="7073"/>
                  </a:lnTo>
                  <a:lnTo>
                    <a:pt x="18249" y="3600"/>
                  </a:lnTo>
                  <a:lnTo>
                    <a:pt x="18249" y="0"/>
                  </a:lnTo>
                  <a:lnTo>
                    <a:pt x="10645" y="0"/>
                  </a:lnTo>
                  <a:close/>
                </a:path>
              </a:pathLst>
            </a:custGeom>
            <a:solidFill>
              <a:srgbClr val="003366">
                <a:alpha val="69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r">
                <a:defRPr sz="2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7" name="耶路撒冷"/>
            <p:cNvSpPr txBox="1"/>
            <p:nvPr/>
          </p:nvSpPr>
          <p:spPr>
            <a:xfrm>
              <a:off x="6324" y="0"/>
              <a:ext cx="1064701" cy="391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18000" tIns="18000" rIns="18000" bIns="18000" numCol="1" anchor="t">
              <a:spAutoFit/>
            </a:bodyPr>
            <a:lstStyle>
              <a:lvl1pPr algn="r">
                <a:defRPr sz="2000">
                  <a:solidFill>
                    <a:srgbClr val="FFFFFF"/>
                  </a:solidFill>
                  <a:latin typeface="SimHei"/>
                  <a:ea typeface="SimHei"/>
                  <a:cs typeface="SimHei"/>
                  <a:sym typeface="SimHei"/>
                </a:defRPr>
              </a:lvl1pPr>
            </a:lstStyle>
            <a:p>
              <a:pPr>
                <a:defRPr>
                  <a:latin typeface="+mj-lt"/>
                  <a:ea typeface="+mj-ea"/>
                  <a:cs typeface="+mj-cs"/>
                  <a:sym typeface="Arial"/>
                </a:defRPr>
              </a:pPr>
              <a:r>
                <a:rPr>
                  <a:latin typeface="SimHei"/>
                  <a:ea typeface="SimHei"/>
                  <a:cs typeface="SimHei"/>
                  <a:sym typeface="SimHei"/>
                </a:rPr>
                <a:t>耶路撒冷</a:t>
              </a:r>
            </a:p>
          </p:txBody>
        </p:sp>
      </p:grpSp>
      <p:sp>
        <p:nvSpPr>
          <p:cNvPr id="99" name="Circle"/>
          <p:cNvSpPr/>
          <p:nvPr/>
        </p:nvSpPr>
        <p:spPr>
          <a:xfrm>
            <a:off x="2890837" y="4006850"/>
            <a:ext cx="90488" cy="90488"/>
          </a:xfrm>
          <a:prstGeom prst="ellipse">
            <a:avLst/>
          </a:prstGeom>
          <a:solidFill>
            <a:srgbClr val="FF3300"/>
          </a:solidFill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grpSp>
        <p:nvGrpSpPr>
          <p:cNvPr id="102" name="Group"/>
          <p:cNvGrpSpPr/>
          <p:nvPr/>
        </p:nvGrpSpPr>
        <p:grpSpPr>
          <a:xfrm>
            <a:off x="2152650" y="3522662"/>
            <a:ext cx="835025" cy="488948"/>
            <a:chOff x="0" y="0"/>
            <a:chExt cx="835025" cy="488947"/>
          </a:xfrm>
        </p:grpSpPr>
        <p:sp>
          <p:nvSpPr>
            <p:cNvPr id="100" name="Shape"/>
            <p:cNvSpPr/>
            <p:nvPr/>
          </p:nvSpPr>
          <p:spPr>
            <a:xfrm>
              <a:off x="0" y="0"/>
              <a:ext cx="835025" cy="488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5849"/>
                  </a:lnTo>
                  <a:lnTo>
                    <a:pt x="12600" y="15849"/>
                  </a:lnTo>
                  <a:lnTo>
                    <a:pt x="19341" y="21600"/>
                  </a:lnTo>
                  <a:lnTo>
                    <a:pt x="18000" y="15849"/>
                  </a:lnTo>
                  <a:lnTo>
                    <a:pt x="21600" y="15849"/>
                  </a:lnTo>
                  <a:lnTo>
                    <a:pt x="21600" y="0"/>
                  </a:lnTo>
                  <a:lnTo>
                    <a:pt x="12600" y="0"/>
                  </a:lnTo>
                  <a:close/>
                </a:path>
              </a:pathLst>
            </a:custGeom>
            <a:solidFill>
              <a:srgbClr val="003366">
                <a:alpha val="69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r">
                <a:defRPr sz="2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1" name="耶利哥"/>
            <p:cNvSpPr txBox="1"/>
            <p:nvPr/>
          </p:nvSpPr>
          <p:spPr>
            <a:xfrm>
              <a:off x="6325" y="0"/>
              <a:ext cx="810701" cy="391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18000" tIns="18000" rIns="18000" bIns="18000" numCol="1" anchor="t">
              <a:spAutoFit/>
            </a:bodyPr>
            <a:lstStyle>
              <a:lvl1pPr algn="r">
                <a:defRPr sz="2000">
                  <a:solidFill>
                    <a:srgbClr val="FFFFFF"/>
                  </a:solidFill>
                  <a:latin typeface="SimHei"/>
                  <a:ea typeface="SimHei"/>
                  <a:cs typeface="SimHei"/>
                  <a:sym typeface="SimHei"/>
                </a:defRPr>
              </a:lvl1pPr>
            </a:lstStyle>
            <a:p>
              <a:pPr>
                <a:defRPr>
                  <a:latin typeface="+mj-lt"/>
                  <a:ea typeface="+mj-ea"/>
                  <a:cs typeface="+mj-cs"/>
                  <a:sym typeface="Arial"/>
                </a:defRPr>
              </a:pPr>
              <a:r>
                <a:rPr>
                  <a:latin typeface="SimHei"/>
                  <a:ea typeface="SimHei"/>
                  <a:cs typeface="SimHei"/>
                  <a:sym typeface="SimHei"/>
                </a:rPr>
                <a:t>耶利哥</a:t>
              </a:r>
            </a:p>
          </p:txBody>
        </p:sp>
      </p:grpSp>
      <p:sp>
        <p:nvSpPr>
          <p:cNvPr id="103" name="為主名而被羞辱，主必安慰 人若因我辱罵你們，逼迫你們，捏造各樣壞話毀謗你們，你們就有福了。（太5:11）…"/>
          <p:cNvSpPr txBox="1"/>
          <p:nvPr/>
        </p:nvSpPr>
        <p:spPr>
          <a:xfrm>
            <a:off x="5138280" y="2722498"/>
            <a:ext cx="3639465" cy="3216265"/>
          </a:xfrm>
          <a:prstGeom prst="rect">
            <a:avLst/>
          </a:prstGeom>
          <a:gradFill>
            <a:gsLst>
              <a:gs pos="0">
                <a:schemeClr val="accent4">
                  <a:hueOff val="-206663"/>
                  <a:satOff val="29896"/>
                  <a:lumOff val="29240"/>
                </a:schemeClr>
              </a:gs>
              <a:gs pos="35000">
                <a:srgbClr val="D8C9EE"/>
              </a:gs>
              <a:gs pos="100000">
                <a:schemeClr val="accent4">
                  <a:hueOff val="-242556"/>
                  <a:satOff val="32941"/>
                  <a:lumOff val="43328"/>
                </a:schemeClr>
              </a:gs>
            </a:gsLst>
            <a:lin ang="16200000"/>
          </a:gradFill>
          <a:ln>
            <a:solidFill>
              <a:srgbClr val="7D60A0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180473" indent="-180473">
              <a:spcBef>
                <a:spcPts val="600"/>
              </a:spcBef>
              <a:buSzPct val="100000"/>
              <a:buChar char="•"/>
            </a:pPr>
            <a:r>
              <a:rPr b="1" dirty="0" err="1"/>
              <a:t>為主名而被羞辱，主必安慰</a:t>
            </a:r>
            <a:br>
              <a:rPr dirty="0"/>
            </a:br>
            <a:r>
              <a:rPr dirty="0" err="1"/>
              <a:t>人若因我辱罵你們，逼迫你們，捏造各樣壞話毀謗你們，你們就有福了</a:t>
            </a:r>
            <a:r>
              <a:rPr dirty="0"/>
              <a:t>。（</a:t>
            </a:r>
            <a:r>
              <a:rPr dirty="0">
                <a:hlinkClick r:id="rId3"/>
              </a:rPr>
              <a:t>太5:11</a:t>
            </a:r>
            <a:r>
              <a:rPr dirty="0"/>
              <a:t>）</a:t>
            </a:r>
          </a:p>
          <a:p>
            <a:pPr marL="180473" indent="-180473">
              <a:spcBef>
                <a:spcPts val="600"/>
              </a:spcBef>
              <a:buSzPct val="100000"/>
              <a:buChar char="•"/>
            </a:pPr>
            <a:r>
              <a:rPr b="1" dirty="0" err="1"/>
              <a:t>要忍耐，要等候神的時間</a:t>
            </a:r>
            <a:br>
              <a:rPr dirty="0"/>
            </a:br>
            <a:r>
              <a:rPr dirty="0" err="1"/>
              <a:t>弟兄們哪，你們要忍耐，直到主來。看哪，農夫忍耐等候地裡寶貴的出產，直到得了秋雨春雨</a:t>
            </a:r>
            <a:r>
              <a:rPr dirty="0"/>
              <a:t>。 </a:t>
            </a:r>
            <a:r>
              <a:rPr dirty="0" err="1"/>
              <a:t>你們也當忍耐，堅固你們的心，因為主來的日子近了</a:t>
            </a:r>
            <a:r>
              <a:rPr dirty="0"/>
              <a:t>。（雅各書5:7-8）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0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1" animBg="1" advAuto="0"/>
      <p:bldP spid="99" grpId="2" animBg="1" advAuto="0"/>
      <p:bldP spid="102" grpId="3" animBg="1" advAuto="0"/>
      <p:bldP spid="103" grpId="4" build="p" bldLvl="5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kings12a.jpeg" descr="kings12a.jpeg"/>
          <p:cNvPicPr>
            <a:picLocks noChangeAspect="1"/>
          </p:cNvPicPr>
          <p:nvPr/>
        </p:nvPicPr>
        <p:blipFill>
          <a:blip r:embed="rId2"/>
          <a:srcRect l="16177" t="26666" r="30435" b="16667"/>
          <a:stretch>
            <a:fillRect/>
          </a:stretch>
        </p:blipFill>
        <p:spPr>
          <a:xfrm>
            <a:off x="0" y="0"/>
            <a:ext cx="4437063" cy="6858001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06" name="瑣巴"/>
          <p:cNvSpPr txBox="1"/>
          <p:nvPr/>
        </p:nvSpPr>
        <p:spPr>
          <a:xfrm>
            <a:off x="3048000" y="762000"/>
            <a:ext cx="556701" cy="391601"/>
          </a:xfrm>
          <a:prstGeom prst="rect">
            <a:avLst/>
          </a:prstGeom>
          <a:solidFill>
            <a:srgbClr val="A50021">
              <a:alpha val="69999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8000" tIns="18000" rIns="18000" bIns="18000">
            <a:spAutoFit/>
          </a:bodyPr>
          <a:lstStyle>
            <a:lvl1pPr>
              <a:defRPr sz="2000">
                <a:solidFill>
                  <a:srgbClr val="FFFFFF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r>
              <a:rPr>
                <a:latin typeface="SimHei"/>
                <a:ea typeface="SimHei"/>
                <a:cs typeface="SimHei"/>
                <a:sym typeface="SimHei"/>
              </a:rPr>
              <a:t>瑣巴</a:t>
            </a:r>
          </a:p>
        </p:txBody>
      </p:sp>
      <p:grpSp>
        <p:nvGrpSpPr>
          <p:cNvPr id="109" name="Group"/>
          <p:cNvGrpSpPr/>
          <p:nvPr/>
        </p:nvGrpSpPr>
        <p:grpSpPr>
          <a:xfrm>
            <a:off x="1603375" y="1142999"/>
            <a:ext cx="1014401" cy="391602"/>
            <a:chOff x="0" y="0"/>
            <a:chExt cx="1014400" cy="391600"/>
          </a:xfrm>
        </p:grpSpPr>
        <p:sp>
          <p:nvSpPr>
            <p:cNvPr id="107" name="Shape"/>
            <p:cNvSpPr/>
            <p:nvPr/>
          </p:nvSpPr>
          <p:spPr>
            <a:xfrm>
              <a:off x="0" y="0"/>
              <a:ext cx="1014401" cy="3587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17780" y="21600"/>
                  </a:lnTo>
                  <a:lnTo>
                    <a:pt x="17780" y="18000"/>
                  </a:lnTo>
                  <a:lnTo>
                    <a:pt x="21600" y="17873"/>
                  </a:lnTo>
                  <a:lnTo>
                    <a:pt x="17780" y="12600"/>
                  </a:lnTo>
                  <a:lnTo>
                    <a:pt x="17780" y="0"/>
                  </a:lnTo>
                  <a:lnTo>
                    <a:pt x="10372" y="0"/>
                  </a:lnTo>
                  <a:close/>
                </a:path>
              </a:pathLst>
            </a:custGeom>
            <a:solidFill>
              <a:srgbClr val="A50021">
                <a:alpha val="69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8" name="伯利合"/>
            <p:cNvSpPr txBox="1"/>
            <p:nvPr/>
          </p:nvSpPr>
          <p:spPr>
            <a:xfrm>
              <a:off x="18000" y="0"/>
              <a:ext cx="810701" cy="391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18000" tIns="18000" rIns="18000" bIns="18000" numCol="1" anchor="t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SimHei"/>
                  <a:ea typeface="SimHei"/>
                  <a:cs typeface="SimHei"/>
                  <a:sym typeface="SimHei"/>
                </a:defRPr>
              </a:lvl1pPr>
            </a:lstStyle>
            <a:p>
              <a:pPr>
                <a:defRPr>
                  <a:latin typeface="+mj-lt"/>
                  <a:ea typeface="+mj-ea"/>
                  <a:cs typeface="+mj-cs"/>
                  <a:sym typeface="Arial"/>
                </a:defRPr>
              </a:pPr>
              <a:r>
                <a:rPr>
                  <a:latin typeface="SimHei"/>
                  <a:ea typeface="SimHei"/>
                  <a:cs typeface="SimHei"/>
                  <a:sym typeface="SimHei"/>
                </a:rPr>
                <a:t>伯利合</a:t>
              </a:r>
            </a:p>
          </p:txBody>
        </p:sp>
      </p:grpSp>
      <p:sp>
        <p:nvSpPr>
          <p:cNvPr id="110" name="打敗亞捫和亞蘭人（6-14）…"/>
          <p:cNvSpPr txBox="1"/>
          <p:nvPr/>
        </p:nvSpPr>
        <p:spPr>
          <a:xfrm>
            <a:off x="4846320" y="561975"/>
            <a:ext cx="3794760" cy="58765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20000"/>
              </a:lnSpc>
              <a:spcBef>
                <a:spcPts val="800"/>
              </a:spcBef>
              <a:defRPr sz="2400" b="1">
                <a:latin typeface="SimHei"/>
                <a:ea typeface="SimHei"/>
                <a:cs typeface="SimHei"/>
                <a:sym typeface="SimHei"/>
              </a:defRPr>
            </a:pPr>
            <a:r>
              <a:t>打敗亞捫和亞蘭人（6-14）</a:t>
            </a:r>
          </a:p>
          <a:p>
            <a:pPr>
              <a:lnSpc>
                <a:spcPct val="120000"/>
              </a:lnSpc>
              <a:spcBef>
                <a:spcPts val="800"/>
              </a:spcBef>
              <a:defRPr sz="2200">
                <a:latin typeface="SimHei"/>
                <a:ea typeface="SimHei"/>
                <a:cs typeface="SimHei"/>
                <a:sym typeface="SimHei"/>
              </a:defRPr>
            </a:pPr>
            <a:r>
              <a:t>6. 亞捫人知道大衛憎惡他們，就打發人去，招募伯利合的亞蘭人和瑣巴的亞蘭人，步兵二萬，與瑪迦王的人一千、陀伯人一萬二千。</a:t>
            </a:r>
          </a:p>
          <a:p>
            <a:pPr>
              <a:lnSpc>
                <a:spcPct val="120000"/>
              </a:lnSpc>
              <a:spcBef>
                <a:spcPts val="800"/>
              </a:spcBef>
              <a:defRPr sz="2200">
                <a:latin typeface="SimHei"/>
                <a:ea typeface="SimHei"/>
                <a:cs typeface="SimHei"/>
                <a:sym typeface="SimHei"/>
              </a:defRPr>
            </a:pPr>
            <a:r>
              <a:t>7. 大衛聽見了，就差派約押統帶勇猛的全軍出去。</a:t>
            </a:r>
          </a:p>
          <a:p>
            <a:pPr>
              <a:lnSpc>
                <a:spcPct val="120000"/>
              </a:lnSpc>
              <a:spcBef>
                <a:spcPts val="800"/>
              </a:spcBef>
              <a:defRPr sz="2200">
                <a:latin typeface="SimHei"/>
                <a:ea typeface="SimHei"/>
                <a:cs typeface="SimHei"/>
                <a:sym typeface="SimHei"/>
              </a:defRPr>
            </a:pPr>
            <a:r>
              <a:t>8. 亞捫人出來，在城門前擺陣；瑣巴與利合的亞蘭人、陀伯人，並瑪迦人，另在郊野擺陣。</a:t>
            </a:r>
            <a:r>
              <a:rPr>
                <a:solidFill>
                  <a:srgbClr val="808080"/>
                </a:solidFill>
              </a:rPr>
              <a:t>(撒下10:6-8)</a:t>
            </a:r>
          </a:p>
        </p:txBody>
      </p:sp>
      <p:grpSp>
        <p:nvGrpSpPr>
          <p:cNvPr id="113" name="Group"/>
          <p:cNvGrpSpPr/>
          <p:nvPr/>
        </p:nvGrpSpPr>
        <p:grpSpPr>
          <a:xfrm>
            <a:off x="2567200" y="2362199"/>
            <a:ext cx="861800" cy="391602"/>
            <a:chOff x="0" y="0"/>
            <a:chExt cx="861799" cy="391600"/>
          </a:xfrm>
        </p:grpSpPr>
        <p:sp>
          <p:nvSpPr>
            <p:cNvPr id="111" name="Shape"/>
            <p:cNvSpPr/>
            <p:nvPr/>
          </p:nvSpPr>
          <p:spPr>
            <a:xfrm>
              <a:off x="0" y="0"/>
              <a:ext cx="861800" cy="3587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037" y="0"/>
                  </a:moveTo>
                  <a:lnTo>
                    <a:pt x="7037" y="3600"/>
                  </a:lnTo>
                  <a:lnTo>
                    <a:pt x="0" y="3339"/>
                  </a:lnTo>
                  <a:lnTo>
                    <a:pt x="7037" y="9000"/>
                  </a:lnTo>
                  <a:lnTo>
                    <a:pt x="7037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9464" y="0"/>
                  </a:lnTo>
                  <a:close/>
                </a:path>
              </a:pathLst>
            </a:custGeom>
            <a:solidFill>
              <a:srgbClr val="A50021">
                <a:alpha val="69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2" name="瑪迦"/>
            <p:cNvSpPr txBox="1"/>
            <p:nvPr/>
          </p:nvSpPr>
          <p:spPr>
            <a:xfrm>
              <a:off x="298774" y="0"/>
              <a:ext cx="556701" cy="391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18000" tIns="18000" rIns="18000" bIns="18000" numCol="1" anchor="t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SimHei"/>
                  <a:ea typeface="SimHei"/>
                  <a:cs typeface="SimHei"/>
                  <a:sym typeface="SimHei"/>
                </a:defRPr>
              </a:lvl1pPr>
            </a:lstStyle>
            <a:p>
              <a:pPr>
                <a:defRPr>
                  <a:latin typeface="+mj-lt"/>
                  <a:ea typeface="+mj-ea"/>
                  <a:cs typeface="+mj-cs"/>
                  <a:sym typeface="Arial"/>
                </a:defRPr>
              </a:pPr>
              <a:r>
                <a:rPr>
                  <a:latin typeface="SimHei"/>
                  <a:ea typeface="SimHei"/>
                  <a:cs typeface="SimHei"/>
                  <a:sym typeface="SimHei"/>
                </a:rPr>
                <a:t>瑪迦</a:t>
              </a:r>
            </a:p>
          </p:txBody>
        </p:sp>
      </p:grpSp>
      <p:grpSp>
        <p:nvGrpSpPr>
          <p:cNvPr id="116" name="Group"/>
          <p:cNvGrpSpPr/>
          <p:nvPr/>
        </p:nvGrpSpPr>
        <p:grpSpPr>
          <a:xfrm>
            <a:off x="2612104" y="3276599"/>
            <a:ext cx="1045496" cy="391602"/>
            <a:chOff x="0" y="0"/>
            <a:chExt cx="1045495" cy="391600"/>
          </a:xfrm>
        </p:grpSpPr>
        <p:sp>
          <p:nvSpPr>
            <p:cNvPr id="114" name="Shape"/>
            <p:cNvSpPr/>
            <p:nvPr/>
          </p:nvSpPr>
          <p:spPr>
            <a:xfrm>
              <a:off x="0" y="0"/>
              <a:ext cx="1045496" cy="3587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596" y="0"/>
                  </a:moveTo>
                  <a:lnTo>
                    <a:pt x="9596" y="3600"/>
                  </a:lnTo>
                  <a:lnTo>
                    <a:pt x="0" y="2922"/>
                  </a:lnTo>
                  <a:lnTo>
                    <a:pt x="9596" y="9000"/>
                  </a:lnTo>
                  <a:lnTo>
                    <a:pt x="9596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11597" y="0"/>
                  </a:lnTo>
                  <a:close/>
                </a:path>
              </a:pathLst>
            </a:custGeom>
            <a:solidFill>
              <a:srgbClr val="A50021">
                <a:alpha val="69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5" name="陀伯"/>
            <p:cNvSpPr txBox="1"/>
            <p:nvPr/>
          </p:nvSpPr>
          <p:spPr>
            <a:xfrm>
              <a:off x="482470" y="0"/>
              <a:ext cx="556701" cy="391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18000" tIns="18000" rIns="18000" bIns="18000" numCol="1" anchor="t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SimHei"/>
                  <a:ea typeface="SimHei"/>
                  <a:cs typeface="SimHei"/>
                  <a:sym typeface="SimHei"/>
                </a:defRPr>
              </a:lvl1pPr>
            </a:lstStyle>
            <a:p>
              <a:pPr>
                <a:defRPr>
                  <a:latin typeface="+mj-lt"/>
                  <a:ea typeface="+mj-ea"/>
                  <a:cs typeface="+mj-cs"/>
                  <a:sym typeface="Arial"/>
                </a:defRPr>
              </a:pPr>
              <a:r>
                <a:rPr>
                  <a:latin typeface="SimHei"/>
                  <a:ea typeface="SimHei"/>
                  <a:cs typeface="SimHei"/>
                  <a:sym typeface="SimHei"/>
                </a:rPr>
                <a:t>陀伯</a:t>
              </a:r>
            </a:p>
          </p:txBody>
        </p:sp>
      </p:grpSp>
      <p:sp>
        <p:nvSpPr>
          <p:cNvPr id="117" name="亞捫"/>
          <p:cNvSpPr txBox="1"/>
          <p:nvPr/>
        </p:nvSpPr>
        <p:spPr>
          <a:xfrm>
            <a:off x="2667000" y="4595812"/>
            <a:ext cx="556701" cy="391601"/>
          </a:xfrm>
          <a:prstGeom prst="rect">
            <a:avLst/>
          </a:prstGeom>
          <a:solidFill>
            <a:srgbClr val="A50021">
              <a:alpha val="69999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8000" tIns="18000" rIns="18000" bIns="18000">
            <a:spAutoFit/>
          </a:bodyPr>
          <a:lstStyle>
            <a:lvl1pPr>
              <a:defRPr sz="2000">
                <a:solidFill>
                  <a:srgbClr val="FFFFFF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r>
              <a:rPr>
                <a:latin typeface="SimHei"/>
                <a:ea typeface="SimHei"/>
                <a:cs typeface="SimHei"/>
                <a:sym typeface="SimHei"/>
              </a:rPr>
              <a:t>亞捫</a:t>
            </a:r>
          </a:p>
        </p:txBody>
      </p:sp>
      <p:grpSp>
        <p:nvGrpSpPr>
          <p:cNvPr id="120" name="Group"/>
          <p:cNvGrpSpPr/>
          <p:nvPr/>
        </p:nvGrpSpPr>
        <p:grpSpPr>
          <a:xfrm>
            <a:off x="161925" y="4638674"/>
            <a:ext cx="1289033" cy="391602"/>
            <a:chOff x="0" y="0"/>
            <a:chExt cx="1289032" cy="391600"/>
          </a:xfrm>
        </p:grpSpPr>
        <p:sp>
          <p:nvSpPr>
            <p:cNvPr id="118" name="Shape"/>
            <p:cNvSpPr/>
            <p:nvPr/>
          </p:nvSpPr>
          <p:spPr>
            <a:xfrm>
              <a:off x="0" y="0"/>
              <a:ext cx="1289033" cy="3587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18249" y="21600"/>
                  </a:lnTo>
                  <a:lnTo>
                    <a:pt x="18249" y="9000"/>
                  </a:lnTo>
                  <a:lnTo>
                    <a:pt x="21600" y="7073"/>
                  </a:lnTo>
                  <a:lnTo>
                    <a:pt x="18249" y="3600"/>
                  </a:lnTo>
                  <a:lnTo>
                    <a:pt x="18249" y="0"/>
                  </a:lnTo>
                  <a:lnTo>
                    <a:pt x="10645" y="0"/>
                  </a:lnTo>
                  <a:close/>
                </a:path>
              </a:pathLst>
            </a:custGeom>
            <a:solidFill>
              <a:srgbClr val="003366">
                <a:alpha val="69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r">
                <a:defRPr sz="2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9" name="耶路撒冷"/>
            <p:cNvSpPr txBox="1"/>
            <p:nvPr/>
          </p:nvSpPr>
          <p:spPr>
            <a:xfrm>
              <a:off x="6324" y="0"/>
              <a:ext cx="1064701" cy="391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18000" tIns="18000" rIns="18000" bIns="18000" numCol="1" anchor="t">
              <a:spAutoFit/>
            </a:bodyPr>
            <a:lstStyle>
              <a:lvl1pPr algn="r">
                <a:defRPr sz="2000">
                  <a:solidFill>
                    <a:srgbClr val="FFFFFF"/>
                  </a:solidFill>
                  <a:latin typeface="SimHei"/>
                  <a:ea typeface="SimHei"/>
                  <a:cs typeface="SimHei"/>
                  <a:sym typeface="SimHei"/>
                </a:defRPr>
              </a:lvl1pPr>
            </a:lstStyle>
            <a:p>
              <a:pPr>
                <a:defRPr>
                  <a:latin typeface="+mj-lt"/>
                  <a:ea typeface="+mj-ea"/>
                  <a:cs typeface="+mj-cs"/>
                  <a:sym typeface="Arial"/>
                </a:defRPr>
              </a:pPr>
              <a:r>
                <a:rPr>
                  <a:latin typeface="SimHei"/>
                  <a:ea typeface="SimHei"/>
                  <a:cs typeface="SimHei"/>
                  <a:sym typeface="SimHei"/>
                </a:rPr>
                <a:t>耶路撒冷</a:t>
              </a:r>
            </a:p>
          </p:txBody>
        </p:sp>
      </p:grpSp>
      <p:sp>
        <p:nvSpPr>
          <p:cNvPr id="121" name="Line"/>
          <p:cNvSpPr/>
          <p:nvPr/>
        </p:nvSpPr>
        <p:spPr>
          <a:xfrm>
            <a:off x="1516062" y="4467225"/>
            <a:ext cx="1112838" cy="2778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4489" y="16814"/>
                  <a:pt x="8978" y="12029"/>
                  <a:pt x="12589" y="8407"/>
                </a:cubicBezTo>
                <a:cubicBezTo>
                  <a:pt x="16200" y="4786"/>
                  <a:pt x="18054" y="2069"/>
                  <a:pt x="21600" y="0"/>
                </a:cubicBezTo>
              </a:path>
            </a:pathLst>
          </a:custGeom>
          <a:ln w="28575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2" name="Circle"/>
          <p:cNvSpPr/>
          <p:nvPr/>
        </p:nvSpPr>
        <p:spPr>
          <a:xfrm>
            <a:off x="1455737" y="4703762"/>
            <a:ext cx="107951" cy="107951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1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4" animBg="1" advAuto="0"/>
      <p:bldP spid="109" grpId="3" animBg="1" advAuto="0"/>
      <p:bldP spid="110" grpId="1" build="p" bldLvl="5" animBg="1" advAuto="0"/>
      <p:bldP spid="113" grpId="5" animBg="1" advAuto="0"/>
      <p:bldP spid="116" grpId="6" animBg="1" advAuto="0"/>
      <p:bldP spid="117" grpId="2" animBg="1" advAuto="0"/>
      <p:bldP spid="121" grpId="7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6. 亞捫人知道大衛憎惡他們，就打發人去，招募伯利合的亞蘭人和瑣巴的亞蘭人，步兵二萬，與瑪迦王的人一千、陀伯人一萬二千。…"/>
          <p:cNvSpPr txBox="1"/>
          <p:nvPr/>
        </p:nvSpPr>
        <p:spPr>
          <a:xfrm>
            <a:off x="4846320" y="561975"/>
            <a:ext cx="3794760" cy="57591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20000"/>
              </a:lnSpc>
              <a:spcBef>
                <a:spcPts val="800"/>
              </a:spcBef>
              <a:defRPr sz="2400">
                <a:latin typeface="SimHei"/>
                <a:ea typeface="SimHei"/>
                <a:cs typeface="SimHei"/>
                <a:sym typeface="SimHei"/>
              </a:defRPr>
            </a:pPr>
            <a:r>
              <a:t>6. 亞捫人知道大衛憎惡他們，就打發人去，招募伯利合的亞蘭人和瑣巴的亞蘭人，步兵二萬，與瑪迦王的人一千、陀伯人一萬二千。</a:t>
            </a:r>
          </a:p>
          <a:p>
            <a:pPr>
              <a:lnSpc>
                <a:spcPct val="120000"/>
              </a:lnSpc>
              <a:spcBef>
                <a:spcPts val="800"/>
              </a:spcBef>
              <a:defRPr sz="2400">
                <a:latin typeface="SimHei"/>
                <a:ea typeface="SimHei"/>
                <a:cs typeface="SimHei"/>
                <a:sym typeface="SimHei"/>
              </a:defRPr>
            </a:pPr>
            <a:r>
              <a:t>7. 大衛聽見了，就差派約押統帶勇猛的全軍出去。</a:t>
            </a:r>
          </a:p>
          <a:p>
            <a:pPr>
              <a:lnSpc>
                <a:spcPct val="120000"/>
              </a:lnSpc>
              <a:spcBef>
                <a:spcPts val="800"/>
              </a:spcBef>
              <a:defRPr sz="2400">
                <a:latin typeface="SimHei"/>
                <a:ea typeface="SimHei"/>
                <a:cs typeface="SimHei"/>
                <a:sym typeface="SimHei"/>
              </a:defRPr>
            </a:pPr>
            <a:r>
              <a:t>8. 亞捫人出來，在城門前擺陣；瑣巴與利合的亞蘭人、陀伯人，並瑪迦人，另在郊野擺陣。</a:t>
            </a:r>
            <a:r>
              <a:rPr>
                <a:solidFill>
                  <a:srgbClr val="808080"/>
                </a:solidFill>
              </a:rPr>
              <a:t>(撒下10:6-8)</a:t>
            </a:r>
          </a:p>
        </p:txBody>
      </p:sp>
      <p:grpSp>
        <p:nvGrpSpPr>
          <p:cNvPr id="127" name="Group"/>
          <p:cNvGrpSpPr/>
          <p:nvPr/>
        </p:nvGrpSpPr>
        <p:grpSpPr>
          <a:xfrm>
            <a:off x="1631950" y="5011737"/>
            <a:ext cx="1504950" cy="1516063"/>
            <a:chOff x="0" y="0"/>
            <a:chExt cx="1504950" cy="1516062"/>
          </a:xfrm>
        </p:grpSpPr>
        <p:sp>
          <p:nvSpPr>
            <p:cNvPr id="125" name="Circle"/>
            <p:cNvSpPr/>
            <p:nvPr/>
          </p:nvSpPr>
          <p:spPr>
            <a:xfrm>
              <a:off x="0" y="0"/>
              <a:ext cx="1504950" cy="1516063"/>
            </a:xfrm>
            <a:prstGeom prst="ellipse">
              <a:avLst/>
            </a:prstGeom>
            <a:blipFill rotWithShape="1">
              <a:blip r:embed="rId2"/>
              <a:srcRect/>
              <a:tile tx="0" ty="0" sx="100000" sy="100000" flip="none" algn="tl"/>
            </a:blipFill>
            <a:ln w="57150" cap="flat">
              <a:solidFill>
                <a:srgbClr val="6633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400"/>
              </a:pPr>
              <a:endParaRPr/>
            </a:p>
          </p:txBody>
        </p:sp>
        <p:sp>
          <p:nvSpPr>
            <p:cNvPr id="126" name="城"/>
            <p:cNvSpPr txBox="1"/>
            <p:nvPr/>
          </p:nvSpPr>
          <p:spPr>
            <a:xfrm>
              <a:off x="548005" y="502761"/>
              <a:ext cx="408940" cy="5105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2400">
                  <a:latin typeface="SimHei"/>
                  <a:ea typeface="SimHei"/>
                  <a:cs typeface="SimHei"/>
                  <a:sym typeface="SimHei"/>
                </a:defRPr>
              </a:lvl1pPr>
            </a:lstStyle>
            <a:p>
              <a:pPr>
                <a:defRPr>
                  <a:latin typeface="+mj-lt"/>
                  <a:ea typeface="+mj-ea"/>
                  <a:cs typeface="+mj-cs"/>
                  <a:sym typeface="Arial"/>
                </a:defRPr>
              </a:pPr>
              <a:r>
                <a:rPr>
                  <a:latin typeface="SimHei"/>
                  <a:ea typeface="SimHei"/>
                  <a:cs typeface="SimHei"/>
                  <a:sym typeface="SimHei"/>
                </a:rPr>
                <a:t>城</a:t>
              </a:r>
            </a:p>
          </p:txBody>
        </p:sp>
      </p:grpSp>
      <p:grpSp>
        <p:nvGrpSpPr>
          <p:cNvPr id="130" name="Group"/>
          <p:cNvGrpSpPr/>
          <p:nvPr/>
        </p:nvGrpSpPr>
        <p:grpSpPr>
          <a:xfrm>
            <a:off x="1804987" y="4271962"/>
            <a:ext cx="1157288" cy="566738"/>
            <a:chOff x="0" y="0"/>
            <a:chExt cx="1157287" cy="566737"/>
          </a:xfrm>
        </p:grpSpPr>
        <p:sp>
          <p:nvSpPr>
            <p:cNvPr id="128" name="Rounded Rectangle"/>
            <p:cNvSpPr/>
            <p:nvPr/>
          </p:nvSpPr>
          <p:spPr>
            <a:xfrm>
              <a:off x="0" y="0"/>
              <a:ext cx="1157288" cy="566738"/>
            </a:xfrm>
            <a:prstGeom prst="roundRect">
              <a:avLst>
                <a:gd name="adj" fmla="val 16667"/>
              </a:avLst>
            </a:prstGeom>
            <a:blipFill rotWithShape="1">
              <a:blip r:embed="rId3"/>
              <a:srcRect/>
              <a:tile tx="0" ty="0" sx="100000" sy="100000" flip="none" algn="tl"/>
            </a:blip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000"/>
              </a:pPr>
              <a:endParaRPr/>
            </a:p>
          </p:txBody>
        </p:sp>
        <p:sp>
          <p:nvSpPr>
            <p:cNvPr id="129" name="亞捫人"/>
            <p:cNvSpPr txBox="1"/>
            <p:nvPr/>
          </p:nvSpPr>
          <p:spPr>
            <a:xfrm>
              <a:off x="145573" y="59848"/>
              <a:ext cx="866141" cy="447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2000">
                  <a:latin typeface="SimHei"/>
                  <a:ea typeface="SimHei"/>
                  <a:cs typeface="SimHei"/>
                  <a:sym typeface="SimHei"/>
                </a:defRPr>
              </a:lvl1pPr>
            </a:lstStyle>
            <a:p>
              <a:pPr>
                <a:defRPr>
                  <a:latin typeface="+mj-lt"/>
                  <a:ea typeface="+mj-ea"/>
                  <a:cs typeface="+mj-cs"/>
                  <a:sym typeface="Arial"/>
                </a:defRPr>
              </a:pPr>
              <a:r>
                <a:rPr>
                  <a:latin typeface="SimHei"/>
                  <a:ea typeface="SimHei"/>
                  <a:cs typeface="SimHei"/>
                  <a:sym typeface="SimHei"/>
                </a:rPr>
                <a:t>亞捫人</a:t>
              </a:r>
            </a:p>
          </p:txBody>
        </p:sp>
      </p:grpSp>
      <p:grpSp>
        <p:nvGrpSpPr>
          <p:cNvPr id="133" name="Group"/>
          <p:cNvGrpSpPr/>
          <p:nvPr/>
        </p:nvGrpSpPr>
        <p:grpSpPr>
          <a:xfrm>
            <a:off x="1746250" y="2493962"/>
            <a:ext cx="1274763" cy="823913"/>
            <a:chOff x="0" y="0"/>
            <a:chExt cx="1274762" cy="823912"/>
          </a:xfrm>
        </p:grpSpPr>
        <p:sp>
          <p:nvSpPr>
            <p:cNvPr id="131" name="Rounded Rectangle"/>
            <p:cNvSpPr/>
            <p:nvPr/>
          </p:nvSpPr>
          <p:spPr>
            <a:xfrm>
              <a:off x="0" y="0"/>
              <a:ext cx="1274763" cy="823913"/>
            </a:xfrm>
            <a:prstGeom prst="roundRect">
              <a:avLst>
                <a:gd name="adj" fmla="val 16667"/>
              </a:avLst>
            </a:prstGeom>
            <a:blipFill rotWithShape="1">
              <a:blip r:embed="rId4"/>
              <a:srcRect/>
              <a:tile tx="0" ty="0" sx="100000" sy="100000" flip="none" algn="tl"/>
            </a:blip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000"/>
              </a:pPr>
              <a:endParaRPr/>
            </a:p>
          </p:txBody>
        </p:sp>
        <p:sp>
          <p:nvSpPr>
            <p:cNvPr id="132" name="以色列人"/>
            <p:cNvSpPr txBox="1"/>
            <p:nvPr/>
          </p:nvSpPr>
          <p:spPr>
            <a:xfrm>
              <a:off x="77311" y="188436"/>
              <a:ext cx="1120141" cy="447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2000">
                  <a:latin typeface="SimHei"/>
                  <a:ea typeface="SimHei"/>
                  <a:cs typeface="SimHei"/>
                  <a:sym typeface="SimHei"/>
                </a:defRPr>
              </a:lvl1pPr>
            </a:lstStyle>
            <a:p>
              <a:pPr>
                <a:defRPr>
                  <a:latin typeface="+mj-lt"/>
                  <a:ea typeface="+mj-ea"/>
                  <a:cs typeface="+mj-cs"/>
                  <a:sym typeface="Arial"/>
                </a:defRPr>
              </a:pPr>
              <a:r>
                <a:rPr>
                  <a:latin typeface="SimHei"/>
                  <a:ea typeface="SimHei"/>
                  <a:cs typeface="SimHei"/>
                  <a:sym typeface="SimHei"/>
                </a:rPr>
                <a:t>以色列人</a:t>
              </a:r>
            </a:p>
          </p:txBody>
        </p:sp>
      </p:grpSp>
      <p:grpSp>
        <p:nvGrpSpPr>
          <p:cNvPr id="136" name="Group"/>
          <p:cNvGrpSpPr/>
          <p:nvPr/>
        </p:nvGrpSpPr>
        <p:grpSpPr>
          <a:xfrm>
            <a:off x="1660525" y="509587"/>
            <a:ext cx="1447800" cy="1135063"/>
            <a:chOff x="0" y="0"/>
            <a:chExt cx="1447800" cy="1135062"/>
          </a:xfrm>
        </p:grpSpPr>
        <p:sp>
          <p:nvSpPr>
            <p:cNvPr id="134" name="Rounded Rectangle"/>
            <p:cNvSpPr/>
            <p:nvPr/>
          </p:nvSpPr>
          <p:spPr>
            <a:xfrm>
              <a:off x="0" y="0"/>
              <a:ext cx="1447800" cy="1135063"/>
            </a:xfrm>
            <a:prstGeom prst="roundRect">
              <a:avLst>
                <a:gd name="adj" fmla="val 16667"/>
              </a:avLst>
            </a:prstGeom>
            <a:blipFill rotWithShape="1">
              <a:blip r:embed="rId3"/>
              <a:srcRect/>
              <a:tile tx="0" ty="0" sx="100000" sy="100000" flip="none" algn="tl"/>
            </a:blip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000"/>
              </a:pPr>
              <a:endParaRPr/>
            </a:p>
          </p:txBody>
        </p:sp>
        <p:sp>
          <p:nvSpPr>
            <p:cNvPr id="135" name="亞蘭人"/>
            <p:cNvSpPr txBox="1"/>
            <p:nvPr/>
          </p:nvSpPr>
          <p:spPr>
            <a:xfrm>
              <a:off x="290829" y="344011"/>
              <a:ext cx="866141" cy="447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2000">
                  <a:latin typeface="SimHei"/>
                  <a:ea typeface="SimHei"/>
                  <a:cs typeface="SimHei"/>
                  <a:sym typeface="SimHei"/>
                </a:defRPr>
              </a:lvl1pPr>
            </a:lstStyle>
            <a:p>
              <a:pPr>
                <a:defRPr>
                  <a:latin typeface="+mj-lt"/>
                  <a:ea typeface="+mj-ea"/>
                  <a:cs typeface="+mj-cs"/>
                  <a:sym typeface="Arial"/>
                </a:defRPr>
              </a:pPr>
              <a:r>
                <a:rPr>
                  <a:latin typeface="SimHei"/>
                  <a:ea typeface="SimHei"/>
                  <a:cs typeface="SimHei"/>
                  <a:sym typeface="SimHei"/>
                </a:rPr>
                <a:t>亞蘭人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1" animBg="1" advAuto="0"/>
      <p:bldP spid="130" grpId="2" animBg="1" advAuto="0"/>
      <p:bldP spid="133" grpId="3" animBg="1" advAuto="0"/>
      <p:bldP spid="136" grpId="4" animBg="1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" name="Group"/>
          <p:cNvGrpSpPr/>
          <p:nvPr/>
        </p:nvGrpSpPr>
        <p:grpSpPr>
          <a:xfrm>
            <a:off x="1022350" y="2493962"/>
            <a:ext cx="1274763" cy="823913"/>
            <a:chOff x="0" y="0"/>
            <a:chExt cx="1274762" cy="823912"/>
          </a:xfrm>
        </p:grpSpPr>
        <p:sp>
          <p:nvSpPr>
            <p:cNvPr id="138" name="Rounded Rectangle"/>
            <p:cNvSpPr/>
            <p:nvPr/>
          </p:nvSpPr>
          <p:spPr>
            <a:xfrm>
              <a:off x="0" y="0"/>
              <a:ext cx="1274763" cy="823913"/>
            </a:xfrm>
            <a:prstGeom prst="roundRect">
              <a:avLst>
                <a:gd name="adj" fmla="val 16667"/>
              </a:avLst>
            </a:prstGeom>
            <a:blipFill rotWithShape="1">
              <a:blip r:embed="rId2"/>
              <a:srcRect/>
              <a:tile tx="0" ty="0" sx="100000" sy="100000" flip="none" algn="tl"/>
            </a:blip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000"/>
              </a:pPr>
              <a:endParaRPr/>
            </a:p>
          </p:txBody>
        </p:sp>
        <p:sp>
          <p:nvSpPr>
            <p:cNvPr id="139" name="以色列人"/>
            <p:cNvSpPr txBox="1"/>
            <p:nvPr/>
          </p:nvSpPr>
          <p:spPr>
            <a:xfrm>
              <a:off x="77311" y="188436"/>
              <a:ext cx="1120141" cy="447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2000">
                  <a:latin typeface="SimHei"/>
                  <a:ea typeface="SimHei"/>
                  <a:cs typeface="SimHei"/>
                  <a:sym typeface="SimHei"/>
                </a:defRPr>
              </a:lvl1pPr>
            </a:lstStyle>
            <a:p>
              <a:pPr>
                <a:defRPr>
                  <a:latin typeface="+mj-lt"/>
                  <a:ea typeface="+mj-ea"/>
                  <a:cs typeface="+mj-cs"/>
                  <a:sym typeface="Arial"/>
                </a:defRPr>
              </a:pPr>
              <a:r>
                <a:rPr>
                  <a:latin typeface="SimHei"/>
                  <a:ea typeface="SimHei"/>
                  <a:cs typeface="SimHei"/>
                  <a:sym typeface="SimHei"/>
                </a:rPr>
                <a:t>以色列人</a:t>
              </a:r>
            </a:p>
          </p:txBody>
        </p:sp>
      </p:grpSp>
      <p:sp>
        <p:nvSpPr>
          <p:cNvPr id="141" name="9. 約押看見敵人在他前後擺陣，就從以色列軍中挑選精兵，使他們對著亞蘭人擺陣。10. 其餘的兵交與他兄弟亞比篩，對著亞捫人擺陣。…"/>
          <p:cNvSpPr txBox="1"/>
          <p:nvPr/>
        </p:nvSpPr>
        <p:spPr>
          <a:xfrm>
            <a:off x="3186755" y="485774"/>
            <a:ext cx="5261320" cy="32468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20000"/>
              </a:lnSpc>
              <a:spcBef>
                <a:spcPts val="800"/>
              </a:spcBef>
              <a:defRPr sz="1900">
                <a:latin typeface="SimHei"/>
                <a:ea typeface="SimHei"/>
                <a:cs typeface="SimHei"/>
                <a:sym typeface="SimHei"/>
              </a:defRPr>
            </a:pPr>
            <a:r>
              <a:rPr dirty="0"/>
              <a:t>9. 約押看見敵人在他前後擺陣，就從以色列軍中挑選精兵，使他們對著亞蘭人擺陣。10. </a:t>
            </a:r>
            <a:r>
              <a:rPr dirty="0" err="1"/>
              <a:t>其餘的兵交與他兄弟亞比篩，對著亞捫人擺陣</a:t>
            </a:r>
            <a:r>
              <a:rPr dirty="0"/>
              <a:t>。</a:t>
            </a:r>
          </a:p>
          <a:p>
            <a:pPr>
              <a:lnSpc>
                <a:spcPct val="120000"/>
              </a:lnSpc>
              <a:spcBef>
                <a:spcPts val="800"/>
              </a:spcBef>
              <a:defRPr sz="1900">
                <a:latin typeface="SimHei"/>
                <a:ea typeface="SimHei"/>
                <a:cs typeface="SimHei"/>
                <a:sym typeface="SimHei"/>
              </a:defRPr>
            </a:pPr>
            <a:r>
              <a:rPr dirty="0"/>
              <a:t>11. </a:t>
            </a:r>
            <a:r>
              <a:rPr dirty="0" err="1"/>
              <a:t>約押對亞比篩說</a:t>
            </a:r>
            <a:r>
              <a:rPr dirty="0"/>
              <a:t>：</a:t>
            </a:r>
            <a:r>
              <a:rPr b="1" dirty="0"/>
              <a:t>「</a:t>
            </a:r>
            <a:r>
              <a:rPr b="1" dirty="0" err="1"/>
              <a:t>亞蘭人若強過我，你就來幫助我；亞捫人若強過你，我就去幫助你</a:t>
            </a:r>
            <a:r>
              <a:rPr b="1" dirty="0"/>
              <a:t>。</a:t>
            </a:r>
          </a:p>
          <a:p>
            <a:pPr>
              <a:lnSpc>
                <a:spcPct val="120000"/>
              </a:lnSpc>
              <a:spcBef>
                <a:spcPts val="800"/>
              </a:spcBef>
              <a:defRPr sz="1900">
                <a:latin typeface="SimHei"/>
                <a:ea typeface="SimHei"/>
                <a:cs typeface="SimHei"/>
                <a:sym typeface="SimHei"/>
              </a:defRPr>
            </a:pPr>
            <a:r>
              <a:rPr dirty="0"/>
              <a:t>12. </a:t>
            </a:r>
            <a:r>
              <a:rPr b="1" dirty="0" err="1"/>
              <a:t>我們都當剛強，為本國的民和神的城邑作大丈夫。願耶和華憑他的意旨而行</a:t>
            </a:r>
            <a:r>
              <a:rPr b="1" dirty="0"/>
              <a:t>！」</a:t>
            </a:r>
            <a:br>
              <a:rPr b="1" dirty="0"/>
            </a:br>
            <a:r>
              <a:rPr sz="1400" dirty="0">
                <a:solidFill>
                  <a:srgbClr val="808080"/>
                </a:solidFill>
                <a:latin typeface="+mn-lt"/>
              </a:rPr>
              <a:t>Be strong, and let us fight bravely for our people and the cities of our God. </a:t>
            </a:r>
            <a:r>
              <a:rPr sz="1400" dirty="0">
                <a:solidFill>
                  <a:srgbClr val="FF2600"/>
                </a:solidFill>
                <a:latin typeface="+mn-lt"/>
              </a:rPr>
              <a:t>The Lord will do what is good in his sight.</a:t>
            </a:r>
          </a:p>
        </p:txBody>
      </p:sp>
      <p:grpSp>
        <p:nvGrpSpPr>
          <p:cNvPr id="144" name="Group"/>
          <p:cNvGrpSpPr/>
          <p:nvPr/>
        </p:nvGrpSpPr>
        <p:grpSpPr>
          <a:xfrm>
            <a:off x="908050" y="5011737"/>
            <a:ext cx="1504950" cy="1516063"/>
            <a:chOff x="0" y="0"/>
            <a:chExt cx="1504950" cy="1516062"/>
          </a:xfrm>
        </p:grpSpPr>
        <p:sp>
          <p:nvSpPr>
            <p:cNvPr id="142" name="Circle"/>
            <p:cNvSpPr/>
            <p:nvPr/>
          </p:nvSpPr>
          <p:spPr>
            <a:xfrm>
              <a:off x="0" y="0"/>
              <a:ext cx="1504950" cy="1516063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57150" cap="flat">
              <a:solidFill>
                <a:srgbClr val="6633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400"/>
              </a:pPr>
              <a:endParaRPr/>
            </a:p>
          </p:txBody>
        </p:sp>
        <p:sp>
          <p:nvSpPr>
            <p:cNvPr id="143" name="城"/>
            <p:cNvSpPr txBox="1"/>
            <p:nvPr/>
          </p:nvSpPr>
          <p:spPr>
            <a:xfrm>
              <a:off x="548005" y="502761"/>
              <a:ext cx="408940" cy="5105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2400">
                  <a:latin typeface="SimHei"/>
                  <a:ea typeface="SimHei"/>
                  <a:cs typeface="SimHei"/>
                  <a:sym typeface="SimHei"/>
                </a:defRPr>
              </a:lvl1pPr>
            </a:lstStyle>
            <a:p>
              <a:pPr>
                <a:defRPr>
                  <a:latin typeface="+mj-lt"/>
                  <a:ea typeface="+mj-ea"/>
                  <a:cs typeface="+mj-cs"/>
                  <a:sym typeface="Arial"/>
                </a:defRPr>
              </a:pPr>
              <a:r>
                <a:rPr>
                  <a:latin typeface="SimHei"/>
                  <a:ea typeface="SimHei"/>
                  <a:cs typeface="SimHei"/>
                  <a:sym typeface="SimHei"/>
                </a:rPr>
                <a:t>城</a:t>
              </a:r>
            </a:p>
          </p:txBody>
        </p:sp>
      </p:grpSp>
      <p:grpSp>
        <p:nvGrpSpPr>
          <p:cNvPr id="147" name="Group"/>
          <p:cNvGrpSpPr/>
          <p:nvPr/>
        </p:nvGrpSpPr>
        <p:grpSpPr>
          <a:xfrm>
            <a:off x="1081087" y="4271962"/>
            <a:ext cx="1157288" cy="566738"/>
            <a:chOff x="0" y="0"/>
            <a:chExt cx="1157287" cy="566737"/>
          </a:xfrm>
        </p:grpSpPr>
        <p:sp>
          <p:nvSpPr>
            <p:cNvPr id="145" name="Rounded Rectangle"/>
            <p:cNvSpPr/>
            <p:nvPr/>
          </p:nvSpPr>
          <p:spPr>
            <a:xfrm>
              <a:off x="0" y="0"/>
              <a:ext cx="1157288" cy="566738"/>
            </a:xfrm>
            <a:prstGeom prst="roundRect">
              <a:avLst>
                <a:gd name="adj" fmla="val 16667"/>
              </a:avLst>
            </a:prstGeom>
            <a:blipFill rotWithShape="1">
              <a:blip r:embed="rId4"/>
              <a:srcRect/>
              <a:tile tx="0" ty="0" sx="100000" sy="100000" flip="none" algn="tl"/>
            </a:blip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000"/>
              </a:pPr>
              <a:endParaRPr/>
            </a:p>
          </p:txBody>
        </p:sp>
        <p:sp>
          <p:nvSpPr>
            <p:cNvPr id="146" name="亞捫人"/>
            <p:cNvSpPr txBox="1"/>
            <p:nvPr/>
          </p:nvSpPr>
          <p:spPr>
            <a:xfrm>
              <a:off x="145573" y="59848"/>
              <a:ext cx="866141" cy="447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2000">
                  <a:latin typeface="SimHei"/>
                  <a:ea typeface="SimHei"/>
                  <a:cs typeface="SimHei"/>
                  <a:sym typeface="SimHei"/>
                </a:defRPr>
              </a:lvl1pPr>
            </a:lstStyle>
            <a:p>
              <a:pPr>
                <a:defRPr>
                  <a:latin typeface="+mj-lt"/>
                  <a:ea typeface="+mj-ea"/>
                  <a:cs typeface="+mj-cs"/>
                  <a:sym typeface="Arial"/>
                </a:defRPr>
              </a:pPr>
              <a:r>
                <a:rPr>
                  <a:latin typeface="SimHei"/>
                  <a:ea typeface="SimHei"/>
                  <a:cs typeface="SimHei"/>
                  <a:sym typeface="SimHei"/>
                </a:rPr>
                <a:t>亞捫人</a:t>
              </a:r>
            </a:p>
          </p:txBody>
        </p:sp>
      </p:grpSp>
      <p:sp>
        <p:nvSpPr>
          <p:cNvPr id="148" name="Rectangle"/>
          <p:cNvSpPr/>
          <p:nvPr/>
        </p:nvSpPr>
        <p:spPr>
          <a:xfrm>
            <a:off x="800100" y="2362200"/>
            <a:ext cx="1600200" cy="12192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grpSp>
        <p:nvGrpSpPr>
          <p:cNvPr id="151" name="Group"/>
          <p:cNvGrpSpPr/>
          <p:nvPr/>
        </p:nvGrpSpPr>
        <p:grpSpPr>
          <a:xfrm>
            <a:off x="1022350" y="2490311"/>
            <a:ext cx="1274763" cy="447041"/>
            <a:chOff x="0" y="0"/>
            <a:chExt cx="1274762" cy="447040"/>
          </a:xfrm>
        </p:grpSpPr>
        <p:sp>
          <p:nvSpPr>
            <p:cNvPr id="149" name="Rounded Rectangle"/>
            <p:cNvSpPr/>
            <p:nvPr/>
          </p:nvSpPr>
          <p:spPr>
            <a:xfrm>
              <a:off x="0" y="3651"/>
              <a:ext cx="1274763" cy="439738"/>
            </a:xfrm>
            <a:prstGeom prst="roundRect">
              <a:avLst>
                <a:gd name="adj" fmla="val 16667"/>
              </a:avLst>
            </a:prstGeom>
            <a:blipFill rotWithShape="1">
              <a:blip r:embed="rId2"/>
              <a:srcRect/>
              <a:tile tx="0" ty="0" sx="100000" sy="100000" flip="none" algn="tl"/>
            </a:blip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000"/>
              </a:pPr>
              <a:endParaRPr/>
            </a:p>
          </p:txBody>
        </p:sp>
        <p:sp>
          <p:nvSpPr>
            <p:cNvPr id="150" name="約押"/>
            <p:cNvSpPr txBox="1"/>
            <p:nvPr/>
          </p:nvSpPr>
          <p:spPr>
            <a:xfrm>
              <a:off x="331311" y="0"/>
              <a:ext cx="612141" cy="447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2000">
                  <a:latin typeface="SimHei"/>
                  <a:ea typeface="SimHei"/>
                  <a:cs typeface="SimHei"/>
                  <a:sym typeface="SimHei"/>
                </a:defRPr>
              </a:lvl1pPr>
            </a:lstStyle>
            <a:p>
              <a:pPr>
                <a:defRPr>
                  <a:latin typeface="+mj-lt"/>
                  <a:ea typeface="+mj-ea"/>
                  <a:cs typeface="+mj-cs"/>
                  <a:sym typeface="Arial"/>
                </a:defRPr>
              </a:pPr>
              <a:r>
                <a:rPr>
                  <a:latin typeface="SimHei"/>
                  <a:ea typeface="SimHei"/>
                  <a:cs typeface="SimHei"/>
                  <a:sym typeface="SimHei"/>
                </a:rPr>
                <a:t>約押</a:t>
              </a:r>
            </a:p>
          </p:txBody>
        </p:sp>
      </p:grpSp>
      <p:grpSp>
        <p:nvGrpSpPr>
          <p:cNvPr id="154" name="Group"/>
          <p:cNvGrpSpPr/>
          <p:nvPr/>
        </p:nvGrpSpPr>
        <p:grpSpPr>
          <a:xfrm>
            <a:off x="936625" y="509587"/>
            <a:ext cx="1447800" cy="1135063"/>
            <a:chOff x="0" y="0"/>
            <a:chExt cx="1447800" cy="1135062"/>
          </a:xfrm>
        </p:grpSpPr>
        <p:sp>
          <p:nvSpPr>
            <p:cNvPr id="152" name="Rounded Rectangle"/>
            <p:cNvSpPr/>
            <p:nvPr/>
          </p:nvSpPr>
          <p:spPr>
            <a:xfrm>
              <a:off x="0" y="0"/>
              <a:ext cx="1447800" cy="1135063"/>
            </a:xfrm>
            <a:prstGeom prst="roundRect">
              <a:avLst>
                <a:gd name="adj" fmla="val 16667"/>
              </a:avLst>
            </a:prstGeom>
            <a:blipFill rotWithShape="1">
              <a:blip r:embed="rId4"/>
              <a:srcRect/>
              <a:tile tx="0" ty="0" sx="100000" sy="100000" flip="none" algn="tl"/>
            </a:blip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000"/>
              </a:pPr>
              <a:endParaRPr/>
            </a:p>
          </p:txBody>
        </p:sp>
        <p:sp>
          <p:nvSpPr>
            <p:cNvPr id="153" name="亞蘭人"/>
            <p:cNvSpPr txBox="1"/>
            <p:nvPr/>
          </p:nvSpPr>
          <p:spPr>
            <a:xfrm>
              <a:off x="290829" y="344011"/>
              <a:ext cx="866141" cy="447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2000">
                  <a:latin typeface="SimHei"/>
                  <a:ea typeface="SimHei"/>
                  <a:cs typeface="SimHei"/>
                  <a:sym typeface="SimHei"/>
                </a:defRPr>
              </a:lvl1pPr>
            </a:lstStyle>
            <a:p>
              <a:pPr>
                <a:defRPr>
                  <a:latin typeface="+mj-lt"/>
                  <a:ea typeface="+mj-ea"/>
                  <a:cs typeface="+mj-cs"/>
                  <a:sym typeface="Arial"/>
                </a:defRPr>
              </a:pPr>
              <a:r>
                <a:rPr>
                  <a:latin typeface="SimHei"/>
                  <a:ea typeface="SimHei"/>
                  <a:cs typeface="SimHei"/>
                  <a:sym typeface="SimHei"/>
                </a:rPr>
                <a:t>亞蘭人</a:t>
              </a:r>
            </a:p>
          </p:txBody>
        </p:sp>
      </p:grpSp>
      <p:grpSp>
        <p:nvGrpSpPr>
          <p:cNvPr id="157" name="Group"/>
          <p:cNvGrpSpPr/>
          <p:nvPr/>
        </p:nvGrpSpPr>
        <p:grpSpPr>
          <a:xfrm>
            <a:off x="1022350" y="2985611"/>
            <a:ext cx="1274763" cy="447041"/>
            <a:chOff x="0" y="0"/>
            <a:chExt cx="1274762" cy="447040"/>
          </a:xfrm>
        </p:grpSpPr>
        <p:sp>
          <p:nvSpPr>
            <p:cNvPr id="155" name="Rounded Rectangle"/>
            <p:cNvSpPr/>
            <p:nvPr/>
          </p:nvSpPr>
          <p:spPr>
            <a:xfrm>
              <a:off x="0" y="3651"/>
              <a:ext cx="1274763" cy="439738"/>
            </a:xfrm>
            <a:prstGeom prst="roundRect">
              <a:avLst>
                <a:gd name="adj" fmla="val 16667"/>
              </a:avLst>
            </a:prstGeom>
            <a:blipFill rotWithShape="1">
              <a:blip r:embed="rId2"/>
              <a:srcRect/>
              <a:tile tx="0" ty="0" sx="100000" sy="100000" flip="none" algn="tl"/>
            </a:blip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000"/>
              </a:pPr>
              <a:endParaRPr/>
            </a:p>
          </p:txBody>
        </p:sp>
        <p:sp>
          <p:nvSpPr>
            <p:cNvPr id="156" name="亞比篩"/>
            <p:cNvSpPr txBox="1"/>
            <p:nvPr/>
          </p:nvSpPr>
          <p:spPr>
            <a:xfrm>
              <a:off x="204311" y="0"/>
              <a:ext cx="866141" cy="447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2000">
                  <a:latin typeface="SimHei"/>
                  <a:ea typeface="SimHei"/>
                  <a:cs typeface="SimHei"/>
                  <a:sym typeface="SimHei"/>
                </a:defRPr>
              </a:lvl1pPr>
            </a:lstStyle>
            <a:p>
              <a:pPr>
                <a:defRPr>
                  <a:latin typeface="+mj-lt"/>
                  <a:ea typeface="+mj-ea"/>
                  <a:cs typeface="+mj-cs"/>
                  <a:sym typeface="Arial"/>
                </a:defRPr>
              </a:pPr>
              <a:r>
                <a:rPr>
                  <a:latin typeface="SimHei"/>
                  <a:ea typeface="SimHei"/>
                  <a:cs typeface="SimHei"/>
                  <a:sym typeface="SimHei"/>
                </a:rPr>
                <a:t>亞比篩</a:t>
              </a:r>
            </a:p>
          </p:txBody>
        </p:sp>
      </p:grpSp>
      <p:sp>
        <p:nvSpPr>
          <p:cNvPr id="158" name="Shape"/>
          <p:cNvSpPr/>
          <p:nvPr/>
        </p:nvSpPr>
        <p:spPr>
          <a:xfrm>
            <a:off x="1382712" y="1885950"/>
            <a:ext cx="555626" cy="4635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5400"/>
                </a:moveTo>
                <a:lnTo>
                  <a:pt x="5400" y="5400"/>
                </a:lnTo>
                <a:lnTo>
                  <a:pt x="5400" y="21600"/>
                </a:lnTo>
                <a:lnTo>
                  <a:pt x="16200" y="21600"/>
                </a:lnTo>
                <a:lnTo>
                  <a:pt x="16200" y="5400"/>
                </a:lnTo>
                <a:lnTo>
                  <a:pt x="21600" y="5400"/>
                </a:lnTo>
                <a:lnTo>
                  <a:pt x="10800" y="0"/>
                </a:lnTo>
                <a:close/>
              </a:path>
            </a:pathLst>
          </a:custGeom>
          <a:solidFill>
            <a:srgbClr val="A50021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59" name="Shape"/>
          <p:cNvSpPr/>
          <p:nvPr/>
        </p:nvSpPr>
        <p:spPr>
          <a:xfrm rot="10800000">
            <a:off x="1382712" y="3635375"/>
            <a:ext cx="555626" cy="4635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5400"/>
                </a:moveTo>
                <a:lnTo>
                  <a:pt x="5400" y="5400"/>
                </a:lnTo>
                <a:lnTo>
                  <a:pt x="5400" y="21600"/>
                </a:lnTo>
                <a:lnTo>
                  <a:pt x="16200" y="21600"/>
                </a:lnTo>
                <a:lnTo>
                  <a:pt x="16200" y="5400"/>
                </a:lnTo>
                <a:lnTo>
                  <a:pt x="21600" y="5400"/>
                </a:lnTo>
                <a:lnTo>
                  <a:pt x="10800" y="0"/>
                </a:lnTo>
                <a:close/>
              </a:path>
            </a:pathLst>
          </a:custGeom>
          <a:solidFill>
            <a:srgbClr val="A50021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60" name="在屬靈的征戰中，需要弟兄姊妹彼此幫助，需要屬靈的同伴。…"/>
          <p:cNvSpPr txBox="1"/>
          <p:nvPr/>
        </p:nvSpPr>
        <p:spPr>
          <a:xfrm>
            <a:off x="3210761" y="4462999"/>
            <a:ext cx="5213308" cy="2120452"/>
          </a:xfrm>
          <a:prstGeom prst="rect">
            <a:avLst/>
          </a:prstGeom>
          <a:gradFill>
            <a:gsLst>
              <a:gs pos="0">
                <a:schemeClr val="accent4">
                  <a:hueOff val="-206663"/>
                  <a:satOff val="29896"/>
                  <a:lumOff val="29240"/>
                </a:schemeClr>
              </a:gs>
              <a:gs pos="35000">
                <a:srgbClr val="D8C9EE"/>
              </a:gs>
              <a:gs pos="100000">
                <a:schemeClr val="accent4">
                  <a:hueOff val="-242556"/>
                  <a:satOff val="32941"/>
                  <a:lumOff val="43328"/>
                </a:schemeClr>
              </a:gs>
            </a:gsLst>
            <a:lin ang="16200000"/>
          </a:gradFill>
          <a:ln>
            <a:solidFill>
              <a:srgbClr val="7D60A0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180473" indent="-180473">
              <a:lnSpc>
                <a:spcPct val="150000"/>
              </a:lnSpc>
              <a:buSzPct val="100000"/>
              <a:buChar char="•"/>
            </a:pPr>
            <a:r>
              <a:rPr dirty="0" err="1"/>
              <a:t>在屬靈的征戰中，需要弟兄姊妹彼此幫助，需要屬靈的同伴</a:t>
            </a:r>
            <a:r>
              <a:rPr dirty="0"/>
              <a:t>。</a:t>
            </a:r>
          </a:p>
          <a:p>
            <a:pPr marL="180473" indent="-180473">
              <a:lnSpc>
                <a:spcPct val="150000"/>
              </a:lnSpc>
              <a:buSzPct val="100000"/>
              <a:buChar char="•"/>
            </a:pPr>
            <a:r>
              <a:rPr dirty="0" err="1"/>
              <a:t>為神作戰，當剛強，靠著神作戰</a:t>
            </a:r>
            <a:r>
              <a:rPr dirty="0"/>
              <a:t>。</a:t>
            </a:r>
          </a:p>
          <a:p>
            <a:pPr marL="180473" indent="-180473">
              <a:lnSpc>
                <a:spcPct val="150000"/>
              </a:lnSpc>
              <a:buSzPct val="100000"/>
              <a:buChar char="•"/>
            </a:pPr>
            <a:r>
              <a:rPr dirty="0" err="1"/>
              <a:t>神會成就祂認為好的事，可以放心把結果交在神的手上</a:t>
            </a:r>
            <a:r>
              <a:rPr dirty="0"/>
              <a:t>。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8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4" animBg="1" advAuto="0"/>
      <p:bldP spid="141" grpId="1" build="p" bldLvl="5" animBg="1" advAuto="0"/>
      <p:bldP spid="148" grpId="5" animBg="1" advAuto="0"/>
      <p:bldP spid="151" grpId="2" animBg="1" advAuto="0"/>
      <p:bldP spid="157" grpId="3" animBg="1" advAuto="0"/>
      <p:bldP spid="158" grpId="6" animBg="1" advAuto="0"/>
      <p:bldP spid="159" grpId="7" animBg="1" advAuto="0"/>
      <p:bldP spid="160" grpId="8" build="p" bldLvl="5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" descr="Image"/>
          <p:cNvPicPr>
            <a:picLocks noChangeAspect="1"/>
          </p:cNvPicPr>
          <p:nvPr/>
        </p:nvPicPr>
        <p:blipFill>
          <a:blip r:embed="rId2"/>
          <a:srcRect l="6289" t="6735" r="20807" b="11368"/>
          <a:stretch>
            <a:fillRect/>
          </a:stretch>
        </p:blipFill>
        <p:spPr>
          <a:xfrm>
            <a:off x="6024477" y="4389979"/>
            <a:ext cx="2192845" cy="1744072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守約施慈愛…"/>
          <p:cNvSpPr txBox="1"/>
          <p:nvPr/>
        </p:nvSpPr>
        <p:spPr>
          <a:xfrm>
            <a:off x="960119" y="371475"/>
            <a:ext cx="7223761" cy="3948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20000"/>
              </a:lnSpc>
              <a:spcBef>
                <a:spcPts val="800"/>
              </a:spcBef>
              <a:defRPr sz="2400">
                <a:latin typeface="SimHei"/>
                <a:ea typeface="SimHei"/>
                <a:cs typeface="SimHei"/>
                <a:sym typeface="SimHei"/>
              </a:defRPr>
            </a:pPr>
            <a:r>
              <a:t>守約施慈愛</a:t>
            </a:r>
          </a:p>
          <a:p>
            <a:pPr>
              <a:lnSpc>
                <a:spcPct val="120000"/>
              </a:lnSpc>
              <a:spcBef>
                <a:spcPts val="800"/>
              </a:spcBef>
              <a:defRPr sz="2400">
                <a:latin typeface="SimHei"/>
                <a:ea typeface="SimHei"/>
                <a:cs typeface="SimHei"/>
                <a:sym typeface="SimHei"/>
              </a:defRPr>
            </a:pPr>
            <a:r>
              <a:rPr u="sng"/>
              <a:t>大衛</a:t>
            </a:r>
            <a:r>
              <a:t>問說：「</a:t>
            </a:r>
            <a:r>
              <a:rPr u="sng"/>
              <a:t>掃羅</a:t>
            </a:r>
            <a:r>
              <a:t>家還有剩下的人沒有？我要因</a:t>
            </a:r>
            <a:r>
              <a:rPr u="sng"/>
              <a:t>約拿單</a:t>
            </a:r>
            <a:r>
              <a:t>的緣故向他</a:t>
            </a:r>
            <a:r>
              <a:rPr b="1">
                <a:solidFill>
                  <a:srgbClr val="FF2600"/>
                </a:solidFill>
              </a:rPr>
              <a:t>施恩</a:t>
            </a:r>
            <a:r>
              <a:t>。」（撒下9:1）</a:t>
            </a:r>
          </a:p>
          <a:p>
            <a:pPr>
              <a:lnSpc>
                <a:spcPct val="120000"/>
              </a:lnSpc>
              <a:spcBef>
                <a:spcPts val="800"/>
              </a:spcBef>
              <a:defRPr sz="2400">
                <a:latin typeface="SimHei"/>
                <a:ea typeface="SimHei"/>
                <a:cs typeface="SimHei"/>
                <a:sym typeface="SimHei"/>
              </a:defRPr>
            </a:pPr>
            <a:r>
              <a:rPr u="sng"/>
              <a:t>大衛</a:t>
            </a:r>
            <a:r>
              <a:t>說：「我要照</a:t>
            </a:r>
            <a:r>
              <a:rPr u="sng"/>
              <a:t>哈嫩</a:t>
            </a:r>
            <a:r>
              <a:t>的父親</a:t>
            </a:r>
            <a:r>
              <a:rPr u="sng"/>
              <a:t>拿轄</a:t>
            </a:r>
            <a:r>
              <a:rPr b="1">
                <a:solidFill>
                  <a:srgbClr val="FF2600"/>
                </a:solidFill>
              </a:rPr>
              <a:t>厚待</a:t>
            </a:r>
            <a:r>
              <a:t>我的恩典</a:t>
            </a:r>
            <a:r>
              <a:rPr b="1"/>
              <a:t>，</a:t>
            </a:r>
            <a:r>
              <a:rPr b="1">
                <a:solidFill>
                  <a:srgbClr val="FF2600"/>
                </a:solidFill>
              </a:rPr>
              <a:t>厚待</a:t>
            </a:r>
            <a:r>
              <a:rPr u="sng"/>
              <a:t>哈嫩</a:t>
            </a:r>
            <a:r>
              <a:t>。」⋯⋯（撒下10:2）</a:t>
            </a:r>
          </a:p>
          <a:p>
            <a:pPr>
              <a:lnSpc>
                <a:spcPct val="120000"/>
              </a:lnSpc>
              <a:spcBef>
                <a:spcPts val="800"/>
              </a:spcBef>
              <a:defRPr sz="2400">
                <a:latin typeface="SimHei"/>
                <a:ea typeface="SimHei"/>
                <a:cs typeface="SimHei"/>
                <a:sym typeface="SimHei"/>
              </a:defRPr>
            </a:pPr>
            <a:endParaRPr/>
          </a:p>
          <a:p>
            <a:pPr>
              <a:lnSpc>
                <a:spcPct val="120000"/>
              </a:lnSpc>
              <a:spcBef>
                <a:spcPts val="800"/>
              </a:spcBef>
              <a:defRPr sz="2400">
                <a:latin typeface="SimHei"/>
                <a:ea typeface="SimHei"/>
                <a:cs typeface="SimHei"/>
                <a:sym typeface="SimHei"/>
              </a:defRPr>
            </a:pPr>
            <a:r>
              <a:t>關鍵詞：hesed/checed (khe’-sed)</a:t>
            </a:r>
          </a:p>
        </p:txBody>
      </p:sp>
      <p:sp>
        <p:nvSpPr>
          <p:cNvPr id="26" name="在舊約中經常出現的字（248次）。有憐恤（出現149次），仁慈（出現40次），恩慈（出現30次），良善（出現12次）的意思。這個詞主要用來描寫耶和華無條件的愛，守約的愛，信實的愛。"/>
          <p:cNvSpPr txBox="1"/>
          <p:nvPr/>
        </p:nvSpPr>
        <p:spPr>
          <a:xfrm>
            <a:off x="954039" y="4453887"/>
            <a:ext cx="4717482" cy="1859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20000"/>
              </a:lnSpc>
              <a:spcBef>
                <a:spcPts val="800"/>
              </a:spcBef>
              <a:defRPr sz="1700">
                <a:latin typeface="SimHei"/>
                <a:ea typeface="SimHei"/>
                <a:cs typeface="SimHei"/>
                <a:sym typeface="SimHei"/>
              </a:defRPr>
            </a:pPr>
            <a:r>
              <a:t>在舊約中經常出現的字（248次）。有憐恤（出現149次），仁慈（出現40次），恩慈（出現30次），良善（出現12次）的意思。這個詞主要用來描寫</a:t>
            </a:r>
            <a:r>
              <a:rPr>
                <a:solidFill>
                  <a:srgbClr val="FF2600"/>
                </a:solidFill>
              </a:rPr>
              <a:t>耶和華無條件的愛，守約的愛，信實的愛。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2" animBg="1" advAuto="0"/>
      <p:bldP spid="25" grpId="1" build="p" bldLvl="5" animBg="1" advAuto="0"/>
      <p:bldP spid="26" grpId="3" animBg="1" advAuto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13. 於是，約押和跟隨他的人前進攻打亞蘭人；亞蘭人在約押面前逃跑。…"/>
          <p:cNvSpPr txBox="1"/>
          <p:nvPr/>
        </p:nvSpPr>
        <p:spPr>
          <a:xfrm>
            <a:off x="4360295" y="561975"/>
            <a:ext cx="4280785" cy="36377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20000"/>
              </a:lnSpc>
              <a:spcBef>
                <a:spcPts val="800"/>
              </a:spcBef>
              <a:defRPr sz="2400">
                <a:latin typeface="SimHei"/>
                <a:ea typeface="SimHei"/>
                <a:cs typeface="SimHei"/>
                <a:sym typeface="SimHei"/>
              </a:defRPr>
            </a:pPr>
            <a:r>
              <a:t>13. 於是，約押和跟隨他的人前進攻打亞蘭人；亞蘭人在約押面前逃跑。</a:t>
            </a:r>
          </a:p>
          <a:p>
            <a:pPr>
              <a:lnSpc>
                <a:spcPct val="120000"/>
              </a:lnSpc>
              <a:spcBef>
                <a:spcPts val="800"/>
              </a:spcBef>
              <a:defRPr sz="2400">
                <a:latin typeface="SimHei"/>
                <a:ea typeface="SimHei"/>
                <a:cs typeface="SimHei"/>
                <a:sym typeface="SimHei"/>
              </a:defRPr>
            </a:pPr>
            <a:r>
              <a:t>14. 亞捫人見亞蘭人逃跑，他們也在亞比篩面前逃跑進城。約押就離開亞捫人那裡，回耶路撒冷去了。</a:t>
            </a:r>
            <a:r>
              <a:rPr>
                <a:solidFill>
                  <a:srgbClr val="808080"/>
                </a:solidFill>
              </a:rPr>
              <a:t>(撒下10:13-14)</a:t>
            </a:r>
          </a:p>
        </p:txBody>
      </p:sp>
      <p:grpSp>
        <p:nvGrpSpPr>
          <p:cNvPr id="165" name="Group"/>
          <p:cNvGrpSpPr/>
          <p:nvPr/>
        </p:nvGrpSpPr>
        <p:grpSpPr>
          <a:xfrm>
            <a:off x="1631950" y="5011737"/>
            <a:ext cx="1504950" cy="1516063"/>
            <a:chOff x="0" y="0"/>
            <a:chExt cx="1504950" cy="1516062"/>
          </a:xfrm>
        </p:grpSpPr>
        <p:sp>
          <p:nvSpPr>
            <p:cNvPr id="163" name="Circle"/>
            <p:cNvSpPr/>
            <p:nvPr/>
          </p:nvSpPr>
          <p:spPr>
            <a:xfrm>
              <a:off x="0" y="0"/>
              <a:ext cx="1504950" cy="1516063"/>
            </a:xfrm>
            <a:prstGeom prst="ellipse">
              <a:avLst/>
            </a:prstGeom>
            <a:blipFill rotWithShape="1">
              <a:blip r:embed="rId2"/>
              <a:srcRect/>
              <a:tile tx="0" ty="0" sx="100000" sy="100000" flip="none" algn="tl"/>
            </a:blipFill>
            <a:ln w="57150" cap="flat">
              <a:solidFill>
                <a:srgbClr val="6633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400"/>
              </a:pPr>
              <a:endParaRPr/>
            </a:p>
          </p:txBody>
        </p:sp>
        <p:sp>
          <p:nvSpPr>
            <p:cNvPr id="164" name="城"/>
            <p:cNvSpPr txBox="1"/>
            <p:nvPr/>
          </p:nvSpPr>
          <p:spPr>
            <a:xfrm>
              <a:off x="548005" y="502761"/>
              <a:ext cx="408940" cy="5105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2400">
                  <a:latin typeface="SimHei"/>
                  <a:ea typeface="SimHei"/>
                  <a:cs typeface="SimHei"/>
                  <a:sym typeface="SimHei"/>
                </a:defRPr>
              </a:lvl1pPr>
            </a:lstStyle>
            <a:p>
              <a:pPr>
                <a:defRPr>
                  <a:latin typeface="+mj-lt"/>
                  <a:ea typeface="+mj-ea"/>
                  <a:cs typeface="+mj-cs"/>
                  <a:sym typeface="Arial"/>
                </a:defRPr>
              </a:pPr>
              <a:r>
                <a:rPr>
                  <a:latin typeface="SimHei"/>
                  <a:ea typeface="SimHei"/>
                  <a:cs typeface="SimHei"/>
                  <a:sym typeface="SimHei"/>
                </a:rPr>
                <a:t>城</a:t>
              </a:r>
            </a:p>
          </p:txBody>
        </p:sp>
      </p:grpSp>
      <p:grpSp>
        <p:nvGrpSpPr>
          <p:cNvPr id="168" name="Group"/>
          <p:cNvGrpSpPr/>
          <p:nvPr/>
        </p:nvGrpSpPr>
        <p:grpSpPr>
          <a:xfrm>
            <a:off x="1804987" y="4271962"/>
            <a:ext cx="1157288" cy="566738"/>
            <a:chOff x="0" y="0"/>
            <a:chExt cx="1157287" cy="566737"/>
          </a:xfrm>
        </p:grpSpPr>
        <p:sp>
          <p:nvSpPr>
            <p:cNvPr id="166" name="Rounded Rectangle"/>
            <p:cNvSpPr/>
            <p:nvPr/>
          </p:nvSpPr>
          <p:spPr>
            <a:xfrm>
              <a:off x="0" y="0"/>
              <a:ext cx="1157288" cy="566738"/>
            </a:xfrm>
            <a:prstGeom prst="roundRect">
              <a:avLst>
                <a:gd name="adj" fmla="val 16667"/>
              </a:avLst>
            </a:prstGeom>
            <a:blipFill rotWithShape="1">
              <a:blip r:embed="rId3"/>
              <a:srcRect/>
              <a:tile tx="0" ty="0" sx="100000" sy="100000" flip="none" algn="tl"/>
            </a:blip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000"/>
              </a:pPr>
              <a:endParaRPr/>
            </a:p>
          </p:txBody>
        </p:sp>
        <p:sp>
          <p:nvSpPr>
            <p:cNvPr id="167" name="亞捫人"/>
            <p:cNvSpPr txBox="1"/>
            <p:nvPr/>
          </p:nvSpPr>
          <p:spPr>
            <a:xfrm>
              <a:off x="145573" y="59848"/>
              <a:ext cx="866141" cy="447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2000">
                  <a:latin typeface="SimHei"/>
                  <a:ea typeface="SimHei"/>
                  <a:cs typeface="SimHei"/>
                  <a:sym typeface="SimHei"/>
                </a:defRPr>
              </a:lvl1pPr>
            </a:lstStyle>
            <a:p>
              <a:pPr>
                <a:defRPr>
                  <a:latin typeface="+mj-lt"/>
                  <a:ea typeface="+mj-ea"/>
                  <a:cs typeface="+mj-cs"/>
                  <a:sym typeface="Arial"/>
                </a:defRPr>
              </a:pPr>
              <a:r>
                <a:rPr>
                  <a:latin typeface="SimHei"/>
                  <a:ea typeface="SimHei"/>
                  <a:cs typeface="SimHei"/>
                  <a:sym typeface="SimHei"/>
                </a:rPr>
                <a:t>亞捫人</a:t>
              </a:r>
            </a:p>
          </p:txBody>
        </p:sp>
      </p:grpSp>
      <p:grpSp>
        <p:nvGrpSpPr>
          <p:cNvPr id="171" name="Group"/>
          <p:cNvGrpSpPr/>
          <p:nvPr/>
        </p:nvGrpSpPr>
        <p:grpSpPr>
          <a:xfrm>
            <a:off x="1746250" y="2490311"/>
            <a:ext cx="1274763" cy="447041"/>
            <a:chOff x="0" y="0"/>
            <a:chExt cx="1274762" cy="447040"/>
          </a:xfrm>
        </p:grpSpPr>
        <p:sp>
          <p:nvSpPr>
            <p:cNvPr id="169" name="Rounded Rectangle"/>
            <p:cNvSpPr/>
            <p:nvPr/>
          </p:nvSpPr>
          <p:spPr>
            <a:xfrm>
              <a:off x="0" y="3651"/>
              <a:ext cx="1274763" cy="439738"/>
            </a:xfrm>
            <a:prstGeom prst="roundRect">
              <a:avLst>
                <a:gd name="adj" fmla="val 16667"/>
              </a:avLst>
            </a:prstGeom>
            <a:blipFill rotWithShape="1">
              <a:blip r:embed="rId4"/>
              <a:srcRect/>
              <a:tile tx="0" ty="0" sx="100000" sy="100000" flip="none" algn="tl"/>
            </a:blip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000"/>
              </a:pPr>
              <a:endParaRPr/>
            </a:p>
          </p:txBody>
        </p:sp>
        <p:sp>
          <p:nvSpPr>
            <p:cNvPr id="170" name="約押"/>
            <p:cNvSpPr txBox="1"/>
            <p:nvPr/>
          </p:nvSpPr>
          <p:spPr>
            <a:xfrm>
              <a:off x="331311" y="0"/>
              <a:ext cx="612141" cy="447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2000">
                  <a:latin typeface="SimHei"/>
                  <a:ea typeface="SimHei"/>
                  <a:cs typeface="SimHei"/>
                  <a:sym typeface="SimHei"/>
                </a:defRPr>
              </a:lvl1pPr>
            </a:lstStyle>
            <a:p>
              <a:pPr>
                <a:defRPr>
                  <a:latin typeface="+mj-lt"/>
                  <a:ea typeface="+mj-ea"/>
                  <a:cs typeface="+mj-cs"/>
                  <a:sym typeface="Arial"/>
                </a:defRPr>
              </a:pPr>
              <a:r>
                <a:rPr>
                  <a:latin typeface="SimHei"/>
                  <a:ea typeface="SimHei"/>
                  <a:cs typeface="SimHei"/>
                  <a:sym typeface="SimHei"/>
                </a:rPr>
                <a:t>約押</a:t>
              </a:r>
            </a:p>
          </p:txBody>
        </p:sp>
      </p:grpSp>
      <p:grpSp>
        <p:nvGrpSpPr>
          <p:cNvPr id="174" name="Group"/>
          <p:cNvGrpSpPr/>
          <p:nvPr/>
        </p:nvGrpSpPr>
        <p:grpSpPr>
          <a:xfrm>
            <a:off x="1660525" y="509587"/>
            <a:ext cx="1447800" cy="1135063"/>
            <a:chOff x="0" y="0"/>
            <a:chExt cx="1447800" cy="1135062"/>
          </a:xfrm>
        </p:grpSpPr>
        <p:sp>
          <p:nvSpPr>
            <p:cNvPr id="172" name="Rounded Rectangle"/>
            <p:cNvSpPr/>
            <p:nvPr/>
          </p:nvSpPr>
          <p:spPr>
            <a:xfrm>
              <a:off x="0" y="0"/>
              <a:ext cx="1447800" cy="1135063"/>
            </a:xfrm>
            <a:prstGeom prst="roundRect">
              <a:avLst>
                <a:gd name="adj" fmla="val 16667"/>
              </a:avLst>
            </a:prstGeom>
            <a:blipFill rotWithShape="1">
              <a:blip r:embed="rId3"/>
              <a:srcRect/>
              <a:tile tx="0" ty="0" sx="100000" sy="100000" flip="none" algn="tl"/>
            </a:blip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000"/>
              </a:pPr>
              <a:endParaRPr/>
            </a:p>
          </p:txBody>
        </p:sp>
        <p:sp>
          <p:nvSpPr>
            <p:cNvPr id="173" name="亞蘭人"/>
            <p:cNvSpPr txBox="1"/>
            <p:nvPr/>
          </p:nvSpPr>
          <p:spPr>
            <a:xfrm>
              <a:off x="290829" y="344011"/>
              <a:ext cx="866141" cy="447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2000">
                  <a:latin typeface="SimHei"/>
                  <a:ea typeface="SimHei"/>
                  <a:cs typeface="SimHei"/>
                  <a:sym typeface="SimHei"/>
                </a:defRPr>
              </a:lvl1pPr>
            </a:lstStyle>
            <a:p>
              <a:pPr>
                <a:defRPr>
                  <a:latin typeface="+mj-lt"/>
                  <a:ea typeface="+mj-ea"/>
                  <a:cs typeface="+mj-cs"/>
                  <a:sym typeface="Arial"/>
                </a:defRPr>
              </a:pPr>
              <a:r>
                <a:rPr>
                  <a:latin typeface="SimHei"/>
                  <a:ea typeface="SimHei"/>
                  <a:cs typeface="SimHei"/>
                  <a:sym typeface="SimHei"/>
                </a:rPr>
                <a:t>亞蘭人</a:t>
              </a:r>
            </a:p>
          </p:txBody>
        </p:sp>
      </p:grpSp>
      <p:grpSp>
        <p:nvGrpSpPr>
          <p:cNvPr id="177" name="Group"/>
          <p:cNvGrpSpPr/>
          <p:nvPr/>
        </p:nvGrpSpPr>
        <p:grpSpPr>
          <a:xfrm>
            <a:off x="1746250" y="2985611"/>
            <a:ext cx="1274763" cy="447041"/>
            <a:chOff x="0" y="0"/>
            <a:chExt cx="1274762" cy="447040"/>
          </a:xfrm>
        </p:grpSpPr>
        <p:sp>
          <p:nvSpPr>
            <p:cNvPr id="175" name="Rounded Rectangle"/>
            <p:cNvSpPr/>
            <p:nvPr/>
          </p:nvSpPr>
          <p:spPr>
            <a:xfrm>
              <a:off x="0" y="3651"/>
              <a:ext cx="1274763" cy="439738"/>
            </a:xfrm>
            <a:prstGeom prst="roundRect">
              <a:avLst>
                <a:gd name="adj" fmla="val 16667"/>
              </a:avLst>
            </a:prstGeom>
            <a:blipFill rotWithShape="1">
              <a:blip r:embed="rId4"/>
              <a:srcRect/>
              <a:tile tx="0" ty="0" sx="100000" sy="100000" flip="none" algn="tl"/>
            </a:blip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000"/>
              </a:pPr>
              <a:endParaRPr/>
            </a:p>
          </p:txBody>
        </p:sp>
        <p:sp>
          <p:nvSpPr>
            <p:cNvPr id="176" name="亞比篩"/>
            <p:cNvSpPr txBox="1"/>
            <p:nvPr/>
          </p:nvSpPr>
          <p:spPr>
            <a:xfrm>
              <a:off x="204311" y="0"/>
              <a:ext cx="866141" cy="447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2000">
                  <a:latin typeface="SimHei"/>
                  <a:ea typeface="SimHei"/>
                  <a:cs typeface="SimHei"/>
                  <a:sym typeface="SimHei"/>
                </a:defRPr>
              </a:lvl1pPr>
            </a:lstStyle>
            <a:p>
              <a:pPr>
                <a:defRPr>
                  <a:latin typeface="+mj-lt"/>
                  <a:ea typeface="+mj-ea"/>
                  <a:cs typeface="+mj-cs"/>
                  <a:sym typeface="Arial"/>
                </a:defRPr>
              </a:pPr>
              <a:r>
                <a:rPr>
                  <a:latin typeface="SimHei"/>
                  <a:ea typeface="SimHei"/>
                  <a:cs typeface="SimHei"/>
                  <a:sym typeface="SimHei"/>
                </a:rPr>
                <a:t>亞比篩</a:t>
              </a:r>
            </a:p>
          </p:txBody>
        </p:sp>
      </p:grpSp>
      <p:sp>
        <p:nvSpPr>
          <p:cNvPr id="178" name="Shape"/>
          <p:cNvSpPr/>
          <p:nvPr/>
        </p:nvSpPr>
        <p:spPr>
          <a:xfrm>
            <a:off x="2106612" y="1885950"/>
            <a:ext cx="555626" cy="4635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5400"/>
                </a:moveTo>
                <a:lnTo>
                  <a:pt x="5400" y="5400"/>
                </a:lnTo>
                <a:lnTo>
                  <a:pt x="5400" y="21600"/>
                </a:lnTo>
                <a:lnTo>
                  <a:pt x="16200" y="21600"/>
                </a:lnTo>
                <a:lnTo>
                  <a:pt x="16200" y="5400"/>
                </a:lnTo>
                <a:lnTo>
                  <a:pt x="21600" y="5400"/>
                </a:lnTo>
                <a:lnTo>
                  <a:pt x="10800" y="0"/>
                </a:lnTo>
                <a:close/>
              </a:path>
            </a:pathLst>
          </a:custGeom>
          <a:solidFill>
            <a:srgbClr val="A50021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79" name="Shape"/>
          <p:cNvSpPr/>
          <p:nvPr/>
        </p:nvSpPr>
        <p:spPr>
          <a:xfrm rot="10800000">
            <a:off x="2106612" y="3635375"/>
            <a:ext cx="555626" cy="4635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5400"/>
                </a:moveTo>
                <a:lnTo>
                  <a:pt x="5400" y="5400"/>
                </a:lnTo>
                <a:lnTo>
                  <a:pt x="5400" y="21600"/>
                </a:lnTo>
                <a:lnTo>
                  <a:pt x="16200" y="21600"/>
                </a:lnTo>
                <a:lnTo>
                  <a:pt x="16200" y="5400"/>
                </a:lnTo>
                <a:lnTo>
                  <a:pt x="21600" y="5400"/>
                </a:lnTo>
                <a:lnTo>
                  <a:pt x="10800" y="0"/>
                </a:lnTo>
                <a:close/>
              </a:path>
            </a:pathLst>
          </a:custGeom>
          <a:solidFill>
            <a:srgbClr val="A50021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" dur="500" fill="hold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xit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6" dur="500" fill="hold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 fill="hold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xit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 fill="hold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" grpId="1" build="p" bldLvl="5" animBg="1" advAuto="0"/>
      <p:bldP spid="168" grpId="4" animBg="1" advAuto="0"/>
      <p:bldP spid="174" grpId="2" animBg="1" advAuto="0"/>
      <p:bldP spid="178" grpId="3" animBg="1" advAuto="0"/>
      <p:bldP spid="179" grpId="5" animBg="1" advAuto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kings12a.jpeg" descr="kings12a.jpeg"/>
          <p:cNvPicPr>
            <a:picLocks noChangeAspect="1"/>
          </p:cNvPicPr>
          <p:nvPr/>
        </p:nvPicPr>
        <p:blipFill>
          <a:blip r:embed="rId2"/>
          <a:srcRect l="16177" t="26666" r="30435" b="16667"/>
          <a:stretch>
            <a:fillRect/>
          </a:stretch>
        </p:blipFill>
        <p:spPr>
          <a:xfrm>
            <a:off x="0" y="0"/>
            <a:ext cx="4437063" cy="6858001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82" name="亞捫"/>
          <p:cNvSpPr txBox="1"/>
          <p:nvPr/>
        </p:nvSpPr>
        <p:spPr>
          <a:xfrm>
            <a:off x="2667000" y="4595812"/>
            <a:ext cx="556701" cy="391601"/>
          </a:xfrm>
          <a:prstGeom prst="rect">
            <a:avLst/>
          </a:prstGeom>
          <a:solidFill>
            <a:srgbClr val="A50021">
              <a:alpha val="69999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8000" tIns="18000" rIns="18000" bIns="18000">
            <a:spAutoFit/>
          </a:bodyPr>
          <a:lstStyle>
            <a:lvl1pPr>
              <a:defRPr sz="2000">
                <a:solidFill>
                  <a:srgbClr val="FFFFFF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r>
              <a:rPr>
                <a:latin typeface="SimHei"/>
                <a:ea typeface="SimHei"/>
                <a:cs typeface="SimHei"/>
                <a:sym typeface="SimHei"/>
              </a:rPr>
              <a:t>亞捫</a:t>
            </a:r>
          </a:p>
        </p:txBody>
      </p:sp>
      <p:sp>
        <p:nvSpPr>
          <p:cNvPr id="183" name="瑣巴"/>
          <p:cNvSpPr txBox="1"/>
          <p:nvPr/>
        </p:nvSpPr>
        <p:spPr>
          <a:xfrm>
            <a:off x="3048000" y="762000"/>
            <a:ext cx="556701" cy="391601"/>
          </a:xfrm>
          <a:prstGeom prst="rect">
            <a:avLst/>
          </a:prstGeom>
          <a:solidFill>
            <a:srgbClr val="A50021">
              <a:alpha val="69999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8000" tIns="18000" rIns="18000" bIns="18000">
            <a:spAutoFit/>
          </a:bodyPr>
          <a:lstStyle>
            <a:lvl1pPr>
              <a:defRPr sz="2000">
                <a:solidFill>
                  <a:srgbClr val="FFFFFF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r>
              <a:rPr>
                <a:latin typeface="SimHei"/>
                <a:ea typeface="SimHei"/>
                <a:cs typeface="SimHei"/>
                <a:sym typeface="SimHei"/>
              </a:rPr>
              <a:t>瑣巴</a:t>
            </a:r>
          </a:p>
        </p:txBody>
      </p:sp>
      <p:sp>
        <p:nvSpPr>
          <p:cNvPr id="184" name="亞蘭人再次來戰（15-19）…"/>
          <p:cNvSpPr txBox="1"/>
          <p:nvPr/>
        </p:nvSpPr>
        <p:spPr>
          <a:xfrm>
            <a:off x="4846320" y="561975"/>
            <a:ext cx="3794760" cy="53736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20000"/>
              </a:lnSpc>
              <a:spcBef>
                <a:spcPts val="800"/>
              </a:spcBef>
              <a:defRPr sz="2200" b="1">
                <a:latin typeface="SimHei"/>
                <a:ea typeface="SimHei"/>
                <a:cs typeface="SimHei"/>
                <a:sym typeface="SimHei"/>
              </a:defRPr>
            </a:pPr>
            <a:r>
              <a:t>亞蘭人再次來戰（15-19）</a:t>
            </a:r>
          </a:p>
          <a:p>
            <a:pPr>
              <a:lnSpc>
                <a:spcPct val="120000"/>
              </a:lnSpc>
              <a:spcBef>
                <a:spcPts val="800"/>
              </a:spcBef>
              <a:defRPr sz="2200">
                <a:latin typeface="SimHei"/>
                <a:ea typeface="SimHei"/>
                <a:cs typeface="SimHei"/>
                <a:sym typeface="SimHei"/>
              </a:defRPr>
            </a:pPr>
            <a:r>
              <a:t>15. 亞蘭人見自己被以色列人打敗，就又聚集。</a:t>
            </a:r>
          </a:p>
          <a:p>
            <a:pPr>
              <a:lnSpc>
                <a:spcPct val="120000"/>
              </a:lnSpc>
              <a:spcBef>
                <a:spcPts val="800"/>
              </a:spcBef>
              <a:defRPr sz="2200">
                <a:latin typeface="SimHei"/>
                <a:ea typeface="SimHei"/>
                <a:cs typeface="SimHei"/>
                <a:sym typeface="SimHei"/>
              </a:defRPr>
            </a:pPr>
            <a:r>
              <a:t>16. 哈大底謝差遣人，將大河那邊的亞蘭人調來；他們到了希蘭，哈大底謝的將軍朔法率領他們。</a:t>
            </a:r>
          </a:p>
          <a:p>
            <a:pPr>
              <a:lnSpc>
                <a:spcPct val="120000"/>
              </a:lnSpc>
              <a:spcBef>
                <a:spcPts val="800"/>
              </a:spcBef>
              <a:defRPr sz="2200">
                <a:latin typeface="SimHei"/>
                <a:ea typeface="SimHei"/>
                <a:cs typeface="SimHei"/>
                <a:sym typeface="SimHei"/>
              </a:defRPr>
            </a:pPr>
            <a:r>
              <a:t>17. 有人告訴大衛，他就聚集以色列眾人，過約但河，來到希蘭。亞蘭人迎著大衛擺陣，與他打仗。</a:t>
            </a:r>
            <a:r>
              <a:rPr>
                <a:solidFill>
                  <a:srgbClr val="808080"/>
                </a:solidFill>
              </a:rPr>
              <a:t>(撒下10:15-17)</a:t>
            </a:r>
          </a:p>
        </p:txBody>
      </p:sp>
      <p:grpSp>
        <p:nvGrpSpPr>
          <p:cNvPr id="187" name="Group"/>
          <p:cNvGrpSpPr/>
          <p:nvPr/>
        </p:nvGrpSpPr>
        <p:grpSpPr>
          <a:xfrm>
            <a:off x="3317869" y="3036887"/>
            <a:ext cx="850906" cy="391601"/>
            <a:chOff x="0" y="0"/>
            <a:chExt cx="850905" cy="391600"/>
          </a:xfrm>
        </p:grpSpPr>
        <p:sp>
          <p:nvSpPr>
            <p:cNvPr id="185" name="Shape"/>
            <p:cNvSpPr/>
            <p:nvPr/>
          </p:nvSpPr>
          <p:spPr>
            <a:xfrm>
              <a:off x="0" y="0"/>
              <a:ext cx="850906" cy="3587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851" y="0"/>
                  </a:moveTo>
                  <a:lnTo>
                    <a:pt x="6851" y="3600"/>
                  </a:lnTo>
                  <a:lnTo>
                    <a:pt x="0" y="2963"/>
                  </a:lnTo>
                  <a:lnTo>
                    <a:pt x="6851" y="9000"/>
                  </a:lnTo>
                  <a:lnTo>
                    <a:pt x="6851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9309" y="0"/>
                  </a:lnTo>
                  <a:close/>
                </a:path>
              </a:pathLst>
            </a:custGeom>
            <a:solidFill>
              <a:srgbClr val="003366">
                <a:alpha val="69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86" name="希蘭"/>
            <p:cNvSpPr txBox="1"/>
            <p:nvPr/>
          </p:nvSpPr>
          <p:spPr>
            <a:xfrm>
              <a:off x="287880" y="0"/>
              <a:ext cx="556701" cy="391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18000" tIns="18000" rIns="18000" bIns="18000" numCol="1" anchor="t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SimHei"/>
                  <a:ea typeface="SimHei"/>
                  <a:cs typeface="SimHei"/>
                  <a:sym typeface="SimHei"/>
                </a:defRPr>
              </a:lvl1pPr>
            </a:lstStyle>
            <a:p>
              <a:pPr>
                <a:defRPr>
                  <a:latin typeface="+mj-lt"/>
                  <a:ea typeface="+mj-ea"/>
                  <a:cs typeface="+mj-cs"/>
                  <a:sym typeface="Arial"/>
                </a:defRPr>
              </a:pPr>
              <a:r>
                <a:rPr>
                  <a:latin typeface="SimHei"/>
                  <a:ea typeface="SimHei"/>
                  <a:cs typeface="SimHei"/>
                  <a:sym typeface="SimHei"/>
                </a:rPr>
                <a:t>希蘭</a:t>
              </a:r>
            </a:p>
          </p:txBody>
        </p:sp>
      </p:grpSp>
      <p:sp>
        <p:nvSpPr>
          <p:cNvPr id="188" name="Circle"/>
          <p:cNvSpPr/>
          <p:nvPr/>
        </p:nvSpPr>
        <p:spPr>
          <a:xfrm>
            <a:off x="3227387" y="3040062"/>
            <a:ext cx="88901" cy="88901"/>
          </a:xfrm>
          <a:prstGeom prst="ellipse">
            <a:avLst/>
          </a:prstGeom>
          <a:solidFill>
            <a:srgbClr val="A50021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grpSp>
        <p:nvGrpSpPr>
          <p:cNvPr id="191" name="Group"/>
          <p:cNvGrpSpPr/>
          <p:nvPr/>
        </p:nvGrpSpPr>
        <p:grpSpPr>
          <a:xfrm>
            <a:off x="161925" y="4638674"/>
            <a:ext cx="1289033" cy="391602"/>
            <a:chOff x="0" y="0"/>
            <a:chExt cx="1289032" cy="391600"/>
          </a:xfrm>
        </p:grpSpPr>
        <p:sp>
          <p:nvSpPr>
            <p:cNvPr id="189" name="Shape"/>
            <p:cNvSpPr/>
            <p:nvPr/>
          </p:nvSpPr>
          <p:spPr>
            <a:xfrm>
              <a:off x="0" y="0"/>
              <a:ext cx="1289033" cy="3587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18249" y="21600"/>
                  </a:lnTo>
                  <a:lnTo>
                    <a:pt x="18249" y="9000"/>
                  </a:lnTo>
                  <a:lnTo>
                    <a:pt x="21600" y="7073"/>
                  </a:lnTo>
                  <a:lnTo>
                    <a:pt x="18249" y="3600"/>
                  </a:lnTo>
                  <a:lnTo>
                    <a:pt x="18249" y="0"/>
                  </a:lnTo>
                  <a:lnTo>
                    <a:pt x="10645" y="0"/>
                  </a:lnTo>
                  <a:close/>
                </a:path>
              </a:pathLst>
            </a:custGeom>
            <a:solidFill>
              <a:srgbClr val="003366">
                <a:alpha val="69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r">
                <a:defRPr sz="2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90" name="耶路撒冷"/>
            <p:cNvSpPr txBox="1"/>
            <p:nvPr/>
          </p:nvSpPr>
          <p:spPr>
            <a:xfrm>
              <a:off x="6324" y="0"/>
              <a:ext cx="1064701" cy="391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18000" tIns="18000" rIns="18000" bIns="18000" numCol="1" anchor="t">
              <a:spAutoFit/>
            </a:bodyPr>
            <a:lstStyle>
              <a:lvl1pPr algn="r">
                <a:defRPr sz="2000">
                  <a:solidFill>
                    <a:srgbClr val="FFFFFF"/>
                  </a:solidFill>
                  <a:latin typeface="SimHei"/>
                  <a:ea typeface="SimHei"/>
                  <a:cs typeface="SimHei"/>
                  <a:sym typeface="SimHei"/>
                </a:defRPr>
              </a:lvl1pPr>
            </a:lstStyle>
            <a:p>
              <a:pPr>
                <a:defRPr>
                  <a:latin typeface="+mj-lt"/>
                  <a:ea typeface="+mj-ea"/>
                  <a:cs typeface="+mj-cs"/>
                  <a:sym typeface="Arial"/>
                </a:defRPr>
              </a:pPr>
              <a:r>
                <a:rPr>
                  <a:latin typeface="SimHei"/>
                  <a:ea typeface="SimHei"/>
                  <a:cs typeface="SimHei"/>
                  <a:sym typeface="SimHei"/>
                </a:rPr>
                <a:t>耶路撒冷</a:t>
              </a:r>
            </a:p>
          </p:txBody>
        </p:sp>
      </p:grpSp>
      <p:sp>
        <p:nvSpPr>
          <p:cNvPr id="192" name="Line"/>
          <p:cNvSpPr/>
          <p:nvPr/>
        </p:nvSpPr>
        <p:spPr>
          <a:xfrm>
            <a:off x="1514475" y="3152775"/>
            <a:ext cx="1714500" cy="1608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1880" y="20726"/>
                  <a:pt x="7660" y="19873"/>
                  <a:pt x="11260" y="16269"/>
                </a:cubicBezTo>
                <a:cubicBezTo>
                  <a:pt x="14860" y="12666"/>
                  <a:pt x="19440" y="3390"/>
                  <a:pt x="21600" y="0"/>
                </a:cubicBezTo>
              </a:path>
            </a:pathLst>
          </a:custGeom>
          <a:ln w="28575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3" name="Circle"/>
          <p:cNvSpPr/>
          <p:nvPr/>
        </p:nvSpPr>
        <p:spPr>
          <a:xfrm>
            <a:off x="1455737" y="4703762"/>
            <a:ext cx="107951" cy="107951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" grpId="1" build="p" bldLvl="5" animBg="1" advAuto="0"/>
      <p:bldP spid="187" grpId="2" animBg="1" advAuto="0"/>
      <p:bldP spid="188" grpId="3" animBg="1" advAuto="0"/>
      <p:bldP spid="192" grpId="4" animBg="1" advAuto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kings12a.jpeg" descr="kings12a.jpeg"/>
          <p:cNvPicPr>
            <a:picLocks noChangeAspect="1"/>
          </p:cNvPicPr>
          <p:nvPr/>
        </p:nvPicPr>
        <p:blipFill>
          <a:blip r:embed="rId2"/>
          <a:srcRect l="16177" t="26666" r="30435" b="16667"/>
          <a:stretch>
            <a:fillRect/>
          </a:stretch>
        </p:blipFill>
        <p:spPr>
          <a:xfrm>
            <a:off x="0" y="0"/>
            <a:ext cx="4437063" cy="6858001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96" name="瑣巴"/>
          <p:cNvSpPr txBox="1"/>
          <p:nvPr/>
        </p:nvSpPr>
        <p:spPr>
          <a:xfrm>
            <a:off x="3048000" y="762000"/>
            <a:ext cx="556701" cy="391601"/>
          </a:xfrm>
          <a:prstGeom prst="rect">
            <a:avLst/>
          </a:prstGeom>
          <a:solidFill>
            <a:srgbClr val="A50021">
              <a:alpha val="69999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8000" tIns="18000" rIns="18000" bIns="18000">
            <a:spAutoFit/>
          </a:bodyPr>
          <a:lstStyle>
            <a:lvl1pPr>
              <a:defRPr sz="2000">
                <a:solidFill>
                  <a:srgbClr val="FFFFFF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r>
              <a:rPr>
                <a:latin typeface="SimHei"/>
                <a:ea typeface="SimHei"/>
                <a:cs typeface="SimHei"/>
                <a:sym typeface="SimHei"/>
              </a:rPr>
              <a:t>瑣巴</a:t>
            </a:r>
          </a:p>
        </p:txBody>
      </p:sp>
      <p:sp>
        <p:nvSpPr>
          <p:cNvPr id="197" name="18. 亞蘭人在以色列人面前逃跑；大衛殺了亞蘭七百輛戰車的人，四萬馬兵(代上19:18作七千輛戰車的人和四萬步兵)，又殺了亞蘭的將軍朔法。…"/>
          <p:cNvSpPr txBox="1"/>
          <p:nvPr/>
        </p:nvSpPr>
        <p:spPr>
          <a:xfrm>
            <a:off x="4846320" y="561975"/>
            <a:ext cx="3794760" cy="3701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20000"/>
              </a:lnSpc>
              <a:spcBef>
                <a:spcPts val="800"/>
              </a:spcBef>
              <a:defRPr sz="1900">
                <a:latin typeface="SimHei"/>
                <a:ea typeface="SimHei"/>
                <a:cs typeface="SimHei"/>
                <a:sym typeface="SimHei"/>
              </a:defRPr>
            </a:pPr>
            <a:r>
              <a:t>18. 亞蘭人在以色列人面前逃跑；大衛殺了亞蘭七百輛戰車的人，四萬馬兵</a:t>
            </a:r>
            <a:r>
              <a:rPr>
                <a:solidFill>
                  <a:srgbClr val="996633"/>
                </a:solidFill>
              </a:rPr>
              <a:t>(代上19:18作七千輛戰車的人和四萬步兵)</a:t>
            </a:r>
            <a:r>
              <a:t>，又殺了亞蘭的將軍朔法。</a:t>
            </a:r>
          </a:p>
          <a:p>
            <a:pPr>
              <a:lnSpc>
                <a:spcPct val="120000"/>
              </a:lnSpc>
              <a:spcBef>
                <a:spcPts val="800"/>
              </a:spcBef>
              <a:defRPr sz="1900">
                <a:latin typeface="SimHei"/>
                <a:ea typeface="SimHei"/>
                <a:cs typeface="SimHei"/>
                <a:sym typeface="SimHei"/>
              </a:defRPr>
            </a:pPr>
            <a:r>
              <a:t>19. 屬哈大底謝的諸王見自己被以色列人打敗，就與以色列人和好，歸服他們。於是亞蘭人不敢再幫助亞捫人了。</a:t>
            </a:r>
            <a:r>
              <a:rPr>
                <a:solidFill>
                  <a:srgbClr val="808080"/>
                </a:solidFill>
              </a:rPr>
              <a:t>(撒下10:18-19)</a:t>
            </a:r>
          </a:p>
        </p:txBody>
      </p:sp>
      <p:sp>
        <p:nvSpPr>
          <p:cNvPr id="198" name="亞捫"/>
          <p:cNvSpPr txBox="1"/>
          <p:nvPr/>
        </p:nvSpPr>
        <p:spPr>
          <a:xfrm>
            <a:off x="2667000" y="4595812"/>
            <a:ext cx="556701" cy="391601"/>
          </a:xfrm>
          <a:prstGeom prst="rect">
            <a:avLst/>
          </a:prstGeom>
          <a:solidFill>
            <a:srgbClr val="A50021">
              <a:alpha val="69999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8000" tIns="18000" rIns="18000" bIns="18000">
            <a:spAutoFit/>
          </a:bodyPr>
          <a:lstStyle>
            <a:lvl1pPr>
              <a:defRPr sz="2000">
                <a:solidFill>
                  <a:srgbClr val="FFFFFF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r>
              <a:rPr>
                <a:latin typeface="SimHei"/>
                <a:ea typeface="SimHei"/>
                <a:cs typeface="SimHei"/>
                <a:sym typeface="SimHei"/>
              </a:rPr>
              <a:t>亞捫</a:t>
            </a:r>
          </a:p>
        </p:txBody>
      </p:sp>
      <p:grpSp>
        <p:nvGrpSpPr>
          <p:cNvPr id="201" name="Group"/>
          <p:cNvGrpSpPr/>
          <p:nvPr/>
        </p:nvGrpSpPr>
        <p:grpSpPr>
          <a:xfrm>
            <a:off x="3317869" y="3036887"/>
            <a:ext cx="850906" cy="391601"/>
            <a:chOff x="0" y="0"/>
            <a:chExt cx="850905" cy="391600"/>
          </a:xfrm>
        </p:grpSpPr>
        <p:sp>
          <p:nvSpPr>
            <p:cNvPr id="199" name="Shape"/>
            <p:cNvSpPr/>
            <p:nvPr/>
          </p:nvSpPr>
          <p:spPr>
            <a:xfrm>
              <a:off x="0" y="0"/>
              <a:ext cx="850906" cy="3587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851" y="0"/>
                  </a:moveTo>
                  <a:lnTo>
                    <a:pt x="6851" y="3600"/>
                  </a:lnTo>
                  <a:lnTo>
                    <a:pt x="0" y="2963"/>
                  </a:lnTo>
                  <a:lnTo>
                    <a:pt x="6851" y="9000"/>
                  </a:lnTo>
                  <a:lnTo>
                    <a:pt x="6851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9309" y="0"/>
                  </a:lnTo>
                  <a:close/>
                </a:path>
              </a:pathLst>
            </a:custGeom>
            <a:solidFill>
              <a:srgbClr val="003366">
                <a:alpha val="69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00" name="希蘭"/>
            <p:cNvSpPr txBox="1"/>
            <p:nvPr/>
          </p:nvSpPr>
          <p:spPr>
            <a:xfrm>
              <a:off x="287880" y="0"/>
              <a:ext cx="556701" cy="391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18000" tIns="18000" rIns="18000" bIns="18000" numCol="1" anchor="t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SimHei"/>
                  <a:ea typeface="SimHei"/>
                  <a:cs typeface="SimHei"/>
                  <a:sym typeface="SimHei"/>
                </a:defRPr>
              </a:lvl1pPr>
            </a:lstStyle>
            <a:p>
              <a:pPr>
                <a:defRPr>
                  <a:latin typeface="+mj-lt"/>
                  <a:ea typeface="+mj-ea"/>
                  <a:cs typeface="+mj-cs"/>
                  <a:sym typeface="Arial"/>
                </a:defRPr>
              </a:pPr>
              <a:r>
                <a:rPr>
                  <a:latin typeface="SimHei"/>
                  <a:ea typeface="SimHei"/>
                  <a:cs typeface="SimHei"/>
                  <a:sym typeface="SimHei"/>
                </a:rPr>
                <a:t>希蘭</a:t>
              </a:r>
            </a:p>
          </p:txBody>
        </p:sp>
      </p:grpSp>
      <p:sp>
        <p:nvSpPr>
          <p:cNvPr id="202" name="Circle"/>
          <p:cNvSpPr/>
          <p:nvPr/>
        </p:nvSpPr>
        <p:spPr>
          <a:xfrm>
            <a:off x="3227387" y="3040062"/>
            <a:ext cx="88901" cy="88901"/>
          </a:xfrm>
          <a:prstGeom prst="ellipse">
            <a:avLst/>
          </a:prstGeom>
          <a:solidFill>
            <a:srgbClr val="A50021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grpSp>
        <p:nvGrpSpPr>
          <p:cNvPr id="205" name="Group"/>
          <p:cNvGrpSpPr/>
          <p:nvPr/>
        </p:nvGrpSpPr>
        <p:grpSpPr>
          <a:xfrm>
            <a:off x="161925" y="4638674"/>
            <a:ext cx="1289033" cy="391602"/>
            <a:chOff x="0" y="0"/>
            <a:chExt cx="1289032" cy="391600"/>
          </a:xfrm>
        </p:grpSpPr>
        <p:sp>
          <p:nvSpPr>
            <p:cNvPr id="203" name="Shape"/>
            <p:cNvSpPr/>
            <p:nvPr/>
          </p:nvSpPr>
          <p:spPr>
            <a:xfrm>
              <a:off x="0" y="0"/>
              <a:ext cx="1289033" cy="3587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18249" y="21600"/>
                  </a:lnTo>
                  <a:lnTo>
                    <a:pt x="18249" y="9000"/>
                  </a:lnTo>
                  <a:lnTo>
                    <a:pt x="21600" y="7073"/>
                  </a:lnTo>
                  <a:lnTo>
                    <a:pt x="18249" y="3600"/>
                  </a:lnTo>
                  <a:lnTo>
                    <a:pt x="18249" y="0"/>
                  </a:lnTo>
                  <a:lnTo>
                    <a:pt x="10645" y="0"/>
                  </a:lnTo>
                  <a:close/>
                </a:path>
              </a:pathLst>
            </a:custGeom>
            <a:solidFill>
              <a:srgbClr val="003366">
                <a:alpha val="69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r">
                <a:defRPr sz="2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04" name="耶路撒冷"/>
            <p:cNvSpPr txBox="1"/>
            <p:nvPr/>
          </p:nvSpPr>
          <p:spPr>
            <a:xfrm>
              <a:off x="6324" y="0"/>
              <a:ext cx="1064701" cy="391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18000" tIns="18000" rIns="18000" bIns="18000" numCol="1" anchor="t">
              <a:spAutoFit/>
            </a:bodyPr>
            <a:lstStyle>
              <a:lvl1pPr algn="r">
                <a:defRPr sz="2000">
                  <a:solidFill>
                    <a:srgbClr val="FFFFFF"/>
                  </a:solidFill>
                  <a:latin typeface="SimHei"/>
                  <a:ea typeface="SimHei"/>
                  <a:cs typeface="SimHei"/>
                  <a:sym typeface="SimHei"/>
                </a:defRPr>
              </a:lvl1pPr>
            </a:lstStyle>
            <a:p>
              <a:pPr>
                <a:defRPr>
                  <a:latin typeface="+mj-lt"/>
                  <a:ea typeface="+mj-ea"/>
                  <a:cs typeface="+mj-cs"/>
                  <a:sym typeface="Arial"/>
                </a:defRPr>
              </a:pPr>
              <a:r>
                <a:rPr>
                  <a:latin typeface="SimHei"/>
                  <a:ea typeface="SimHei"/>
                  <a:cs typeface="SimHei"/>
                  <a:sym typeface="SimHei"/>
                </a:rPr>
                <a:t>耶路撒冷</a:t>
              </a:r>
            </a:p>
          </p:txBody>
        </p:sp>
      </p:grpSp>
      <p:sp>
        <p:nvSpPr>
          <p:cNvPr id="206" name="Line"/>
          <p:cNvSpPr/>
          <p:nvPr/>
        </p:nvSpPr>
        <p:spPr>
          <a:xfrm>
            <a:off x="1514475" y="3152775"/>
            <a:ext cx="1714500" cy="1608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1880" y="20726"/>
                  <a:pt x="7660" y="19873"/>
                  <a:pt x="11260" y="16269"/>
                </a:cubicBezTo>
                <a:cubicBezTo>
                  <a:pt x="14860" y="12666"/>
                  <a:pt x="19440" y="3390"/>
                  <a:pt x="21600" y="0"/>
                </a:cubicBezTo>
              </a:path>
            </a:pathLst>
          </a:custGeom>
          <a:ln w="28575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7" name="Circle"/>
          <p:cNvSpPr/>
          <p:nvPr/>
        </p:nvSpPr>
        <p:spPr>
          <a:xfrm>
            <a:off x="1455737" y="4703762"/>
            <a:ext cx="107951" cy="107951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08" name="大衛厚待哈嫩，雖然反被報惡。但是神藉著這件事情，幫大衛打贏了這兩場戰爭，讓大衛的國度四境安穩。耶和華賞善罰惡，耶和華坐著為王。"/>
          <p:cNvSpPr txBox="1"/>
          <p:nvPr/>
        </p:nvSpPr>
        <p:spPr>
          <a:xfrm>
            <a:off x="4923968" y="4630961"/>
            <a:ext cx="3639464" cy="1688466"/>
          </a:xfrm>
          <a:prstGeom prst="rect">
            <a:avLst/>
          </a:prstGeom>
          <a:gradFill>
            <a:gsLst>
              <a:gs pos="0">
                <a:schemeClr val="accent4">
                  <a:hueOff val="-206663"/>
                  <a:satOff val="29896"/>
                  <a:lumOff val="29240"/>
                </a:schemeClr>
              </a:gs>
              <a:gs pos="35000">
                <a:srgbClr val="D8C9EE"/>
              </a:gs>
              <a:gs pos="100000">
                <a:schemeClr val="accent4">
                  <a:hueOff val="-242556"/>
                  <a:satOff val="32941"/>
                  <a:lumOff val="43328"/>
                </a:schemeClr>
              </a:gs>
            </a:gsLst>
            <a:lin ang="16200000"/>
          </a:gradFill>
          <a:ln>
            <a:solidFill>
              <a:srgbClr val="7D60A0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r>
              <a:t>大衛厚待哈嫩，雖然反被報惡。但是神藉著這件事情，幫大衛打贏了這兩場戰爭，讓大衛的國度四境安穩。耶和華賞善罰惡，耶和華坐著為王。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0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" grpId="1" build="p" bldLvl="5" animBg="1" advAuto="0"/>
      <p:bldP spid="208" grpId="2" build="p" bldLvl="5" animBg="1" advAuto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討論分享：…"/>
          <p:cNvSpPr txBox="1"/>
          <p:nvPr/>
        </p:nvSpPr>
        <p:spPr>
          <a:xfrm>
            <a:off x="960119" y="561975"/>
            <a:ext cx="7223761" cy="2114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20000"/>
              </a:lnSpc>
              <a:spcBef>
                <a:spcPts val="800"/>
              </a:spcBef>
              <a:defRPr sz="2100">
                <a:latin typeface="SimHei"/>
                <a:ea typeface="SimHei"/>
                <a:cs typeface="SimHei"/>
                <a:sym typeface="SimHei"/>
              </a:defRPr>
            </a:pPr>
            <a:r>
              <a:t>討論分享：</a:t>
            </a:r>
          </a:p>
          <a:p>
            <a:pPr marL="320842" indent="-320842">
              <a:lnSpc>
                <a:spcPct val="120000"/>
              </a:lnSpc>
              <a:spcBef>
                <a:spcPts val="800"/>
              </a:spcBef>
              <a:buSzPct val="100000"/>
              <a:buAutoNum type="arabicPeriod"/>
              <a:defRPr sz="2100">
                <a:latin typeface="SimHei"/>
                <a:ea typeface="SimHei"/>
                <a:cs typeface="SimHei"/>
                <a:sym typeface="SimHei"/>
              </a:defRPr>
            </a:pPr>
            <a:r>
              <a:t>在你的生活中有沒有抗拒神的恩典？神是如何管教</a:t>
            </a:r>
          </a:p>
          <a:p>
            <a:pPr marL="320842" indent="-320842">
              <a:lnSpc>
                <a:spcPct val="120000"/>
              </a:lnSpc>
              <a:spcBef>
                <a:spcPts val="800"/>
              </a:spcBef>
              <a:buSzPct val="100000"/>
              <a:buAutoNum type="arabicPeriod"/>
              <a:defRPr sz="2100">
                <a:latin typeface="SimHei"/>
                <a:ea typeface="SimHei"/>
                <a:cs typeface="SimHei"/>
                <a:sym typeface="SimHei"/>
              </a:defRPr>
            </a:pPr>
            <a:r>
              <a:t>你有沒有因為主的名被辱罵，被逼迫？你是如何面對的？</a:t>
            </a:r>
          </a:p>
          <a:p>
            <a:pPr marL="320842" indent="-320842">
              <a:lnSpc>
                <a:spcPct val="120000"/>
              </a:lnSpc>
              <a:spcBef>
                <a:spcPts val="800"/>
              </a:spcBef>
              <a:buSzPct val="100000"/>
              <a:buAutoNum type="arabicPeriod"/>
              <a:defRPr sz="2100">
                <a:latin typeface="SimHei"/>
                <a:ea typeface="SimHei"/>
                <a:cs typeface="SimHei"/>
                <a:sym typeface="SimHei"/>
              </a:defRPr>
            </a:pPr>
            <a:r>
              <a:t>談談你對屬靈爭戰中屬靈同伴必要性的理解。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" grpId="1" build="p" bldLvl="5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第9章 大衛以仁慈待米非波設（對稱結構）…"/>
          <p:cNvSpPr txBox="1"/>
          <p:nvPr/>
        </p:nvSpPr>
        <p:spPr>
          <a:xfrm>
            <a:off x="960119" y="561975"/>
            <a:ext cx="7223761" cy="47990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20000"/>
              </a:lnSpc>
              <a:spcBef>
                <a:spcPts val="800"/>
              </a:spcBef>
              <a:defRPr sz="2400" b="1">
                <a:latin typeface="SimHei"/>
                <a:ea typeface="SimHei"/>
                <a:cs typeface="SimHei"/>
                <a:sym typeface="SimHei"/>
              </a:defRPr>
            </a:pPr>
            <a:r>
              <a:t>第9章 大衛以仁慈待米非波設（對稱結構）</a:t>
            </a:r>
          </a:p>
          <a:p>
            <a:pPr>
              <a:lnSpc>
                <a:spcPct val="120000"/>
              </a:lnSpc>
              <a:spcBef>
                <a:spcPts val="800"/>
              </a:spcBef>
              <a:defRPr sz="2400">
                <a:latin typeface="SimHei"/>
                <a:ea typeface="SimHei"/>
                <a:cs typeface="SimHei"/>
                <a:sym typeface="SimHei"/>
              </a:defRPr>
            </a:pPr>
            <a:r>
              <a:t>大衛守約施慈愛 1</a:t>
            </a:r>
          </a:p>
          <a:p>
            <a:pPr lvl="1">
              <a:lnSpc>
                <a:spcPct val="120000"/>
              </a:lnSpc>
              <a:spcBef>
                <a:spcPts val="800"/>
              </a:spcBef>
              <a:defRPr sz="2400">
                <a:latin typeface="SimHei"/>
                <a:ea typeface="SimHei"/>
                <a:cs typeface="SimHei"/>
                <a:sym typeface="SimHei"/>
              </a:defRPr>
            </a:pPr>
            <a:r>
              <a:t> 與洗巴的對話 2-4</a:t>
            </a:r>
          </a:p>
          <a:p>
            <a:pPr lvl="2">
              <a:lnSpc>
                <a:spcPct val="120000"/>
              </a:lnSpc>
              <a:spcBef>
                <a:spcPts val="800"/>
              </a:spcBef>
              <a:defRPr sz="2400">
                <a:latin typeface="SimHei"/>
                <a:ea typeface="SimHei"/>
                <a:cs typeface="SimHei"/>
                <a:sym typeface="SimHei"/>
              </a:defRPr>
            </a:pPr>
            <a:r>
              <a:t> 米非波設的懼怕 5-6</a:t>
            </a:r>
          </a:p>
          <a:p>
            <a:pPr lvl="3">
              <a:lnSpc>
                <a:spcPct val="120000"/>
              </a:lnSpc>
              <a:spcBef>
                <a:spcPts val="800"/>
              </a:spcBef>
              <a:defRPr sz="2400">
                <a:latin typeface="SimHei"/>
                <a:ea typeface="SimHei"/>
                <a:cs typeface="SimHei"/>
                <a:sym typeface="SimHei"/>
              </a:defRPr>
            </a:pPr>
            <a:r>
              <a:t> 大衛難以想像的應許 7</a:t>
            </a:r>
          </a:p>
          <a:p>
            <a:pPr lvl="2">
              <a:lnSpc>
                <a:spcPct val="120000"/>
              </a:lnSpc>
              <a:spcBef>
                <a:spcPts val="800"/>
              </a:spcBef>
              <a:defRPr sz="2400">
                <a:latin typeface="SimHei"/>
                <a:ea typeface="SimHei"/>
                <a:cs typeface="SimHei"/>
                <a:sym typeface="SimHei"/>
              </a:defRPr>
            </a:pPr>
            <a:r>
              <a:t> 米非波設的驚訝 8</a:t>
            </a:r>
          </a:p>
          <a:p>
            <a:pPr lvl="1">
              <a:lnSpc>
                <a:spcPct val="120000"/>
              </a:lnSpc>
              <a:spcBef>
                <a:spcPts val="800"/>
              </a:spcBef>
              <a:defRPr sz="2400">
                <a:latin typeface="SimHei"/>
                <a:ea typeface="SimHei"/>
                <a:cs typeface="SimHei"/>
                <a:sym typeface="SimHei"/>
              </a:defRPr>
            </a:pPr>
            <a:r>
              <a:t> 與洗巴的對話 9-11a</a:t>
            </a:r>
          </a:p>
          <a:p>
            <a:pPr>
              <a:lnSpc>
                <a:spcPct val="120000"/>
              </a:lnSpc>
              <a:spcBef>
                <a:spcPts val="800"/>
              </a:spcBef>
              <a:defRPr sz="2400">
                <a:latin typeface="SimHei"/>
                <a:ea typeface="SimHei"/>
                <a:cs typeface="SimHei"/>
                <a:sym typeface="SimHei"/>
              </a:defRPr>
            </a:pPr>
            <a:r>
              <a:t>米非波設經歷慈愛 11b-13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1" build="p" bldLvl="5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1. 大衛問說：「掃羅家還有剩下的人沒有？我要因約拿單的緣故向他施恩。」…"/>
          <p:cNvSpPr txBox="1"/>
          <p:nvPr/>
        </p:nvSpPr>
        <p:spPr>
          <a:xfrm>
            <a:off x="960119" y="561975"/>
            <a:ext cx="7223761" cy="608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20000"/>
              </a:lnSpc>
              <a:spcBef>
                <a:spcPts val="800"/>
              </a:spcBef>
              <a:defRPr sz="2400">
                <a:latin typeface="SimHei"/>
                <a:ea typeface="SimHei"/>
                <a:cs typeface="SimHei"/>
                <a:sym typeface="SimHei"/>
              </a:defRPr>
            </a:pPr>
            <a:r>
              <a:t>1. 大衛問說：「掃羅家還有剩下的人沒有？我要</a:t>
            </a:r>
            <a:r>
              <a:rPr b="1"/>
              <a:t>因約拿單的緣故</a:t>
            </a:r>
            <a:r>
              <a:t>向他</a:t>
            </a:r>
            <a:r>
              <a:rPr b="1">
                <a:solidFill>
                  <a:srgbClr val="FF2600"/>
                </a:solidFill>
              </a:rPr>
              <a:t>施恩</a:t>
            </a:r>
            <a:r>
              <a:t>。」</a:t>
            </a:r>
          </a:p>
          <a:p>
            <a:pPr>
              <a:lnSpc>
                <a:spcPct val="120000"/>
              </a:lnSpc>
              <a:spcBef>
                <a:spcPts val="800"/>
              </a:spcBef>
              <a:defRPr sz="2400">
                <a:latin typeface="SimHei"/>
                <a:ea typeface="SimHei"/>
                <a:cs typeface="SimHei"/>
                <a:sym typeface="SimHei"/>
              </a:defRPr>
            </a:pPr>
            <a:r>
              <a:t>2. 掃羅家有一個僕人，名叫洗巴，有人叫他來見大衛，王問他說：「你是洗巴嗎？」</a:t>
            </a:r>
          </a:p>
          <a:p>
            <a:pPr>
              <a:lnSpc>
                <a:spcPct val="120000"/>
              </a:lnSpc>
              <a:spcBef>
                <a:spcPts val="800"/>
              </a:spcBef>
              <a:defRPr sz="2400">
                <a:latin typeface="SimHei"/>
                <a:ea typeface="SimHei"/>
                <a:cs typeface="SimHei"/>
                <a:sym typeface="SimHei"/>
              </a:defRPr>
            </a:pPr>
            <a:r>
              <a:t>回答說：「僕人是。」</a:t>
            </a:r>
          </a:p>
          <a:p>
            <a:pPr>
              <a:lnSpc>
                <a:spcPct val="120000"/>
              </a:lnSpc>
              <a:spcBef>
                <a:spcPts val="800"/>
              </a:spcBef>
              <a:defRPr sz="2400">
                <a:latin typeface="SimHei"/>
                <a:ea typeface="SimHei"/>
                <a:cs typeface="SimHei"/>
                <a:sym typeface="SimHei"/>
              </a:defRPr>
            </a:pPr>
            <a:r>
              <a:t>3. 王說：「掃羅家還有人沒有？我要</a:t>
            </a:r>
            <a:r>
              <a:rPr b="1"/>
              <a:t>照神的慈愛</a:t>
            </a:r>
            <a:r>
              <a:rPr b="1">
                <a:solidFill>
                  <a:srgbClr val="FF2600"/>
                </a:solidFill>
              </a:rPr>
              <a:t>恩待</a:t>
            </a:r>
            <a:r>
              <a:t>他。」</a:t>
            </a:r>
          </a:p>
          <a:p>
            <a:pPr>
              <a:lnSpc>
                <a:spcPct val="120000"/>
              </a:lnSpc>
              <a:spcBef>
                <a:spcPts val="800"/>
              </a:spcBef>
              <a:defRPr sz="2400">
                <a:latin typeface="SimHei"/>
                <a:ea typeface="SimHei"/>
                <a:cs typeface="SimHei"/>
                <a:sym typeface="SimHei"/>
              </a:defRPr>
            </a:pPr>
            <a:r>
              <a:t>洗巴對王說：「還有約拿單的一個兒子，是瘸腿的。」</a:t>
            </a:r>
            <a:r>
              <a:rPr>
                <a:solidFill>
                  <a:srgbClr val="808080"/>
                </a:solidFill>
              </a:rPr>
              <a:t>(撒下9:1-3)</a:t>
            </a:r>
          </a:p>
          <a:p>
            <a:pPr>
              <a:lnSpc>
                <a:spcPct val="120000"/>
              </a:lnSpc>
              <a:spcBef>
                <a:spcPts val="800"/>
              </a:spcBef>
              <a:defRPr sz="1500">
                <a:latin typeface="SimHei"/>
                <a:ea typeface="SimHei"/>
                <a:cs typeface="SimHei"/>
                <a:sym typeface="SimHei"/>
              </a:defRPr>
            </a:pPr>
            <a:r>
              <a:rPr u="sng"/>
              <a:t>掃羅</a:t>
            </a:r>
            <a:r>
              <a:t>的兒子</a:t>
            </a:r>
            <a:r>
              <a:rPr u="sng"/>
              <a:t>約拿單</a:t>
            </a:r>
            <a:r>
              <a:t>有一個兒子名叫</a:t>
            </a:r>
            <a:r>
              <a:rPr u="sng"/>
              <a:t>米非波設</a:t>
            </a:r>
            <a:r>
              <a:t>，是瘸腿的。</a:t>
            </a:r>
            <a:r>
              <a:rPr u="sng"/>
              <a:t>掃羅</a:t>
            </a:r>
            <a:r>
              <a:t>和</a:t>
            </a:r>
            <a:r>
              <a:rPr u="sng"/>
              <a:t>約拿單</a:t>
            </a:r>
            <a:r>
              <a:t>死亡的消息從</a:t>
            </a:r>
            <a:r>
              <a:rPr u="sng"/>
              <a:t>耶斯列</a:t>
            </a:r>
            <a:r>
              <a:t>傳到的時候，他才五歲。他乳母抱著他逃跑，因為跑得太急，孩子掉在地上，腿就瘸了。（撒下4:4）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1" build="p" bldLvl="5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問題：…"/>
          <p:cNvSpPr txBox="1"/>
          <p:nvPr/>
        </p:nvSpPr>
        <p:spPr>
          <a:xfrm>
            <a:off x="960119" y="561974"/>
            <a:ext cx="7223761" cy="55021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defRPr sz="2400">
                <a:latin typeface="SimHei"/>
                <a:ea typeface="SimHei"/>
                <a:cs typeface="SimHei"/>
                <a:sym typeface="SimHei"/>
              </a:defRPr>
            </a:pPr>
            <a:r>
              <a:rPr dirty="0" err="1"/>
              <a:t>問題</a:t>
            </a:r>
            <a:r>
              <a:rPr dirty="0"/>
              <a:t>：</a:t>
            </a:r>
          </a:p>
          <a:p>
            <a:pPr>
              <a:lnSpc>
                <a:spcPct val="120000"/>
              </a:lnSpc>
              <a:spcBef>
                <a:spcPts val="600"/>
              </a:spcBef>
              <a:defRPr sz="2400">
                <a:latin typeface="SimHei"/>
                <a:ea typeface="SimHei"/>
                <a:cs typeface="SimHei"/>
                <a:sym typeface="SimHei"/>
              </a:defRPr>
            </a:pPr>
            <a:r>
              <a:rPr dirty="0" err="1"/>
              <a:t>大衛為什麼要找掃羅家剩下的人向他施恩</a:t>
            </a:r>
            <a:r>
              <a:rPr dirty="0"/>
              <a:t>？</a:t>
            </a:r>
          </a:p>
          <a:p>
            <a:pPr marL="180473" indent="-180473">
              <a:lnSpc>
                <a:spcPct val="120000"/>
              </a:lnSpc>
              <a:spcBef>
                <a:spcPts val="600"/>
              </a:spcBef>
              <a:buSzPct val="100000"/>
              <a:buChar char="•"/>
            </a:pPr>
            <a:r>
              <a:rPr b="1" dirty="0" err="1"/>
              <a:t>因約拿單的緣故向他施恩</a:t>
            </a:r>
            <a:r>
              <a:rPr b="1" dirty="0"/>
              <a:t>。</a:t>
            </a:r>
            <a:br>
              <a:rPr b="1" dirty="0"/>
            </a:br>
            <a:r>
              <a:rPr dirty="0"/>
              <a:t>大衛在被掃羅追殺的時候曾與約拿單立約，約拿單對大衛說過“你要照耶和華的慈愛恩待我，不但我活著的時候免我死亡，就是我死後，耶和華從地上剪除你仇敵的時候，你也永不可向我家絕了恩惠。”（撒上20:14-15）</a:t>
            </a:r>
            <a:br>
              <a:rPr dirty="0"/>
            </a:br>
            <a:r>
              <a:rPr dirty="0" err="1"/>
              <a:t>現在你要指著耶和華向我起誓，不剪除我的後裔，在我父家不滅沒我的名</a:t>
            </a:r>
            <a:r>
              <a:rPr dirty="0"/>
              <a:t>。」 </a:t>
            </a:r>
            <a:r>
              <a:rPr dirty="0" err="1"/>
              <a:t>於是</a:t>
            </a:r>
            <a:r>
              <a:rPr u="sng" dirty="0" err="1"/>
              <a:t>大衛</a:t>
            </a:r>
            <a:r>
              <a:rPr dirty="0" err="1"/>
              <a:t>向</a:t>
            </a:r>
            <a:r>
              <a:rPr u="sng" dirty="0" err="1"/>
              <a:t>掃羅</a:t>
            </a:r>
            <a:r>
              <a:rPr dirty="0" err="1"/>
              <a:t>起誓。</a:t>
            </a:r>
            <a:r>
              <a:rPr u="sng" dirty="0" err="1"/>
              <a:t>掃羅</a:t>
            </a:r>
            <a:r>
              <a:rPr dirty="0" err="1"/>
              <a:t>就回家去，</a:t>
            </a:r>
            <a:r>
              <a:rPr u="sng" dirty="0" err="1"/>
              <a:t>大衛</a:t>
            </a:r>
            <a:r>
              <a:rPr dirty="0" err="1"/>
              <a:t>和跟隨他的人上山寨去了</a:t>
            </a:r>
            <a:r>
              <a:rPr dirty="0"/>
              <a:t>。（撒上24:21-22）</a:t>
            </a:r>
          </a:p>
          <a:p>
            <a:pPr marL="180473" indent="-180473">
              <a:lnSpc>
                <a:spcPct val="120000"/>
              </a:lnSpc>
              <a:spcBef>
                <a:spcPts val="600"/>
              </a:spcBef>
              <a:buSzPct val="100000"/>
              <a:buChar char="•"/>
            </a:pPr>
            <a:r>
              <a:rPr b="1" dirty="0" err="1"/>
              <a:t>照神的慈愛恩待他</a:t>
            </a:r>
            <a:r>
              <a:rPr b="1" dirty="0"/>
              <a:t>。</a:t>
            </a:r>
            <a:br>
              <a:rPr dirty="0"/>
            </a:br>
            <a:r>
              <a:rPr dirty="0" err="1"/>
              <a:t>神以恩慈待大衛，與大衛立約</a:t>
            </a:r>
            <a:r>
              <a:rPr dirty="0"/>
              <a:t>。</a:t>
            </a:r>
            <a:br>
              <a:rPr dirty="0"/>
            </a:br>
            <a:r>
              <a:rPr dirty="0" err="1"/>
              <a:t>但我的慈愛仍不離開他，像離開在你面前所廢棄的</a:t>
            </a:r>
            <a:r>
              <a:rPr u="sng" dirty="0" err="1"/>
              <a:t>掃羅</a:t>
            </a:r>
            <a:r>
              <a:rPr dirty="0" err="1"/>
              <a:t>一樣</a:t>
            </a:r>
            <a:r>
              <a:rPr dirty="0"/>
              <a:t>。（撒下7:15）</a:t>
            </a:r>
            <a:br>
              <a:rPr dirty="0"/>
            </a:br>
            <a:r>
              <a:rPr dirty="0" err="1"/>
              <a:t>我們愛，因為神先愛我們</a:t>
            </a:r>
            <a:r>
              <a:rPr dirty="0"/>
              <a:t>。（約翰一書4:19）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1" build="p" bldLvl="5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kings1b.jpeg" descr="kings1b.jpeg"/>
          <p:cNvPicPr>
            <a:picLocks noChangeAspect="1"/>
          </p:cNvPicPr>
          <p:nvPr/>
        </p:nvPicPr>
        <p:blipFill>
          <a:blip r:embed="rId2"/>
          <a:srcRect l="22257" t="17778" r="13038" b="22962"/>
          <a:stretch>
            <a:fillRect/>
          </a:stretch>
        </p:blipFill>
        <p:spPr>
          <a:xfrm>
            <a:off x="0" y="0"/>
            <a:ext cx="5357813" cy="685800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35" name="4. 王說：「他在哪裡？」洗巴對王說：「他在羅底巴(無牧場)，亞米利的兒子瑪吉家裡。」…"/>
          <p:cNvSpPr txBox="1"/>
          <p:nvPr/>
        </p:nvSpPr>
        <p:spPr>
          <a:xfrm>
            <a:off x="5836920" y="561975"/>
            <a:ext cx="2956561" cy="4643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20000"/>
              </a:lnSpc>
              <a:spcBef>
                <a:spcPts val="800"/>
              </a:spcBef>
              <a:defRPr sz="2400">
                <a:latin typeface="SimHei"/>
                <a:ea typeface="SimHei"/>
                <a:cs typeface="SimHei"/>
                <a:sym typeface="SimHei"/>
              </a:defRPr>
            </a:pPr>
            <a:r>
              <a:t>4. 王說：「他在哪裡？」洗巴對王說：「他在羅底巴</a:t>
            </a:r>
            <a:r>
              <a:rPr>
                <a:solidFill>
                  <a:srgbClr val="996633"/>
                </a:solidFill>
              </a:rPr>
              <a:t>(無牧場)</a:t>
            </a:r>
            <a:r>
              <a:t>，亞米利的兒子瑪吉家裡。」</a:t>
            </a:r>
          </a:p>
          <a:p>
            <a:pPr>
              <a:lnSpc>
                <a:spcPct val="120000"/>
              </a:lnSpc>
              <a:spcBef>
                <a:spcPts val="800"/>
              </a:spcBef>
              <a:defRPr sz="2400">
                <a:latin typeface="SimHei"/>
                <a:ea typeface="SimHei"/>
                <a:cs typeface="SimHei"/>
                <a:sym typeface="SimHei"/>
              </a:defRPr>
            </a:pPr>
            <a:r>
              <a:t>5. 於是大衛王打發人去，從羅底巴亞米利的兒子瑪吉家裡召了他來。</a:t>
            </a:r>
            <a:r>
              <a:rPr>
                <a:solidFill>
                  <a:srgbClr val="808080"/>
                </a:solidFill>
              </a:rPr>
              <a:t>(撒下9:4-5)</a:t>
            </a:r>
          </a:p>
        </p:txBody>
      </p:sp>
      <p:sp>
        <p:nvSpPr>
          <p:cNvPr id="36" name="Circle"/>
          <p:cNvSpPr/>
          <p:nvPr/>
        </p:nvSpPr>
        <p:spPr>
          <a:xfrm>
            <a:off x="4275137" y="3444875"/>
            <a:ext cx="107951" cy="107950"/>
          </a:xfrm>
          <a:prstGeom prst="ellipse">
            <a:avLst/>
          </a:prstGeom>
          <a:solidFill>
            <a:srgbClr val="FF3300"/>
          </a:solidFill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37" name="Circle"/>
          <p:cNvSpPr/>
          <p:nvPr/>
        </p:nvSpPr>
        <p:spPr>
          <a:xfrm>
            <a:off x="3606800" y="2081212"/>
            <a:ext cx="107950" cy="107951"/>
          </a:xfrm>
          <a:prstGeom prst="ellipse">
            <a:avLst/>
          </a:prstGeom>
          <a:solidFill>
            <a:srgbClr val="FF3300"/>
          </a:solidFill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38" name="Circle"/>
          <p:cNvSpPr/>
          <p:nvPr/>
        </p:nvSpPr>
        <p:spPr>
          <a:xfrm>
            <a:off x="2305050" y="5122862"/>
            <a:ext cx="107950" cy="107951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39" name="Circle"/>
          <p:cNvSpPr/>
          <p:nvPr/>
        </p:nvSpPr>
        <p:spPr>
          <a:xfrm>
            <a:off x="3421062" y="2716212"/>
            <a:ext cx="107951" cy="107951"/>
          </a:xfrm>
          <a:prstGeom prst="ellipse">
            <a:avLst/>
          </a:prstGeom>
          <a:solidFill>
            <a:srgbClr val="FF3300"/>
          </a:solidFill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0" name="Circle"/>
          <p:cNvSpPr/>
          <p:nvPr/>
        </p:nvSpPr>
        <p:spPr>
          <a:xfrm>
            <a:off x="3125787" y="2325687"/>
            <a:ext cx="107951" cy="107951"/>
          </a:xfrm>
          <a:prstGeom prst="ellipse">
            <a:avLst/>
          </a:prstGeom>
          <a:solidFill>
            <a:srgbClr val="FF3300"/>
          </a:solidFill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grpSp>
        <p:nvGrpSpPr>
          <p:cNvPr id="43" name="Group"/>
          <p:cNvGrpSpPr/>
          <p:nvPr/>
        </p:nvGrpSpPr>
        <p:grpSpPr>
          <a:xfrm>
            <a:off x="989012" y="4873624"/>
            <a:ext cx="1322259" cy="391602"/>
            <a:chOff x="0" y="0"/>
            <a:chExt cx="1322257" cy="391600"/>
          </a:xfrm>
        </p:grpSpPr>
        <p:sp>
          <p:nvSpPr>
            <p:cNvPr id="41" name="Shape"/>
            <p:cNvSpPr/>
            <p:nvPr/>
          </p:nvSpPr>
          <p:spPr>
            <a:xfrm>
              <a:off x="0" y="0"/>
              <a:ext cx="1322258" cy="3587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17790" y="21600"/>
                  </a:lnTo>
                  <a:lnTo>
                    <a:pt x="17790" y="18000"/>
                  </a:lnTo>
                  <a:lnTo>
                    <a:pt x="21600" y="17852"/>
                  </a:lnTo>
                  <a:lnTo>
                    <a:pt x="17790" y="12600"/>
                  </a:lnTo>
                  <a:lnTo>
                    <a:pt x="17790" y="0"/>
                  </a:lnTo>
                  <a:lnTo>
                    <a:pt x="10377" y="0"/>
                  </a:lnTo>
                  <a:close/>
                </a:path>
              </a:pathLst>
            </a:custGeom>
            <a:solidFill>
              <a:srgbClr val="003366">
                <a:alpha val="69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r">
                <a:defRPr sz="2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2" name="耶路撒冷"/>
            <p:cNvSpPr txBox="1"/>
            <p:nvPr/>
          </p:nvSpPr>
          <p:spPr>
            <a:xfrm>
              <a:off x="6324" y="0"/>
              <a:ext cx="1064701" cy="391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18000" tIns="18000" rIns="18000" bIns="18000" numCol="1" anchor="t">
              <a:spAutoFit/>
            </a:bodyPr>
            <a:lstStyle>
              <a:lvl1pPr algn="r">
                <a:defRPr sz="2000">
                  <a:solidFill>
                    <a:srgbClr val="FFFFFF"/>
                  </a:solidFill>
                  <a:latin typeface="SimHei"/>
                  <a:ea typeface="SimHei"/>
                  <a:cs typeface="SimHei"/>
                  <a:sym typeface="SimHei"/>
                </a:defRPr>
              </a:lvl1pPr>
            </a:lstStyle>
            <a:p>
              <a:pPr>
                <a:defRPr>
                  <a:latin typeface="+mj-lt"/>
                  <a:ea typeface="+mj-ea"/>
                  <a:cs typeface="+mj-cs"/>
                  <a:sym typeface="Arial"/>
                </a:defRPr>
              </a:pPr>
              <a:r>
                <a:rPr>
                  <a:latin typeface="SimHei"/>
                  <a:ea typeface="SimHei"/>
                  <a:cs typeface="SimHei"/>
                  <a:sym typeface="SimHei"/>
                </a:rPr>
                <a:t>耶路撒冷</a:t>
              </a:r>
            </a:p>
          </p:txBody>
        </p:sp>
      </p:grpSp>
      <p:grpSp>
        <p:nvGrpSpPr>
          <p:cNvPr id="46" name="Group"/>
          <p:cNvGrpSpPr/>
          <p:nvPr/>
        </p:nvGrpSpPr>
        <p:grpSpPr>
          <a:xfrm>
            <a:off x="3265487" y="3386137"/>
            <a:ext cx="1002997" cy="391601"/>
            <a:chOff x="0" y="0"/>
            <a:chExt cx="1002996" cy="391600"/>
          </a:xfrm>
        </p:grpSpPr>
        <p:sp>
          <p:nvSpPr>
            <p:cNvPr id="44" name="Shape"/>
            <p:cNvSpPr/>
            <p:nvPr/>
          </p:nvSpPr>
          <p:spPr>
            <a:xfrm>
              <a:off x="0" y="0"/>
              <a:ext cx="1002997" cy="3587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17983" y="21600"/>
                  </a:lnTo>
                  <a:lnTo>
                    <a:pt x="17983" y="9000"/>
                  </a:lnTo>
                  <a:lnTo>
                    <a:pt x="21600" y="6977"/>
                  </a:lnTo>
                  <a:lnTo>
                    <a:pt x="17983" y="3600"/>
                  </a:lnTo>
                  <a:lnTo>
                    <a:pt x="17983" y="0"/>
                  </a:lnTo>
                  <a:lnTo>
                    <a:pt x="10490" y="0"/>
                  </a:lnTo>
                  <a:close/>
                </a:path>
              </a:pathLst>
            </a:custGeom>
            <a:solidFill>
              <a:srgbClr val="003366">
                <a:alpha val="69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r">
                <a:defRPr sz="2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5" name="瑪哈念"/>
            <p:cNvSpPr txBox="1"/>
            <p:nvPr/>
          </p:nvSpPr>
          <p:spPr>
            <a:xfrm>
              <a:off x="6324" y="0"/>
              <a:ext cx="810701" cy="391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18000" tIns="18000" rIns="18000" bIns="18000" numCol="1" anchor="t">
              <a:spAutoFit/>
            </a:bodyPr>
            <a:lstStyle>
              <a:lvl1pPr algn="r">
                <a:defRPr sz="2000">
                  <a:solidFill>
                    <a:srgbClr val="FFFFFF"/>
                  </a:solidFill>
                  <a:latin typeface="SimHei"/>
                  <a:ea typeface="SimHei"/>
                  <a:cs typeface="SimHei"/>
                  <a:sym typeface="SimHei"/>
                </a:defRPr>
              </a:lvl1pPr>
            </a:lstStyle>
            <a:p>
              <a:pPr>
                <a:defRPr>
                  <a:latin typeface="+mj-lt"/>
                  <a:ea typeface="+mj-ea"/>
                  <a:cs typeface="+mj-cs"/>
                  <a:sym typeface="Arial"/>
                </a:defRPr>
              </a:pPr>
              <a:r>
                <a:rPr>
                  <a:latin typeface="SimHei"/>
                  <a:ea typeface="SimHei"/>
                  <a:cs typeface="SimHei"/>
                  <a:sym typeface="SimHei"/>
                </a:rPr>
                <a:t>瑪哈念</a:t>
              </a:r>
            </a:p>
          </p:txBody>
        </p:sp>
      </p:grpSp>
      <p:grpSp>
        <p:nvGrpSpPr>
          <p:cNvPr id="49" name="Group"/>
          <p:cNvGrpSpPr/>
          <p:nvPr/>
        </p:nvGrpSpPr>
        <p:grpSpPr>
          <a:xfrm>
            <a:off x="3529746" y="2668587"/>
            <a:ext cx="1262917" cy="391601"/>
            <a:chOff x="0" y="0"/>
            <a:chExt cx="1262916" cy="391600"/>
          </a:xfrm>
        </p:grpSpPr>
        <p:sp>
          <p:nvSpPr>
            <p:cNvPr id="47" name="Shape"/>
            <p:cNvSpPr/>
            <p:nvPr/>
          </p:nvSpPr>
          <p:spPr>
            <a:xfrm>
              <a:off x="0" y="0"/>
              <a:ext cx="1262917" cy="3587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974" y="0"/>
                  </a:moveTo>
                  <a:lnTo>
                    <a:pt x="2974" y="3600"/>
                  </a:lnTo>
                  <a:lnTo>
                    <a:pt x="0" y="5926"/>
                  </a:lnTo>
                  <a:lnTo>
                    <a:pt x="2974" y="9000"/>
                  </a:lnTo>
                  <a:lnTo>
                    <a:pt x="2974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6078" y="0"/>
                  </a:lnTo>
                  <a:close/>
                </a:path>
              </a:pathLst>
            </a:custGeom>
            <a:solidFill>
              <a:srgbClr val="003366">
                <a:alpha val="69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8" name="基列雅比"/>
            <p:cNvSpPr txBox="1"/>
            <p:nvPr/>
          </p:nvSpPr>
          <p:spPr>
            <a:xfrm>
              <a:off x="191891" y="0"/>
              <a:ext cx="1064701" cy="391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18000" tIns="18000" rIns="18000" bIns="18000" numCol="1" anchor="t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SimHei"/>
                  <a:ea typeface="SimHei"/>
                  <a:cs typeface="SimHei"/>
                  <a:sym typeface="SimHei"/>
                </a:defRPr>
              </a:lvl1pPr>
            </a:lstStyle>
            <a:p>
              <a:pPr>
                <a:defRPr>
                  <a:latin typeface="+mj-lt"/>
                  <a:ea typeface="+mj-ea"/>
                  <a:cs typeface="+mj-cs"/>
                  <a:sym typeface="Arial"/>
                </a:defRPr>
              </a:pPr>
              <a:r>
                <a:rPr>
                  <a:latin typeface="SimHei"/>
                  <a:ea typeface="SimHei"/>
                  <a:cs typeface="SimHei"/>
                  <a:sym typeface="SimHei"/>
                </a:rPr>
                <a:t>基列雅比</a:t>
              </a:r>
            </a:p>
          </p:txBody>
        </p:sp>
      </p:grpSp>
      <p:grpSp>
        <p:nvGrpSpPr>
          <p:cNvPr id="52" name="Group"/>
          <p:cNvGrpSpPr/>
          <p:nvPr/>
        </p:nvGrpSpPr>
        <p:grpSpPr>
          <a:xfrm>
            <a:off x="2365375" y="2265362"/>
            <a:ext cx="757243" cy="391601"/>
            <a:chOff x="0" y="0"/>
            <a:chExt cx="757242" cy="391600"/>
          </a:xfrm>
        </p:grpSpPr>
        <p:sp>
          <p:nvSpPr>
            <p:cNvPr id="50" name="Shape"/>
            <p:cNvSpPr/>
            <p:nvPr/>
          </p:nvSpPr>
          <p:spPr>
            <a:xfrm>
              <a:off x="0" y="0"/>
              <a:ext cx="757243" cy="3587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16573" y="21600"/>
                  </a:lnTo>
                  <a:lnTo>
                    <a:pt x="16573" y="9000"/>
                  </a:lnTo>
                  <a:lnTo>
                    <a:pt x="21600" y="7168"/>
                  </a:lnTo>
                  <a:lnTo>
                    <a:pt x="16573" y="3600"/>
                  </a:lnTo>
                  <a:lnTo>
                    <a:pt x="16573" y="0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003366">
                <a:alpha val="69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r">
                <a:defRPr sz="2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1" name="伯珊"/>
            <p:cNvSpPr txBox="1"/>
            <p:nvPr/>
          </p:nvSpPr>
          <p:spPr>
            <a:xfrm>
              <a:off x="6325" y="0"/>
              <a:ext cx="556701" cy="391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18000" tIns="18000" rIns="18000" bIns="18000" numCol="1" anchor="t">
              <a:spAutoFit/>
            </a:bodyPr>
            <a:lstStyle>
              <a:lvl1pPr algn="r">
                <a:defRPr sz="2000">
                  <a:solidFill>
                    <a:srgbClr val="FFFFFF"/>
                  </a:solidFill>
                  <a:latin typeface="SimHei"/>
                  <a:ea typeface="SimHei"/>
                  <a:cs typeface="SimHei"/>
                  <a:sym typeface="SimHei"/>
                </a:defRPr>
              </a:lvl1pPr>
            </a:lstStyle>
            <a:p>
              <a:pPr>
                <a:defRPr>
                  <a:latin typeface="+mj-lt"/>
                  <a:ea typeface="+mj-ea"/>
                  <a:cs typeface="+mj-cs"/>
                  <a:sym typeface="Arial"/>
                </a:defRPr>
              </a:pPr>
              <a:r>
                <a:rPr>
                  <a:latin typeface="SimHei"/>
                  <a:ea typeface="SimHei"/>
                  <a:cs typeface="SimHei"/>
                  <a:sym typeface="SimHei"/>
                </a:rPr>
                <a:t>伯珊</a:t>
              </a:r>
            </a:p>
          </p:txBody>
        </p:sp>
      </p:grpSp>
      <p:grpSp>
        <p:nvGrpSpPr>
          <p:cNvPr id="55" name="Group"/>
          <p:cNvGrpSpPr/>
          <p:nvPr/>
        </p:nvGrpSpPr>
        <p:grpSpPr>
          <a:xfrm>
            <a:off x="3717921" y="2038349"/>
            <a:ext cx="1004892" cy="391602"/>
            <a:chOff x="0" y="0"/>
            <a:chExt cx="1004890" cy="391600"/>
          </a:xfrm>
        </p:grpSpPr>
        <p:sp>
          <p:nvSpPr>
            <p:cNvPr id="53" name="Shape"/>
            <p:cNvSpPr/>
            <p:nvPr/>
          </p:nvSpPr>
          <p:spPr>
            <a:xfrm>
              <a:off x="0" y="0"/>
              <a:ext cx="1004891" cy="3587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651" y="0"/>
                  </a:moveTo>
                  <a:lnTo>
                    <a:pt x="3651" y="3600"/>
                  </a:lnTo>
                  <a:lnTo>
                    <a:pt x="0" y="5926"/>
                  </a:lnTo>
                  <a:lnTo>
                    <a:pt x="3651" y="9000"/>
                  </a:lnTo>
                  <a:lnTo>
                    <a:pt x="3651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rgbClr val="003366">
                <a:alpha val="69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4" name="羅底巴"/>
            <p:cNvSpPr txBox="1"/>
            <p:nvPr/>
          </p:nvSpPr>
          <p:spPr>
            <a:xfrm>
              <a:off x="187865" y="0"/>
              <a:ext cx="810701" cy="391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18000" tIns="18000" rIns="18000" bIns="18000" numCol="1" anchor="t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SimHei"/>
                  <a:ea typeface="SimHei"/>
                  <a:cs typeface="SimHei"/>
                  <a:sym typeface="SimHei"/>
                </a:defRPr>
              </a:lvl1pPr>
            </a:lstStyle>
            <a:p>
              <a:pPr>
                <a:defRPr>
                  <a:latin typeface="+mj-lt"/>
                  <a:ea typeface="+mj-ea"/>
                  <a:cs typeface="+mj-cs"/>
                  <a:sym typeface="Arial"/>
                </a:defRPr>
              </a:pPr>
              <a:r>
                <a:rPr>
                  <a:latin typeface="SimHei"/>
                  <a:ea typeface="SimHei"/>
                  <a:cs typeface="SimHei"/>
                  <a:sym typeface="SimHei"/>
                </a:rPr>
                <a:t>羅底巴</a:t>
              </a:r>
            </a:p>
          </p:txBody>
        </p:sp>
      </p:grpSp>
      <p:grpSp>
        <p:nvGrpSpPr>
          <p:cNvPr id="58" name="Group"/>
          <p:cNvGrpSpPr/>
          <p:nvPr/>
        </p:nvGrpSpPr>
        <p:grpSpPr>
          <a:xfrm>
            <a:off x="4298950" y="4275173"/>
            <a:ext cx="4489450" cy="2447255"/>
            <a:chOff x="0" y="0"/>
            <a:chExt cx="4489450" cy="2447254"/>
          </a:xfrm>
        </p:grpSpPr>
        <p:sp>
          <p:nvSpPr>
            <p:cNvPr id="56" name="Shape"/>
            <p:cNvSpPr/>
            <p:nvPr/>
          </p:nvSpPr>
          <p:spPr>
            <a:xfrm>
              <a:off x="0" y="0"/>
              <a:ext cx="4489450" cy="2406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5371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5371"/>
                  </a:lnTo>
                  <a:lnTo>
                    <a:pt x="18000" y="5371"/>
                  </a:lnTo>
                  <a:lnTo>
                    <a:pt x="13618" y="0"/>
                  </a:lnTo>
                  <a:lnTo>
                    <a:pt x="12600" y="5371"/>
                  </a:lnTo>
                  <a:close/>
                </a:path>
              </a:pathLst>
            </a:custGeom>
            <a:solidFill>
              <a:srgbClr val="003366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120000"/>
                </a:lnSpc>
                <a:defRPr sz="2200">
                  <a:solidFill>
                    <a:srgbClr val="FFFFFF"/>
                  </a:solidFill>
                  <a:latin typeface="SimHei"/>
                  <a:ea typeface="SimHei"/>
                  <a:cs typeface="SimHei"/>
                  <a:sym typeface="SimHei"/>
                </a:defRPr>
              </a:pPr>
              <a:endParaRPr/>
            </a:p>
          </p:txBody>
        </p:sp>
        <p:sp>
          <p:nvSpPr>
            <p:cNvPr id="57" name="忠於掃羅，可能因大衛恩待米非波設，心中受感而欽佩大衛，以致當大衛逃避押沙龍之亂時，瑪吉適時助大衛一臂之力(撒下17:27)。"/>
            <p:cNvSpPr txBox="1"/>
            <p:nvPr/>
          </p:nvSpPr>
          <p:spPr>
            <a:xfrm>
              <a:off x="50482" y="603214"/>
              <a:ext cx="4388486" cy="1844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lnSpc>
                  <a:spcPct val="120000"/>
                </a:lnSpc>
                <a:defRPr sz="2200">
                  <a:solidFill>
                    <a:srgbClr val="FFFFFF"/>
                  </a:solidFill>
                  <a:latin typeface="SimHei"/>
                  <a:ea typeface="SimHei"/>
                  <a:cs typeface="SimHei"/>
                  <a:sym typeface="SimHei"/>
                </a:defRPr>
              </a:pPr>
              <a:r>
                <a:t>忠於掃羅，可能因大衛恩待米非波設，心中受感而欽佩大衛，以致當大衛逃避押沙龍之亂時，瑪吉適時助大衛一臂之力(撒下17:27)。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1" build="p" bldLvl="5" animBg="1" advAuto="0"/>
      <p:bldP spid="36" grpId="8" animBg="1" advAuto="0"/>
      <p:bldP spid="37" grpId="2" animBg="1" advAuto="0"/>
      <p:bldP spid="39" grpId="6" animBg="1" advAuto="0"/>
      <p:bldP spid="40" grpId="4" animBg="1" advAuto="0"/>
      <p:bldP spid="46" grpId="9" animBg="1" advAuto="0"/>
      <p:bldP spid="49" grpId="7" animBg="1" advAuto="0"/>
      <p:bldP spid="52" grpId="5" animBg="1" advAuto="0"/>
      <p:bldP spid="55" grpId="3" animBg="1" advAuto="0"/>
      <p:bldP spid="58" grpId="10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問題：…"/>
          <p:cNvSpPr txBox="1"/>
          <p:nvPr/>
        </p:nvSpPr>
        <p:spPr>
          <a:xfrm>
            <a:off x="960119" y="561975"/>
            <a:ext cx="7223761" cy="21879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20000"/>
              </a:lnSpc>
              <a:spcBef>
                <a:spcPts val="800"/>
              </a:spcBef>
              <a:defRPr sz="2400">
                <a:latin typeface="SimHei"/>
                <a:ea typeface="SimHei"/>
                <a:cs typeface="SimHei"/>
                <a:sym typeface="SimHei"/>
              </a:defRPr>
            </a:pPr>
            <a:r>
              <a:t>問題：</a:t>
            </a:r>
          </a:p>
          <a:p>
            <a:pPr>
              <a:lnSpc>
                <a:spcPct val="120000"/>
              </a:lnSpc>
              <a:spcBef>
                <a:spcPts val="800"/>
              </a:spcBef>
              <a:defRPr sz="2400">
                <a:latin typeface="SimHei"/>
                <a:ea typeface="SimHei"/>
                <a:cs typeface="SimHei"/>
                <a:sym typeface="SimHei"/>
              </a:defRPr>
            </a:pPr>
            <a:r>
              <a:t>如果你是米非波設，國破家亡，寄居在別人家裡，你聽說新的王，大衛要召見你，你會有什麼心情？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1" build="p" bldLvl="5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6. 掃羅的孫子、約拿單的兒子米非波設(打碎偶像者)來見大衛，伏地叩拜。大衛說：「米非波設！」米非波設說：「僕人在此。」…"/>
          <p:cNvSpPr txBox="1"/>
          <p:nvPr/>
        </p:nvSpPr>
        <p:spPr>
          <a:xfrm>
            <a:off x="4846320" y="561975"/>
            <a:ext cx="3794760" cy="59827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20000"/>
              </a:lnSpc>
              <a:spcBef>
                <a:spcPts val="800"/>
              </a:spcBef>
              <a:defRPr sz="2100">
                <a:latin typeface="SimHei"/>
                <a:ea typeface="SimHei"/>
                <a:cs typeface="SimHei"/>
                <a:sym typeface="SimHei"/>
              </a:defRPr>
            </a:pPr>
            <a:r>
              <a:t>6. 掃羅的孫子、約拿單的兒子米非波設</a:t>
            </a:r>
            <a:r>
              <a:rPr>
                <a:solidFill>
                  <a:srgbClr val="996633"/>
                </a:solidFill>
              </a:rPr>
              <a:t>(打碎偶像者)</a:t>
            </a:r>
            <a:r>
              <a:t>來見大衛，伏地叩拜。大衛說：「米非波設！」米非波設說：「僕人在此。」</a:t>
            </a:r>
          </a:p>
          <a:p>
            <a:pPr>
              <a:lnSpc>
                <a:spcPct val="120000"/>
              </a:lnSpc>
              <a:spcBef>
                <a:spcPts val="800"/>
              </a:spcBef>
              <a:defRPr sz="2100">
                <a:latin typeface="SimHei"/>
                <a:ea typeface="SimHei"/>
                <a:cs typeface="SimHei"/>
                <a:sym typeface="SimHei"/>
              </a:defRPr>
            </a:pPr>
            <a:r>
              <a:t>7. 大衛說：「你不要懼怕，我必因你父親約拿單的緣故施恩與你，將你祖父掃羅的一切田地都歸還你；你也可以常與我同席吃飯。」</a:t>
            </a:r>
          </a:p>
          <a:p>
            <a:pPr>
              <a:lnSpc>
                <a:spcPct val="120000"/>
              </a:lnSpc>
              <a:spcBef>
                <a:spcPts val="800"/>
              </a:spcBef>
              <a:defRPr sz="2100">
                <a:latin typeface="SimHei"/>
                <a:ea typeface="SimHei"/>
                <a:cs typeface="SimHei"/>
                <a:sym typeface="SimHei"/>
              </a:defRPr>
            </a:pPr>
            <a:r>
              <a:t>8. 米非波設又叩拜，說：「僕人算什麼，不過如死狗一般，竟蒙王這樣眷顧！」</a:t>
            </a:r>
          </a:p>
        </p:txBody>
      </p:sp>
      <p:pic>
        <p:nvPicPr>
          <p:cNvPr id="63" name="David_kind_to_Mephib_C-527.jpeg" descr="David_kind_to_Mephib_C-527.jpeg"/>
          <p:cNvPicPr>
            <a:picLocks noChangeAspect="1"/>
          </p:cNvPicPr>
          <p:nvPr/>
        </p:nvPicPr>
        <p:blipFill>
          <a:blip r:embed="rId2"/>
          <a:srcRect t="654" b="1309"/>
          <a:stretch>
            <a:fillRect/>
          </a:stretch>
        </p:blipFill>
        <p:spPr>
          <a:xfrm>
            <a:off x="0" y="877887"/>
            <a:ext cx="4481513" cy="5102226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1" build="p" bldLvl="5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9. 王召了掃羅的僕人洗巴來，對他說：「我已將屬掃羅和他的一切家產，都賜給你主人的兒子了。…"/>
          <p:cNvSpPr txBox="1"/>
          <p:nvPr/>
        </p:nvSpPr>
        <p:spPr>
          <a:xfrm>
            <a:off x="960120" y="309913"/>
            <a:ext cx="7223760" cy="65074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20000"/>
              </a:lnSpc>
              <a:spcBef>
                <a:spcPts val="800"/>
              </a:spcBef>
              <a:defRPr sz="2200">
                <a:latin typeface="SimHei"/>
                <a:ea typeface="SimHei"/>
                <a:cs typeface="SimHei"/>
                <a:sym typeface="SimHei"/>
              </a:defRPr>
            </a:pPr>
            <a:r>
              <a:t>9. 王召了掃羅的僕人洗巴來，對他說：「我已將屬掃羅和他的</a:t>
            </a:r>
            <a:r>
              <a:rPr b="1"/>
              <a:t>一切家產，都賜給你主人的兒子了</a:t>
            </a:r>
            <a:r>
              <a:t>。</a:t>
            </a:r>
          </a:p>
          <a:p>
            <a:pPr>
              <a:lnSpc>
                <a:spcPct val="120000"/>
              </a:lnSpc>
              <a:spcBef>
                <a:spcPts val="800"/>
              </a:spcBef>
              <a:defRPr sz="2200">
                <a:latin typeface="SimHei"/>
                <a:ea typeface="SimHei"/>
                <a:cs typeface="SimHei"/>
                <a:sym typeface="SimHei"/>
              </a:defRPr>
            </a:pPr>
            <a:r>
              <a:t>10. 你和你的眾子、僕人要為你主人的兒子米非波設耕種田地，</a:t>
            </a:r>
            <a:r>
              <a:rPr b="1"/>
              <a:t>把所產的拿來供他食用</a:t>
            </a:r>
            <a:r>
              <a:t>；他卻要</a:t>
            </a:r>
            <a:r>
              <a:rPr b="1"/>
              <a:t>常與我同席吃飯</a:t>
            </a:r>
            <a:r>
              <a:t>。」洗巴有十五個兒子，二十個僕人。</a:t>
            </a:r>
          </a:p>
          <a:p>
            <a:pPr>
              <a:lnSpc>
                <a:spcPct val="120000"/>
              </a:lnSpc>
              <a:spcBef>
                <a:spcPts val="800"/>
              </a:spcBef>
              <a:defRPr sz="2200">
                <a:latin typeface="SimHei"/>
                <a:ea typeface="SimHei"/>
                <a:cs typeface="SimHei"/>
                <a:sym typeface="SimHei"/>
              </a:defRPr>
            </a:pPr>
            <a:r>
              <a:t>11. 洗巴對王說：「凡我主我王吩咐僕人的，僕人都必遵行。」王又說：「米非波設</a:t>
            </a:r>
            <a:r>
              <a:rPr b="1"/>
              <a:t>必與我同席吃飯，如王的兒子一樣。</a:t>
            </a:r>
            <a:r>
              <a:t>」</a:t>
            </a:r>
          </a:p>
          <a:p>
            <a:pPr>
              <a:lnSpc>
                <a:spcPct val="120000"/>
              </a:lnSpc>
              <a:spcBef>
                <a:spcPts val="800"/>
              </a:spcBef>
              <a:defRPr sz="2200">
                <a:latin typeface="SimHei"/>
                <a:ea typeface="SimHei"/>
                <a:cs typeface="SimHei"/>
                <a:sym typeface="SimHei"/>
              </a:defRPr>
            </a:pPr>
            <a:r>
              <a:t>12. 米非波設有一個小兒子，名叫米迦。凡住在洗巴家裡的人，都作了米非波設的僕人。</a:t>
            </a:r>
          </a:p>
          <a:p>
            <a:pPr>
              <a:lnSpc>
                <a:spcPct val="120000"/>
              </a:lnSpc>
              <a:spcBef>
                <a:spcPts val="800"/>
              </a:spcBef>
              <a:defRPr sz="2200">
                <a:latin typeface="SimHei"/>
                <a:ea typeface="SimHei"/>
                <a:cs typeface="SimHei"/>
                <a:sym typeface="SimHei"/>
              </a:defRPr>
            </a:pPr>
            <a:r>
              <a:t>13. 於是米非波設住在耶路撒冷，常與王同席吃飯。他兩腿都是瘸的。</a:t>
            </a:r>
            <a:r>
              <a:rPr>
                <a:solidFill>
                  <a:srgbClr val="808080"/>
                </a:solidFill>
              </a:rPr>
              <a:t>(撒下9:9-13)</a:t>
            </a:r>
          </a:p>
          <a:p>
            <a:pPr>
              <a:lnSpc>
                <a:spcPct val="120000"/>
              </a:lnSpc>
              <a:spcBef>
                <a:spcPts val="800"/>
              </a:spcBef>
              <a:defRPr sz="2200">
                <a:solidFill>
                  <a:srgbClr val="808080"/>
                </a:solidFill>
                <a:latin typeface="SimHei"/>
                <a:ea typeface="SimHei"/>
                <a:cs typeface="SimHei"/>
                <a:sym typeface="SimHei"/>
              </a:defRPr>
            </a:pPr>
            <a:r>
              <a:t>洗巴和米非波設之後還會出現（撒下16，19）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1" build="p" bldLvl="5" animBg="1" advAuto="0"/>
    </p:bldLst>
  </p:timing>
</p:sld>
</file>

<file path=ppt/theme/theme1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942</Words>
  <Application>Microsoft Office PowerPoint</Application>
  <PresentationFormat>On-screen Show (4:3)</PresentationFormat>
  <Paragraphs>161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Helvetica Neue</vt:lpstr>
      <vt:lpstr>華康仿宋體W6</vt:lpstr>
      <vt:lpstr>SimHei</vt:lpstr>
      <vt:lpstr>Arial</vt:lpstr>
      <vt:lpstr>Helvetica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Yuan Tao</cp:lastModifiedBy>
  <cp:revision>2</cp:revision>
  <dcterms:modified xsi:type="dcterms:W3CDTF">2020-09-28T00:51:21Z</dcterms:modified>
</cp:coreProperties>
</file>