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39"/>
  </p:notesMasterIdLst>
  <p:handoutMasterIdLst>
    <p:handoutMasterId r:id="rId140"/>
  </p:handoutMasterIdLst>
  <p:sldIdLst>
    <p:sldId id="257" r:id="rId6"/>
    <p:sldId id="266" r:id="rId7"/>
    <p:sldId id="265" r:id="rId8"/>
    <p:sldId id="272" r:id="rId9"/>
    <p:sldId id="267" r:id="rId10"/>
    <p:sldId id="273" r:id="rId11"/>
    <p:sldId id="269" r:id="rId12"/>
    <p:sldId id="274" r:id="rId13"/>
    <p:sldId id="271" r:id="rId14"/>
    <p:sldId id="270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3" r:id="rId23"/>
    <p:sldId id="298" r:id="rId24"/>
    <p:sldId id="299" r:id="rId25"/>
    <p:sldId id="284" r:id="rId26"/>
    <p:sldId id="302" r:id="rId27"/>
    <p:sldId id="300" r:id="rId28"/>
    <p:sldId id="301" r:id="rId29"/>
    <p:sldId id="282" r:id="rId30"/>
    <p:sldId id="303" r:id="rId31"/>
    <p:sldId id="305" r:id="rId32"/>
    <p:sldId id="304" r:id="rId33"/>
    <p:sldId id="308" r:id="rId34"/>
    <p:sldId id="309" r:id="rId35"/>
    <p:sldId id="306" r:id="rId36"/>
    <p:sldId id="285" r:id="rId37"/>
    <p:sldId id="310" r:id="rId38"/>
    <p:sldId id="312" r:id="rId39"/>
    <p:sldId id="311" r:id="rId40"/>
    <p:sldId id="315" r:id="rId41"/>
    <p:sldId id="314" r:id="rId42"/>
    <p:sldId id="316" r:id="rId43"/>
    <p:sldId id="313" r:id="rId44"/>
    <p:sldId id="307" r:id="rId45"/>
    <p:sldId id="286" r:id="rId46"/>
    <p:sldId id="329" r:id="rId47"/>
    <p:sldId id="330" r:id="rId48"/>
    <p:sldId id="317" r:id="rId49"/>
    <p:sldId id="333" r:id="rId50"/>
    <p:sldId id="334" r:id="rId51"/>
    <p:sldId id="323" r:id="rId52"/>
    <p:sldId id="324" r:id="rId53"/>
    <p:sldId id="325" r:id="rId54"/>
    <p:sldId id="322" r:id="rId55"/>
    <p:sldId id="335" r:id="rId56"/>
    <p:sldId id="332" r:id="rId57"/>
    <p:sldId id="328" r:id="rId58"/>
    <p:sldId id="287" r:id="rId59"/>
    <p:sldId id="326" r:id="rId60"/>
    <p:sldId id="327" r:id="rId61"/>
    <p:sldId id="318" r:id="rId62"/>
    <p:sldId id="336" r:id="rId63"/>
    <p:sldId id="337" r:id="rId64"/>
    <p:sldId id="331" r:id="rId65"/>
    <p:sldId id="338" r:id="rId66"/>
    <p:sldId id="319" r:id="rId67"/>
    <p:sldId id="339" r:id="rId68"/>
    <p:sldId id="342" r:id="rId69"/>
    <p:sldId id="341" r:id="rId70"/>
    <p:sldId id="340" r:id="rId71"/>
    <p:sldId id="345" r:id="rId72"/>
    <p:sldId id="346" r:id="rId73"/>
    <p:sldId id="353" r:id="rId74"/>
    <p:sldId id="358" r:id="rId75"/>
    <p:sldId id="354" r:id="rId76"/>
    <p:sldId id="359" r:id="rId77"/>
    <p:sldId id="355" r:id="rId78"/>
    <p:sldId id="361" r:id="rId79"/>
    <p:sldId id="360" r:id="rId80"/>
    <p:sldId id="348" r:id="rId81"/>
    <p:sldId id="362" r:id="rId82"/>
    <p:sldId id="363" r:id="rId83"/>
    <p:sldId id="356" r:id="rId84"/>
    <p:sldId id="357" r:id="rId85"/>
    <p:sldId id="364" r:id="rId86"/>
    <p:sldId id="347" r:id="rId87"/>
    <p:sldId id="289" r:id="rId88"/>
    <p:sldId id="368" r:id="rId89"/>
    <p:sldId id="373" r:id="rId90"/>
    <p:sldId id="365" r:id="rId91"/>
    <p:sldId id="374" r:id="rId92"/>
    <p:sldId id="369" r:id="rId93"/>
    <p:sldId id="370" r:id="rId94"/>
    <p:sldId id="371" r:id="rId95"/>
    <p:sldId id="372" r:id="rId96"/>
    <p:sldId id="366" r:id="rId97"/>
    <p:sldId id="367" r:id="rId98"/>
    <p:sldId id="290" r:id="rId99"/>
    <p:sldId id="375" r:id="rId100"/>
    <p:sldId id="376" r:id="rId101"/>
    <p:sldId id="377" r:id="rId102"/>
    <p:sldId id="385" r:id="rId103"/>
    <p:sldId id="383" r:id="rId104"/>
    <p:sldId id="384" r:id="rId105"/>
    <p:sldId id="378" r:id="rId106"/>
    <p:sldId id="379" r:id="rId107"/>
    <p:sldId id="386" r:id="rId108"/>
    <p:sldId id="380" r:id="rId109"/>
    <p:sldId id="381" r:id="rId110"/>
    <p:sldId id="387" r:id="rId111"/>
    <p:sldId id="291" r:id="rId112"/>
    <p:sldId id="388" r:id="rId113"/>
    <p:sldId id="393" r:id="rId114"/>
    <p:sldId id="394" r:id="rId115"/>
    <p:sldId id="395" r:id="rId116"/>
    <p:sldId id="397" r:id="rId117"/>
    <p:sldId id="400" r:id="rId118"/>
    <p:sldId id="401" r:id="rId119"/>
    <p:sldId id="402" r:id="rId120"/>
    <p:sldId id="391" r:id="rId121"/>
    <p:sldId id="403" r:id="rId122"/>
    <p:sldId id="399" r:id="rId123"/>
    <p:sldId id="389" r:id="rId124"/>
    <p:sldId id="398" r:id="rId125"/>
    <p:sldId id="404" r:id="rId126"/>
    <p:sldId id="405" r:id="rId127"/>
    <p:sldId id="406" r:id="rId128"/>
    <p:sldId id="390" r:id="rId129"/>
    <p:sldId id="408" r:id="rId130"/>
    <p:sldId id="407" r:id="rId131"/>
    <p:sldId id="409" r:id="rId132"/>
    <p:sldId id="292" r:id="rId133"/>
    <p:sldId id="293" r:id="rId134"/>
    <p:sldId id="294" r:id="rId135"/>
    <p:sldId id="295" r:id="rId136"/>
    <p:sldId id="296" r:id="rId137"/>
    <p:sldId id="297" r:id="rId1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77386" autoAdjust="0"/>
  </p:normalViewPr>
  <p:slideViewPr>
    <p:cSldViewPr snapToGrid="0">
      <p:cViewPr varScale="1">
        <p:scale>
          <a:sx n="90" d="100"/>
          <a:sy n="90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D735-42CD-478F-87A7-8FBAA8D9735B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031E1-BBD7-4B4A-9353-3D3A2E945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06D20-7F91-46E5-9E08-0F47F9563EBF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88C0-1D2F-424C-9707-D842C7C19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9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耶利米书‬</a:t>
            </a:r>
            <a:r>
              <a:rPr lang="en-US" altLang="zh-CN" dirty="0"/>
              <a:t>5:1-3 </a:t>
            </a:r>
            <a:r>
              <a:rPr lang="zh-CN" altLang="en-US" dirty="0"/>
              <a:t>和合本</a:t>
            </a:r>
          </a:p>
          <a:p>
            <a:r>
              <a:rPr lang="en-US" altLang="zh-CN" dirty="0"/>
              <a:t>1 “</a:t>
            </a:r>
            <a:r>
              <a:rPr lang="zh-CN" altLang="en-US" dirty="0"/>
              <a:t>你们当在耶路撒冷的街上跑来跑去，在宽阔处寻找，看看有一人行公义求诚实没有？若有，我就赦免这城。</a:t>
            </a:r>
            <a:r>
              <a:rPr lang="en-US" altLang="zh-CN" dirty="0"/>
              <a:t>2 </a:t>
            </a:r>
            <a:r>
              <a:rPr lang="zh-CN" altLang="en-US" dirty="0"/>
              <a:t>其中的人虽然指着永生的耶和华起誓，所起的誓实在是假的。”</a:t>
            </a:r>
          </a:p>
          <a:p>
            <a:r>
              <a:rPr lang="en-US" altLang="zh-CN" dirty="0"/>
              <a:t>3 </a:t>
            </a:r>
            <a:r>
              <a:rPr lang="zh-CN" altLang="en-US" dirty="0"/>
              <a:t>耶和华啊，你的眼目不是看顾诚实吗？你击打他们，他们却不伤恸；你毁灭他们，他们仍不受惩治。他们使脸刚硬过于磐石，不肯回头。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‪希伯來書‬</a:t>
            </a:r>
            <a:r>
              <a:rPr lang="en-US" altLang="zh-TW" dirty="0" smtClean="0"/>
              <a:t>12:14-17 </a:t>
            </a:r>
            <a:r>
              <a:rPr lang="zh-TW" altLang="en-US" dirty="0" smtClean="0"/>
              <a:t>和合本</a:t>
            </a:r>
          </a:p>
          <a:p>
            <a:r>
              <a:rPr lang="en-US" altLang="zh-TW" dirty="0" smtClean="0"/>
              <a:t>14 </a:t>
            </a:r>
            <a:r>
              <a:rPr lang="zh-TW" altLang="en-US" dirty="0" smtClean="0"/>
              <a:t>你們要追求與眾人和睦，並要追求聖潔；非聖潔沒有人能見主。 </a:t>
            </a:r>
            <a:r>
              <a:rPr lang="en-US" altLang="zh-TW" dirty="0" smtClean="0"/>
              <a:t>15 </a:t>
            </a:r>
            <a:r>
              <a:rPr lang="zh-TW" altLang="en-US" dirty="0" smtClean="0"/>
              <a:t>又要謹慎，恐怕有人失了神的恩；恐怕有毒根生出來擾亂你們，因此叫眾人沾染污穢； </a:t>
            </a:r>
            <a:r>
              <a:rPr lang="en-US" altLang="zh-TW" dirty="0" smtClean="0"/>
              <a:t>16 </a:t>
            </a:r>
            <a:r>
              <a:rPr lang="zh-TW" altLang="en-US" dirty="0" smtClean="0"/>
              <a:t>恐怕有淫亂的，有貪戀世俗如以掃的，他因一點食物把自己長子的名分賣了。 </a:t>
            </a:r>
            <a:r>
              <a:rPr lang="en-US" altLang="zh-TW" dirty="0" smtClean="0"/>
              <a:t>17 </a:t>
            </a:r>
            <a:r>
              <a:rPr lang="zh-TW" altLang="en-US" dirty="0" smtClean="0"/>
              <a:t>後來想要承受父所祝的福，竟被棄絕，雖然號哭切求，卻得不着門路使他父親的心意回轉。這是你們知道的。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94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0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38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12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33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‪士師記‬</a:t>
            </a:r>
            <a:r>
              <a:rPr lang="en-US" altLang="zh-TW" dirty="0"/>
              <a:t>19:22-24 </a:t>
            </a:r>
            <a:r>
              <a:rPr lang="zh-TW" altLang="en-US" dirty="0"/>
              <a:t>和合本</a:t>
            </a:r>
          </a:p>
          <a:p>
            <a:r>
              <a:rPr lang="en-US" altLang="zh-TW" dirty="0"/>
              <a:t>22 </a:t>
            </a:r>
            <a:r>
              <a:rPr lang="zh-TW" altLang="en-US" dirty="0"/>
              <a:t>他們心裏正歡暢的時候，城中的匪徒圍住房子，連連叩門，對房主老人說：「你把那進你家的人帶出來，我們要與他交合。」 </a:t>
            </a:r>
            <a:r>
              <a:rPr lang="en-US" altLang="zh-TW" dirty="0"/>
              <a:t>23 </a:t>
            </a:r>
            <a:r>
              <a:rPr lang="zh-TW" altLang="en-US" dirty="0"/>
              <a:t>那房主出來對他們說：「弟兄們哪，不要這樣作惡；這人既然進了我的家，你們就不要行這醜事。 </a:t>
            </a:r>
            <a:r>
              <a:rPr lang="en-US" altLang="zh-TW" dirty="0"/>
              <a:t>24 </a:t>
            </a:r>
            <a:r>
              <a:rPr lang="zh-TW" altLang="en-US" dirty="0"/>
              <a:t>我有個女兒，還是處女，並有這人的妾，我將她們領出來任憑你們玷辱她們，只是向這人不可行這樣的醜事。」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「人種的是甚麽，收的也是甚麽」（加</a:t>
            </a:r>
            <a:r>
              <a:rPr lang="en-US" altLang="zh-CN" dirty="0" smtClean="0"/>
              <a:t>6:7</a:t>
            </a:r>
            <a:r>
              <a:rPr lang="zh-CN" altLang="en-US" dirty="0" smtClean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</a:t>
            </a:r>
            <a:r>
              <a:rPr lang="zh-CN" altLang="en-US" dirty="0"/>
              <a:t>：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神要亞伯拉罕把以實瑪利趕出去，並非表示神就此不再看顧他了，因為神也聽見他的聲音；信徒也應當關心「仍在恩典之外」的靈魂，我們不要自以為得天獨厚，而鄙視不信的世人。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以实玛利的后裔是住在以色列以南的西奈和巴兰旷野的游牧民族，，阿拉伯人认为以实玛利是他们的祖先。以实玛利的女儿嫁给了以扫（二十八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9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），以实玛利的后裔与以色列人为敌，也与神为敌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以律法為本的人，最終是與世界聯合為一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娶埃及妻子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)</a:t>
            </a:r>
            <a:endParaRPr lang="en-US" altLang="zh-CN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認識屬靈的生命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神的「试验」是为了造就人、而不是败坏人，所以祂所安排的试验都是人所能承担的。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全知的神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不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需要藉試驗才能得知亞伯拉罕的存心，而是藉此使受試驗的人顯出他實際的光景，因而能更深認識自己。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我們若愛父母、兒女過於愛主，就不配作主的門徒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太十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37)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。有以撒而沒有神，一切盡都徒然；有神而沒有以撒，一切仍然存在。我若不以神為我的萬有，我就捨不得我的「以撒」</a:t>
            </a:r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我們對於神的命令，只能毫無猶豫地順服，不能與神爭辯，也不可和屬血氣的人商量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加一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15~16)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，否則我們的事奉和見證就要受損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以撒並未掙扎，自甘被老父捆綁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11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神的拯救和幫助，往往是在最後一刻才來到。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inherit"/>
              </a:rPr>
              <a:t>神等到最后一刻才出声阻止，是要让这个功课不留任何死角，让亚伯拉罕学习完全交出自己。</a:t>
            </a:r>
            <a:endParaRPr lang="zh-CN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只有肯站在奉獻地位上的人，才能豐富地享受神恩典的備辦。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18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「你的後裔」：後裔的原文是單數，指著一個人，就是耶穌基督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22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：神的预备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主前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18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世纪的汉谟拉比法典记载，当时一个男奴隶的价格是三十舍客勒银子，女奴隶是二十舍客勒银子。因此，「四百舍客勒银子」大约有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4.56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公斤，是一笔巨款。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信徒的道德水準務要高過世人──寧可吃虧，總不可虧負別人。赫人只知道價錢之高，而亞伯拉罕卻知道麥比拉洞的真價值；信徒行事為人，不是憑著眼見，乃是憑著信心，放眼看那將來的盼望。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19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希伯崙」：後來做了希伯來人的祖墳，亞伯拉罕、撒拉、以撒、利百加、雅各、利亞，都葬在這裏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20</a:t>
            </a:r>
            <a:r>
              <a:rPr lang="zh-CN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神曾應許賜給亞伯拉罕迦南地為業，但到此時為止，他所得到惟一的永久性產業，竟是一塊「墳地」我們在地上經營與建造所能得的，最多不過是一塊墳地，因此不要對地上的事物寄予希望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b="1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信徒如何與外人交往</a:t>
            </a:r>
            <a:endParaRPr lang="en-US" altLang="zh-TW" b="1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/>
              <a:t> 一、表明自己不過是寄居的</a:t>
            </a:r>
            <a:r>
              <a:rPr lang="en-US" altLang="zh-TW" dirty="0"/>
              <a:t>(4</a:t>
            </a:r>
            <a:r>
              <a:rPr lang="zh-TW" altLang="en-US" dirty="0"/>
              <a:t>節</a:t>
            </a:r>
            <a:r>
              <a:rPr lang="en-US" altLang="zh-TW" dirty="0"/>
              <a:t>) </a:t>
            </a:r>
            <a:r>
              <a:rPr lang="zh-CN" altLang="en-US" dirty="0"/>
              <a:t>：天地者万物之逆旅，光阴者百代之过客。</a:t>
            </a:r>
            <a:endParaRPr lang="en-US" altLang="zh-TW" dirty="0"/>
          </a:p>
          <a:p>
            <a:r>
              <a:rPr lang="en-US" altLang="zh-TW" dirty="0"/>
              <a:t>     </a:t>
            </a:r>
            <a:r>
              <a:rPr lang="zh-TW" altLang="en-US" dirty="0"/>
              <a:t>二、對人謙恭有禮</a:t>
            </a:r>
            <a:r>
              <a:rPr lang="en-US" altLang="zh-TW" dirty="0"/>
              <a:t>(7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三、不佔別人的便宜</a:t>
            </a:r>
            <a:r>
              <a:rPr lang="en-US" altLang="zh-TW" dirty="0"/>
              <a:t>(8~9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四、要有智慧──能聽得出話中的話</a:t>
            </a:r>
            <a:r>
              <a:rPr lang="en-US" altLang="zh-TW" dirty="0"/>
              <a:t>(10~16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     </a:t>
            </a:r>
            <a:r>
              <a:rPr lang="zh-TW" altLang="en-US" dirty="0"/>
              <a:t>五、一切手續要辦得清清楚楚</a:t>
            </a:r>
            <a:r>
              <a:rPr lang="en-US" altLang="zh-TW" dirty="0"/>
              <a:t>(17~18</a:t>
            </a:r>
            <a:r>
              <a:rPr lang="zh-TW" altLang="en-US" dirty="0"/>
              <a:t>節</a:t>
            </a:r>
            <a:r>
              <a:rPr lang="en-US" altLang="zh-TW" dirty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88C0-1D2F-424C-9707-D842C7C19217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4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F29F99-89F5-93D8-AAD4-ABE8C3FBA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FF4A4E3-E2C6-B350-72B0-41BCBCD64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A32167-61A6-AA39-22C5-DB3B8E3E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F85A99-E689-64E5-382A-844D11D1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DAEC7D-DCD3-B725-00B9-23E8AE16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2ED7E8-16D1-2DA7-6F8C-8D5E4AC9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5E89E1-1473-3342-1687-A2FC75D83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68B462-EB17-AAA6-5660-038FFB74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50D677-88A0-D8C2-4F14-50C3D625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2125A-E1AE-A5B8-0AA0-F24C1B7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3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1D50977-1D38-FFBF-5F00-05E2DD3E4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78E757-9EF0-9BEF-418F-196A11EDA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DE72EB-5B47-7858-BB97-1047928E0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DDF200-3D9C-FDB4-62D4-7874D4B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5038E6-34DA-EFDB-0F4D-7D765C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0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1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1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4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74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2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4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A4358-43B5-72E0-A49B-3EF15709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629F25-810B-828F-9D0B-6FB2AAD22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B43ACF-63EC-F9B4-9684-EA85C935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0DA942-DD1E-326B-38E4-A06C15A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6A1FFE-B41C-2F81-5402-C61FDD61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0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13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4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15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5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37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54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2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1679D-A3A7-4A69-0414-E654B0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E9FDD-2AC7-0BBE-7685-3D4856333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429A77-393F-4464-29E4-28D0FD2E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44C451-503B-7D01-DD77-2328876E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350C3A-E6D7-D88B-9CD2-20FB6693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36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71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50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3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5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56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42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71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052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0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1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3F85E-ACC7-C8BC-3978-C3EE2D3E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6692BD-50E3-F107-0F46-F492A94CC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036878C-D1FE-2449-7091-5E00BA4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ABC26D-934A-4CC3-92F2-2F8BB698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DEBEBB-6F26-7631-9D6F-3C6EEA76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DEBCC0-F0C5-9512-3D48-9A9119406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3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49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1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0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75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8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419F5-6F78-49C8-BC6A-AF3A25EB99B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07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F2AD-1E1F-43BA-A474-EC368FBFEBA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1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024F7-120E-4642-9022-28722B590175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88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11C8A-DF52-4BCF-B1CC-682008D3479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3B95-0AD4-471B-9963-6A764748F8A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D8C649-AB3F-9694-D6AE-B93343866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696CC1-3894-ED51-3CC8-261F4A26E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764CF7-A150-D400-7BD8-4022A9CA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897911-CE0C-8A88-FDE0-A84B0EBB2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93DBE4-8260-F946-3DD5-C71E6331A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A92064-AC79-FE8B-DDF5-1D7ED59C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1916DE4-D044-9204-B30C-B42DE50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99DD54-7D73-1F97-7205-08AA2BC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934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B9DF-1761-4ACC-A129-9E490ABB8C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9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4107-FD24-4E62-9403-20E493541736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6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FBE-CC12-4659-AD7F-AF240E5E1FCE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58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1609F-A77B-4860-9D28-FEA74426E3C1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848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E4EC7-7FEF-4B5B-8987-640F6750FA9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9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7F05A-F20F-44B6-A226-5F3AEB4512B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2D66ED-3A24-6CF5-6F86-032D94DE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B730B2-C77F-F1CB-899B-9922570D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000073-2442-564C-5204-8801745D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EBA3B7-C53E-EF70-62F6-29A773C4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AF8F1B-4374-AE47-8E4A-F3509F36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10015B5-50A2-F4BE-D3F9-59F209EA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576C61-775B-403E-9D9D-3E408DA5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8520C6-1652-A10C-AD02-10EDC3E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F50F6C-6F42-1FA8-1063-41A52BC00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37849-629D-CDF3-198D-8C54E7A57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750038-4E66-104A-7C86-3E09DD4D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EB43E3-E321-A28D-A9E1-F8D4E9E2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5643C-BA42-7C46-CCCC-4891C5BB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91F940-C946-DC43-9450-FB7ADC87F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44CF17-CD3A-19A5-63D1-26BD647D5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AFB57A5-7B8D-FCA3-32B3-21FC93D7A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78C0E0-CF57-3E4F-E616-BFEB32DA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E36D2C-D197-8666-9464-90B5B350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46DB6F-F385-8388-CA38-066B5AE88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3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AA7D927-CD9D-1C06-8D69-3686DCE8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B2F3E2-1168-EA70-6BD7-614F024F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4773C4-CC3B-F123-E4F2-9A8BB2887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2ECF-4DB6-45B9-8EFE-92889F9C1B41}" type="datetimeFigureOut">
              <a:rPr lang="en-US" smtClean="0"/>
              <a:t>11/18/2023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7E64A1-BA90-FED4-2750-179D9C394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E85D17-E5B1-41F5-1DC5-D8C7C0C3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A976-91C6-437B-8679-E4A2C980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1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A5366-DB7B-43CE-9B05-F8E4F26D8C6C}" type="slidenum">
              <a:rPr kumimoji="1" lang="en-US" altLang="zh-TW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%E5%BD%BC%E5%BE%97%E5%89%8D%E4%B9%A6%203:7-12&amp;version=CUVMPS#fzh-CUVMPS-30364b" TargetMode="External"/><Relationship Id="rId2" Type="http://schemas.openxmlformats.org/officeDocument/2006/relationships/hyperlink" Target="https://www.biblegateway.com/passage/?search=%E5%BD%BC%E5%BE%97%E5%89%8D%E4%B9%A6%203:7-12&amp;version=CUVMPS#fzh-CUVMPS-30364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亚当之约</a:t>
            </a: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9/3/2023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27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1308B4-36E3-1DE3-B4C1-6DA56FFC2E40}"/>
              </a:ext>
            </a:extLst>
          </p:cNvPr>
          <p:cNvSpPr txBox="1"/>
          <p:nvPr/>
        </p:nvSpPr>
        <p:spPr>
          <a:xfrm>
            <a:off x="150541" y="892105"/>
            <a:ext cx="11775689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“有晚上，有早晨，是第</a:t>
            </a:r>
            <a:r>
              <a:rPr lang="en-US" altLang="zh-CN" sz="2400" dirty="0"/>
              <a:t>X</a:t>
            </a:r>
            <a:r>
              <a:rPr lang="zh-CN" altLang="en-US" sz="2400" dirty="0"/>
              <a:t>日”：为什么先提晚上再提早晨？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Q2: </a:t>
            </a:r>
            <a:r>
              <a:rPr lang="zh-CN" altLang="en-US" sz="2400" dirty="0"/>
              <a:t>创世纪中很多神的奥秘我们不明白，比如：头一日已经把光暗分开了，为什么第四日“神说，天上要有光体，可以分昼夜”？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Q3: </a:t>
            </a:r>
            <a:r>
              <a:rPr lang="zh-CN" altLang="en-US" sz="2400" dirty="0"/>
              <a:t>创世纪一章一节是否神自己就宣告他是创造者</a:t>
            </a:r>
            <a:r>
              <a:rPr lang="en-US" altLang="zh-CN" sz="2400" dirty="0"/>
              <a:t>? </a:t>
            </a:r>
            <a:r>
              <a:rPr lang="zh-CN" altLang="en-US" sz="2400" dirty="0"/>
              <a:t>跟别的宗教不同，其他的都是被人造的，而这位 神，是真实存在的。现今的科学也发现，整个宇宙是有规律的运转。而不是无目的安排的，是被 神精心设计的。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400" dirty="0"/>
              <a:t>Comment</a:t>
            </a:r>
            <a:r>
              <a:rPr lang="zh-CN" altLang="en-US" sz="2400" dirty="0"/>
              <a:t>：科学与基督信仰不矛盾，科学是去发现神创造的世界的规律。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6250595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C2FBA82E-86FC-EEA4-D2E0-894489A1F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2978" y="2744817"/>
            <a:ext cx="105276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信徒择配的几点原则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）信和不信原不相配，不能同负一轭（林后六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）。所以若是可能，要娶信主的姊妹为妻，要嫁这在主面的人（林前九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，七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）要相信适宜的配偶，乃是神所赐的（箴十九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），所以要祷告仰望并跟随神的引导。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）不要注重外貌过于品德、性情（箴三十一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10,30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；参彼前三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2~4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）。最好是一个爱主的弟兄姊妹。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800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64219CAA-B39E-5904-554A-E29BF2C7F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40" y="200628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二、父亲心中意愿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 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3~4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意愿是：儿子不能与异族同婚，免得信仰不一。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申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7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39)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9D998E99-5C6F-5D85-4C2D-2051A5BDE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41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我主人叫我起誓说不要为我的儿子娶迦南地的女子为妻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林后六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14~16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你们和不信的原不相配，五个理由：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）义和不义有什么相交呢？我们是因信称义。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）光明与黑暗有什么相通呢？我们是光明之子。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）基督和比列有什相和呢？我们是属基督的。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）信的喝不信的有什么相干呢？我们因信与主联合。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）神的殿与偶像有什么相同呢？我们是神的殿。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447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508372-824D-E2EF-4D78-8BF16DFC4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243038"/>
            <a:ext cx="10515600" cy="554655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40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亚伯拉罕又娶了一个妻子，名叫基土拉。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基土拉给他生了心兰、约珊、米但、米甸、伊施巴和书亚。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约珊生了示巴和底但，而底但的子孙是亚书利人、利都示人和利乌米人。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米甸的儿子是以法、以弗、哈诺、亚比大和以勒大。这些人都是基土拉的子孙。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000" b="0" i="0" dirty="0">
                <a:solidFill>
                  <a:srgbClr val="0000FF"/>
                </a:solidFill>
                <a:effectLst/>
                <a:latin typeface="system-ui"/>
              </a:rPr>
              <a:t>亚伯拉罕把自己一切所有的都给了以撒。 </a:t>
            </a:r>
            <a:endParaRPr lang="en-US" altLang="zh-CN" sz="4000" b="0" i="0" dirty="0">
              <a:solidFill>
                <a:srgbClr val="0000FF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亚伯拉罕把礼物分给他庶出的众子，在自己还活着的时候，就打发他们离开他的儿子以撒，向东面行，往东方的地去。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亚伯拉罕一生的年日是一百七十五岁。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亚伯拉罕寿高年老，享尽天年，气绝而死，归到他的先人那里去了。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他的儿子以撒和以实玛利把他埋葬在麦比拉洞里。这洞是在幔利前面，赫人琐辖的儿子以弗仑的田间，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就是亚伯拉罕从赫人那里买来的那块田。亚伯拉罕和他的妻子撒拉都埋葬在那里。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亚伯拉罕死后，神赐福给他的儿子以撒；那时，以撒住在庇耳．拉海．莱附近。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以下是撒拉的婢女埃及人夏甲，给亚伯拉罕所生的儿子以实玛利的后代。 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以实玛利的众子，按着他们的家谱，名字如下：以实玛利的长子是尼拜约，其次是基达、押德别、米比衫、 米施玛、度玛、玛撒、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哈达、提玛、伊突、拿非施和基底玛。</a:t>
            </a:r>
            <a:endParaRPr lang="en-US" altLang="zh-CN" sz="40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000" b="0" i="0" dirty="0">
                <a:solidFill>
                  <a:srgbClr val="000000"/>
                </a:solidFill>
                <a:effectLst/>
                <a:latin typeface="system-ui"/>
              </a:rPr>
              <a:t>这些都是以实玛利的儿子。他们的村庄和营地都按着他们的名字命名；他们作了十二族的族长。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23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85AA9-39F0-C5A2-0B1C-E5BEB90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53"/>
            <a:ext cx="10515600" cy="6436894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以实玛利一生的岁数，是一百三十七岁；他气绝而死，归到他的先人那里去了。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他的子孙住在哈腓拉直到埃及东面的书珥，通往亚述的道上。以实玛利却住在自己众兄弟的东面。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以下是亚伯拉罕的儿子以撒的后代。亚伯拉罕生以撒。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20</a:t>
            </a:r>
            <a:r>
              <a:rPr lang="en-US" altLang="zh-CN" sz="4300" b="1" i="0" baseline="30000" dirty="0">
                <a:solidFill>
                  <a:srgbClr val="0000FF"/>
                </a:solidFill>
                <a:effectLst/>
                <a:latin typeface="system-ui"/>
              </a:rPr>
              <a:t> </a:t>
            </a:r>
            <a:r>
              <a:rPr lang="zh-CN" altLang="en-US" sz="4300" b="0" i="0" dirty="0">
                <a:solidFill>
                  <a:srgbClr val="0000FF"/>
                </a:solidFill>
                <a:effectLst/>
                <a:latin typeface="system-ui"/>
              </a:rPr>
              <a:t>以撒娶利百加为妻的时候，正四十岁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。利百加是巴旦．亚兰地、亚兰人彼土利的女儿，是亚兰人拉班的妹妹。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以撒因为自己的妻子不生育，就为她恳求耶和华。耶和华应允了他，他的妻子利百加就怀了孕。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双胎在她腹中彼此碰撞，她就说：“若是这样，我为甚么活着呢？”她就去求问耶和华。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耶和华回答她：“两国在你肚里，两族从你腹中要分出来；将来这族必强过那族，大的要服事小的。”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到了生产的时候，她肚腹中果然是一对双生子。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先出来的，全身赤红有毛，像毛衣一样，他们就给他起名叫以扫。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随后，他的弟弟也出来了，他的手抓住以扫的脚跟，因此就给他起名叫雅各。利百加生下两个儿子的时候，以撒年正六十岁。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两个孩子渐渐长大；以扫善于打猎，喜欢生活在田野；雅各为人安静，常常住在帐棚里。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以撒爱以扫，因为他常吃以扫的野味；利百加却爱雅各。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有一次，雅各正在煮豆汤的时候，以扫从田野回来，疲乏得很。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以扫对雅各说：“求你把这红豆汤给我喝吧，因为我疲乏得很。”因此，以扫的名字又叫以东。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雅各说：“你要先把你的</a:t>
            </a:r>
            <a:r>
              <a:rPr lang="zh-CN" altLang="en-US" sz="4300" b="0" i="0" dirty="0">
                <a:effectLst/>
                <a:latin typeface="system-ui"/>
              </a:rPr>
              <a:t>长子名分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卖给我。”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以扫说：“我快要死了，这长子名分对我有甚么益处呢？”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3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4300" b="0" i="0" dirty="0">
                <a:solidFill>
                  <a:srgbClr val="000000"/>
                </a:solidFill>
                <a:effectLst/>
                <a:latin typeface="system-ui"/>
              </a:rPr>
              <a:t>雅各说：“你先向我起誓吧。”以扫就向他起了誓，把自己的长子名分卖给雅各。 </a:t>
            </a:r>
            <a:endParaRPr lang="en-US" altLang="zh-CN" sz="43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雅各把饼和红豆汤给了以扫；以扫吃了，喝了，就起来走了。以扫就这样轻看了他的</a:t>
            </a:r>
            <a:r>
              <a:rPr lang="zh-CN" altLang="en-US" sz="4900" b="1" i="0" dirty="0">
                <a:solidFill>
                  <a:srgbClr val="0000FF"/>
                </a:solidFill>
                <a:effectLst/>
                <a:latin typeface="system-ui"/>
              </a:rPr>
              <a:t>长子名分</a:t>
            </a:r>
            <a:r>
              <a:rPr lang="zh-CN" altLang="en-US" sz="4900" b="1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sz="4900" dirty="0"/>
              <a:t>长子名分意味着什么？</a:t>
            </a: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2082564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D6A227-00B0-409C-2760-DEFAEC12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長子的名分」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——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猶太國的長子有四種優點：</a:t>
            </a:r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（一）得父親的祝福；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（二）得管家的權柄。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【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比方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】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撒上二十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29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（三）得雙份的家業（申二十一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15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～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）；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（四）得全家祭司的尊榮。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雅各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長期呆在帳篷裡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,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熟知長子權的屬靈意義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;</a:t>
            </a: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以掃善於打獵，常在田野，雅各為人安靜常住在帳棚裡。</a:t>
            </a:r>
            <a:endParaRPr lang="en-US" altLang="zh-TW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u="none" strike="noStrike" cap="none" normalizeH="0" baseline="0" dirty="0">
              <a:ln>
                <a:noFill/>
              </a:ln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主耶穌在世時是喜歡安靜的，常一個人獨自退到曠野去親近神（可1：35；太14：23）。因此使徒教訓我們要立志作安靜人（帖前4：11）。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時常忙亂，在外面奔跑，喜歡在人群之中，總要找些事情作，安靜不下來，是屬肉體，屬世俗的人，不能盼望在屬靈的生命上有所成就，頂容易犯罪，遠離神，安靜不下來沒法子與神交通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altLang="zh-CN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162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E20A86-6FD7-80B9-6EE7-6A55A9A4B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464457"/>
            <a:ext cx="11816080" cy="6168571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dirty="0">
                <a:solidFill>
                  <a:srgbClr val="000000"/>
                </a:solidFill>
                <a:effectLst/>
                <a:latin typeface="system-ui"/>
              </a:rPr>
              <a:t>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从前在亚伯拉罕的时候，曾经有过一次饥荒，现在那地又有饥荒，以撒就到基拉耳去，到非利士人的王亚比米勒那里。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耶和华向以撒显现，说：“你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不要下到埃及去，要住在我所指示你的地方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你要寄居在这地，我必与你同在，必赐福给你，因为我要把这全地都赐给你和你的后裔，履行我向你父亲亚伯拉罕所起的誓。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我必使你的后裔增多，好象天上的星那样多；我必把这全地都赐给你的后裔；地上的万国都必因你的后裔得福。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这是因为亚伯拉罕听从了我的话，遵守了我的吩咐、我的命令、我的条例和我的律法。”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于是，以撒就住在基拉耳。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那地方的人问起他的妻子，他就回答：“她是我的妹妹。”因为他不敢说：“她是我的妻子。”他心里想：“恐怕这地方的人，因利百加的缘故把我杀了，因为她容貌美丽。”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以撒在那里住了很久。有一天，非利士人的王亚比米勒从窗户里向外观望，看见以撒正在爱抚他的妻子利百加。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亚比米勒于是把以撒召了来，对他说：“你看，她实在是你的妻子，你怎么说是你的妹妹呢？”以撒回答他：“因为我心里想：‘恐怕我因她的缘故丧命。’”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亚比米勒说：“你向我们作的是甚么事呢？人民中间险些有人与你的妻子同睡，那你就把我们陷在罪恶里了。”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于是，亚比米勒吩咐全国人民，说：“凡是触犯这人或是他的妻子的，必被处死。”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以撒在那里耕种，那一年丰收百倍，耶和华实在赐福给他。 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他就日渐昌大，越来越富有，成了个大富翁。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他拥有羊群、牛群和很多仆人，非利士人就嫉妒他。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他父亲亚伯拉罕在世的时候，所有由他父亲仆人挖的井，非利士人都塞住了，填满了土。</a:t>
            </a:r>
            <a:endParaRPr lang="en-US" altLang="zh-CN" sz="49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亚比米勒对以撒说：“</a:t>
            </a:r>
            <a:r>
              <a:rPr lang="zh-CN" altLang="en-US" sz="4900" b="0" i="0" dirty="0">
                <a:solidFill>
                  <a:srgbClr val="0000FF"/>
                </a:solidFill>
                <a:effectLst/>
                <a:latin typeface="system-ui"/>
              </a:rPr>
              <a:t>你离开我们去吧，因为你比我们强大得多了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。” </a:t>
            </a:r>
            <a:r>
              <a:rPr lang="en-US" altLang="zh-CN" sz="49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49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140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6F28BD-9B23-68FF-DF8D-93ABD3D80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8257"/>
            <a:ext cx="11734800" cy="6081486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以撒于是离开那里，在基拉耳谷支搭帐棚，住在那里。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他父亲亚伯拉罕在世的时候，仆人所挖的水井，在亚伯拉罕死后都被非利士人塞住了。以撒重新挖掘这些井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，仍然照着他父亲所起的名字叫它们。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以撒的仆人在山谷里挖井，在那里挖得一口活水井。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基拉耳的牧人与以撒的牧人争闹起来，说：“这水是我们的。”以撒就给那井起名叫埃色，因为他们与他相争。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以撒的仆人又挖了另一口井，他们又为这井争闹起来，因此以撒给这井起名叫西提拿。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以撒离开那里，</a:t>
            </a:r>
            <a:r>
              <a:rPr lang="zh-CN" altLang="en-US" sz="5600" b="0" i="0" dirty="0">
                <a:solidFill>
                  <a:srgbClr val="0000FF"/>
                </a:solidFill>
                <a:effectLst/>
                <a:latin typeface="system-ui"/>
              </a:rPr>
              <a:t>又挖了另一口井；他们不再为这井争闹了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，他就给那井起名利河伯，因为他说：“现在耶和华给我们宽阔的地方，我们必在这里繁盛起来了。”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以撒从那里上到别是巴去。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那天晚上，耶和华向他显现，说：“我是你父亲亚伯拉罕的神；你不要怕，因为我与你同在；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我必为了我仆人亚伯拉罕的缘故，赐福给你，使你的后裔增多。”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以撒就在那里筑了一座祭坛，呼求耶和华的名；又在那里支搭帐棚；以撒的仆人也在那里挖了</a:t>
            </a:r>
            <a:r>
              <a:rPr lang="zh-CN" altLang="en-US" sz="6400" b="1" i="1" dirty="0">
                <a:solidFill>
                  <a:srgbClr val="0000FF"/>
                </a:solidFill>
                <a:effectLst/>
                <a:latin typeface="system-ui"/>
              </a:rPr>
              <a:t>一口井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亚比米勒和他的朋友亚户撒，以及他的军长非各，从基拉耳来到以撒那里。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以撒问他们：“你们既然恨我，把我从你们中间赶出来，为甚么又到我这里来呢？”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他们回答：“我们实在看见耶和华与你同在，因此我们想：‘不如我们双方起誓。’让我们与你立约吧；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你不要伤害我们，正如我们从来没有触犯你，只有善待你，让你平平安安地离开。现在你是蒙耶和华赐福的了。”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以撒就为他们摆设筵席，他们就一起吃喝。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第二天，他们清早起来，彼此起誓；以撒就送他们走，他们平平安安地离开他走了。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那一天，以撒的仆人来把他们挖井的事告诉他，说：“我们找到水了。”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以撒就给那井起名叫示巴，因此那城名叫别是巴，直到今日。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以扫四十岁的时候，娶了赫人比利的女儿犹滴，和赫人以伦的女儿巴实抹为妻。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她们二人常使以撒和利百加伤心难过。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9600" b="0" i="0" dirty="0">
                <a:solidFill>
                  <a:srgbClr val="000000"/>
                </a:solidFill>
                <a:effectLst/>
                <a:latin typeface="system-ui"/>
              </a:rPr>
              <a:t>井的寓意？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11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49DD64-3991-DCED-BF59-E7BE9842F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>
            <a:normAutofit/>
          </a:bodyPr>
          <a:lstStyle/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井在聖經裡是代表深處的生活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凡喝這水的還要再渴；人若喝我所賜的水就永遠不渴；我所賜的水，要在他裡面成為一井的泉源，直湧到永生。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人想要得著深井裡的活水，器具要探往深處去</a:t>
            </a:r>
            <a:endParaRPr lang="en-US" altLang="zh-TW" sz="24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守护这口井</a:t>
            </a:r>
            <a:endParaRPr lang="en-US" altLang="zh-CN" sz="24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水，是指著生命。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人若不是從水和聖靈生的，就不能進神的國。”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24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約 </a:t>
            </a:r>
            <a:r>
              <a:rPr lang="en-US" altLang="zh-TW" sz="2400" b="0" i="0" dirty="0">
                <a:solidFill>
                  <a:srgbClr val="000000"/>
                </a:solidFill>
                <a:effectLst/>
                <a:ea typeface="新細明體" panose="02020500000000000000" pitchFamily="18" charset="-120"/>
              </a:rPr>
              <a:t>3: 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0505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11/19/2023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994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27:8-17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你到羊羣裏去，給我拿兩隻肥山羊羔來，我便照你父親所愛的給他做成美味。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你拿到你父親那裏給他吃，使他在未死之先給你祝福。」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雅各對他母親利百加說：「我哥哥以掃渾身是有毛的，我身上是光滑的；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倘若我父親摸着我，必以我為欺哄人的，我就招咒詛，不得祝福。」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他母親對他說：「我兒，你招的咒詛歸到我身上；你只管聽我的話，去把羊羔給我拿來。」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他便去拿來，交給他母親；他母親就照他父親所愛的做成美味。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利百加又把家裏所存大兒子以掃上好的衣服給她小兒子雅各穿上，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又用山羊羔皮包在雅各的手上和頸項的光滑處，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就把所做的美味和餅交在她兒子雅各的手裏。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2124055" y="1126065"/>
            <a:ext cx="79438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4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章：人的堕落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9/10/2023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114559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27:19-21,23,25-26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雅各對他父親說：「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我是你的長子以掃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；我已照你所吩咐我的行了。請起來坐着，吃我的野味，好給我祝福。」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以撒對他兒子說：「我兒，你如何找得這麼快呢？」他說：「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因為耶和華－你的神使我遇見好機會得着的。」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以撒對雅各說：「我兒，你近前來，我摸摸你，知道你真是我的兒子以掃不是。」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雅各就挨近他父親以撒。以撒摸着他，說：「聲音是雅各的聲音，手卻是以掃的手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以撒就辨不出他來；因為他手上有毛，像他哥哥以掃的手一樣，就給他祝福；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又說：「你真是我兒子以掃嗎？」他說：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「我是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以撒說：「你遞給我，我好吃我兒子的野味，給你祝福。」雅各就遞給他，他便吃了，又拿酒給他，他也喝了。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他父親以撒對他說：「我兒，你上前來與我親嘴。」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6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，兄弟之爭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27:34-36,41-45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以掃聽了他父親的話，就放聲痛哭，說：「我父啊，求你也為我祝福！」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以撒說：「你兄弟已經用詭計來將你的福分奪去了。」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以掃說：「他名雅各，豈不是正對嗎？因為他欺騙了我兩次：他從前奪了我長子的名分，你看，他現在又奪了我的福分。」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以掃又說：「你沒有留下為我可祝的福嗎？」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以掃因他父親給雅各祝的福，就怨恨雅各，心裏說：「為我父親居喪的日子近了，到那時候，我要殺我的兄弟雅各。」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有人把利百加大兒子以掃的話告訴利百加，她就打發人去，叫了她小兒子雅各來，對他說：「你哥哥以掃想要殺你，報仇雪恨。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現在，我兒，你要聽我的話：起來，逃往哈蘭、我哥哥拉班那裏去，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同他住些日子，直等你哥哥的怒氣消了。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你哥哥向你消了怒氣，忘了你向他所做的事，我便打發人去把你從那裏帶回來。為甚麼一日喪你們二人呢？」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拉班對雅各說：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「你雖是我的骨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肉，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豈可白白地服事我？請告訴我，你要甚麼為工價？」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拉班有兩個女兒，大的名叫利亞，小的名叫拉結。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利亞的眼睛沒有神氣，拉結卻生得美貌俊秀。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雅各愛拉結，就說：「我願為你小女兒拉結服事你七年。」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拉班說：「我把她給你，勝似給別人，你與我同住吧！」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雅各就為拉結服事了七年；他因為深愛拉結，就看這七年如同幾天。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雅各對拉班說：「日期已經滿了，求你把我的妻子給我，我好與她同房。」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拉班就擺設筵席，請齊了那地方的眾人。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到晚上，拉班將女兒利亞送來給雅各，雅各就與她同房。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拉班又將婢女悉帕給女兒利亞作使女。 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是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29:15-30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到了早晨，雅各一看是利亞，就對拉班說：「你向我做的是甚麼事呢？我服事你，不是為拉結嗎？你為甚麼欺哄我呢？」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拉班說：「大女兒還沒有給人，先把小女兒給人，在我們這地方沒有這規矩。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你為這個滿了七日，我就把那個也給你，你再為她服事我七年。」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雅各就如此行。滿了利亞的七日，拉班便將女兒拉結給雅各為妻。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拉班又將婢女辟拉給女兒拉結作使女。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雅各也與拉結同房，並且愛拉結勝似愛利亞，於是又服事了拉班七年。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30:25-30,34-36,40-43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拉結生約瑟之後，雅各對拉班說：「請打發我走，叫我回到我本鄉本土去。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拉班說：「好啊！我情願照着你的話行。」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又使自己和雅各相離三天的路程。雅各就牧養拉班其餘的羊。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8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30:25-30,34-36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拉結生約瑟之後，雅各對拉班說：「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請打發我走，叫我回到我本鄉本土去。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請你把我服事你所得的妻子和兒女給我，讓我走；我怎樣服事你，你都知道。」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拉班對他說：「我若在你眼前蒙恩，請你仍與我同住，因為我已算定，耶和華賜福與我是為你的緣故」；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又說：「請你定你的工價，我就給你。」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雅各對他說：「我怎樣服事你，你的牲畜在我手裏怎樣，是你知道的。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我未來之先，你所有的很少，現今卻發大眾多，耶和華隨我的腳步賜福與你。如今，我甚麼時候才為自己興家立業呢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？」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拉班說：「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好啊！我情願照着你的話行。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當日，拉班把有紋的、有斑的公山羊，有點的、有斑的、有雜白紋的母山羊，並黑色的綿羊，都挑出來，交在他兒子們的手下，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又使自己和雅各相離三天的路程。雅各就牧養拉班其餘的羊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5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6324600" y="3344863"/>
            <a:ext cx="3657600" cy="31242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6324600" y="525463"/>
            <a:ext cx="3657600" cy="2286000"/>
          </a:xfrm>
          <a:prstGeom prst="rect">
            <a:avLst/>
          </a:prstGeom>
          <a:noFill/>
          <a:ln w="19050">
            <a:solidFill>
              <a:srgbClr val="3366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pic>
        <p:nvPicPr>
          <p:cNvPr id="782340" name="Picture 4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922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1" name="Picture 5" descr="sheep1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87464"/>
            <a:ext cx="1371600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2" name="Picture 6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3" name="Picture 7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7826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44" name="Picture 8" descr="goat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689100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45" name="Text Box 9"/>
          <p:cNvSpPr txBox="1">
            <a:spLocks noChangeArrowheads="1"/>
          </p:cNvSpPr>
          <p:nvPr/>
        </p:nvSpPr>
        <p:spPr bwMode="auto">
          <a:xfrm>
            <a:off x="2482851" y="18970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6" name="Text Box 10"/>
          <p:cNvSpPr txBox="1">
            <a:spLocks noChangeArrowheads="1"/>
          </p:cNvSpPr>
          <p:nvPr/>
        </p:nvSpPr>
        <p:spPr bwMode="auto">
          <a:xfrm>
            <a:off x="1949451" y="3954464"/>
            <a:ext cx="4924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羊</a:t>
            </a:r>
          </a:p>
        </p:txBody>
      </p:sp>
      <p:sp>
        <p:nvSpPr>
          <p:cNvPr id="782347" name="Text Box 11" descr="Parchment"/>
          <p:cNvSpPr txBox="1">
            <a:spLocks noChangeArrowheads="1"/>
          </p:cNvSpPr>
          <p:nvPr/>
        </p:nvSpPr>
        <p:spPr bwMode="auto">
          <a:xfrm>
            <a:off x="7273926" y="228601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雅各的工價</a:t>
            </a:r>
            <a:endParaRPr kumimoji="1" lang="zh-TW" altLang="en-US" sz="2400">
              <a:solidFill>
                <a:srgbClr val="000000"/>
              </a:solidFill>
            </a:endParaRPr>
          </a:p>
        </p:txBody>
      </p:sp>
      <p:sp>
        <p:nvSpPr>
          <p:cNvPr id="782348" name="Text Box 12" descr="Parchment"/>
          <p:cNvSpPr txBox="1">
            <a:spLocks noChangeArrowheads="1"/>
          </p:cNvSpPr>
          <p:nvPr/>
        </p:nvSpPr>
        <p:spPr bwMode="auto">
          <a:xfrm>
            <a:off x="7451726" y="3040064"/>
            <a:ext cx="14128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拉班的羊</a:t>
            </a:r>
          </a:p>
        </p:txBody>
      </p:sp>
      <p:pic>
        <p:nvPicPr>
          <p:cNvPr id="782349" name="Picture 13" descr="she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77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0" name="Picture 14" descr="goat_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1" name="Picture 15" descr="goat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2413"/>
            <a:ext cx="13716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2352" name="Picture 16" descr="sheep1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11575"/>
            <a:ext cx="1371600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2353" name="Rectangle 17"/>
          <p:cNvSpPr>
            <a:spLocks noChangeArrowheads="1"/>
          </p:cNvSpPr>
          <p:nvPr/>
        </p:nvSpPr>
        <p:spPr bwMode="auto">
          <a:xfrm>
            <a:off x="1828800" y="838200"/>
            <a:ext cx="3657600" cy="457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4" name="Text Box 18" descr="Parchment"/>
          <p:cNvSpPr txBox="1">
            <a:spLocks noChangeArrowheads="1"/>
          </p:cNvSpPr>
          <p:nvPr/>
        </p:nvSpPr>
        <p:spPr bwMode="auto">
          <a:xfrm>
            <a:off x="2854326" y="525464"/>
            <a:ext cx="1717675" cy="466725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雅各牧的羊</a:t>
            </a:r>
          </a:p>
        </p:txBody>
      </p:sp>
      <p:sp>
        <p:nvSpPr>
          <p:cNvPr id="782355" name="AutoShape 19"/>
          <p:cNvSpPr>
            <a:spLocks noChangeArrowheads="1"/>
          </p:cNvSpPr>
          <p:nvPr/>
        </p:nvSpPr>
        <p:spPr bwMode="auto">
          <a:xfrm>
            <a:off x="5715000" y="2247900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6" name="AutoShape 20"/>
          <p:cNvSpPr>
            <a:spLocks noChangeArrowheads="1"/>
          </p:cNvSpPr>
          <p:nvPr/>
        </p:nvSpPr>
        <p:spPr bwMode="auto">
          <a:xfrm>
            <a:off x="5715000" y="3357563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782359" name="Text Box 23"/>
          <p:cNvSpPr txBox="1">
            <a:spLocks noChangeArrowheads="1"/>
          </p:cNvSpPr>
          <p:nvPr/>
        </p:nvSpPr>
        <p:spPr bwMode="auto">
          <a:xfrm>
            <a:off x="6581775" y="919163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黑綿羊</a:t>
            </a:r>
          </a:p>
        </p:txBody>
      </p:sp>
      <p:sp>
        <p:nvSpPr>
          <p:cNvPr id="782360" name="Text Box 24"/>
          <p:cNvSpPr txBox="1">
            <a:spLocks noChangeArrowheads="1"/>
          </p:cNvSpPr>
          <p:nvPr/>
        </p:nvSpPr>
        <p:spPr bwMode="auto">
          <a:xfrm>
            <a:off x="8291513" y="108902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663300"/>
                </a:solidFill>
                <a:ea typeface="SimHei" panose="02010609060101010101" pitchFamily="49" charset="-122"/>
              </a:rPr>
              <a:t>斑點山羊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38" grpId="0" animBg="1"/>
      <p:bldP spid="782339" grpId="0" animBg="1"/>
      <p:bldP spid="782345" grpId="0"/>
      <p:bldP spid="782346" grpId="0"/>
      <p:bldP spid="782347" grpId="0" animBg="1"/>
      <p:bldP spid="782348" grpId="0" animBg="1"/>
      <p:bldP spid="782353" grpId="0" animBg="1"/>
      <p:bldP spid="782354" grpId="0" animBg="1"/>
      <p:bldP spid="782355" grpId="0" animBg="1"/>
      <p:bldP spid="782356" grpId="0" animBg="1"/>
      <p:bldP spid="782359" grpId="0"/>
      <p:bldP spid="78236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28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舅舅外甥之爭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30:37-43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雅各拿楊樹、杏樹、楓樹的嫩枝，將皮剝成白紋，使枝子露出白的來，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將剝了皮的枝子，對着羊羣，插在飲羊的水溝裏和水槽裏，羊來喝的時候，牝牡配合。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羊對着枝子配合，就生下有紋的、有點的、有斑的來。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雅各把羊羔分出來，使拉班的羊與這有紋和黑色的羊相對，把自己的羊另放一處，不叫他和拉班的羊混雜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到羊羣肥壯配合的時候，雅各就把枝子插在水溝裏，使羊對着枝子配合。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只是到羊瘦弱配合的時候就不插枝子。這樣，瘦弱的就歸拉班，肥壯的就歸雅各。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於是雅各極其發大，得了許多的羊羣、僕婢、駱駝，和驢。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妻妾之爭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29:31-30:24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耶和華見利亞失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寵，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就使她生育，拉結卻不生育。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利亞懷孕生子，就給他起名叫呂便（就是有兒子的意思），因而說：「耶和華看見我的苦情，如今我的丈夫必愛我。」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她又懷孕生子，就說：「耶和華因為聽見我失寵，所以又賜給我這個兒子」，於是給他起名叫西緬（就是聽見的意思）。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她又懷孕生子，起名叫利未（就是聯合的意思），說：「我給丈夫生了三個兒子，他必與我聯合。」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她又懷孕生子，說：「這回我要讚美耶和華」，因此給他起名叫猶大（就是讚美的意思）。這才停了生育。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……19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利亞又懷孕，給雅各生了第六個兒子。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利亞說：「神賜我厚賞；我丈夫必與我同住，因我給他生了六個兒子」，於是給他起名西布倫（就是同住的意思）。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後來又生了一個女兒，給她起名叫底拿。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神顧念拉結，應允了她，使她能生育。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拉結懷孕生子，說：「神除去了我的羞恥」，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就給他起名叫約瑟（就是增添的意思），意思說：「願耶和華再增添我一個兒子。」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Text Box 2"/>
          <p:cNvSpPr txBox="1">
            <a:spLocks noChangeArrowheads="1"/>
          </p:cNvSpPr>
          <p:nvPr/>
        </p:nvSpPr>
        <p:spPr bwMode="auto">
          <a:xfrm>
            <a:off x="2182814" y="2057400"/>
            <a:ext cx="498475" cy="3752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哪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！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一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兒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67" name="Text Box 3"/>
          <p:cNvSpPr txBox="1">
            <a:spLocks noChangeArrowheads="1"/>
          </p:cNvSpPr>
          <p:nvPr/>
        </p:nvSpPr>
        <p:spPr bwMode="auto">
          <a:xfrm>
            <a:off x="27955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見</a:t>
            </a:r>
          </a:p>
        </p:txBody>
      </p:sp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34051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未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合</a:t>
            </a:r>
          </a:p>
        </p:txBody>
      </p:sp>
      <p:sp>
        <p:nvSpPr>
          <p:cNvPr id="779269" name="Text Box 5"/>
          <p:cNvSpPr txBox="1">
            <a:spLocks noChangeArrowheads="1"/>
          </p:cNvSpPr>
          <p:nvPr/>
        </p:nvSpPr>
        <p:spPr bwMode="auto">
          <a:xfrm>
            <a:off x="4014789" y="2057401"/>
            <a:ext cx="498475" cy="19272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猶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大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美</a:t>
            </a:r>
          </a:p>
        </p:txBody>
      </p:sp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625976" y="2057400"/>
            <a:ext cx="498475" cy="15621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但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冤</a:t>
            </a:r>
          </a:p>
        </p:txBody>
      </p:sp>
      <p:sp>
        <p:nvSpPr>
          <p:cNvPr id="779271" name="Text Box 7"/>
          <p:cNvSpPr txBox="1">
            <a:spLocks noChangeArrowheads="1"/>
          </p:cNvSpPr>
          <p:nvPr/>
        </p:nvSpPr>
        <p:spPr bwMode="auto">
          <a:xfrm>
            <a:off x="5238751" y="2057401"/>
            <a:ext cx="498475" cy="2657475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爭</a:t>
            </a:r>
          </a:p>
        </p:txBody>
      </p:sp>
      <p:sp>
        <p:nvSpPr>
          <p:cNvPr id="779272" name="Text Box 8"/>
          <p:cNvSpPr txBox="1">
            <a:spLocks noChangeArrowheads="1"/>
          </p:cNvSpPr>
          <p:nvPr/>
        </p:nvSpPr>
        <p:spPr bwMode="auto">
          <a:xfrm>
            <a:off x="5849939" y="2057400"/>
            <a:ext cx="498475" cy="302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萬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</a:rPr>
              <a:t>，</a:t>
            </a:r>
            <a:endParaRPr kumimoji="1" lang="zh-TW" altLang="en-US" sz="2400">
              <a:solidFill>
                <a:srgbClr val="FF0000"/>
              </a:solidFill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軍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隊</a:t>
            </a:r>
          </a:p>
        </p:txBody>
      </p:sp>
      <p:sp>
        <p:nvSpPr>
          <p:cNvPr id="779273" name="Text Box 9"/>
          <p:cNvSpPr txBox="1">
            <a:spLocks noChangeArrowheads="1"/>
          </p:cNvSpPr>
          <p:nvPr/>
        </p:nvSpPr>
        <p:spPr bwMode="auto">
          <a:xfrm>
            <a:off x="9521826" y="2057400"/>
            <a:ext cx="498475" cy="302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子</a:t>
            </a:r>
          </a:p>
        </p:txBody>
      </p:sp>
      <p:sp>
        <p:nvSpPr>
          <p:cNvPr id="779274" name="Text Box 10"/>
          <p:cNvSpPr txBox="1">
            <a:spLocks noChangeArrowheads="1"/>
          </p:cNvSpPr>
          <p:nvPr/>
        </p:nvSpPr>
        <p:spPr bwMode="auto">
          <a:xfrm>
            <a:off x="8910639" y="2057401"/>
            <a:ext cx="498475" cy="19272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添</a:t>
            </a:r>
          </a:p>
        </p:txBody>
      </p:sp>
      <p:sp>
        <p:nvSpPr>
          <p:cNvPr id="779275" name="Text Box 11"/>
          <p:cNvSpPr txBox="1">
            <a:spLocks noChangeArrowheads="1"/>
          </p:cNvSpPr>
          <p:nvPr/>
        </p:nvSpPr>
        <p:spPr bwMode="auto">
          <a:xfrm>
            <a:off x="7686676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西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倫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住</a:t>
            </a:r>
          </a:p>
        </p:txBody>
      </p:sp>
      <p:sp>
        <p:nvSpPr>
          <p:cNvPr id="779276" name="Text Box 12"/>
          <p:cNvSpPr txBox="1">
            <a:spLocks noChangeArrowheads="1"/>
          </p:cNvSpPr>
          <p:nvPr/>
        </p:nvSpPr>
        <p:spPr bwMode="auto">
          <a:xfrm>
            <a:off x="7073901" y="2057400"/>
            <a:ext cx="498475" cy="22923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值</a:t>
            </a:r>
          </a:p>
        </p:txBody>
      </p:sp>
      <p:sp>
        <p:nvSpPr>
          <p:cNvPr id="779277" name="Text Box 13"/>
          <p:cNvSpPr txBox="1">
            <a:spLocks noChangeArrowheads="1"/>
          </p:cNvSpPr>
          <p:nvPr/>
        </p:nvSpPr>
        <p:spPr bwMode="auto">
          <a:xfrm>
            <a:off x="6462714" y="2057401"/>
            <a:ext cx="498475" cy="1927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亞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000000"/>
                </a:solidFill>
                <a:ea typeface="SimHei" panose="02010609060101010101" pitchFamily="49" charset="-122"/>
              </a:rPr>
              <a:t>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｜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FF0000"/>
                </a:solidFill>
                <a:ea typeface="SimHei" panose="02010609060101010101" pitchFamily="49" charset="-122"/>
              </a:rPr>
              <a:t>福</a:t>
            </a:r>
          </a:p>
        </p:txBody>
      </p:sp>
      <p:sp>
        <p:nvSpPr>
          <p:cNvPr id="779278" name="Text Box 14"/>
          <p:cNvSpPr txBox="1">
            <a:spLocks noChangeArrowheads="1"/>
          </p:cNvSpPr>
          <p:nvPr/>
        </p:nvSpPr>
        <p:spPr bwMode="auto">
          <a:xfrm>
            <a:off x="3201989" y="457200"/>
            <a:ext cx="904875" cy="5286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利亞</a:t>
            </a:r>
          </a:p>
        </p:txBody>
      </p:sp>
      <p:sp>
        <p:nvSpPr>
          <p:cNvPr id="779279" name="Text Box 15"/>
          <p:cNvSpPr txBox="1">
            <a:spLocks noChangeArrowheads="1"/>
          </p:cNvSpPr>
          <p:nvPr/>
        </p:nvSpPr>
        <p:spPr bwMode="auto">
          <a:xfrm>
            <a:off x="4733926" y="685800"/>
            <a:ext cx="904875" cy="528638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辟拉</a:t>
            </a:r>
          </a:p>
        </p:txBody>
      </p:sp>
      <p:sp>
        <p:nvSpPr>
          <p:cNvPr id="779280" name="Text Box 16"/>
          <p:cNvSpPr txBox="1">
            <a:spLocks noChangeArrowheads="1"/>
          </p:cNvSpPr>
          <p:nvPr/>
        </p:nvSpPr>
        <p:spPr bwMode="auto">
          <a:xfrm>
            <a:off x="5953126" y="685800"/>
            <a:ext cx="90487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悉帕</a:t>
            </a:r>
          </a:p>
        </p:txBody>
      </p:sp>
      <p:sp>
        <p:nvSpPr>
          <p:cNvPr id="779281" name="Text Box 17"/>
          <p:cNvSpPr txBox="1">
            <a:spLocks noChangeArrowheads="1"/>
          </p:cNvSpPr>
          <p:nvPr/>
        </p:nvSpPr>
        <p:spPr bwMode="auto">
          <a:xfrm>
            <a:off x="9013826" y="457200"/>
            <a:ext cx="904875" cy="52863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000000"/>
                </a:solidFill>
                <a:ea typeface="SimHei" panose="02010609060101010101" pitchFamily="49" charset="-122"/>
              </a:rPr>
              <a:t>拉結</a:t>
            </a:r>
          </a:p>
        </p:txBody>
      </p:sp>
      <p:cxnSp>
        <p:nvCxnSpPr>
          <p:cNvPr id="779282" name="AutoShape 18"/>
          <p:cNvCxnSpPr>
            <a:cxnSpLocks noChangeShapeType="1"/>
            <a:stCxn id="779278" idx="2"/>
            <a:endCxn id="779266" idx="0"/>
          </p:cNvCxnSpPr>
          <p:nvPr/>
        </p:nvCxnSpPr>
        <p:spPr bwMode="auto">
          <a:xfrm rot="5400000">
            <a:off x="2507457" y="910432"/>
            <a:ext cx="1071562" cy="1222375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3" name="AutoShape 19"/>
          <p:cNvCxnSpPr>
            <a:cxnSpLocks noChangeShapeType="1"/>
            <a:stCxn id="779278" idx="2"/>
            <a:endCxn id="779267" idx="0"/>
          </p:cNvCxnSpPr>
          <p:nvPr/>
        </p:nvCxnSpPr>
        <p:spPr bwMode="auto">
          <a:xfrm rot="5400000">
            <a:off x="28138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4" name="AutoShape 20"/>
          <p:cNvCxnSpPr>
            <a:cxnSpLocks noChangeShapeType="1"/>
            <a:stCxn id="779278" idx="2"/>
            <a:endCxn id="779268" idx="0"/>
          </p:cNvCxnSpPr>
          <p:nvPr/>
        </p:nvCxnSpPr>
        <p:spPr bwMode="auto">
          <a:xfrm rot="5400000">
            <a:off x="3118644" y="1521619"/>
            <a:ext cx="1071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5" name="AutoShape 21"/>
          <p:cNvCxnSpPr>
            <a:cxnSpLocks noChangeShapeType="1"/>
            <a:stCxn id="779278" idx="2"/>
            <a:endCxn id="779269" idx="0"/>
          </p:cNvCxnSpPr>
          <p:nvPr/>
        </p:nvCxnSpPr>
        <p:spPr bwMode="auto">
          <a:xfrm rot="16200000" flipH="1">
            <a:off x="3423444" y="1216819"/>
            <a:ext cx="1071562" cy="6096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6" name="AutoShape 22"/>
          <p:cNvCxnSpPr>
            <a:cxnSpLocks noChangeShapeType="1"/>
            <a:stCxn id="779279" idx="2"/>
            <a:endCxn id="779270" idx="0"/>
          </p:cNvCxnSpPr>
          <p:nvPr/>
        </p:nvCxnSpPr>
        <p:spPr bwMode="auto">
          <a:xfrm rot="5400000">
            <a:off x="4609307" y="1480344"/>
            <a:ext cx="842962" cy="311150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7" name="AutoShape 23"/>
          <p:cNvCxnSpPr>
            <a:cxnSpLocks noChangeShapeType="1"/>
            <a:stCxn id="779279" idx="2"/>
            <a:endCxn id="779271" idx="0"/>
          </p:cNvCxnSpPr>
          <p:nvPr/>
        </p:nvCxnSpPr>
        <p:spPr bwMode="auto">
          <a:xfrm rot="16200000" flipH="1">
            <a:off x="4915695" y="1485107"/>
            <a:ext cx="842962" cy="30162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8" name="AutoShape 24"/>
          <p:cNvCxnSpPr>
            <a:cxnSpLocks noChangeShapeType="1"/>
            <a:stCxn id="779280" idx="2"/>
            <a:endCxn id="779272" idx="0"/>
          </p:cNvCxnSpPr>
          <p:nvPr/>
        </p:nvCxnSpPr>
        <p:spPr bwMode="auto">
          <a:xfrm rot="5400000">
            <a:off x="5830888" y="1482725"/>
            <a:ext cx="842962" cy="306388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89" name="AutoShape 25"/>
          <p:cNvCxnSpPr>
            <a:cxnSpLocks noChangeShapeType="1"/>
            <a:stCxn id="779280" idx="2"/>
            <a:endCxn id="779277" idx="0"/>
          </p:cNvCxnSpPr>
          <p:nvPr/>
        </p:nvCxnSpPr>
        <p:spPr bwMode="auto">
          <a:xfrm rot="16200000" flipH="1">
            <a:off x="6137276" y="1482726"/>
            <a:ext cx="842962" cy="306387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0" name="AutoShape 26"/>
          <p:cNvCxnSpPr>
            <a:cxnSpLocks noChangeShapeType="1"/>
            <a:stCxn id="779281" idx="2"/>
            <a:endCxn id="779274" idx="0"/>
          </p:cNvCxnSpPr>
          <p:nvPr/>
        </p:nvCxnSpPr>
        <p:spPr bwMode="auto">
          <a:xfrm rot="5400000">
            <a:off x="8777288" y="1368425"/>
            <a:ext cx="1071562" cy="3063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1" name="AutoShape 27"/>
          <p:cNvCxnSpPr>
            <a:cxnSpLocks noChangeShapeType="1"/>
            <a:stCxn id="779281" idx="2"/>
            <a:endCxn id="779273" idx="0"/>
          </p:cNvCxnSpPr>
          <p:nvPr/>
        </p:nvCxnSpPr>
        <p:spPr bwMode="auto">
          <a:xfrm rot="16200000" flipH="1">
            <a:off x="9082882" y="1369219"/>
            <a:ext cx="1071562" cy="304800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2" name="AutoShape 28"/>
          <p:cNvCxnSpPr>
            <a:cxnSpLocks noChangeShapeType="1"/>
            <a:stCxn id="779278" idx="2"/>
            <a:endCxn id="779276" idx="0"/>
          </p:cNvCxnSpPr>
          <p:nvPr/>
        </p:nvCxnSpPr>
        <p:spPr bwMode="auto">
          <a:xfrm rot="16200000" flipH="1">
            <a:off x="4953001" y="-312738"/>
            <a:ext cx="1071562" cy="3668713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9293" name="AutoShape 29"/>
          <p:cNvCxnSpPr>
            <a:cxnSpLocks noChangeShapeType="1"/>
            <a:stCxn id="779278" idx="2"/>
            <a:endCxn id="779275" idx="0"/>
          </p:cNvCxnSpPr>
          <p:nvPr/>
        </p:nvCxnSpPr>
        <p:spPr bwMode="auto">
          <a:xfrm rot="16200000" flipH="1">
            <a:off x="5259388" y="-619125"/>
            <a:ext cx="1071562" cy="4281488"/>
          </a:xfrm>
          <a:prstGeom prst="bentConnector3">
            <a:avLst>
              <a:gd name="adj1" fmla="val 4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9305" name="Picture 41" descr="mandr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724401"/>
            <a:ext cx="928688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9306" name="Text Box 42"/>
          <p:cNvSpPr txBox="1">
            <a:spLocks noChangeArrowheads="1"/>
          </p:cNvSpPr>
          <p:nvPr/>
        </p:nvSpPr>
        <p:spPr bwMode="auto">
          <a:xfrm>
            <a:off x="7013575" y="6130926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ea typeface="SimHei" panose="02010609060101010101" pitchFamily="49" charset="-122"/>
              </a:rPr>
              <a:t>風茄</a:t>
            </a:r>
          </a:p>
        </p:txBody>
      </p:sp>
      <p:sp>
        <p:nvSpPr>
          <p:cNvPr id="779308" name="Text Box 44"/>
          <p:cNvSpPr txBox="1">
            <a:spLocks noChangeArrowheads="1"/>
          </p:cNvSpPr>
          <p:nvPr/>
        </p:nvSpPr>
        <p:spPr bwMode="auto">
          <a:xfrm>
            <a:off x="8297864" y="2417763"/>
            <a:ext cx="498475" cy="83185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底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>
                <a:solidFill>
                  <a:srgbClr val="333399"/>
                </a:solidFill>
                <a:ea typeface="SimHei" panose="02010609060101010101" pitchFamily="49" charset="-122"/>
              </a:rPr>
              <a:t>拿</a:t>
            </a:r>
          </a:p>
        </p:txBody>
      </p:sp>
      <p:cxnSp>
        <p:nvCxnSpPr>
          <p:cNvPr id="779309" name="AutoShape 45"/>
          <p:cNvCxnSpPr>
            <a:cxnSpLocks noChangeShapeType="1"/>
            <a:stCxn id="779278" idx="2"/>
            <a:endCxn id="779308" idx="0"/>
          </p:cNvCxnSpPr>
          <p:nvPr/>
        </p:nvCxnSpPr>
        <p:spPr bwMode="auto">
          <a:xfrm rot="16200000" flipH="1">
            <a:off x="5384801" y="-744537"/>
            <a:ext cx="1431925" cy="4892675"/>
          </a:xfrm>
          <a:prstGeom prst="bentConnector3">
            <a:avLst>
              <a:gd name="adj1" fmla="val 375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9310" name="Text Box 46"/>
          <p:cNvSpPr txBox="1">
            <a:spLocks noChangeArrowheads="1"/>
          </p:cNvSpPr>
          <p:nvPr/>
        </p:nvSpPr>
        <p:spPr bwMode="auto">
          <a:xfrm>
            <a:off x="9571038" y="5192713"/>
            <a:ext cx="4127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>
                <a:solidFill>
                  <a:srgbClr val="996633"/>
                </a:solidFill>
                <a:ea typeface="SimHei" panose="02010609060101010101" pitchFamily="49" charset="-122"/>
              </a:rPr>
              <a:t>地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1743" y="6299459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6" grpId="0" animBg="1"/>
      <p:bldP spid="779267" grpId="0" animBg="1"/>
      <p:bldP spid="779268" grpId="0" animBg="1"/>
      <p:bldP spid="779269" grpId="0" animBg="1"/>
      <p:bldP spid="779270" grpId="0" animBg="1"/>
      <p:bldP spid="779271" grpId="0" animBg="1"/>
      <p:bldP spid="779272" grpId="0" animBg="1"/>
      <p:bldP spid="779273" grpId="0" animBg="1"/>
      <p:bldP spid="779274" grpId="0" animBg="1"/>
      <p:bldP spid="779275" grpId="0" animBg="1"/>
      <p:bldP spid="779276" grpId="0" animBg="1"/>
      <p:bldP spid="779277" grpId="0" animBg="1"/>
      <p:bldP spid="779278" grpId="0" animBg="1"/>
      <p:bldP spid="779279" grpId="0" animBg="1"/>
      <p:bldP spid="779280" grpId="0" animBg="1"/>
      <p:bldP spid="779281" grpId="0" animBg="1"/>
      <p:bldP spid="779306" grpId="0"/>
      <p:bldP spid="779306" grpId="1"/>
      <p:bldP spid="779308" grpId="0" animBg="1"/>
      <p:bldP spid="779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26382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TW" altLang="en-US" sz="32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各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人生面臨的主要衝突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父母之爭</a:t>
            </a:r>
            <a:endParaRPr lang="en-US" altLang="zh-TW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27:1-8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年老，眼睛昏花，不能看見，就叫了他大兒子以掃來，說：「我兒。」以掃說：「我在這裏。」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他說：「我如今老了，不知道哪一天死。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現在拿你的器械，就是箭囊和弓，往田野去為我打獵，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照我所愛的做成美味，拿來給我吃，使我在未死之先給你祝福。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以撒對他兒子以掃說話，利百加也聽見了。以掃往田野去打獵，要得野味帶來。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6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利百加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就對她兒子雅各說：「我聽見你父親對你哥哥以掃說：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 『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你去把野獸帶來，做成美味給我吃，我好在未死之先，在耶和華面前給你祝福。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』 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現在，我兒，你要照着我所吩咐你的，聽從我的話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，用欺騙得來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以撒的祝福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27:27-29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</a:t>
            </a:r>
            <a:endParaRPr lang="zh-TW" altLang="en-US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他就上前與父親親嘴。他父親一聞他衣服上的香氣，就給他祝福，說：</a:t>
            </a: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我兒的香氣如同耶和華賜福之田地的香氣一樣。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願神賜你天上的甘露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，地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上的肥土，並許多五穀新酒。</a:t>
            </a:r>
          </a:p>
          <a:p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29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願多民事奉你</a:t>
            </a:r>
            <a:r>
              <a:rPr lang="zh-TW" altLang="en-US" sz="2800" dirty="0" smtClean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，多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國跪拜你。願你作你弟兄的主；你母親的兒子向你跪拜。凡咒詛你的，願他受咒詛；為你祝福的，願他蒙福。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，出逃前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得以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撒的祝福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28:1-4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以撒叫了雅各來，給他祝福，並囑咐他說：「你不要娶迦南的女子為妻。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你起身往巴旦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‧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亞蘭去，到你外祖彼土利家裏，在你母舅拉班的女兒中娶一女為妻。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願全能的神賜福給你，使你生養眾多，成為多族，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將應許亞伯拉罕的福賜給你和你的後裔，使你承受你所寄居的地為業，就是神賜給亞伯拉罕的地。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祝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福</a:t>
            </a:r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雅各出了別是巴，向哈蘭走去；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到了一個地方，因為太陽落了，就在那裏住宿，便拾起那地方的一塊石頭枕在頭下，在那裏躺臥睡了，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夢見一個梯子立在地上，梯子的頭頂着天，有神的使者在梯子上，上去下來。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耶和華站在梯子以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上說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：「我是耶和華－你祖亞伯拉罕的神，也是以撒的神；我要將你現在所躺臥之地賜給你和你的後裔。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你的後裔必像地上的塵沙那樣多，必向東西南北開展；地上萬族必因你和你的後裔得福。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我也與你同在。你無論往哪裏去，我必保佑你，領你歸回這地，總不離棄你，直到我成全了向你所應許的。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雅各睡醒了，說：「耶和華真在這裏，我竟不知道！」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就懼怕，說：「這地方何等可畏！這不是別的，乃是神的殿，也是天的門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82" name="Picture 2" descr="ma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1" name="Text Box 21"/>
          <p:cNvSpPr txBox="1">
            <a:spLocks noChangeArrowheads="1"/>
          </p:cNvSpPr>
          <p:nvPr/>
        </p:nvSpPr>
        <p:spPr bwMode="auto">
          <a:xfrm>
            <a:off x="5483226" y="3040063"/>
            <a:ext cx="1971675" cy="711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850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公里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（約</a:t>
            </a:r>
            <a:r>
              <a:rPr kumimoji="1" lang="en-US" altLang="zh-TW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30</a:t>
            </a:r>
            <a:r>
              <a:rPr kumimoji="1" lang="zh-TW" altLang="en-US" sz="20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天路程）</a:t>
            </a:r>
          </a:p>
        </p:txBody>
      </p:sp>
      <p:sp>
        <p:nvSpPr>
          <p:cNvPr id="890900" name="Freeform 20"/>
          <p:cNvSpPr>
            <a:spLocks/>
          </p:cNvSpPr>
          <p:nvPr/>
        </p:nvSpPr>
        <p:spPr bwMode="auto">
          <a:xfrm>
            <a:off x="4202114" y="1655763"/>
            <a:ext cx="2262187" cy="3346450"/>
          </a:xfrm>
          <a:custGeom>
            <a:avLst/>
            <a:gdLst>
              <a:gd name="T0" fmla="*/ 8 w 1313"/>
              <a:gd name="T1" fmla="*/ 1894 h 1894"/>
              <a:gd name="T2" fmla="*/ 8 w 1313"/>
              <a:gd name="T3" fmla="*/ 1808 h 1894"/>
              <a:gd name="T4" fmla="*/ 56 w 1313"/>
              <a:gd name="T5" fmla="*/ 1731 h 1894"/>
              <a:gd name="T6" fmla="*/ 257 w 1313"/>
              <a:gd name="T7" fmla="*/ 1664 h 1894"/>
              <a:gd name="T8" fmla="*/ 421 w 1313"/>
              <a:gd name="T9" fmla="*/ 1395 h 1894"/>
              <a:gd name="T10" fmla="*/ 661 w 1313"/>
              <a:gd name="T11" fmla="*/ 1174 h 1894"/>
              <a:gd name="T12" fmla="*/ 737 w 1313"/>
              <a:gd name="T13" fmla="*/ 714 h 1894"/>
              <a:gd name="T14" fmla="*/ 824 w 1313"/>
              <a:gd name="T15" fmla="*/ 339 h 1894"/>
              <a:gd name="T16" fmla="*/ 939 w 1313"/>
              <a:gd name="T17" fmla="*/ 138 h 1894"/>
              <a:gd name="T18" fmla="*/ 1150 w 1313"/>
              <a:gd name="T19" fmla="*/ 22 h 1894"/>
              <a:gd name="T20" fmla="*/ 1313 w 1313"/>
              <a:gd name="T21" fmla="*/ 3 h 1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3" h="1894">
                <a:moveTo>
                  <a:pt x="8" y="1894"/>
                </a:moveTo>
                <a:cubicBezTo>
                  <a:pt x="4" y="1864"/>
                  <a:pt x="0" y="1835"/>
                  <a:pt x="8" y="1808"/>
                </a:cubicBezTo>
                <a:cubicBezTo>
                  <a:pt x="16" y="1781"/>
                  <a:pt x="15" y="1755"/>
                  <a:pt x="56" y="1731"/>
                </a:cubicBezTo>
                <a:cubicBezTo>
                  <a:pt x="97" y="1707"/>
                  <a:pt x="196" y="1720"/>
                  <a:pt x="257" y="1664"/>
                </a:cubicBezTo>
                <a:cubicBezTo>
                  <a:pt x="318" y="1608"/>
                  <a:pt x="354" y="1477"/>
                  <a:pt x="421" y="1395"/>
                </a:cubicBezTo>
                <a:cubicBezTo>
                  <a:pt x="488" y="1313"/>
                  <a:pt x="608" y="1287"/>
                  <a:pt x="661" y="1174"/>
                </a:cubicBezTo>
                <a:cubicBezTo>
                  <a:pt x="714" y="1061"/>
                  <a:pt x="710" y="853"/>
                  <a:pt x="737" y="714"/>
                </a:cubicBezTo>
                <a:cubicBezTo>
                  <a:pt x="764" y="575"/>
                  <a:pt x="790" y="435"/>
                  <a:pt x="824" y="339"/>
                </a:cubicBezTo>
                <a:cubicBezTo>
                  <a:pt x="858" y="243"/>
                  <a:pt x="885" y="191"/>
                  <a:pt x="939" y="138"/>
                </a:cubicBezTo>
                <a:cubicBezTo>
                  <a:pt x="993" y="85"/>
                  <a:pt x="1088" y="44"/>
                  <a:pt x="1150" y="22"/>
                </a:cubicBezTo>
                <a:cubicBezTo>
                  <a:pt x="1212" y="0"/>
                  <a:pt x="1294" y="6"/>
                  <a:pt x="1313" y="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89" name="Freeform 9"/>
          <p:cNvSpPr>
            <a:spLocks/>
          </p:cNvSpPr>
          <p:nvPr/>
        </p:nvSpPr>
        <p:spPr bwMode="auto">
          <a:xfrm>
            <a:off x="3900489" y="5021263"/>
            <a:ext cx="319087" cy="609600"/>
          </a:xfrm>
          <a:custGeom>
            <a:avLst/>
            <a:gdLst>
              <a:gd name="T0" fmla="*/ 0 w 167"/>
              <a:gd name="T1" fmla="*/ 288 h 288"/>
              <a:gd name="T2" fmla="*/ 140 w 167"/>
              <a:gd name="T3" fmla="*/ 101 h 288"/>
              <a:gd name="T4" fmla="*/ 164 w 167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" h="288">
                <a:moveTo>
                  <a:pt x="0" y="288"/>
                </a:moveTo>
                <a:cubicBezTo>
                  <a:pt x="56" y="218"/>
                  <a:pt x="113" y="149"/>
                  <a:pt x="140" y="101"/>
                </a:cubicBezTo>
                <a:cubicBezTo>
                  <a:pt x="167" y="53"/>
                  <a:pt x="160" y="17"/>
                  <a:pt x="16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2" name="Oval 12"/>
          <p:cNvSpPr>
            <a:spLocks noChangeArrowheads="1"/>
          </p:cNvSpPr>
          <p:nvPr/>
        </p:nvSpPr>
        <p:spPr bwMode="auto">
          <a:xfrm>
            <a:off x="3800475" y="5583238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3" name="AutoShape 13"/>
          <p:cNvSpPr>
            <a:spLocks noChangeArrowheads="1"/>
          </p:cNvSpPr>
          <p:nvPr/>
        </p:nvSpPr>
        <p:spPr bwMode="auto">
          <a:xfrm>
            <a:off x="2697164" y="5372100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別是巴</a:t>
            </a:r>
          </a:p>
        </p:txBody>
      </p:sp>
      <p:sp>
        <p:nvSpPr>
          <p:cNvPr id="890894" name="Oval 14"/>
          <p:cNvSpPr>
            <a:spLocks noChangeArrowheads="1"/>
          </p:cNvSpPr>
          <p:nvPr/>
        </p:nvSpPr>
        <p:spPr bwMode="auto">
          <a:xfrm>
            <a:off x="4149725" y="492601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5" name="AutoShape 15"/>
          <p:cNvSpPr>
            <a:spLocks noChangeArrowheads="1"/>
          </p:cNvSpPr>
          <p:nvPr/>
        </p:nvSpPr>
        <p:spPr bwMode="auto">
          <a:xfrm>
            <a:off x="3046414" y="4714875"/>
            <a:ext cx="955675" cy="406400"/>
          </a:xfrm>
          <a:prstGeom prst="wedgeRectCallout">
            <a:avLst>
              <a:gd name="adj1" fmla="val 63787"/>
              <a:gd name="adj2" fmla="val 2070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伯特利</a:t>
            </a:r>
          </a:p>
        </p:txBody>
      </p:sp>
      <p:sp>
        <p:nvSpPr>
          <p:cNvPr id="890896" name="Text Box 16"/>
          <p:cNvSpPr txBox="1">
            <a:spLocks noChangeArrowheads="1"/>
          </p:cNvSpPr>
          <p:nvPr/>
        </p:nvSpPr>
        <p:spPr bwMode="auto">
          <a:xfrm>
            <a:off x="6696075" y="1333501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>
                <a:solidFill>
                  <a:srgbClr val="FF0000"/>
                </a:solidFill>
                <a:ea typeface="SimHei" panose="02010609060101010101" pitchFamily="49" charset="-122"/>
              </a:rPr>
              <a:t>巴旦亞蘭</a:t>
            </a:r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6459538" y="1579563"/>
            <a:ext cx="146050" cy="146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>
              <a:solidFill>
                <a:srgbClr val="000000"/>
              </a:solidFill>
              <a:ea typeface="SimHei" panose="02010609060101010101" pitchFamily="49" charset="-122"/>
            </a:endParaRPr>
          </a:p>
        </p:txBody>
      </p:sp>
      <p:sp>
        <p:nvSpPr>
          <p:cNvPr id="890899" name="AutoShape 19"/>
          <p:cNvSpPr>
            <a:spLocks noChangeArrowheads="1"/>
          </p:cNvSpPr>
          <p:nvPr/>
        </p:nvSpPr>
        <p:spPr bwMode="auto">
          <a:xfrm>
            <a:off x="6096001" y="1016000"/>
            <a:ext cx="701675" cy="406400"/>
          </a:xfrm>
          <a:prstGeom prst="wedgeRectCallout">
            <a:avLst>
              <a:gd name="adj1" fmla="val 11764"/>
              <a:gd name="adj2" fmla="val 84764"/>
            </a:avLst>
          </a:prstGeom>
          <a:solidFill>
            <a:schemeClr val="accent2">
              <a:alpha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>
                <a:solidFill>
                  <a:srgbClr val="FFFFFF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哈蘭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76171" y="64886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摘自聖</a:t>
            </a:r>
            <a:r>
              <a:rPr lang="zh-CN" altLang="en-US" dirty="0"/>
              <a:t>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1" grpId="0" animBg="1"/>
      <p:bldP spid="890900" grpId="0" animBg="1"/>
      <p:bldP spid="890889" grpId="0" animBg="1"/>
      <p:bldP spid="890894" grpId="0" animBg="1"/>
      <p:bldP spid="890895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1403498" y="1403497"/>
            <a:ext cx="8856921" cy="209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耶穌對他說：「因為我說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在無花果樹底下看見你</a:t>
            </a:r>
            <a:r>
              <a:rPr kumimoji="1"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，你就信嗎？你將要看見比這更大的事」；又說：「我實實在在的告訴你們，你們將要看見天開了，</a:t>
            </a:r>
            <a:r>
              <a:rPr kumimoji="1" lang="zh-TW" altLang="en-US" sz="28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神的使者上去下來在人子身上。</a:t>
            </a:r>
            <a:r>
              <a:rPr kumimoji="1" lang="zh-TW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」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(</a:t>
            </a:r>
            <a:r>
              <a:rPr kumimoji="1" lang="zh-TW" altLang="en-US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約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1:50</a:t>
            </a:r>
            <a:r>
              <a:rPr kumimoji="1" lang="en-US" altLang="zh-TW" sz="2800" dirty="0">
                <a:solidFill>
                  <a:srgbClr val="808080"/>
                </a:solidFill>
                <a:latin typeface="SimHei" panose="02010609060101010101" pitchFamily="49" charset="-122"/>
              </a:rPr>
              <a:t>-51)</a:t>
            </a:r>
          </a:p>
        </p:txBody>
      </p:sp>
    </p:spTree>
    <p:extLst>
      <p:ext uri="{BB962C8B-B14F-4D97-AF65-F5344CB8AC3E}">
        <p14:creationId xmlns:p14="http://schemas.microsoft.com/office/powerpoint/2010/main" val="2729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prstClr val="black"/>
                </a:solidFill>
              </a:rPr>
              <a:t>‪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</a:t>
            </a:r>
            <a:r>
              <a:rPr lang="zh-CN" altLang="en-US" sz="3200" b="1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雅各領受祝福</a:t>
            </a:r>
            <a:endParaRPr lang="en-US" altLang="zh-CN" sz="3200" b="1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，逃亡途中神首次向雅各顯現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祝</a:t>
            </a:r>
            <a:r>
              <a:rPr lang="zh-TW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福</a:t>
            </a:r>
            <a:r>
              <a:rPr lang="en-US" altLang="zh-CN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應許</a:t>
            </a:r>
            <a:endParaRPr lang="en-US" altLang="zh-CN" sz="2800" dirty="0" smtClean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‪‪‪‪創世記‬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28:10-22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和合本</a:t>
            </a:r>
          </a:p>
          <a:p>
            <a:r>
              <a:rPr lang="en-US" altLang="zh-TW" sz="2800" dirty="0" smtClean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雅各清早起來，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把所枕的石頭立作柱子，澆油在上面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他就給那地方起名叫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伯特利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（就是神殿的意思）；但那地方起先名叫路斯。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雅各許願說：「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神若與我同在，在我所行的路上保佑我，又給我食物吃，衣服穿， </a:t>
            </a:r>
            <a:r>
              <a:rPr lang="en-US" altLang="zh-TW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使我平平安安地回到我父親的家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，我就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耶和華為我的神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r>
              <a:rPr lang="en-US" altLang="zh-TW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我所立為柱子的石頭也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作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神的殿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；凡你所賜給我的，我</a:t>
            </a:r>
            <a:r>
              <a:rPr lang="zh-TW" altLang="en-US" sz="28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必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將</a:t>
            </a:r>
            <a:r>
              <a:rPr lang="zh-TW" altLang="en-US" sz="2800" u="sng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十分之一</a:t>
            </a:r>
            <a:r>
              <a:rPr lang="zh-TW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獻給你。」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5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2" y="1326449"/>
            <a:ext cx="111440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Q1: 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這幾章中雅各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面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臨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的衝突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，分享一下你覺得為何造成如此的境況？</a:t>
            </a:r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Q2: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拉班、雅各二人性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格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有什麼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相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似之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處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 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雅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各被拉班欺哄，得到什麽教訓</a:t>
            </a:r>
            <a:r>
              <a:rPr lang="zh-TW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lang="en-US" altLang="zh-TW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3600" dirty="0" smtClean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Q3: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到目前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今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天</a:t>
            </a:r>
            <a:r>
              <a:rPr lang="en-US" altLang="zh-CN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30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章為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止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你覺得</a:t>
            </a:r>
            <a:r>
              <a:rPr lang="zh-CN" altLang="en-US" sz="3600" dirty="0" smtClean="0">
                <a:latin typeface="DengXian" panose="02010600030101010101" pitchFamily="2" charset="-122"/>
                <a:ea typeface="DengXian" panose="02010600030101010101" pitchFamily="2" charset="-122"/>
              </a:rPr>
              <a:t>雅各對神的認識到了什麼程度？</a:t>
            </a:r>
            <a:endParaRPr lang="en-US" altLang="zh-TW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649965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4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11/26/2023 </a:t>
            </a:r>
            <a:r>
              <a:rPr lang="en-US" sz="3200" dirty="0">
                <a:solidFill>
                  <a:srgbClr val="FF0000"/>
                </a:solidFill>
                <a:latin typeface="Source Sans Pro" panose="020B0503030403020204" pitchFamily="34" charset="0"/>
              </a:rPr>
              <a:t>Haining is not available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08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章：约瑟被卖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12/3/2023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210943" y="32667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耶和华神所造的，惟有</a:t>
            </a:r>
            <a:r>
              <a:rPr lang="zh-CN" altLang="en-US" sz="2400" b="1" dirty="0">
                <a:solidFill>
                  <a:srgbClr val="0000FF"/>
                </a:solidFill>
              </a:rPr>
              <a:t>蛇比田野一切的活物更狡猾</a:t>
            </a:r>
            <a:r>
              <a:rPr lang="zh-CN" altLang="en-US" sz="2400" dirty="0"/>
              <a:t>。蛇对女人说，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神岂是真说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不许你们吃园中所有树上的果子吗？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女人对蛇说，园中树上的果子，我们可以吃，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惟有园当中那棵树上的果子，神曾说，</a:t>
            </a:r>
            <a:r>
              <a:rPr lang="zh-CN" altLang="en-US" sz="2400" b="1" dirty="0"/>
              <a:t>你们不可吃，</a:t>
            </a:r>
            <a:r>
              <a:rPr lang="zh-CN" altLang="en-US" sz="2400" b="1" dirty="0">
                <a:solidFill>
                  <a:srgbClr val="0000FF"/>
                </a:solidFill>
              </a:rPr>
              <a:t>也不可摸</a:t>
            </a:r>
            <a:r>
              <a:rPr lang="zh-CN" altLang="en-US" sz="2400" b="1" dirty="0"/>
              <a:t>，免得你们死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蛇对女人说，</a:t>
            </a:r>
            <a:r>
              <a:rPr lang="zh-CN" altLang="en-US" sz="2400" b="1" dirty="0">
                <a:solidFill>
                  <a:srgbClr val="0000FF"/>
                </a:solidFill>
              </a:rPr>
              <a:t>你们不一定死</a:t>
            </a:r>
            <a:r>
              <a:rPr lang="zh-CN" altLang="en-US" sz="2400" dirty="0"/>
              <a:t>，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因为神知道，你们吃的日子眼睛就明亮了，</a:t>
            </a:r>
            <a:r>
              <a:rPr lang="zh-CN" altLang="en-US" sz="2400" b="1" dirty="0">
                <a:solidFill>
                  <a:srgbClr val="0000FF"/>
                </a:solidFill>
              </a:rPr>
              <a:t>你们便如神能知道善恶。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0000FF"/>
                </a:solidFill>
              </a:rPr>
              <a:t>于是女人</a:t>
            </a:r>
            <a:r>
              <a:rPr lang="zh-CN" altLang="en-US" sz="2400" dirty="0"/>
              <a:t>见那棵树的果子好作食物，也悦人的眼目，且是可喜爱的，能使人有智慧，</a:t>
            </a:r>
            <a:r>
              <a:rPr lang="zh-CN" altLang="en-US" sz="2400" b="1" dirty="0">
                <a:solidFill>
                  <a:srgbClr val="0000FF"/>
                </a:solidFill>
              </a:rPr>
              <a:t>就摘下果子来吃了。又给她丈夫，她丈夫也吃了。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C1B447-2FB6-D2CC-C90F-043567308525}"/>
              </a:ext>
            </a:extLst>
          </p:cNvPr>
          <p:cNvSpPr txBox="1"/>
          <p:nvPr/>
        </p:nvSpPr>
        <p:spPr>
          <a:xfrm>
            <a:off x="1193179" y="3563025"/>
            <a:ext cx="85083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蛇代表着什么？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质疑神的话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扭曲神的话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“</a:t>
            </a:r>
            <a:r>
              <a:rPr lang="zh-CN" altLang="en-US" sz="2400" b="1" dirty="0"/>
              <a:t>能知道善恶</a:t>
            </a:r>
            <a:r>
              <a:rPr lang="en-US" altLang="zh-CN" sz="2400" b="1" dirty="0"/>
              <a:t>” “</a:t>
            </a:r>
            <a:r>
              <a:rPr lang="zh-CN" altLang="en-US" sz="2400" b="1" dirty="0"/>
              <a:t>使人有智慧</a:t>
            </a:r>
            <a:r>
              <a:rPr lang="en-US" altLang="zh-CN" sz="2400" b="1" dirty="0"/>
              <a:t>” </a:t>
            </a:r>
            <a:r>
              <a:rPr lang="zh-CN" altLang="en-US" sz="2400" b="1" dirty="0"/>
              <a:t>有什么不对？</a:t>
            </a:r>
            <a:endParaRPr lang="en-US" altLang="zh-CN" sz="24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5A14C1F-638D-ADFE-78D9-F3EB362FA15D}"/>
              </a:ext>
            </a:extLst>
          </p:cNvPr>
          <p:cNvGrpSpPr/>
          <p:nvPr/>
        </p:nvGrpSpPr>
        <p:grpSpPr>
          <a:xfrm>
            <a:off x="1637830" y="5045241"/>
            <a:ext cx="9290367" cy="646331"/>
            <a:chOff x="1637830" y="5312879"/>
            <a:chExt cx="9290367" cy="64633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B99EA04-3262-9586-B3C3-28771C0D8457}"/>
                </a:ext>
              </a:extLst>
            </p:cNvPr>
            <p:cNvSpPr txBox="1"/>
            <p:nvPr/>
          </p:nvSpPr>
          <p:spPr>
            <a:xfrm>
              <a:off x="1637830" y="5312879"/>
              <a:ext cx="6096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/>
                <a:t>你们便</a:t>
              </a:r>
              <a:r>
                <a:rPr lang="zh-CN" altLang="en-US" sz="3600" b="1" dirty="0">
                  <a:solidFill>
                    <a:srgbClr val="0000FF"/>
                  </a:solidFill>
                </a:rPr>
                <a:t>如神</a:t>
              </a:r>
              <a:r>
                <a:rPr lang="zh-CN" altLang="en-US" sz="2400" b="1" dirty="0"/>
                <a:t>能知道善恶</a:t>
              </a:r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72D1F77-83BB-710E-4652-999C3BFC542B}"/>
                </a:ext>
              </a:extLst>
            </p:cNvPr>
            <p:cNvSpPr txBox="1"/>
            <p:nvPr/>
          </p:nvSpPr>
          <p:spPr>
            <a:xfrm>
              <a:off x="5168592" y="5455018"/>
              <a:ext cx="57596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b="1" dirty="0"/>
                <a:t> </a:t>
              </a:r>
              <a:r>
                <a:rPr lang="zh-CN" altLang="en-US" sz="2400" b="1" dirty="0">
                  <a:solidFill>
                    <a:srgbClr val="0000FF"/>
                  </a:solidFill>
                </a:rPr>
                <a:t>人要自己作神</a:t>
              </a:r>
              <a:endParaRPr lang="en-US" altLang="zh-CN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4E4B78-BB40-4310-7FC8-F310B69E5748}"/>
              </a:ext>
            </a:extLst>
          </p:cNvPr>
          <p:cNvSpPr txBox="1"/>
          <p:nvPr/>
        </p:nvSpPr>
        <p:spPr>
          <a:xfrm>
            <a:off x="1193178" y="5688074"/>
            <a:ext cx="8508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丈夫在这里的角色是什么？丈夫在这里有哪些缺失？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52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2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2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</a:p>
          <a:p>
            <a:pPr algn="ctr"/>
            <a:endParaRPr lang="en-US" sz="2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12/10/2023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628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0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</a:p>
          <a:p>
            <a:pPr algn="ctr"/>
            <a:endParaRPr lang="en-US" sz="2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0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12/17/2023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314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28592"/>
            <a:ext cx="10831551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2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Source Sans Pro" panose="020B0503030403020204" pitchFamily="34" charset="0"/>
              </a:rPr>
              <a:t>集体问答与分享</a:t>
            </a:r>
            <a:endParaRPr lang="en-US" altLang="zh-CN" sz="2800" b="1" i="0" dirty="0">
              <a:solidFill>
                <a:srgbClr val="FF00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1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/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000" i="0" dirty="0">
                <a:effectLst/>
                <a:latin typeface="Arial" panose="020B0604020202020204" pitchFamily="34" charset="0"/>
              </a:rPr>
              <a:t>vs</a:t>
            </a:r>
            <a:r>
              <a:rPr lang="zh-CN" altLang="en-US" sz="2000" i="0" dirty="0">
                <a:effectLst/>
                <a:latin typeface="Arial" panose="020B0604020202020204" pitchFamily="34" charset="0"/>
              </a:rPr>
              <a:t>亚伯</a:t>
            </a:r>
            <a:endParaRPr lang="en-US" altLang="zh-CN" sz="2000" i="0" dirty="0"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雅各骗以扫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27-30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章：雅各受祝福及他的妻子们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31-36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章：雅各回归迦南地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37-39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章：约瑟被卖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40-41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章：约瑟在埃及为相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42-44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章：约瑟与弟兄们重逢</a:t>
            </a:r>
            <a:endParaRPr lang="en-US" altLang="zh-CN" sz="2000" i="0" dirty="0"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000" i="0" dirty="0">
                <a:effectLst/>
                <a:latin typeface="Source Sans Pro" panose="020B0503030403020204" pitchFamily="34" charset="0"/>
              </a:rPr>
              <a:t>45-50</a:t>
            </a:r>
            <a:r>
              <a:rPr lang="zh-CN" altLang="en-US" sz="2000" i="0" dirty="0">
                <a:effectLst/>
                <a:latin typeface="Source Sans Pro" panose="020B0503030403020204" pitchFamily="34" charset="0"/>
              </a:rPr>
              <a:t>章：约瑟与父兄相认</a:t>
            </a:r>
          </a:p>
          <a:p>
            <a:pPr algn="ctr"/>
            <a:endParaRPr lang="en-US" sz="1200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2400" dirty="0">
                <a:solidFill>
                  <a:srgbClr val="0D2100"/>
                </a:solidFill>
                <a:latin typeface="Source Sans Pro" panose="020B0503030403020204" pitchFamily="34" charset="0"/>
              </a:rPr>
              <a:t>12/24/2023</a:t>
            </a:r>
            <a:r>
              <a:rPr lang="en-US" sz="2400" dirty="0">
                <a:solidFill>
                  <a:srgbClr val="FF0000"/>
                </a:solidFill>
                <a:latin typeface="Source Sans Pro" panose="020B0503030403020204" pitchFamily="34" charset="0"/>
              </a:rPr>
              <a:t> Church has any special programs?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3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0000FF"/>
                </a:solidFill>
              </a:rPr>
              <a:t>他们二人的眼睛就明亮了，</a:t>
            </a:r>
            <a:r>
              <a:rPr lang="zh-CN" altLang="en-US" sz="2400" dirty="0"/>
              <a:t>才</a:t>
            </a:r>
            <a:r>
              <a:rPr lang="zh-CN" altLang="en-US" sz="2400" b="1" dirty="0">
                <a:solidFill>
                  <a:srgbClr val="0000FF"/>
                </a:solidFill>
              </a:rPr>
              <a:t>知道自己是赤身露体</a:t>
            </a:r>
            <a:r>
              <a:rPr lang="zh-CN" altLang="en-US" sz="2400" dirty="0"/>
              <a:t>，便拿无花果树的叶子，</a:t>
            </a:r>
            <a:r>
              <a:rPr lang="zh-CN" altLang="en-US" sz="2400" b="1" dirty="0">
                <a:solidFill>
                  <a:srgbClr val="0000FF"/>
                </a:solidFill>
              </a:rPr>
              <a:t>为自己编作裙子</a:t>
            </a:r>
            <a:r>
              <a:rPr lang="zh-CN" altLang="en-US" sz="2400" dirty="0"/>
              <a:t>。 </a:t>
            </a:r>
            <a:endParaRPr lang="en-US" altLang="zh-CN" sz="2400" dirty="0"/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天起了凉风，耶和华神在园中行走。那人和他妻子听见神的声音，就藏在园里的树木中，</a:t>
            </a:r>
            <a:r>
              <a:rPr lang="zh-CN" altLang="en-US" sz="2400" b="1" dirty="0">
                <a:solidFill>
                  <a:srgbClr val="0000FF"/>
                </a:solidFill>
              </a:rPr>
              <a:t>躲避耶和华神的面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耶和华神呼唤那人，</a:t>
            </a:r>
            <a:r>
              <a:rPr lang="zh-CN" altLang="en-US" sz="2400" dirty="0"/>
              <a:t>对他说，你在哪里。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他说，我在园中听见你的声音，我就害怕。因为我赤身露体，我便藏了。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耶和华说，谁告诉你赤身露体呢？莫非你吃了我吩咐你不可吃的那树上的果子吗？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那人说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0000FF"/>
                </a:solidFill>
              </a:rPr>
              <a:t>你所赐给我，与我同居的女人，她把那树上的果子给我，我就吃了。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耶和华神对女人说，你作的是什么事呢？</a:t>
            </a:r>
            <a:r>
              <a:rPr lang="zh-CN" altLang="en-US" sz="2400" b="1" dirty="0">
                <a:solidFill>
                  <a:srgbClr val="0000FF"/>
                </a:solidFill>
              </a:rPr>
              <a:t>女人说，那蛇引诱我，我就吃了。</a:t>
            </a:r>
            <a:endParaRPr lang="en-US" altLang="zh-CN" sz="2400" b="1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A577AFF-5EDB-F5F8-9304-46F0EC735457}"/>
              </a:ext>
            </a:extLst>
          </p:cNvPr>
          <p:cNvSpPr txBox="1"/>
          <p:nvPr/>
        </p:nvSpPr>
        <p:spPr>
          <a:xfrm>
            <a:off x="657919" y="3625107"/>
            <a:ext cx="8508381" cy="22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吃了那棵树的果子的后果是什么？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耶和华的反应是什么？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男人说为什么吃？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女人说为什么吃？</a:t>
            </a:r>
            <a:endParaRPr lang="en-US" altLang="zh-CN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D21B54-0823-DA34-4358-37C229ADA3F2}"/>
              </a:ext>
            </a:extLst>
          </p:cNvPr>
          <p:cNvSpPr txBox="1"/>
          <p:nvPr/>
        </p:nvSpPr>
        <p:spPr>
          <a:xfrm>
            <a:off x="6096000" y="3735361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躲避耶和华神的面：人与神的分隔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3882EF1-1593-13D4-F94D-9B330CCCB22A}"/>
              </a:ext>
            </a:extLst>
          </p:cNvPr>
          <p:cNvSpPr txBox="1"/>
          <p:nvPr/>
        </p:nvSpPr>
        <p:spPr>
          <a:xfrm>
            <a:off x="6096000" y="4242917"/>
            <a:ext cx="5233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耶和华神呼唤那人：神不放弃人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CD07E9-D840-2BD4-E7C0-9E6D5B7EAC2F}"/>
              </a:ext>
            </a:extLst>
          </p:cNvPr>
          <p:cNvSpPr txBox="1"/>
          <p:nvPr/>
        </p:nvSpPr>
        <p:spPr>
          <a:xfrm>
            <a:off x="6096000" y="5080940"/>
            <a:ext cx="5438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指责别人，推卸责任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5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33814" y="42317"/>
            <a:ext cx="118816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耶和华神对蛇说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你既作了这事，就必受咒诅</a:t>
            </a:r>
            <a:r>
              <a:rPr lang="zh-CN" altLang="en-US" sz="2400" dirty="0"/>
              <a:t>，比一切的牲畜野兽更甚。你必用肚子行走，终身吃土。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我又要叫</a:t>
            </a:r>
            <a:r>
              <a:rPr lang="zh-CN" altLang="en-US" sz="2400" b="1" dirty="0">
                <a:solidFill>
                  <a:srgbClr val="FF0000"/>
                </a:solidFill>
              </a:rPr>
              <a:t>你和女人彼此为仇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你的后裔和女人的后裔也彼此为仇</a:t>
            </a:r>
            <a:r>
              <a:rPr lang="zh-CN" altLang="en-US" sz="2400" dirty="0"/>
              <a:t>。女人的后裔要伤你的头，你要伤他的脚跟。</a:t>
            </a:r>
          </a:p>
          <a:p>
            <a:r>
              <a:rPr lang="en-US" altLang="zh-CN" sz="2400" dirty="0"/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又对女人说</a:t>
            </a:r>
            <a:r>
              <a:rPr lang="zh-CN" altLang="en-US" sz="2400" dirty="0"/>
              <a:t>，我必</a:t>
            </a:r>
            <a:r>
              <a:rPr lang="zh-CN" altLang="en-US" sz="2400" b="1" dirty="0">
                <a:solidFill>
                  <a:srgbClr val="FF0000"/>
                </a:solidFill>
              </a:rPr>
              <a:t>多多加增你怀胎的苦楚</a:t>
            </a:r>
            <a:r>
              <a:rPr lang="zh-CN" altLang="en-US" sz="2400" dirty="0"/>
              <a:t>，你生产儿女必多受苦楚。</a:t>
            </a:r>
            <a:r>
              <a:rPr lang="zh-CN" altLang="en-US" sz="2400" b="1" dirty="0">
                <a:solidFill>
                  <a:srgbClr val="FF0000"/>
                </a:solidFill>
              </a:rPr>
              <a:t>你必恋慕你丈夫，你丈夫必管辖你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又对亚当说</a:t>
            </a:r>
            <a:r>
              <a:rPr lang="zh-CN" altLang="en-US" sz="2400" dirty="0"/>
              <a:t>，你既听从妻子的话，吃了我所吩咐你不可吃的那树上的果子，</a:t>
            </a:r>
            <a:r>
              <a:rPr lang="zh-CN" altLang="en-US" sz="2400" b="1" dirty="0">
                <a:solidFill>
                  <a:srgbClr val="FF0000"/>
                </a:solidFill>
              </a:rPr>
              <a:t>地必为你的缘故受咒诅。你必终身劳苦，才能从地里得吃的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地必给你长出荆棘和蒺藜来，你也要吃田间的菜蔬。</a:t>
            </a:r>
          </a:p>
          <a:p>
            <a:r>
              <a:rPr lang="en-US" altLang="zh-CN" sz="2400" dirty="0"/>
              <a:t>19</a:t>
            </a:r>
            <a:r>
              <a:rPr lang="zh-CN" altLang="en-US" sz="2400" b="1" dirty="0">
                <a:solidFill>
                  <a:srgbClr val="FF0000"/>
                </a:solidFill>
              </a:rPr>
              <a:t>你必汗流满面才得糊口</a:t>
            </a:r>
            <a:r>
              <a:rPr lang="zh-CN" altLang="en-US" sz="2400" dirty="0"/>
              <a:t>，直到你归了土，因为你是从土而出的。</a:t>
            </a:r>
            <a:r>
              <a:rPr lang="zh-CN" altLang="en-US" sz="2400" b="1" dirty="0">
                <a:solidFill>
                  <a:srgbClr val="FF0000"/>
                </a:solidFill>
              </a:rPr>
              <a:t>你本是尘土，仍要归于尘土</a:t>
            </a:r>
            <a:r>
              <a:rPr lang="zh-CN" altLang="en-US" sz="2400" dirty="0"/>
              <a:t>。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EA32E0-F0D5-0F01-0E22-D9C7B0ADC9AF}"/>
              </a:ext>
            </a:extLst>
          </p:cNvPr>
          <p:cNvSpPr txBox="1"/>
          <p:nvPr/>
        </p:nvSpPr>
        <p:spPr>
          <a:xfrm>
            <a:off x="841915" y="4414750"/>
            <a:ext cx="8508381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耶和华神对蛇说了什么？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耶和华神对女人说了什么？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耶和华神对男人说了什么？</a:t>
            </a:r>
            <a:endParaRPr lang="en-US" altLang="zh-C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96975C-C3E8-B8B7-119A-B03452AE2310}"/>
              </a:ext>
            </a:extLst>
          </p:cNvPr>
          <p:cNvSpPr txBox="1"/>
          <p:nvPr/>
        </p:nvSpPr>
        <p:spPr>
          <a:xfrm>
            <a:off x="5822795" y="5032835"/>
            <a:ext cx="3828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神的审判，罪的代价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9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375424" y="220734"/>
            <a:ext cx="116864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20</a:t>
            </a:r>
            <a:r>
              <a:rPr lang="zh-CN" altLang="en-US" sz="2400" dirty="0"/>
              <a:t>亚当给他妻子起名叫</a:t>
            </a:r>
            <a:r>
              <a:rPr lang="zh-CN" altLang="en-US" sz="2400" b="1" dirty="0"/>
              <a:t>夏娃</a:t>
            </a:r>
            <a:r>
              <a:rPr lang="zh-CN" altLang="en-US" sz="2400" dirty="0"/>
              <a:t>，因为她是</a:t>
            </a:r>
            <a:r>
              <a:rPr lang="zh-CN" altLang="en-US" sz="2400" b="1" dirty="0"/>
              <a:t>众生之母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耶和华神为亚当和他妻子用皮子作衣服给他们穿。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耶和华神说，那人已经与我们相似，能知道善恶。现在恐怕他伸手又摘生命树的果子吃，就永远活着。</a:t>
            </a:r>
          </a:p>
          <a:p>
            <a:r>
              <a:rPr lang="en-US" altLang="zh-CN" sz="2400" dirty="0"/>
              <a:t>23</a:t>
            </a:r>
            <a:r>
              <a:rPr lang="zh-CN" altLang="en-US" sz="2400" b="1" dirty="0"/>
              <a:t>耶和华神便打发他出伊甸园去，耕种他所自出之土。</a:t>
            </a:r>
          </a:p>
          <a:p>
            <a:r>
              <a:rPr lang="en-US" altLang="zh-CN" sz="2400" dirty="0"/>
              <a:t>24</a:t>
            </a:r>
            <a:r>
              <a:rPr lang="zh-CN" altLang="en-US" sz="2400" b="1" dirty="0"/>
              <a:t>于是把他赶出去了</a:t>
            </a:r>
            <a:r>
              <a:rPr lang="zh-CN" altLang="en-US" sz="2400" dirty="0"/>
              <a:t>。又在伊甸园的东边安设基路伯和四面转动发火焰的剑，要把守生命树的道路。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A356113-DD17-82C7-3C31-ADF6C5792C87}"/>
              </a:ext>
            </a:extLst>
          </p:cNvPr>
          <p:cNvGrpSpPr/>
          <p:nvPr/>
        </p:nvGrpSpPr>
        <p:grpSpPr>
          <a:xfrm>
            <a:off x="1784197" y="2988525"/>
            <a:ext cx="8318809" cy="461666"/>
            <a:chOff x="988741" y="3428999"/>
            <a:chExt cx="9008327" cy="461666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F4BBB20D-091F-2FC8-1270-54D3B7C7C358}"/>
                </a:ext>
              </a:extLst>
            </p:cNvPr>
            <p:cNvSpPr txBox="1"/>
            <p:nvPr/>
          </p:nvSpPr>
          <p:spPr>
            <a:xfrm>
              <a:off x="988741" y="3429000"/>
              <a:ext cx="623724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逐出伊甸园：神的审判，罪的代价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8FF602B-E57D-E30D-1CC3-E55B7401A252}"/>
                </a:ext>
              </a:extLst>
            </p:cNvPr>
            <p:cNvSpPr txBox="1"/>
            <p:nvPr/>
          </p:nvSpPr>
          <p:spPr>
            <a:xfrm>
              <a:off x="6591775" y="3428999"/>
              <a:ext cx="340529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</a:rPr>
                <a:t>人与神的分隔</a:t>
              </a:r>
              <a:endParaRPr lang="en-US" sz="24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F3354F-4BBB-62B2-1915-04E3436388CD}"/>
              </a:ext>
            </a:extLst>
          </p:cNvPr>
          <p:cNvSpPr txBox="1"/>
          <p:nvPr/>
        </p:nvSpPr>
        <p:spPr>
          <a:xfrm>
            <a:off x="183997" y="3618572"/>
            <a:ext cx="1191693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当时人还没有犯罪，还是无罪的，为什么会被引诱而吃善恶树上的果子？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答：神给每个人自由意志，自由选择的权力，神要我们自愿地顺服，而不是强迫我们接受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如果始祖没有吃善恶树上的果子，难道现在的人仍然赤身露体，处在愚昧的状态？</a:t>
            </a:r>
            <a:endParaRPr lang="en-US" altLang="zh-CN" sz="2200" dirty="0"/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</a:t>
            </a:r>
            <a:r>
              <a:rPr lang="zh-CN" altLang="en-US" sz="2200" dirty="0"/>
              <a:t>始祖会犯罪的，神知道这一切的事情。</a:t>
            </a:r>
            <a:r>
              <a:rPr lang="en-US" altLang="zh-CN" sz="2200" dirty="0"/>
              <a:t> (2) </a:t>
            </a:r>
            <a:r>
              <a:rPr lang="zh-CN" altLang="en-US" sz="2200" dirty="0"/>
              <a:t>吃了善恶树上的果子，罪进入人，才有罪的想法，才需要穿衣服遮盖赤身露体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1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Comment</a:t>
            </a:r>
            <a:r>
              <a:rPr lang="zh-CN" altLang="en-US" sz="2200" dirty="0"/>
              <a:t>：男人与女人生理上不同， 心理与性格特点也很不同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81066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4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  <a:endParaRPr lang="zh-CN" altLang="en-US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9/17/2023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951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170553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有一日，那人和他妻子夏娃同房。夏娃就怀孕，生了</a:t>
            </a:r>
            <a:r>
              <a:rPr lang="zh-CN" altLang="en-US" sz="2400" b="1" dirty="0"/>
              <a:t>该隐</a:t>
            </a:r>
            <a:r>
              <a:rPr lang="zh-CN" altLang="en-US" sz="2400" dirty="0"/>
              <a:t>（就是得的意思），便说，耶和华使我得了一个男子。</a:t>
            </a:r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又生了该隐的兄弟</a:t>
            </a:r>
            <a:r>
              <a:rPr lang="zh-CN" altLang="en-US" sz="2400" b="1" dirty="0"/>
              <a:t>亚伯</a:t>
            </a:r>
            <a:r>
              <a:rPr lang="zh-CN" altLang="en-US" sz="2400" dirty="0"/>
              <a:t>。亚伯是牧羊的，该隐是种地的。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有一日，</a:t>
            </a:r>
            <a:r>
              <a:rPr lang="zh-CN" altLang="en-US" sz="2400" b="1" dirty="0"/>
              <a:t>该隐拿地里的出产为供物献给耶和华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/>
              <a:t>亚伯也将他羊群中头生的和羊的脂油献上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耶和华看中了亚伯和他的供物，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FF0000"/>
                </a:solidFill>
              </a:rPr>
              <a:t>只是看不中该隐和他的供物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该隐就大大地发怒，变了脸色。</a:t>
            </a:r>
          </a:p>
          <a:p>
            <a:r>
              <a:rPr lang="en-US" altLang="zh-CN" sz="2400" dirty="0"/>
              <a:t>6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耶和华对该隐说，你为什么发怒呢？你为什么变了脸色呢？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你若行得好，岂不蒙悦纳，你若行得不好，罪就伏在门前。它必恋慕你，你却要制伏它。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该隐与他兄弟亚伯说话，二人正在田间。</a:t>
            </a:r>
            <a:r>
              <a:rPr lang="zh-CN" altLang="en-US" sz="2400" b="1" dirty="0">
                <a:solidFill>
                  <a:srgbClr val="0000FF"/>
                </a:solidFill>
              </a:rPr>
              <a:t>该隐起来打他兄弟亚伯，把他杀了。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981943"/>
            <a:ext cx="1121813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耶和华为什么看中了亚伯和他的供物，而看不中该隐和他的供物？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该隐有什么反应？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耶和华又对该隐说了什么？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该隐接下来做什么了？</a:t>
            </a:r>
            <a:endParaRPr lang="en-US" altLang="zh-C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787803-285A-396C-8F07-9082B5D4C3EA}"/>
              </a:ext>
            </a:extLst>
          </p:cNvPr>
          <p:cNvSpPr txBox="1"/>
          <p:nvPr/>
        </p:nvSpPr>
        <p:spPr>
          <a:xfrm>
            <a:off x="5176954" y="4703718"/>
            <a:ext cx="6648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希伯来书 </a:t>
            </a:r>
            <a:r>
              <a:rPr lang="en-US" altLang="zh-CN" sz="2400" b="0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11</a:t>
            </a:r>
            <a:r>
              <a:rPr lang="en-US" altLang="zh-CN" sz="2400" dirty="0">
                <a:solidFill>
                  <a:srgbClr val="2A2A2A"/>
                </a:solidFill>
                <a:latin typeface="Roboto Condensed" panose="02000000000000000000" pitchFamily="2" charset="0"/>
              </a:rPr>
              <a:t>: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4 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亚伯因着信献祭</a:t>
            </a:r>
            <a:r>
              <a:rPr lang="zh-CN" altLang="en-US" sz="2400" b="1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与神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</a:t>
            </a:r>
            <a:r>
              <a:rPr lang="zh-CN" altLang="en-US" sz="2400" b="1" i="0" u="none" strike="noStrike" dirty="0">
                <a:solidFill>
                  <a:srgbClr val="FF0000"/>
                </a:solidFill>
                <a:effectLst/>
                <a:latin typeface="Roboto Condensed" panose="02000000000000000000" pitchFamily="2" charset="0"/>
              </a:rPr>
              <a:t>比该隐所献的更美</a:t>
            </a:r>
            <a:r>
              <a:rPr lang="zh-CN" altLang="en-US" sz="2400" b="0" i="0" u="none" strike="noStrike" dirty="0">
                <a:solidFill>
                  <a:srgbClr val="4A4C4C"/>
                </a:solidFill>
                <a:effectLst/>
                <a:latin typeface="Roboto Condensed" panose="02000000000000000000" pitchFamily="2" charset="0"/>
              </a:rPr>
              <a:t>，因此便得了称义的见证，就是神指他礼物作的见证。他虽然死了，却因这信仍旧说话。</a:t>
            </a:r>
          </a:p>
        </p:txBody>
      </p:sp>
    </p:spTree>
    <p:extLst>
      <p:ext uri="{BB962C8B-B14F-4D97-AF65-F5344CB8AC3E}">
        <p14:creationId xmlns:p14="http://schemas.microsoft.com/office/powerpoint/2010/main" val="23106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C29172-C150-5CBA-B4A8-C486F539F6ED}"/>
              </a:ext>
            </a:extLst>
          </p:cNvPr>
          <p:cNvSpPr txBox="1"/>
          <p:nvPr/>
        </p:nvSpPr>
        <p:spPr>
          <a:xfrm>
            <a:off x="150542" y="75761"/>
            <a:ext cx="119708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4 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耶和华对该隐说，你兄弟亚伯在哪里？</a:t>
            </a:r>
            <a:r>
              <a:rPr lang="zh-CN" altLang="en-US" sz="2400" b="1" dirty="0">
                <a:solidFill>
                  <a:srgbClr val="0000FF"/>
                </a:solidFill>
              </a:rPr>
              <a:t>他说，我不知道，我岂是看守我兄弟的吗？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耶和华说，你作了什么事呢？</a:t>
            </a:r>
            <a:r>
              <a:rPr lang="zh-CN" altLang="en-US" sz="2400" dirty="0"/>
              <a:t>你兄弟的血，有声音从地里向我哀告。</a:t>
            </a:r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地开了口，从你手里接受你兄弟的血。</a:t>
            </a:r>
            <a:r>
              <a:rPr lang="zh-CN" altLang="en-US" sz="2400" b="1" dirty="0">
                <a:solidFill>
                  <a:srgbClr val="FF0000"/>
                </a:solidFill>
              </a:rPr>
              <a:t>现在你必从这地受咒诅。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你种地，地不再给你效力。</a:t>
            </a:r>
            <a:r>
              <a:rPr lang="zh-CN" altLang="en-US" sz="2400" b="1" dirty="0">
                <a:solidFill>
                  <a:srgbClr val="FF0000"/>
                </a:solidFill>
              </a:rPr>
              <a:t>你必流离飘荡在地上。</a:t>
            </a:r>
          </a:p>
          <a:p>
            <a:r>
              <a:rPr lang="en-US" altLang="zh-CN" sz="2400" dirty="0"/>
              <a:t>13</a:t>
            </a:r>
            <a:r>
              <a:rPr lang="zh-CN" altLang="en-US" sz="2400" dirty="0"/>
              <a:t>该隐对耶和华说，我的刑罚太重，过于我所能当的。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你如今赶逐我离开这地，以致不见你面。我必流离飘荡在地上，</a:t>
            </a:r>
            <a:r>
              <a:rPr lang="zh-CN" altLang="en-US" sz="2400" b="1" dirty="0">
                <a:solidFill>
                  <a:srgbClr val="0000FF"/>
                </a:solidFill>
              </a:rPr>
              <a:t>凡遇见我的必杀我。</a:t>
            </a:r>
          </a:p>
          <a:p>
            <a:r>
              <a:rPr lang="en-US" altLang="zh-CN" sz="2400" dirty="0"/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耶和华对他说，凡杀该隐的，必遭报七倍。耶和华就给该隐立一个记号，免得人遇见他就杀他。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于是该隐离开耶和华的面，去住在伊甸东边挪得之地。</a:t>
            </a:r>
            <a:endParaRPr lang="en-US" altLang="zh-CN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DC21F87-65D5-7A1E-BD80-141E16223F74}"/>
              </a:ext>
            </a:extLst>
          </p:cNvPr>
          <p:cNvSpPr txBox="1"/>
          <p:nvPr/>
        </p:nvSpPr>
        <p:spPr>
          <a:xfrm>
            <a:off x="250898" y="3864847"/>
            <a:ext cx="11218130" cy="2805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耶和华与该隐的对话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该隐仍然撒谎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该隐受咒诅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该隐流离飘荡在地上</a:t>
            </a:r>
            <a:endParaRPr lang="en-US" altLang="zh-CN" sz="2400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/>
              <a:t>耶和华仍然保护该隐。为什么？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72512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DCEB7F-75EF-B6F0-B73F-12AB4C5B01BB}"/>
              </a:ext>
            </a:extLst>
          </p:cNvPr>
          <p:cNvSpPr txBox="1"/>
          <p:nvPr/>
        </p:nvSpPr>
        <p:spPr>
          <a:xfrm>
            <a:off x="3206885" y="40623"/>
            <a:ext cx="577822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《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创世记</a:t>
            </a:r>
            <a:r>
              <a:rPr lang="en-US" altLang="zh-CN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en-US" sz="2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大纲</a:t>
            </a:r>
            <a: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zh-CN" alt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zh-CN" altLang="en-US" sz="24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1-2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章：神的创造</a:t>
            </a:r>
            <a:r>
              <a:rPr lang="en-US" altLang="zh-CN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亚当之约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章：人的堕落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亚伯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6-9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章：大洪水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神与挪亚立约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10–11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章：巴别塔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12-14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章：亚伯兰蒙召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15-17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章：神与亚伯兰立约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18-20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章：所多玛与蛾摩拉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21-23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以实马利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24-26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章：以撒与利百加</a:t>
            </a:r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雅各骗以扫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27-30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章：雅各受祝福及他的妻子们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31-36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章：雅各回归迦南地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37-39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章：约瑟被卖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40-41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章：约瑟在埃及为相</a:t>
            </a:r>
          </a:p>
          <a:p>
            <a:pPr algn="l"/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42-44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章：约瑟与弟兄们重逢</a:t>
            </a:r>
          </a:p>
          <a:p>
            <a:r>
              <a:rPr lang="en-US" altLang="zh-C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45-50</a:t>
            </a:r>
            <a:r>
              <a:rPr lang="zh-CN" altLang="en-U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章：约瑟与父兄相认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253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5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85F6D8-9E95-7D61-8202-4A2D3A624F1D}"/>
              </a:ext>
            </a:extLst>
          </p:cNvPr>
          <p:cNvSpPr txBox="1"/>
          <p:nvPr/>
        </p:nvSpPr>
        <p:spPr>
          <a:xfrm>
            <a:off x="179294" y="39932"/>
            <a:ext cx="1183341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5 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亚当活到一百三十岁，生了一个儿子，形像样式和自己相似，就给他起名叫塞特。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亚当生塞特之后，又在世八百年，并且</a:t>
            </a:r>
            <a:r>
              <a:rPr lang="zh-CN" altLang="en-US" sz="2400" b="1" dirty="0"/>
              <a:t>生儿养女。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/>
              <a:t>亚当共活了九百三十岁就死了。</a:t>
            </a:r>
          </a:p>
          <a:p>
            <a:endParaRPr lang="en-US" sz="1200" b="1" dirty="0"/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以诺活到六十五岁，生了玛土撒拉。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以诺生玛土撒拉之后，</a:t>
            </a:r>
            <a:r>
              <a:rPr lang="zh-CN" altLang="en-US" sz="2400" b="1" dirty="0">
                <a:solidFill>
                  <a:srgbClr val="FF0000"/>
                </a:solidFill>
              </a:rPr>
              <a:t>与神同行三百年</a:t>
            </a:r>
            <a:r>
              <a:rPr lang="zh-CN" altLang="en-US" sz="2400" dirty="0"/>
              <a:t>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以诺共活了三百六十五岁。</a:t>
            </a:r>
            <a:endParaRPr lang="en-US" altLang="zh-CN" sz="2400" b="1" dirty="0"/>
          </a:p>
          <a:p>
            <a:endParaRPr lang="en-US" sz="1200" dirty="0"/>
          </a:p>
          <a:p>
            <a:r>
              <a:rPr lang="en-US" altLang="zh-CN" sz="2400" dirty="0"/>
              <a:t>28</a:t>
            </a:r>
            <a:r>
              <a:rPr lang="zh-CN" altLang="en-US" sz="2400" b="1" dirty="0"/>
              <a:t>拉麦活到一百八十二岁，生了一个儿子，</a:t>
            </a:r>
          </a:p>
          <a:p>
            <a:r>
              <a:rPr lang="en-US" altLang="zh-CN" sz="2400" dirty="0"/>
              <a:t>29</a:t>
            </a:r>
            <a:r>
              <a:rPr lang="zh-CN" altLang="en-US" sz="2400" b="1" dirty="0"/>
              <a:t>给他起名叫挪亚</a:t>
            </a:r>
            <a:r>
              <a:rPr lang="zh-CN" altLang="en-US" sz="2400" dirty="0"/>
              <a:t>，说，这个儿子必为我们的操作和手中的劳苦安慰我们。这操作劳苦是因为耶和华咒诅地。</a:t>
            </a:r>
          </a:p>
          <a:p>
            <a:r>
              <a:rPr lang="en-US" altLang="zh-CN" sz="2400" dirty="0"/>
              <a:t>30</a:t>
            </a:r>
            <a:r>
              <a:rPr lang="zh-CN" altLang="en-US" sz="2400" dirty="0"/>
              <a:t>拉麦生挪亚之后，又活了五百九十五年，并且</a:t>
            </a:r>
            <a:r>
              <a:rPr lang="zh-CN" altLang="en-US" sz="2400" b="1" dirty="0"/>
              <a:t>生儿养女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31</a:t>
            </a:r>
            <a:r>
              <a:rPr lang="zh-CN" altLang="en-US" sz="2400" b="1" dirty="0"/>
              <a:t>拉麦共活了七百七十七岁就死了。</a:t>
            </a:r>
          </a:p>
          <a:p>
            <a:r>
              <a:rPr lang="en-US" altLang="zh-CN" sz="2400" dirty="0"/>
              <a:t>32</a:t>
            </a:r>
            <a:r>
              <a:rPr lang="zh-CN" altLang="en-US" sz="2400" dirty="0"/>
              <a:t>挪亚五百岁生了闪，含，雅弗。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448FA8-BA13-B0B1-1B82-B26A69FE1630}"/>
              </a:ext>
            </a:extLst>
          </p:cNvPr>
          <p:cNvSpPr txBox="1"/>
          <p:nvPr/>
        </p:nvSpPr>
        <p:spPr>
          <a:xfrm>
            <a:off x="5706033" y="4710096"/>
            <a:ext cx="6965577" cy="1697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生命的规律：有生，有死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生命的本分：生儿养女，培养敬虔的下一代</a:t>
            </a:r>
            <a:endParaRPr lang="en-US" altLang="zh-CN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生命的意义：与神连接，与神同行</a:t>
            </a:r>
            <a:endParaRPr lang="en-US" altLang="zh-C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B6392B-9099-4219-A4F8-4D0A606CE615}"/>
              </a:ext>
            </a:extLst>
          </p:cNvPr>
          <p:cNvSpPr txBox="1"/>
          <p:nvPr/>
        </p:nvSpPr>
        <p:spPr>
          <a:xfrm>
            <a:off x="179294" y="5302911"/>
            <a:ext cx="5811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创世纪</a:t>
            </a:r>
            <a:r>
              <a:rPr lang="en-US" altLang="zh-CN" sz="2400" b="1" dirty="0"/>
              <a:t> 6 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FF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FF0000"/>
                </a:solidFill>
              </a:rPr>
              <a:t>挪亚是个义人，</a:t>
            </a:r>
            <a:r>
              <a:rPr lang="zh-CN" altLang="en-US" sz="2400" dirty="0"/>
              <a:t>在当时的世代是个完全人。</a:t>
            </a:r>
            <a:r>
              <a:rPr lang="zh-CN" altLang="en-US" sz="2400" b="1" dirty="0">
                <a:solidFill>
                  <a:srgbClr val="FF0000"/>
                </a:solidFill>
              </a:rPr>
              <a:t>挪亚与神同行。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8EFAFE-ABF4-6E57-8FF4-101205814AEA}"/>
              </a:ext>
            </a:extLst>
          </p:cNvPr>
          <p:cNvSpPr txBox="1"/>
          <p:nvPr/>
        </p:nvSpPr>
        <p:spPr>
          <a:xfrm>
            <a:off x="233247" y="1031488"/>
            <a:ext cx="117255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</a:t>
            </a:r>
            <a:r>
              <a:rPr lang="zh-CN" altLang="en-US" sz="2200" dirty="0"/>
              <a:t>该隐说“凡遇见我的必杀我”，当时只有该隐和亚伯，谁会杀该隐呢？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答：很快有其他人，神保护该隐是神的怜悯与恩典，也是让人不要“冤冤相报何时了”，审判的主权在神。</a:t>
            </a:r>
            <a:endParaRPr lang="en-US" altLang="zh-CN" sz="2200" dirty="0"/>
          </a:p>
          <a:p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altLang="zh-CN" sz="2200" dirty="0"/>
              <a:t>Q2: </a:t>
            </a:r>
            <a:r>
              <a:rPr lang="zh-CN" altLang="en-US" sz="2200" dirty="0"/>
              <a:t>如何看待当时的其他人活了</a:t>
            </a:r>
            <a:r>
              <a:rPr lang="en-US" altLang="zh-CN" sz="2200" dirty="0"/>
              <a:t>800-900</a:t>
            </a:r>
            <a:r>
              <a:rPr lang="zh-CN" altLang="en-US" sz="2200" dirty="0"/>
              <a:t>岁，以诺“与神同行三百年”却只活了三百六十五岁？</a:t>
            </a:r>
          </a:p>
          <a:p>
            <a:pPr>
              <a:defRPr/>
            </a:pPr>
            <a:r>
              <a:rPr lang="zh-CN" altLang="en-US" sz="2200" dirty="0"/>
              <a:t>       答：</a:t>
            </a:r>
            <a:r>
              <a:rPr lang="en-US" altLang="zh-CN" sz="2200" dirty="0"/>
              <a:t>(1) 24</a:t>
            </a:r>
            <a:r>
              <a:rPr lang="zh-CN" altLang="en-US" sz="2200" dirty="0"/>
              <a:t>节：“以诺与神同行，</a:t>
            </a:r>
            <a:r>
              <a:rPr lang="zh-CN" altLang="en-US" sz="2200" b="1" dirty="0"/>
              <a:t>神将他取去，他就不在世了</a:t>
            </a:r>
            <a:r>
              <a:rPr lang="zh-CN" altLang="en-US" sz="2200" dirty="0"/>
              <a:t>”，其他人在圣经里记载“</a:t>
            </a:r>
            <a:r>
              <a:rPr lang="zh-CN" altLang="en-US" sz="2200" b="1" dirty="0"/>
              <a:t>就死了</a:t>
            </a:r>
            <a:r>
              <a:rPr lang="zh-CN" altLang="en-US" sz="2200" dirty="0"/>
              <a:t>”，以诺继续在荣耀中，在永恒中与神同行。</a:t>
            </a:r>
            <a:r>
              <a:rPr lang="en-US" altLang="zh-CN" sz="2200" dirty="0"/>
              <a:t> (2) </a:t>
            </a:r>
            <a:r>
              <a:rPr lang="zh-CN" altLang="en-US" sz="2200" dirty="0"/>
              <a:t>人的肉体生命都会死去，与神同在，好的无比，不必太在意年岁多长。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78114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6C30AD73-65B7-17E2-C4A0-B8EEFE5C2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12192000" cy="45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3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神与挪亚立约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9/24/2023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908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耶和华见</a:t>
            </a:r>
            <a:r>
              <a:rPr lang="zh-CN" altLang="en-US" sz="2400" b="1" dirty="0">
                <a:solidFill>
                  <a:srgbClr val="0000FF"/>
                </a:solidFill>
              </a:rPr>
              <a:t>人在地上罪恶很大，终日所思想的尽都是恶。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耶和华就后悔造人在地上，心中忧伤。</a:t>
            </a:r>
          </a:p>
          <a:p>
            <a:r>
              <a:rPr lang="en-US" altLang="zh-CN" sz="2400" dirty="0"/>
              <a:t>7</a:t>
            </a:r>
            <a:r>
              <a:rPr lang="zh-CN" altLang="en-US" sz="2400" b="1" dirty="0">
                <a:solidFill>
                  <a:srgbClr val="FF0000"/>
                </a:solidFill>
              </a:rPr>
              <a:t>耶和华说，我要将所造的人和走兽，并昆虫，以及空中的飞鸟，都从地上除灭，因为我造他们后悔了。</a:t>
            </a:r>
          </a:p>
          <a:p>
            <a:r>
              <a:rPr lang="en-US" altLang="zh-CN" sz="2400" dirty="0"/>
              <a:t>8</a:t>
            </a:r>
            <a:r>
              <a:rPr lang="zh-CN" altLang="en-US" sz="2400" b="1" dirty="0">
                <a:solidFill>
                  <a:srgbClr val="C00000"/>
                </a:solidFill>
              </a:rPr>
              <a:t>惟有挪亚在耶和华眼前蒙恩。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挪亚的后代记在下面。</a:t>
            </a:r>
            <a:r>
              <a:rPr lang="zh-CN" altLang="en-US" sz="2400" b="1" dirty="0">
                <a:solidFill>
                  <a:srgbClr val="C00000"/>
                </a:solidFill>
              </a:rPr>
              <a:t>挪亚是个义人，在当时的世代是个完全人。挪亚与神同行。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挪亚生了三个儿子，就是闪，含，雅弗。</a:t>
            </a:r>
          </a:p>
          <a:p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世界在神面前败坏，地上满了强暴。</a:t>
            </a:r>
          </a:p>
          <a:p>
            <a:r>
              <a:rPr lang="en-US" altLang="zh-CN" sz="2400" dirty="0"/>
              <a:t>12</a:t>
            </a:r>
            <a:r>
              <a:rPr lang="zh-CN" altLang="en-US" sz="2400" dirty="0"/>
              <a:t>神观看</a:t>
            </a:r>
            <a:r>
              <a:rPr lang="zh-CN" altLang="en-US" sz="2400" b="1" dirty="0">
                <a:solidFill>
                  <a:srgbClr val="0000FF"/>
                </a:solidFill>
              </a:rPr>
              <a:t>世界，见是败坏了。凡有血气的人，在地上都败坏了行为。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>
                <a:solidFill>
                  <a:srgbClr val="FF0000"/>
                </a:solidFill>
              </a:rPr>
              <a:t>神就对挪亚说，凡有血气的人，他的尽头已经来到我面前。因为地上满了他们的强暴，我要把他们和地一并毁灭。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b="1" dirty="0"/>
              <a:t>神为什么要用大洪水除灭全地？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44461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AD6B7-5BA9-54E7-E700-CC07DAB60F72}"/>
              </a:ext>
            </a:extLst>
          </p:cNvPr>
          <p:cNvSpPr txBox="1"/>
          <p:nvPr/>
        </p:nvSpPr>
        <p:spPr>
          <a:xfrm>
            <a:off x="132883" y="128096"/>
            <a:ext cx="12059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6</a:t>
            </a:r>
          </a:p>
          <a:p>
            <a:r>
              <a:rPr lang="en-US" altLang="zh-CN" sz="2400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你要用歌斐木造一只方舟</a:t>
            </a:r>
            <a:r>
              <a:rPr lang="zh-CN" altLang="en-US" sz="2400" dirty="0"/>
              <a:t>，分一间一间地造，里外抹上松香。</a:t>
            </a:r>
            <a:endParaRPr lang="en-US" altLang="zh-CN" sz="2400" dirty="0"/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方舟的造法乃是这样，要长三百肘，宽五十肘，高三十肘。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方舟上边要留透光处，高一肘。方舟的门要开在旁边。方舟要分上，中，下三层。</a:t>
            </a:r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看哪！</a:t>
            </a:r>
            <a:r>
              <a:rPr lang="zh-CN" altLang="en-US" sz="2400" b="1" dirty="0">
                <a:solidFill>
                  <a:srgbClr val="FF0000"/>
                </a:solidFill>
              </a:rPr>
              <a:t>我要使洪水泛滥在地上，毁灭天下。凡地上有血肉，有气息的活物，无一不死。</a:t>
            </a:r>
          </a:p>
          <a:p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FF0000"/>
                </a:solidFill>
              </a:rPr>
              <a:t>我却要与你立约</a:t>
            </a:r>
            <a:r>
              <a:rPr lang="zh-CN" altLang="en-US" sz="2400" dirty="0"/>
              <a:t>，你同你的妻，与儿子，儿妇，都要进入方舟。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凡有血肉的活物，每样两个，一公一母，你要带进方舟，</a:t>
            </a:r>
            <a:r>
              <a:rPr lang="zh-CN" altLang="en-US" sz="2400" b="1" dirty="0">
                <a:solidFill>
                  <a:srgbClr val="FF0000"/>
                </a:solidFill>
              </a:rPr>
              <a:t>好在你那里保全生命。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飞鸟各从其类，牲畜各从其类，地上的昆虫各从其类。每样两个，</a:t>
            </a:r>
            <a:r>
              <a:rPr lang="zh-CN" altLang="en-US" sz="2400" b="1" dirty="0">
                <a:solidFill>
                  <a:srgbClr val="FF0000"/>
                </a:solidFill>
              </a:rPr>
              <a:t>要到你那里，好保全生命。</a:t>
            </a:r>
          </a:p>
          <a:p>
            <a:r>
              <a:rPr lang="en-US" altLang="zh-CN" sz="2400" dirty="0"/>
              <a:t>21</a:t>
            </a:r>
            <a:r>
              <a:rPr lang="zh-CN" altLang="en-US" sz="2400" dirty="0"/>
              <a:t>你要拿各样食物积蓄起来，好作你和它们的食物。</a:t>
            </a:r>
          </a:p>
          <a:p>
            <a:r>
              <a:rPr lang="en-US" altLang="zh-CN" sz="2400" dirty="0"/>
              <a:t>22</a:t>
            </a:r>
            <a:r>
              <a:rPr lang="zh-CN" altLang="en-US" sz="2400" b="1" dirty="0">
                <a:solidFill>
                  <a:srgbClr val="C00000"/>
                </a:solidFill>
              </a:rPr>
              <a:t>挪亚就这样行。</a:t>
            </a:r>
            <a:r>
              <a:rPr lang="zh-CN" altLang="en-US" sz="3200" b="1" dirty="0">
                <a:solidFill>
                  <a:srgbClr val="C00000"/>
                </a:solidFill>
              </a:rPr>
              <a:t>凡</a:t>
            </a:r>
            <a:r>
              <a:rPr lang="zh-CN" altLang="en-US" sz="2400" b="1" dirty="0">
                <a:solidFill>
                  <a:srgbClr val="C00000"/>
                </a:solidFill>
              </a:rPr>
              <a:t>神所吩咐的，他</a:t>
            </a:r>
            <a:r>
              <a:rPr lang="zh-CN" altLang="en-US" sz="3200" b="1" dirty="0">
                <a:solidFill>
                  <a:srgbClr val="C00000"/>
                </a:solidFill>
              </a:rPr>
              <a:t>都</a:t>
            </a:r>
            <a:r>
              <a:rPr lang="zh-CN" altLang="en-US" sz="2400" b="1" dirty="0">
                <a:solidFill>
                  <a:srgbClr val="C00000"/>
                </a:solidFill>
              </a:rPr>
              <a:t>照样行了。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挪亚如何对待神的吩咐？</a:t>
            </a:r>
            <a:endParaRPr lang="en-US" altLang="zh-CN" sz="28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挪亚对我们有什么启示？</a:t>
            </a:r>
            <a:endParaRPr lang="en-US" altLang="zh-CN" sz="2800" b="1" dirty="0"/>
          </a:p>
          <a:p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71810" y="195366"/>
            <a:ext cx="11832839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7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耶和华对挪亚说，你和你的全家都要进入方舟，</a:t>
            </a:r>
            <a:r>
              <a:rPr lang="zh-CN" altLang="en-US" sz="2200" b="1" dirty="0">
                <a:solidFill>
                  <a:srgbClr val="FF0000"/>
                </a:solidFill>
              </a:rPr>
              <a:t>因为在这世代中，我见你在我面前是义人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凡洁净的畜类，你要带七公七母。不洁净的畜类，你要带一公一母。</a:t>
            </a:r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空中的飞鸟，也要带七公七母，可以留种，活在全地上。</a:t>
            </a:r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因为再过七天，</a:t>
            </a:r>
            <a:r>
              <a:rPr lang="zh-CN" altLang="en-US" sz="2400" b="1" dirty="0">
                <a:solidFill>
                  <a:srgbClr val="FF0000"/>
                </a:solidFill>
              </a:rPr>
              <a:t>我要降雨在地上四十昼夜，把我所造的各种活物，都从地上除灭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5</a:t>
            </a:r>
            <a:r>
              <a:rPr lang="zh-CN" altLang="en-US" sz="2400" b="1" dirty="0">
                <a:solidFill>
                  <a:srgbClr val="C00000"/>
                </a:solidFill>
              </a:rPr>
              <a:t>挪亚就遵着耶和华所吩咐的行了。</a:t>
            </a:r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当洪水泛滥在地上的时候，挪亚整六百岁。</a:t>
            </a:r>
            <a:endParaRPr lang="en-US" altLang="zh-CN" sz="2400" dirty="0"/>
          </a:p>
          <a:p>
            <a:endParaRPr lang="en-US" sz="2400" dirty="0"/>
          </a:p>
          <a:p>
            <a:r>
              <a:rPr lang="en-US" altLang="zh-CN" sz="2400" dirty="0"/>
              <a:t>17</a:t>
            </a:r>
            <a:r>
              <a:rPr lang="zh-CN" altLang="en-US" sz="2400" dirty="0"/>
              <a:t>洪水泛滥在地上四十天，水往上长，把方舟从地上漂起</a:t>
            </a:r>
            <a:endParaRPr lang="en-US" altLang="zh-CN" sz="2400" dirty="0"/>
          </a:p>
          <a:p>
            <a:r>
              <a:rPr lang="en-US" altLang="zh-CN" sz="2400" dirty="0"/>
              <a:t>18</a:t>
            </a:r>
            <a:r>
              <a:rPr lang="zh-CN" altLang="en-US" sz="2400" dirty="0"/>
              <a:t>水势浩大，在地上大大地往上长，方舟在水面上漂来漂去。</a:t>
            </a:r>
            <a:endParaRPr lang="en-US" altLang="zh-CN" sz="2400" dirty="0"/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水势在地上极其浩大，天下的高山都淹没了。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水势比山高过十五肘，山岭都淹没了。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凡在地上有血肉的动物，就是飞鸟，牲畜，走兽，和爬在地上的昆虫，以及所有的人都死了。</a:t>
            </a:r>
          </a:p>
          <a:p>
            <a:r>
              <a:rPr lang="en-US" altLang="zh-CN" sz="2400" dirty="0"/>
              <a:t>22</a:t>
            </a:r>
            <a:r>
              <a:rPr lang="zh-CN" altLang="en-US" sz="2400" dirty="0"/>
              <a:t>凡在旱地上，鼻孔有气息的生灵都死了。</a:t>
            </a:r>
          </a:p>
          <a:p>
            <a:r>
              <a:rPr lang="en-US" altLang="zh-CN" sz="2400" dirty="0"/>
              <a:t>23</a:t>
            </a:r>
            <a:r>
              <a:rPr lang="zh-CN" altLang="en-US" sz="2400" dirty="0"/>
              <a:t>凡地上各类的活物，连人带牲畜，昆虫，以及空中的飞鸟，都从地上除灭了，只留下挪亚和那些与他同在方舟里的。</a:t>
            </a:r>
          </a:p>
          <a:p>
            <a:r>
              <a:rPr lang="en-US" altLang="zh-CN" sz="2400" dirty="0"/>
              <a:t>24</a:t>
            </a:r>
            <a:r>
              <a:rPr lang="zh-CN" altLang="en-US" sz="2400" dirty="0"/>
              <a:t>水势浩大，在地上共一百五十天。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7032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49868" y="251119"/>
            <a:ext cx="11754780" cy="645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8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神记念挪亚和挪亚方舟里的一切走兽牲畜。神叫风吹地，水势渐落。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到挪亚六百零一岁，正月初一日，地上的水都干了。挪亚撤去方舟的盖观看，便见地面上干了。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到了二月二十七日，地就都干了。</a:t>
            </a:r>
          </a:p>
          <a:p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</a:t>
            </a:r>
          </a:p>
          <a:p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你和你的妻子，儿子，儿妇都可以出方舟。</a:t>
            </a:r>
          </a:p>
          <a:p>
            <a:r>
              <a:rPr lang="en-US" altLang="zh-CN" sz="2200" dirty="0"/>
              <a:t>17</a:t>
            </a:r>
            <a:r>
              <a:rPr lang="zh-CN" altLang="en-US" sz="2200" dirty="0"/>
              <a:t>在你那里凡有血肉的活物，就是飞鸟，牲畜，和一切爬在地上的昆虫，都要带出来，叫它在地上多多滋生，大大兴旺。</a:t>
            </a:r>
          </a:p>
          <a:p>
            <a:r>
              <a:rPr lang="en-US" altLang="zh-CN" sz="2200" dirty="0"/>
              <a:t>18</a:t>
            </a:r>
            <a:r>
              <a:rPr lang="zh-CN" altLang="en-US" sz="2200" b="1" dirty="0">
                <a:solidFill>
                  <a:srgbClr val="C00000"/>
                </a:solidFill>
              </a:rPr>
              <a:t>于是挪亚和他的妻子，儿子，儿妇，都出来了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一切走兽，昆虫，飞鸟，和地上所有的动物，各从其类，也都出了方舟。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C00000"/>
                </a:solidFill>
              </a:rPr>
              <a:t>挪亚为耶和华筑了一座坛，拿各类洁净的牲畜，飞鸟献在坛上为燔祭。</a:t>
            </a:r>
          </a:p>
          <a:p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耶和华闻那馨香之气，就心里说，我不再因人的缘故咒诅地</a:t>
            </a:r>
            <a:r>
              <a:rPr lang="zh-CN" altLang="en-US" sz="2200" dirty="0"/>
              <a:t>（人从小时心里怀着恶念），</a:t>
            </a:r>
            <a:r>
              <a:rPr lang="zh-CN" altLang="en-US" sz="2200" b="1" dirty="0">
                <a:solidFill>
                  <a:srgbClr val="FF0000"/>
                </a:solidFill>
              </a:rPr>
              <a:t>也不再按着我才行的，灭各种的活物了。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地还存留的时候，稼穑，寒暑，冬夏，昼夜就永不停息了。</a:t>
            </a:r>
            <a:endParaRPr lang="en-US" altLang="zh-CN" sz="2200" dirty="0"/>
          </a:p>
          <a:p>
            <a:endParaRPr lang="en-US" altLang="zh-CN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1" dirty="0"/>
              <a:t>挪亚出了方舟做的第一件事是什么？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114762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823CD3-52F1-D048-5360-E7FEDF60B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68" y="1183888"/>
            <a:ext cx="714793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3600" b="1" dirty="0"/>
              <a:t>终极问题： 什么是世界观？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这世界从哪里来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人是什么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人的存在有何意义 </a:t>
            </a:r>
            <a:r>
              <a:rPr lang="en-US" altLang="zh-CN" sz="2800" b="1" dirty="0"/>
              <a:t>? </a:t>
            </a:r>
            <a:r>
              <a:rPr lang="zh-CN" altLang="en-US" sz="2800" b="1" dirty="0"/>
              <a:t>要怎樣活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世上的问题根源是什么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> 要如何解决</a:t>
            </a:r>
            <a:r>
              <a:rPr lang="en-US" altLang="zh-CN" sz="2800" b="1" dirty="0"/>
              <a:t>?</a:t>
            </a:r>
            <a:r>
              <a:rPr lang="zh-CN" altLang="en-US" sz="2800" b="1" dirty="0"/>
              <a:t/>
            </a:r>
            <a:br>
              <a:rPr lang="zh-CN" altLang="en-US" sz="2800" b="1" dirty="0"/>
            </a:br>
            <a:endParaRPr lang="en-US" altLang="zh-CN" sz="2800" b="1" dirty="0"/>
          </a:p>
          <a:p>
            <a:r>
              <a:rPr lang="en-US" altLang="zh-CN" sz="2800" b="1" dirty="0"/>
              <a:t>* </a:t>
            </a:r>
            <a:r>
              <a:rPr lang="zh-CN" altLang="en-US" sz="2800" b="1" dirty="0"/>
              <a:t>我死后会如何</a:t>
            </a:r>
            <a:r>
              <a:rPr lang="en-US" altLang="zh-CN" sz="2800" b="1" dirty="0"/>
              <a:t>?</a:t>
            </a:r>
            <a:endParaRPr lang="en-US" alt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91A781-F2B4-8707-EBC8-3234745A3D0F}"/>
              </a:ext>
            </a:extLst>
          </p:cNvPr>
          <p:cNvSpPr txBox="1"/>
          <p:nvPr/>
        </p:nvSpPr>
        <p:spPr>
          <a:xfrm>
            <a:off x="8424746" y="2235149"/>
            <a:ext cx="34959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7030A0"/>
                </a:solidFill>
              </a:rPr>
              <a:t>看门大爷的三个问题：</a:t>
            </a:r>
            <a:endParaRPr lang="en-US" altLang="zh-CN" sz="2400" dirty="0">
              <a:solidFill>
                <a:srgbClr val="7030A0"/>
              </a:solidFill>
            </a:endParaRPr>
          </a:p>
          <a:p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你是谁？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干什么的？</a:t>
            </a: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altLang="zh-CN" sz="2400" dirty="0">
              <a:solidFill>
                <a:srgbClr val="7030A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zh-CN" altLang="en-US" sz="2400" dirty="0">
                <a:solidFill>
                  <a:srgbClr val="7030A0"/>
                </a:solidFill>
              </a:rPr>
              <a:t>到哪里去？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71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218610" y="223241"/>
            <a:ext cx="1175478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400" b="1" i="0" dirty="0">
                <a:effectLst/>
                <a:latin typeface="Roboto Condensed" panose="02000000000000000000" pitchFamily="2" charset="0"/>
              </a:rPr>
              <a:t>9   </a:t>
            </a:r>
            <a:r>
              <a:rPr lang="zh-CN" altLang="en-US" sz="2400" b="1" dirty="0"/>
              <a:t>挪亚之约</a:t>
            </a:r>
            <a:endParaRPr lang="en-US" altLang="zh-CN" sz="2400" b="1" i="0" dirty="0">
              <a:effectLst/>
              <a:latin typeface="Roboto Condensed" panose="02000000000000000000" pitchFamily="2" charset="0"/>
            </a:endParaRPr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神赐福给挪亚和他的儿子，对他们说，你们要生养众多，遍满了地。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凡地上的走兽和空中的飞鸟，都必惊恐，惧怕你们。连地上一切的昆虫并海里一切的鱼，都交付你们的手。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凡活着的动物，都可以作你们的食物。这一切我都赐给你们，如同菜蔬一样。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惟独肉带着血，那就是它的生命，你们不可吃。</a:t>
            </a:r>
          </a:p>
          <a:p>
            <a:r>
              <a:rPr lang="en-US" altLang="zh-CN" sz="2200" dirty="0"/>
              <a:t>5</a:t>
            </a:r>
            <a:r>
              <a:rPr lang="zh-CN" altLang="en-US" sz="2200" b="1" dirty="0">
                <a:solidFill>
                  <a:srgbClr val="FF0000"/>
                </a:solidFill>
              </a:rPr>
              <a:t>流你们血，害你们命的，无论是兽，是人，我必讨他的罪，</a:t>
            </a:r>
            <a:r>
              <a:rPr lang="zh-CN" altLang="en-US" sz="2200" dirty="0"/>
              <a:t>就是向各人的弟兄也是如此。</a:t>
            </a:r>
          </a:p>
          <a:p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FF0000"/>
                </a:solidFill>
              </a:rPr>
              <a:t>凡流人血的，他的血也必被人所流。因为神造人是照自己的形像造的。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你们要生养众多，在地上昌盛繁茂。</a:t>
            </a:r>
          </a:p>
          <a:p>
            <a:r>
              <a:rPr lang="en-US" altLang="zh-CN" sz="2200" dirty="0"/>
              <a:t>8</a:t>
            </a:r>
            <a:r>
              <a:rPr lang="zh-CN" altLang="en-US" sz="2200" b="1" dirty="0">
                <a:solidFill>
                  <a:srgbClr val="FF0000"/>
                </a:solidFill>
              </a:rPr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我与你们和你们的后裔立约，</a:t>
            </a:r>
          </a:p>
          <a:p>
            <a:r>
              <a:rPr lang="en-US" altLang="zh-CN" sz="2200" dirty="0"/>
              <a:t>10</a:t>
            </a:r>
            <a:r>
              <a:rPr lang="zh-CN" altLang="en-US" sz="2200" b="1" dirty="0">
                <a:solidFill>
                  <a:srgbClr val="FF0000"/>
                </a:solidFill>
              </a:rPr>
              <a:t>并与你们这里的一切活物，就是飞鸟，牲畜，走兽，凡从方舟里出来的活物立约。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神说，我与你们并你们这里的各样活物所立的永约，是有记号的。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C7D57A-3639-2ED6-FFCA-95E4F58DF39C}"/>
              </a:ext>
            </a:extLst>
          </p:cNvPr>
          <p:cNvSpPr txBox="1"/>
          <p:nvPr/>
        </p:nvSpPr>
        <p:spPr>
          <a:xfrm>
            <a:off x="6300444" y="2939406"/>
            <a:ext cx="3484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十诫之一：不可杀人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BD8A0E-9A83-8207-1625-77110D54EB25}"/>
              </a:ext>
            </a:extLst>
          </p:cNvPr>
          <p:cNvSpPr txBox="1"/>
          <p:nvPr/>
        </p:nvSpPr>
        <p:spPr>
          <a:xfrm>
            <a:off x="3150683" y="103276"/>
            <a:ext cx="213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</a:rPr>
              <a:t>彩虹之约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9EC9E9-A37F-B546-CB8E-32FD90115867}"/>
              </a:ext>
            </a:extLst>
          </p:cNvPr>
          <p:cNvSpPr txBox="1"/>
          <p:nvPr/>
        </p:nvSpPr>
        <p:spPr>
          <a:xfrm>
            <a:off x="233247" y="289922"/>
            <a:ext cx="1172550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地上罪恶很大，但为什么走兽，并昆虫，以及空中的飞鸟，都从地上除灭？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答：人犯了罪，整个大地都被诅咒，例如创世纪</a:t>
            </a:r>
            <a:r>
              <a:rPr lang="en-US" altLang="zh-CN" sz="2200" dirty="0"/>
              <a:t>3:17-19</a:t>
            </a: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神告诉挪亚要用歌斐木造船，这木头有什么特殊？为什么要用歌斐木？</a:t>
            </a:r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答：不清楚歌斐木到底是什么，应该特别适合造方舟。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世人都是挪亚的后代，为什么有什么不同人种？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答：人对环境的适应，逐渐变化成现代的不同人种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 </a:t>
            </a:r>
            <a:r>
              <a:rPr lang="zh-CN" altLang="en-US" sz="2200" dirty="0"/>
              <a:t>世人都是挪亚的后代，弟兄姐妹如何能结婚？</a:t>
            </a:r>
          </a:p>
          <a:p>
            <a:r>
              <a:rPr lang="en-US" altLang="zh-CN" sz="2200" dirty="0"/>
              <a:t>        </a:t>
            </a:r>
            <a:r>
              <a:rPr lang="zh-CN" altLang="en-US" sz="2200" dirty="0"/>
              <a:t>答：始祖们能活八九百岁，但现代人的寿命大大减少，在属灵上是罪的缘故，在基因水平，也有很夺的变化</a:t>
            </a:r>
            <a:r>
              <a:rPr lang="en-US" altLang="zh-CN" sz="2200" dirty="0"/>
              <a:t>/</a:t>
            </a:r>
            <a:r>
              <a:rPr lang="zh-CN" altLang="en-US" sz="2200" dirty="0"/>
              <a:t>变异，近亲结婚导致隐性遗传基因变异的机率提高，所以现代人的弟兄姐妹及近亲不能结婚。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：彩虹的真正的意义是神与人立约，仇敌偷用彩虹做它意，告诉孩子们彩虹的真正的意义。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03161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551289"/>
            <a:ext cx="1083155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2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章：巴别塔</a:t>
            </a:r>
          </a:p>
          <a:p>
            <a:pPr algn="ctr"/>
            <a:endParaRPr lang="en-US" sz="48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10/01/2023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127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5514275" y="66912"/>
            <a:ext cx="6633117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</a:p>
          <a:p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</a:p>
          <a:p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</a:p>
          <a:p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</a:p>
          <a:p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</a:p>
          <a:p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77492" y="12680"/>
            <a:ext cx="4907464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给他们，又对他们说，要</a:t>
            </a:r>
            <a:r>
              <a:rPr lang="zh-CN" altLang="en-US" sz="2200" b="1" dirty="0">
                <a:solidFill>
                  <a:srgbClr val="0000FF"/>
                </a:solidFill>
              </a:rPr>
              <a:t>生养众多</a:t>
            </a:r>
            <a:r>
              <a:rPr lang="zh-CN" altLang="en-US" sz="2200" dirty="0"/>
              <a:t>，遍满地面，</a:t>
            </a:r>
            <a:r>
              <a:rPr lang="zh-CN" altLang="en-US" sz="2200" b="1" dirty="0">
                <a:solidFill>
                  <a:srgbClr val="0000FF"/>
                </a:solidFill>
              </a:rPr>
              <a:t>治理</a:t>
            </a:r>
            <a:r>
              <a:rPr lang="zh-CN" altLang="en-US" sz="2200" dirty="0"/>
              <a:t>这地。也要</a:t>
            </a:r>
            <a:r>
              <a:rPr lang="zh-CN" altLang="en-US" sz="2200" b="1" dirty="0">
                <a:solidFill>
                  <a:srgbClr val="0000FF"/>
                </a:solidFill>
              </a:rPr>
              <a:t>管理</a:t>
            </a:r>
            <a:r>
              <a:rPr lang="zh-CN" altLang="en-US" sz="2200" dirty="0"/>
              <a:t>海里的鱼，空中的鸟，和地上各样行动的活物。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0000FF"/>
                </a:solidFill>
              </a:rPr>
              <a:t>修理看守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原则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神人同工 </a:t>
            </a: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神创造</a:t>
            </a:r>
            <a:r>
              <a:rPr lang="en-US" altLang="zh-CN" sz="2400" b="1" dirty="0">
                <a:solidFill>
                  <a:srgbClr val="FF0000"/>
                </a:solidFill>
              </a:rPr>
              <a:t>: </a:t>
            </a:r>
            <a:r>
              <a:rPr lang="zh-CN" altLang="en-US" sz="2400" b="1" dirty="0">
                <a:solidFill>
                  <a:srgbClr val="FF0000"/>
                </a:solidFill>
              </a:rPr>
              <a:t>賜福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人的责任</a:t>
            </a:r>
            <a:r>
              <a:rPr lang="en-US" altLang="zh-CN" sz="2400" b="1" dirty="0">
                <a:solidFill>
                  <a:srgbClr val="0000FF"/>
                </a:solidFill>
              </a:rPr>
              <a:t>: </a:t>
            </a:r>
            <a:r>
              <a:rPr lang="zh-CN" altLang="en-US" sz="2400" b="1" dirty="0">
                <a:solidFill>
                  <a:srgbClr val="0000FF"/>
                </a:solidFill>
              </a:rPr>
              <a:t>管理，治理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400" b="1" dirty="0">
                <a:solidFill>
                  <a:srgbClr val="0000FF"/>
                </a:solidFill>
              </a:rPr>
              <a:t>	       </a:t>
            </a:r>
            <a:r>
              <a:rPr lang="zh-CN" altLang="en-US" sz="24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4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400" b="1" dirty="0">
                <a:solidFill>
                  <a:srgbClr val="0000FF"/>
                </a:solidFill>
              </a:rPr>
              <a:t>- </a:t>
            </a:r>
            <a:r>
              <a:rPr lang="zh-CN" altLang="en-US" sz="2400" b="1" dirty="0">
                <a:solidFill>
                  <a:srgbClr val="0000FF"/>
                </a:solidFill>
              </a:rPr>
              <a:t>遍滿全地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0783ED-DAF3-D961-97BD-D65648B6B9AD}"/>
              </a:ext>
            </a:extLst>
          </p:cNvPr>
          <p:cNvSpPr txBox="1"/>
          <p:nvPr/>
        </p:nvSpPr>
        <p:spPr>
          <a:xfrm>
            <a:off x="5834872" y="6299379"/>
            <a:ext cx="5991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/>
              <a:t>相同的原则：神人同工   </a:t>
            </a:r>
            <a:r>
              <a:rPr lang="zh-CN" altLang="en-US" sz="2400" b="1" dirty="0">
                <a:solidFill>
                  <a:srgbClr val="FF0000"/>
                </a:solidFill>
              </a:rPr>
              <a:t>神賜福； 人顺服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/>
              <a:t>1</a:t>
            </a:r>
            <a:r>
              <a:rPr lang="zh-CN" altLang="en-US" sz="2200" b="1" dirty="0"/>
              <a:t>挪亚的儿子闪，含，雅弗的后代，记在下面</a:t>
            </a:r>
            <a:r>
              <a:rPr lang="zh-CN" altLang="en-US" sz="2200" dirty="0"/>
              <a:t>。洪水以后，他们都生了儿子。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en-US" altLang="zh-CN" sz="2200" dirty="0"/>
              <a:t>2</a:t>
            </a:r>
            <a:r>
              <a:rPr lang="zh-CN" altLang="en-US" sz="2200" b="1" dirty="0"/>
              <a:t>雅弗的儿子是歌篾，玛各，玛代，雅完，土巴，米设，提拉。</a:t>
            </a:r>
          </a:p>
          <a:p>
            <a:r>
              <a:rPr lang="en-US" altLang="zh-CN" sz="2200" b="1" dirty="0"/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/>
              <a:t>，</a:t>
            </a:r>
            <a:r>
              <a:rPr lang="zh-CN" altLang="en-US" sz="2200" dirty="0"/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en-US" altLang="zh-CN" sz="2200" dirty="0"/>
          </a:p>
          <a:p>
            <a:r>
              <a:rPr lang="en-US" altLang="zh-CN" sz="2200" b="1" dirty="0"/>
              <a:t>6</a:t>
            </a:r>
            <a:r>
              <a:rPr lang="zh-CN" altLang="en-US" sz="2200" b="1" dirty="0"/>
              <a:t>含的儿子是古实，麦西，弗，迦南。</a:t>
            </a:r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迦南生长子西顿，又生赫 </a:t>
            </a:r>
            <a:r>
              <a:rPr lang="en-US" altLang="zh-CN" sz="2200" dirty="0"/>
              <a:t>16</a:t>
            </a:r>
            <a:r>
              <a:rPr lang="zh-CN" altLang="en-US" sz="2200" dirty="0"/>
              <a:t>和耶布斯人，亚摩利人，革迦撒人，</a:t>
            </a:r>
            <a:r>
              <a:rPr lang="en-US" altLang="zh-CN" sz="2200" dirty="0"/>
              <a:t>17</a:t>
            </a:r>
            <a:r>
              <a:rPr lang="zh-CN" altLang="en-US" sz="2200" dirty="0"/>
              <a:t>希未人，亚基人，西尼人，</a:t>
            </a:r>
            <a:r>
              <a:rPr lang="en-US" altLang="zh-CN" sz="2200" dirty="0"/>
              <a:t>18</a:t>
            </a:r>
            <a:r>
              <a:rPr lang="zh-CN" altLang="en-US" sz="2200" dirty="0"/>
              <a:t>亚瓦底人，洗玛利人，哈马人，后来迦南的诸族分散了。</a:t>
            </a:r>
            <a:r>
              <a:rPr lang="en-US" altLang="zh-CN" sz="2200" dirty="0"/>
              <a:t>19</a:t>
            </a:r>
            <a:r>
              <a:rPr lang="zh-CN" altLang="en-US" sz="2200" dirty="0"/>
              <a:t>迦南的境界是从西顿向基拉耳的路上，直到迦萨，又向所多玛，蛾摩拉，押玛，洗扁的路上，直到拉沙。</a:t>
            </a:r>
          </a:p>
          <a:p>
            <a:r>
              <a:rPr lang="en-US" altLang="zh-CN" sz="2200" dirty="0"/>
              <a:t>20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雅弗的哥哥闪，是希伯子孙之祖，他也生了儿子。</a:t>
            </a:r>
            <a:r>
              <a:rPr lang="en-US" altLang="zh-CN" sz="2200" dirty="0"/>
              <a:t>22</a:t>
            </a:r>
            <a:r>
              <a:rPr lang="zh-CN" altLang="en-US" sz="2200" dirty="0"/>
              <a:t>闪的儿子是以拦，亚述，亚法撒，路德，亚兰。</a:t>
            </a:r>
            <a:r>
              <a:rPr lang="en-US" altLang="zh-CN" sz="2200" dirty="0"/>
              <a:t>31</a:t>
            </a:r>
            <a:r>
              <a:rPr lang="zh-CN" altLang="en-US" sz="2200" dirty="0"/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  <a:p>
            <a:endParaRPr lang="zh-CN" altLang="en-US" sz="2200" b="1" dirty="0"/>
          </a:p>
          <a:p>
            <a:r>
              <a:rPr lang="en-US" altLang="zh-CN" sz="2200" dirty="0"/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/>
              <a:t>。</a:t>
            </a:r>
            <a:endParaRPr lang="en-US" altLang="zh-CN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4655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211874" y="175274"/>
            <a:ext cx="115359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i="0" dirty="0">
                <a:solidFill>
                  <a:srgbClr val="2A2A2A"/>
                </a:solidFill>
                <a:effectLst/>
                <a:latin typeface="Roboto Condensed" panose="02000000000000000000" pitchFamily="2" charset="0"/>
              </a:rPr>
              <a:t>创世记</a:t>
            </a:r>
            <a:r>
              <a:rPr lang="en-US" altLang="zh-CN" sz="2200" b="1" i="0" dirty="0">
                <a:effectLst/>
                <a:latin typeface="Roboto Condensed" panose="02000000000000000000" pitchFamily="2" charset="0"/>
              </a:rPr>
              <a:t>11 </a:t>
            </a:r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那时，天下人的口音，言语，都是一样。</a:t>
            </a:r>
          </a:p>
          <a:p>
            <a:r>
              <a:rPr lang="en-US" altLang="zh-CN" sz="2200" dirty="0"/>
              <a:t>2</a:t>
            </a:r>
            <a:r>
              <a:rPr lang="zh-CN" altLang="en-US" sz="2200" dirty="0"/>
              <a:t>他们往东边迁移的时候，在示拿地遇见一片平原，就住在那里。</a:t>
            </a:r>
          </a:p>
          <a:p>
            <a:r>
              <a:rPr lang="en-US" altLang="zh-CN" sz="2200" dirty="0"/>
              <a:t>3</a:t>
            </a:r>
            <a:r>
              <a:rPr lang="zh-CN" altLang="en-US" sz="2200" dirty="0"/>
              <a:t>他们</a:t>
            </a:r>
            <a:r>
              <a:rPr lang="zh-CN" altLang="en-US" sz="2200" b="1" dirty="0"/>
              <a:t>彼此商量</a:t>
            </a:r>
            <a:r>
              <a:rPr lang="zh-CN" altLang="en-US" sz="2200" dirty="0"/>
              <a:t>说，</a:t>
            </a:r>
            <a:r>
              <a:rPr lang="zh-CN" altLang="en-US" sz="2200" b="1" dirty="0">
                <a:solidFill>
                  <a:srgbClr val="0000FF"/>
                </a:solidFill>
              </a:rPr>
              <a:t>来吧，我们要</a:t>
            </a:r>
            <a:r>
              <a:rPr lang="zh-CN" altLang="en-US" sz="2200" dirty="0"/>
              <a:t>作砖，把砖烧透了。他们就拿砖当石头，又拿石漆当灰泥。</a:t>
            </a:r>
          </a:p>
          <a:p>
            <a:r>
              <a:rPr lang="en-US" altLang="zh-CN" sz="2200" dirty="0"/>
              <a:t>4</a:t>
            </a:r>
            <a:r>
              <a:rPr lang="zh-CN" altLang="en-US" sz="2200" dirty="0"/>
              <a:t>他们说，来吧，</a:t>
            </a:r>
            <a:r>
              <a:rPr lang="zh-CN" altLang="en-US" sz="2600" b="1" dirty="0">
                <a:solidFill>
                  <a:srgbClr val="0000FF"/>
                </a:solidFill>
              </a:rPr>
              <a:t>我们要</a:t>
            </a:r>
            <a:r>
              <a:rPr lang="zh-CN" altLang="en-US" sz="2600" b="1" dirty="0"/>
              <a:t>建造一座城和一座塔，塔顶通天，</a:t>
            </a:r>
            <a:r>
              <a:rPr lang="zh-CN" altLang="en-US" sz="2600" b="1" dirty="0">
                <a:solidFill>
                  <a:srgbClr val="0000FF"/>
                </a:solidFill>
              </a:rPr>
              <a:t>为要传扬我们的名，</a:t>
            </a:r>
            <a:r>
              <a:rPr lang="zh-CN" altLang="en-US" sz="2600" b="1" dirty="0"/>
              <a:t>免得我们分散在全地上</a:t>
            </a:r>
            <a:r>
              <a:rPr lang="zh-CN" altLang="en-US" sz="2600" dirty="0"/>
              <a:t>。</a:t>
            </a:r>
          </a:p>
          <a:p>
            <a:r>
              <a:rPr lang="en-US" altLang="zh-CN" sz="2200" dirty="0"/>
              <a:t>5</a:t>
            </a:r>
            <a:r>
              <a:rPr lang="zh-CN" altLang="en-US" sz="2200" dirty="0"/>
              <a:t>耶和华降临，要看看世人所建造的城和塔。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耶和华说，看哪，他们成为一样的人民，都是一样的言语，如今既作起这事来，以后他们所要作的事就没有不成就的了。</a:t>
            </a:r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我们下去，在那里</a:t>
            </a:r>
            <a:r>
              <a:rPr lang="zh-CN" altLang="en-US" sz="2200" b="1" dirty="0">
                <a:solidFill>
                  <a:srgbClr val="FF0000"/>
                </a:solidFill>
              </a:rPr>
              <a:t>变乱他们的口音，使他们的言语彼此不通。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于是，耶和华使</a:t>
            </a:r>
            <a:r>
              <a:rPr lang="zh-CN" altLang="en-US" sz="2200" b="1" dirty="0">
                <a:solidFill>
                  <a:srgbClr val="FF0000"/>
                </a:solidFill>
              </a:rPr>
              <a:t>他们从那里分散在全地上</a:t>
            </a:r>
            <a:r>
              <a:rPr lang="zh-CN" altLang="en-US" sz="2200" dirty="0"/>
              <a:t>。他们就停工，不造那城了。</a:t>
            </a:r>
          </a:p>
          <a:p>
            <a:r>
              <a:rPr lang="en-US" altLang="zh-CN" sz="2200" dirty="0"/>
              <a:t>9</a:t>
            </a:r>
            <a:r>
              <a:rPr lang="zh-CN" altLang="en-US" sz="2200" dirty="0"/>
              <a:t>因为耶和华在那里变乱天下人的言语，使众人分散在全地上，所以那城名叫巴别（就是变乱的意思）。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4AEE75-399B-F617-852D-6AD592AC06C5}"/>
              </a:ext>
            </a:extLst>
          </p:cNvPr>
          <p:cNvSpPr txBox="1"/>
          <p:nvPr/>
        </p:nvSpPr>
        <p:spPr>
          <a:xfrm>
            <a:off x="1013367" y="4939320"/>
            <a:ext cx="6096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一座城和一座塔代表着什么？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人为什么建造一座城和一座塔？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神为什么出手干预？</a:t>
            </a:r>
            <a:endParaRPr lang="en-US" altLang="zh-CN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神怎样出手干预？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614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/>
              <a:t>10</a:t>
            </a:r>
            <a:r>
              <a:rPr lang="zh-CN" altLang="en-US" sz="2200" b="1" dirty="0"/>
              <a:t>闪</a:t>
            </a:r>
            <a:r>
              <a:rPr lang="zh-CN" altLang="en-US" sz="2200" dirty="0"/>
              <a:t>的后代记在下面。洪水以后二年，闪一百岁生了亚法撒。</a:t>
            </a:r>
          </a:p>
          <a:p>
            <a:r>
              <a:rPr lang="en-US" altLang="zh-CN" sz="2200" dirty="0"/>
              <a:t>11</a:t>
            </a:r>
            <a:r>
              <a:rPr lang="zh-CN" altLang="en-US" sz="2200" dirty="0"/>
              <a:t>闪生</a:t>
            </a:r>
            <a:r>
              <a:rPr lang="zh-CN" altLang="en-US" sz="2200" b="1" dirty="0"/>
              <a:t>亚法撒</a:t>
            </a:r>
            <a:r>
              <a:rPr lang="zh-CN" altLang="en-US" sz="2200" dirty="0"/>
              <a:t>之后，又活了五百年，并且生儿养女。</a:t>
            </a:r>
          </a:p>
          <a:p>
            <a:r>
              <a:rPr lang="en-US" altLang="zh-CN" sz="2200" dirty="0"/>
              <a:t>12</a:t>
            </a:r>
            <a:r>
              <a:rPr lang="zh-CN" altLang="en-US" sz="2200" dirty="0"/>
              <a:t>亚法撒活到三十五岁，生了</a:t>
            </a:r>
            <a:r>
              <a:rPr lang="zh-CN" altLang="en-US" sz="2200" b="1" dirty="0"/>
              <a:t>沙拉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亚法撒生沙拉之后，又活了四百零三年，并且生儿养女。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27</a:t>
            </a:r>
            <a:r>
              <a:rPr lang="zh-CN" altLang="en-US" sz="2200" b="1" dirty="0"/>
              <a:t>他拉</a:t>
            </a:r>
            <a:r>
              <a:rPr lang="zh-CN" altLang="en-US" sz="2200" dirty="0"/>
              <a:t>的后代，记在下面，</a:t>
            </a:r>
            <a:r>
              <a:rPr lang="zh-CN" altLang="en-US" sz="2200" b="1" dirty="0"/>
              <a:t>他拉生亚伯兰，拿鹤，哈兰</a:t>
            </a:r>
            <a:r>
              <a:rPr lang="zh-CN" altLang="en-US" sz="2200" dirty="0"/>
              <a:t>。哈兰生罗得。</a:t>
            </a:r>
          </a:p>
          <a:p>
            <a:r>
              <a:rPr lang="en-US" altLang="zh-CN" sz="2200" dirty="0"/>
              <a:t>28</a:t>
            </a:r>
            <a:r>
              <a:rPr lang="zh-CN" altLang="en-US" sz="2200" dirty="0"/>
              <a:t>哈兰死在他的本地迦勒底的吾珥，在他父亲他拉之先。</a:t>
            </a:r>
          </a:p>
          <a:p>
            <a:r>
              <a:rPr lang="en-US" altLang="zh-CN" sz="2200" dirty="0"/>
              <a:t>29</a:t>
            </a:r>
            <a:r>
              <a:rPr lang="zh-CN" altLang="en-US" sz="22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200" dirty="0"/>
              <a:t>30</a:t>
            </a:r>
            <a:r>
              <a:rPr lang="zh-CN" altLang="en-US" sz="2200" b="1" dirty="0"/>
              <a:t>撒莱不生育，没有孩子。</a:t>
            </a:r>
          </a:p>
          <a:p>
            <a:r>
              <a:rPr lang="en-US" altLang="zh-CN" sz="2200" dirty="0"/>
              <a:t>31</a:t>
            </a:r>
            <a:r>
              <a:rPr lang="zh-CN" altLang="en-US" sz="2200" dirty="0"/>
              <a:t>他拉带着他儿子，亚伯兰和他孙子，哈兰的儿子罗得，并他儿妇亚伯兰的妻子撒莱，出了迦勒底的吾珥，要往迦南地去。他们走到哈兰，就住在那里。</a:t>
            </a:r>
          </a:p>
          <a:p>
            <a:r>
              <a:rPr lang="en-US" altLang="zh-CN" sz="2200" dirty="0"/>
              <a:t>32</a:t>
            </a:r>
            <a:r>
              <a:rPr lang="zh-CN" altLang="en-US" sz="2200" dirty="0"/>
              <a:t>他拉共活了二百零五岁，就死在哈兰。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BD859D9-151B-5D07-BD92-8154917E93C6}"/>
              </a:ext>
            </a:extLst>
          </p:cNvPr>
          <p:cNvSpPr txBox="1"/>
          <p:nvPr/>
        </p:nvSpPr>
        <p:spPr>
          <a:xfrm>
            <a:off x="3817899" y="3863227"/>
            <a:ext cx="3363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后裔在哪里？</a:t>
            </a:r>
          </a:p>
        </p:txBody>
      </p:sp>
    </p:spTree>
    <p:extLst>
      <p:ext uri="{BB962C8B-B14F-4D97-AF65-F5344CB8AC3E}">
        <p14:creationId xmlns:p14="http://schemas.microsoft.com/office/powerpoint/2010/main" val="427961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9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2F356-E1AF-1CF8-73B8-50F7E40D40CF}"/>
              </a:ext>
            </a:extLst>
          </p:cNvPr>
          <p:cNvSpPr txBox="1"/>
          <p:nvPr/>
        </p:nvSpPr>
        <p:spPr>
          <a:xfrm>
            <a:off x="363809" y="942259"/>
            <a:ext cx="114643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1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Q1: </a:t>
            </a:r>
            <a:r>
              <a:rPr lang="zh-CN" altLang="en-US" sz="2200" dirty="0"/>
              <a:t>想造巴别塔的人是挪亚的哪一个儿子的后代？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答：“天下人”，当时的所有的人。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Q2: </a:t>
            </a:r>
            <a:r>
              <a:rPr lang="zh-CN" altLang="en-US" sz="2200" dirty="0"/>
              <a:t>假设性的一个问题：如果神没有变乱他们的口音，没有使他们分散在全地上，造巴别塔会不会成功？</a:t>
            </a:r>
            <a:endParaRPr lang="en-US" altLang="zh-CN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1</a:t>
            </a:r>
            <a:r>
              <a:rPr lang="zh-CN" altLang="en-US" sz="2200" dirty="0"/>
              <a:t>，无法问假设性的问题。</a:t>
            </a:r>
            <a:r>
              <a:rPr lang="en-US" altLang="zh-CN" sz="2200" dirty="0"/>
              <a:t>2</a:t>
            </a:r>
            <a:r>
              <a:rPr lang="zh-CN" altLang="en-US" sz="2200" dirty="0"/>
              <a:t>，人偏行己路，不会成功。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Q3:</a:t>
            </a:r>
            <a:r>
              <a:rPr lang="zh-CN" altLang="en-US" sz="2200" dirty="0"/>
              <a:t>什么是当今的现代的巴别塔？</a:t>
            </a:r>
            <a:endParaRPr lang="en-US" altLang="zh-CN" sz="2200" dirty="0"/>
          </a:p>
          <a:p>
            <a:r>
              <a:rPr lang="en-US" altLang="zh-CN" sz="2200" dirty="0"/>
              <a:t>       </a:t>
            </a:r>
            <a:r>
              <a:rPr lang="zh-CN" altLang="en-US" sz="2200" dirty="0"/>
              <a:t>答：共产主义？核武器？人工病毒？人工智能</a:t>
            </a:r>
            <a:r>
              <a:rPr lang="en-US" altLang="zh-CN" sz="2200" dirty="0"/>
              <a:t>AI</a:t>
            </a:r>
            <a:r>
              <a:rPr lang="zh-CN" altLang="en-US" sz="2200" dirty="0"/>
              <a:t>？</a:t>
            </a:r>
            <a:endParaRPr lang="en-US" altLang="zh-CN" sz="2200" dirty="0"/>
          </a:p>
          <a:p>
            <a:endParaRPr lang="zh-CN" altLang="en-US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200" dirty="0"/>
              <a:t>Comment</a:t>
            </a:r>
            <a:r>
              <a:rPr lang="zh-CN" altLang="en-US" sz="2200" dirty="0"/>
              <a:t>：人性的罪：骄傲。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59296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07948" y="276921"/>
            <a:ext cx="1068193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1:1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耶和华啊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dirty="0">
                <a:latin typeface="+mn-lt"/>
                <a:cs typeface="+mn-cs"/>
              </a:rPr>
              <a:t>你荣耀的名是应当称颂的；愿你的名被尊崇，超过一切称颂和赞美。</a:t>
            </a:r>
            <a:r>
              <a:rPr lang="en-US" altLang="zh-CN" sz="2400" dirty="0">
                <a:latin typeface="+mn-lt"/>
                <a:cs typeface="+mn-cs"/>
              </a:rPr>
              <a:t> </a:t>
            </a:r>
            <a:r>
              <a:rPr lang="zh-CN" altLang="en-US" sz="2400" dirty="0">
                <a:latin typeface="+mn-lt"/>
                <a:cs typeface="+mn-cs"/>
              </a:rPr>
              <a:t>你，唯独你是耶和华，</a:t>
            </a:r>
            <a:r>
              <a:rPr lang="zh-CN" altLang="en-US" sz="2400" b="1" dirty="0">
                <a:latin typeface="+mn-lt"/>
                <a:cs typeface="+mn-cs"/>
              </a:rPr>
              <a:t>你造了天，天上的天和天军，</a:t>
            </a:r>
            <a:r>
              <a:rPr lang="zh-CN" altLang="en-US" sz="2400" dirty="0">
                <a:latin typeface="+mn-lt"/>
                <a:cs typeface="+mn-cs"/>
              </a:rPr>
              <a:t>地和地上的万物，海和海中的万物，你使这一切生存，天军也都敬拜你。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/>
              <a:t>尼希米记</a:t>
            </a:r>
            <a:r>
              <a:rPr lang="en-US" altLang="zh-CN" sz="2400" dirty="0">
                <a:latin typeface="+mn-lt"/>
                <a:cs typeface="+mn-cs"/>
              </a:rPr>
              <a:t> 9:5-6)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诸天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述说神的荣耀，穹苍传扬他的作为。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19:1 )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12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dirty="0">
                <a:latin typeface="+mn-lt"/>
                <a:cs typeface="+mn-cs"/>
              </a:rPr>
              <a:t>外邦的神都属虚无</a:t>
            </a:r>
            <a:r>
              <a:rPr lang="en-US" altLang="zh-CN" sz="2400" dirty="0">
                <a:latin typeface="+mn-lt"/>
                <a:cs typeface="+mn-cs"/>
              </a:rPr>
              <a:t>, </a:t>
            </a:r>
            <a:r>
              <a:rPr lang="zh-CN" altLang="en-US" sz="2400" b="1" dirty="0">
                <a:latin typeface="+mn-lt"/>
                <a:cs typeface="+mn-cs"/>
              </a:rPr>
              <a:t>惟独耶和华创造诸天 </a:t>
            </a:r>
            <a:r>
              <a:rPr lang="en-US" altLang="zh-CN" sz="2400" b="1" dirty="0">
                <a:latin typeface="+mn-lt"/>
                <a:cs typeface="+mn-cs"/>
              </a:rPr>
              <a:t>(heavens</a:t>
            </a:r>
            <a:r>
              <a:rPr lang="en-US" altLang="zh-CN" sz="2400" dirty="0">
                <a:latin typeface="+mn-lt"/>
                <a:cs typeface="+mn-cs"/>
              </a:rPr>
              <a:t>) </a:t>
            </a:r>
            <a:r>
              <a:rPr lang="zh-CN" altLang="en-US" sz="2400" dirty="0">
                <a:latin typeface="+mn-lt"/>
                <a:cs typeface="+mn-cs"/>
              </a:rPr>
              <a:t> </a:t>
            </a:r>
            <a:r>
              <a:rPr lang="en-US" altLang="zh-CN" sz="2400" dirty="0">
                <a:latin typeface="+mn-lt"/>
                <a:cs typeface="+mn-cs"/>
              </a:rPr>
              <a:t>(</a:t>
            </a:r>
            <a:r>
              <a:rPr lang="zh-CN" altLang="en-US" sz="2400" dirty="0">
                <a:latin typeface="+mn-lt"/>
                <a:cs typeface="+mn-cs"/>
              </a:rPr>
              <a:t>诗篇</a:t>
            </a:r>
            <a:r>
              <a:rPr lang="en-US" altLang="zh-CN" sz="2400" dirty="0">
                <a:latin typeface="+mn-lt"/>
                <a:cs typeface="+mn-cs"/>
              </a:rPr>
              <a:t> 96:5 )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/>
          </a:p>
          <a:p>
            <a:r>
              <a:rPr lang="zh-CN" altLang="en-US" sz="2400" b="1" dirty="0"/>
              <a:t>属灵的世界</a:t>
            </a:r>
            <a:r>
              <a:rPr lang="zh-CN" altLang="en-US" sz="2400" dirty="0"/>
              <a:t> </a:t>
            </a:r>
            <a:r>
              <a:rPr lang="en-US" altLang="zh-CN" sz="2400" dirty="0"/>
              <a:t>: </a:t>
            </a:r>
            <a:r>
              <a:rPr lang="zh-CN" altLang="en-US" sz="2400" dirty="0"/>
              <a:t>肉眼所不見的灵界领域</a:t>
            </a:r>
            <a:endParaRPr lang="en-US" altLang="zh-CN" sz="2400" dirty="0"/>
          </a:p>
          <a:p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你们应该欢喜快乐，因为你们在天上的赏赐是大的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 5:12 )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400" dirty="0"/>
              <a:t> </a:t>
            </a:r>
            <a:r>
              <a:rPr lang="zh-CN" altLang="en-US" sz="2400" dirty="0"/>
              <a:t>照样，你们的光也应当照在人前，让他们看见你们的好行为，又颂赞你们在天上的父。　　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5:16 )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dirty="0"/>
              <a:t>虚心的人有福了，因为</a:t>
            </a:r>
            <a:r>
              <a:rPr lang="zh-CN" altLang="en-US" sz="2400" b="1" dirty="0"/>
              <a:t>天国</a:t>
            </a:r>
            <a:r>
              <a:rPr lang="zh-CN" altLang="en-US" sz="2400" dirty="0"/>
              <a:t>是他们的。 </a:t>
            </a:r>
            <a:r>
              <a:rPr lang="en-US" altLang="zh-CN" sz="2400" dirty="0"/>
              <a:t>(</a:t>
            </a:r>
            <a:r>
              <a:rPr lang="zh-CN" altLang="en-US" sz="2400" dirty="0"/>
              <a:t>马太福音</a:t>
            </a:r>
            <a:r>
              <a:rPr lang="en-US" altLang="zh-CN" sz="2400" dirty="0"/>
              <a:t>5:3 )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530935-CA35-D7FD-2DBA-FC2F2E7AA2CD}"/>
              </a:ext>
            </a:extLst>
          </p:cNvPr>
          <p:cNvSpPr txBox="1"/>
          <p:nvPr/>
        </p:nvSpPr>
        <p:spPr>
          <a:xfrm>
            <a:off x="345688" y="345446"/>
            <a:ext cx="114188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18</a:t>
            </a:r>
            <a:r>
              <a:rPr lang="zh-CN" altLang="en-US" sz="2200" dirty="0"/>
              <a:t>出方舟挪亚的儿子就是闪，含，雅弗。含是迦南的父亲。</a:t>
            </a:r>
          </a:p>
          <a:p>
            <a:r>
              <a:rPr lang="en-US" altLang="zh-CN" sz="2200" dirty="0"/>
              <a:t>19</a:t>
            </a:r>
            <a:r>
              <a:rPr lang="zh-CN" altLang="en-US" sz="2200" dirty="0"/>
              <a:t>这是挪亚的三个儿子，他们的后裔分散在全地。</a:t>
            </a:r>
          </a:p>
          <a:p>
            <a:r>
              <a:rPr lang="en-US" altLang="zh-CN" sz="2200" dirty="0"/>
              <a:t>20</a:t>
            </a:r>
            <a:r>
              <a:rPr lang="zh-CN" altLang="en-US" sz="2200" b="1" dirty="0"/>
              <a:t>挪亚</a:t>
            </a:r>
            <a:r>
              <a:rPr lang="zh-CN" altLang="en-US" sz="2200" dirty="0"/>
              <a:t>作起农夫来，栽了一个葡萄园。</a:t>
            </a:r>
          </a:p>
          <a:p>
            <a:r>
              <a:rPr lang="en-US" altLang="zh-CN" sz="2200" dirty="0"/>
              <a:t>21</a:t>
            </a:r>
            <a:r>
              <a:rPr lang="zh-CN" altLang="en-US" sz="2200" dirty="0"/>
              <a:t>他喝了园中的</a:t>
            </a:r>
            <a:r>
              <a:rPr lang="zh-CN" altLang="en-US" sz="2200" b="1" dirty="0"/>
              <a:t>酒</a:t>
            </a:r>
            <a:r>
              <a:rPr lang="zh-CN" altLang="en-US" sz="2200" dirty="0"/>
              <a:t>便</a:t>
            </a:r>
            <a:r>
              <a:rPr lang="zh-CN" altLang="en-US" sz="2200" b="1" dirty="0"/>
              <a:t>醉</a:t>
            </a:r>
            <a:r>
              <a:rPr lang="zh-CN" altLang="en-US" sz="2200" dirty="0"/>
              <a:t>了，在帐棚里</a:t>
            </a:r>
            <a:r>
              <a:rPr lang="zh-CN" altLang="en-US" sz="2200" b="1" dirty="0"/>
              <a:t>赤着身子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22</a:t>
            </a:r>
            <a:r>
              <a:rPr lang="zh-CN" altLang="en-US" sz="2200" dirty="0"/>
              <a:t>迦南的父亲</a:t>
            </a:r>
            <a:r>
              <a:rPr lang="zh-CN" altLang="en-US" sz="2200" b="1" dirty="0"/>
              <a:t>含，看见他父亲赤身</a:t>
            </a:r>
            <a:r>
              <a:rPr lang="zh-CN" altLang="en-US" sz="2200" dirty="0"/>
              <a:t>，</a:t>
            </a:r>
            <a:r>
              <a:rPr lang="zh-CN" altLang="en-US" sz="2200" b="1" dirty="0"/>
              <a:t>就到外边告诉他两个弟兄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于是</a:t>
            </a:r>
            <a:r>
              <a:rPr lang="zh-CN" altLang="en-US" sz="2200" b="1" dirty="0"/>
              <a:t>闪和雅弗</a:t>
            </a:r>
            <a:r>
              <a:rPr lang="zh-CN" altLang="en-US" sz="2200" dirty="0"/>
              <a:t>，拿件衣服搭在肩上，</a:t>
            </a:r>
            <a:r>
              <a:rPr lang="zh-CN" altLang="en-US" sz="2200" b="1" dirty="0"/>
              <a:t>倒退着进去，给他父亲盖上</a:t>
            </a:r>
            <a:r>
              <a:rPr lang="zh-CN" altLang="en-US" sz="2200" dirty="0"/>
              <a:t>。</a:t>
            </a:r>
            <a:r>
              <a:rPr lang="zh-CN" altLang="en-US" sz="2200" b="1" dirty="0"/>
              <a:t>他们背着脸就看不见父亲的赤身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24</a:t>
            </a:r>
            <a:r>
              <a:rPr lang="zh-CN" altLang="en-US" sz="2200" dirty="0"/>
              <a:t>挪亚醒了酒，知道小儿子向他所作的事，</a:t>
            </a:r>
          </a:p>
          <a:p>
            <a:r>
              <a:rPr lang="en-US" altLang="zh-CN" sz="2200" dirty="0"/>
              <a:t>25</a:t>
            </a:r>
            <a:r>
              <a:rPr lang="zh-CN" altLang="en-US" sz="2200" dirty="0"/>
              <a:t>就说，</a:t>
            </a:r>
            <a:r>
              <a:rPr lang="zh-CN" altLang="en-US" sz="2200" b="1" dirty="0"/>
              <a:t>迦南当受咒诅</a:t>
            </a:r>
            <a:r>
              <a:rPr lang="zh-CN" altLang="en-US" sz="2200" dirty="0"/>
              <a:t>，必给他弟兄作奴仆的奴仆。</a:t>
            </a:r>
          </a:p>
          <a:p>
            <a:r>
              <a:rPr lang="en-US" altLang="zh-CN" sz="2200" dirty="0"/>
              <a:t>26</a:t>
            </a:r>
            <a:r>
              <a:rPr lang="zh-CN" altLang="en-US" sz="2200" dirty="0"/>
              <a:t>又说，耶和华闪的神，是应当称颂的，愿</a:t>
            </a:r>
            <a:r>
              <a:rPr lang="zh-CN" altLang="en-US" sz="2200" b="1" dirty="0"/>
              <a:t>迦南作闪的奴仆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27</a:t>
            </a:r>
            <a:r>
              <a:rPr lang="zh-CN" altLang="en-US" sz="2200" dirty="0"/>
              <a:t>愿神使雅弗扩张，使他住在闪的帐棚里，又愿</a:t>
            </a:r>
            <a:r>
              <a:rPr lang="zh-CN" altLang="en-US" sz="2200" b="1" dirty="0"/>
              <a:t>迦南作他的奴仆</a:t>
            </a:r>
            <a:r>
              <a:rPr lang="zh-CN" altLang="en-US" sz="2200" dirty="0"/>
              <a:t>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9358F7-685C-1CBB-1EF4-52FC53AF5A56}"/>
              </a:ext>
            </a:extLst>
          </p:cNvPr>
          <p:cNvSpPr txBox="1"/>
          <p:nvPr/>
        </p:nvSpPr>
        <p:spPr>
          <a:xfrm>
            <a:off x="545015" y="4778518"/>
            <a:ext cx="102103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挪亚也会酒醉</a:t>
            </a:r>
            <a:endParaRPr lang="en-US" altLang="zh-CN" sz="1800" dirty="0"/>
          </a:p>
          <a:p>
            <a:r>
              <a:rPr lang="zh-CN" altLang="en-US" sz="1800" dirty="0"/>
              <a:t>挪亚赤着身子</a:t>
            </a:r>
            <a:endParaRPr lang="en-US" altLang="zh-CN" sz="1800" dirty="0"/>
          </a:p>
          <a:p>
            <a:r>
              <a:rPr lang="zh-CN" altLang="en-US" sz="1800" dirty="0"/>
              <a:t>含看见他父亲赤身</a:t>
            </a:r>
            <a:endParaRPr lang="en-US" altLang="zh-CN" sz="1800" dirty="0"/>
          </a:p>
          <a:p>
            <a:r>
              <a:rPr lang="zh-CN" altLang="en-US" sz="1800" dirty="0"/>
              <a:t>含就到外边告诉他两个弟兄</a:t>
            </a:r>
            <a:endParaRPr lang="en-US" altLang="zh-CN" sz="1800" dirty="0"/>
          </a:p>
          <a:p>
            <a:r>
              <a:rPr lang="zh-CN" altLang="en-US" sz="1800" dirty="0"/>
              <a:t>闪和雅弗，拿件衣服搭在肩上，倒退着进去，给他父亲盖上。他们背着脸就看不见父亲的赤身。</a:t>
            </a:r>
            <a:endParaRPr lang="en-US" altLang="zh-CN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67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344986"/>
            <a:ext cx="1083155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章：亚伯兰蒙召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10/08/2023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46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3D6979-86F6-AF43-5F75-5CB314AB0C6B}"/>
              </a:ext>
            </a:extLst>
          </p:cNvPr>
          <p:cNvSpPr txBox="1"/>
          <p:nvPr/>
        </p:nvSpPr>
        <p:spPr>
          <a:xfrm>
            <a:off x="372170" y="264946"/>
            <a:ext cx="1163211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600" dirty="0"/>
              <a:t>10</a:t>
            </a:r>
            <a:r>
              <a:rPr lang="zh-CN" altLang="en-US" sz="2600" b="1" dirty="0"/>
              <a:t>闪</a:t>
            </a:r>
            <a:r>
              <a:rPr lang="zh-CN" altLang="en-US" sz="2600" dirty="0"/>
              <a:t>的后代记在下面。洪水以后二年，闪一百岁生了亚法撒。</a:t>
            </a:r>
          </a:p>
          <a:p>
            <a:r>
              <a:rPr lang="en-US" altLang="zh-CN" sz="2600" dirty="0"/>
              <a:t>11</a:t>
            </a:r>
            <a:r>
              <a:rPr lang="zh-CN" altLang="en-US" sz="2600" dirty="0"/>
              <a:t>闪生</a:t>
            </a:r>
            <a:r>
              <a:rPr lang="zh-CN" altLang="en-US" sz="2600" b="1" dirty="0"/>
              <a:t>亚法撒</a:t>
            </a:r>
            <a:r>
              <a:rPr lang="zh-CN" altLang="en-US" sz="2600" dirty="0"/>
              <a:t>之后，又活了五百年，并且生儿养女。</a:t>
            </a:r>
          </a:p>
          <a:p>
            <a:r>
              <a:rPr lang="en-US" altLang="zh-CN" sz="2600" dirty="0"/>
              <a:t>12</a:t>
            </a:r>
            <a:r>
              <a:rPr lang="zh-CN" altLang="en-US" sz="2600" dirty="0"/>
              <a:t>亚法撒活到三十五岁，生了</a:t>
            </a:r>
            <a:r>
              <a:rPr lang="zh-CN" altLang="en-US" sz="2600" b="1" dirty="0"/>
              <a:t>沙拉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13</a:t>
            </a:r>
            <a:r>
              <a:rPr lang="zh-CN" altLang="en-US" sz="2600" dirty="0"/>
              <a:t>亚法撒生沙拉之后，又活了四百零三年，并且生儿养女。</a:t>
            </a:r>
            <a:endParaRPr lang="en-US" altLang="zh-CN" sz="26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en-US" altLang="zh-CN" sz="2600" dirty="0"/>
              <a:t>27</a:t>
            </a:r>
            <a:r>
              <a:rPr lang="zh-CN" altLang="en-US" sz="2600" b="1" dirty="0"/>
              <a:t>他拉</a:t>
            </a:r>
            <a:r>
              <a:rPr lang="zh-CN" altLang="en-US" sz="2600" dirty="0"/>
              <a:t>的后代，记在下面，</a:t>
            </a:r>
            <a:r>
              <a:rPr lang="zh-CN" altLang="en-US" sz="2600" b="1" dirty="0"/>
              <a:t>他拉生亚伯兰，拿鹤，哈兰</a:t>
            </a:r>
            <a:r>
              <a:rPr lang="zh-CN" altLang="en-US" sz="2600" dirty="0"/>
              <a:t>。哈兰生罗得。</a:t>
            </a:r>
          </a:p>
          <a:p>
            <a:r>
              <a:rPr lang="en-US" altLang="zh-CN" sz="2600" dirty="0"/>
              <a:t>28</a:t>
            </a:r>
            <a:r>
              <a:rPr lang="zh-CN" altLang="en-US" sz="2600" dirty="0"/>
              <a:t>哈兰死在他的本地迦勒底的吾珥，在他父亲他拉之先。</a:t>
            </a:r>
          </a:p>
          <a:p>
            <a:r>
              <a:rPr lang="en-US" altLang="zh-CN" sz="2600" dirty="0"/>
              <a:t>29</a:t>
            </a:r>
            <a:r>
              <a:rPr lang="zh-CN" altLang="en-US" sz="2600" dirty="0"/>
              <a:t>亚伯兰，拿鹤各娶了妻。亚伯兰的妻子名叫撒莱。拿鹤的妻子名叫密迦，是哈兰的女儿。哈兰是密迦和亦迦的父亲。</a:t>
            </a:r>
          </a:p>
          <a:p>
            <a:r>
              <a:rPr lang="en-US" altLang="zh-CN" sz="2600" dirty="0"/>
              <a:t>30</a:t>
            </a:r>
            <a:r>
              <a:rPr lang="zh-CN" altLang="en-US" sz="2600" b="1" dirty="0"/>
              <a:t>撒莱不生育，没有孩子。</a:t>
            </a:r>
          </a:p>
          <a:p>
            <a:r>
              <a:rPr lang="en-US" altLang="zh-CN" sz="2600" dirty="0"/>
              <a:t>31</a:t>
            </a:r>
            <a:r>
              <a:rPr lang="zh-CN" altLang="en-US" sz="2600" dirty="0"/>
              <a:t>他拉带着他儿子，亚伯兰和他孙子，哈兰的儿子罗得，并他儿妇亚伯兰的妻子撒莱，出了迦勒底的吾珥，要往迦南地去。</a:t>
            </a:r>
            <a:r>
              <a:rPr lang="zh-CN" altLang="en-US" sz="2600" b="1" dirty="0"/>
              <a:t>他们走到哈兰，就住在那里</a:t>
            </a:r>
            <a:r>
              <a:rPr lang="zh-CN" altLang="en-US" sz="2600" dirty="0"/>
              <a:t>。</a:t>
            </a:r>
          </a:p>
          <a:p>
            <a:r>
              <a:rPr lang="en-US" altLang="zh-CN" sz="2600" dirty="0"/>
              <a:t>32</a:t>
            </a:r>
            <a:r>
              <a:rPr lang="zh-CN" altLang="en-US" sz="2600" dirty="0"/>
              <a:t>他拉共活了二百零五岁，就死在哈兰。</a:t>
            </a:r>
            <a:endParaRPr lang="en-US" sz="2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284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66907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6955082" y="1964911"/>
            <a:ext cx="1761893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C4933BD-C464-E010-075C-7E6B6400C448}"/>
              </a:ext>
            </a:extLst>
          </p:cNvPr>
          <p:cNvSpPr/>
          <p:nvPr/>
        </p:nvSpPr>
        <p:spPr>
          <a:xfrm>
            <a:off x="7001546" y="2652569"/>
            <a:ext cx="1099816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488830-8C0A-7069-49E2-778AEB4D5115}"/>
              </a:ext>
            </a:extLst>
          </p:cNvPr>
          <p:cNvSpPr/>
          <p:nvPr/>
        </p:nvSpPr>
        <p:spPr>
          <a:xfrm>
            <a:off x="1280970" y="3098613"/>
            <a:ext cx="1021758" cy="262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05C1020-B9A7-539F-121E-C592B2470E40}"/>
              </a:ext>
            </a:extLst>
          </p:cNvPr>
          <p:cNvSpPr/>
          <p:nvPr/>
        </p:nvSpPr>
        <p:spPr>
          <a:xfrm>
            <a:off x="3996293" y="6098297"/>
            <a:ext cx="1434352" cy="408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FF995D6-7AFD-F6B7-7E5C-711674F0195A}"/>
              </a:ext>
            </a:extLst>
          </p:cNvPr>
          <p:cNvSpPr/>
          <p:nvPr/>
        </p:nvSpPr>
        <p:spPr>
          <a:xfrm>
            <a:off x="1280970" y="3451302"/>
            <a:ext cx="1122118" cy="1343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520C5A-5CAF-5783-D79B-1A4350651C41}"/>
              </a:ext>
            </a:extLst>
          </p:cNvPr>
          <p:cNvSpPr/>
          <p:nvPr/>
        </p:nvSpPr>
        <p:spPr>
          <a:xfrm>
            <a:off x="2403087" y="4729976"/>
            <a:ext cx="3847171" cy="2769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5B2275-52C1-551F-97A9-F30F9AB5EC82}"/>
              </a:ext>
            </a:extLst>
          </p:cNvPr>
          <p:cNvSpPr/>
          <p:nvPr/>
        </p:nvSpPr>
        <p:spPr>
          <a:xfrm>
            <a:off x="4815906" y="5006897"/>
            <a:ext cx="1434352" cy="981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DD18CD-85D1-9879-63AA-386E8584138D}"/>
              </a:ext>
            </a:extLst>
          </p:cNvPr>
          <p:cNvSpPr txBox="1"/>
          <p:nvPr/>
        </p:nvSpPr>
        <p:spPr>
          <a:xfrm>
            <a:off x="104788" y="152554"/>
            <a:ext cx="119689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6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12 </a:t>
            </a:r>
            <a:r>
              <a:rPr lang="zh-CN" altLang="en-US" sz="2600" b="1" dirty="0"/>
              <a:t>亚伯兰蒙召</a:t>
            </a:r>
          </a:p>
          <a:p>
            <a:endParaRPr lang="en-US" altLang="zh-CN" sz="12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3</a:t>
            </a:r>
            <a:r>
              <a:rPr lang="zh-CN" altLang="en-US" sz="24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400" dirty="0"/>
              <a:t>，</a:t>
            </a:r>
            <a:r>
              <a:rPr lang="zh-CN" altLang="en-US" sz="24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4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亚伯兰就照着耶和华的吩咐去了</a:t>
            </a:r>
            <a:r>
              <a:rPr lang="zh-CN" altLang="en-US" sz="2400" dirty="0"/>
              <a:t>。罗得也和他同去。亚伯兰出哈兰的时候，年七十五岁。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亚伯兰将他妻子撒莱和侄儿罗得，连他们在哈兰所积蓄的财物，所得的人口，都带往迦南地去。他们就到了迦南地。</a:t>
            </a:r>
            <a:endParaRPr lang="en-US" altLang="zh-CN" sz="2400" dirty="0"/>
          </a:p>
          <a:p>
            <a:r>
              <a:rPr lang="en-US" altLang="zh-CN" sz="2400" dirty="0"/>
              <a:t>6</a:t>
            </a:r>
            <a:r>
              <a:rPr lang="zh-CN" altLang="en-US" sz="2400" dirty="0"/>
              <a:t>亚伯兰经过那地，到了</a:t>
            </a:r>
            <a:r>
              <a:rPr lang="zh-CN" altLang="en-US" sz="2400" b="1" dirty="0"/>
              <a:t>示剑</a:t>
            </a:r>
            <a:r>
              <a:rPr lang="zh-CN" altLang="en-US" sz="2400" dirty="0"/>
              <a:t>地方，摩利橡树那里。那时迦南人住在那地。</a:t>
            </a:r>
          </a:p>
          <a:p>
            <a:r>
              <a:rPr lang="en-US" altLang="zh-CN" sz="2400" dirty="0"/>
              <a:t>7</a:t>
            </a:r>
            <a:r>
              <a:rPr lang="zh-CN" altLang="en-US" sz="2400" dirty="0"/>
              <a:t>耶和华向亚伯兰显现，说，</a:t>
            </a:r>
            <a:r>
              <a:rPr lang="zh-CN" altLang="en-US" sz="2400" b="1" dirty="0"/>
              <a:t>我要把这地赐给你的后裔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亚伯兰就在那里为向他显现的耶和华筑了一座坛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8</a:t>
            </a:r>
            <a:r>
              <a:rPr lang="zh-CN" altLang="en-US" sz="2400" dirty="0"/>
              <a:t>从那里他又迁到</a:t>
            </a:r>
            <a:r>
              <a:rPr lang="zh-CN" altLang="en-US" sz="2400" b="1" dirty="0"/>
              <a:t>伯特利东边的山</a:t>
            </a:r>
            <a:r>
              <a:rPr lang="zh-CN" altLang="en-US" sz="2400" dirty="0"/>
              <a:t>，支搭帐棚。西边是伯特利，东边是艾。</a:t>
            </a:r>
            <a:r>
              <a:rPr lang="zh-CN" altLang="en-US" sz="2400" b="1" dirty="0">
                <a:solidFill>
                  <a:srgbClr val="0000FF"/>
                </a:solidFill>
              </a:rPr>
              <a:t>他在那里又为耶和华筑了一座坛，求告耶和华的名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9</a:t>
            </a:r>
            <a:r>
              <a:rPr lang="zh-CN" altLang="en-US" sz="2400" dirty="0"/>
              <a:t>后来亚伯兰又渐渐迁往南地去。</a:t>
            </a:r>
          </a:p>
          <a:p>
            <a:r>
              <a:rPr lang="en-US" altLang="zh-CN" sz="2400" dirty="0"/>
              <a:t>10</a:t>
            </a:r>
            <a:r>
              <a:rPr lang="zh-CN" altLang="en-US" sz="2400" dirty="0"/>
              <a:t>那地遭遇饥荒。因饥荒甚大，</a:t>
            </a:r>
            <a:r>
              <a:rPr lang="zh-CN" altLang="en-US" sz="2400" b="1" dirty="0"/>
              <a:t>亚伯兰就下埃及去</a:t>
            </a:r>
            <a:r>
              <a:rPr lang="zh-CN" altLang="en-US" sz="2400" dirty="0"/>
              <a:t>，要在那里暂居。</a:t>
            </a:r>
            <a:endParaRPr lang="en-US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1C39690-91C1-E31A-0E91-17177182D27F}"/>
              </a:ext>
            </a:extLst>
          </p:cNvPr>
          <p:cNvGrpSpPr/>
          <p:nvPr/>
        </p:nvGrpSpPr>
        <p:grpSpPr>
          <a:xfrm>
            <a:off x="6244758" y="107338"/>
            <a:ext cx="4438930" cy="523220"/>
            <a:chOff x="5216058" y="167850"/>
            <a:chExt cx="4438930" cy="523220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B8F1EEA-018B-4673-4873-E0DBB2EE3F76}"/>
                </a:ext>
              </a:extLst>
            </p:cNvPr>
            <p:cNvSpPr txBox="1"/>
            <p:nvPr/>
          </p:nvSpPr>
          <p:spPr>
            <a:xfrm>
              <a:off x="5216058" y="167850"/>
              <a:ext cx="44389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</a:rPr>
                <a:t>神的试练   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人的回应</a:t>
              </a:r>
              <a:endParaRPr lang="en-US" altLang="zh-CN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36CAE757-D567-C78E-D80F-08215D427D1B}"/>
                </a:ext>
              </a:extLst>
            </p:cNvPr>
            <p:cNvCxnSpPr>
              <a:cxnSpLocks/>
            </p:cNvCxnSpPr>
            <p:nvPr/>
          </p:nvCxnSpPr>
          <p:spPr>
            <a:xfrm>
              <a:off x="6837830" y="416855"/>
              <a:ext cx="110938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DD0EF0-7709-F69C-C70C-97F570418B0D}"/>
              </a:ext>
            </a:extLst>
          </p:cNvPr>
          <p:cNvSpPr txBox="1"/>
          <p:nvPr/>
        </p:nvSpPr>
        <p:spPr>
          <a:xfrm>
            <a:off x="550164" y="5679967"/>
            <a:ext cx="11300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神在呼召亚伯兰时，有没有把目的地直接清楚的告诉亚伯兰？为什么？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从这段经文看亚伯兰是什么样的人？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在细节上，亚伯兰没有完全遵守神的话，带了罗得，到了示剑又离开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005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D024479-D75E-131F-FA2E-4611E85D587A}"/>
              </a:ext>
            </a:extLst>
          </p:cNvPr>
          <p:cNvGrpSpPr/>
          <p:nvPr/>
        </p:nvGrpSpPr>
        <p:grpSpPr>
          <a:xfrm>
            <a:off x="1138760" y="0"/>
            <a:ext cx="9914479" cy="6863870"/>
            <a:chOff x="1138760" y="0"/>
            <a:chExt cx="9914479" cy="6863870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E91C5A2F-270B-86FA-718F-F3293EFB7694}"/>
                </a:ext>
              </a:extLst>
            </p:cNvPr>
            <p:cNvGrpSpPr/>
            <p:nvPr/>
          </p:nvGrpSpPr>
          <p:grpSpPr>
            <a:xfrm>
              <a:off x="1138760" y="0"/>
              <a:ext cx="9914479" cy="6863870"/>
              <a:chOff x="132769" y="-5870"/>
              <a:chExt cx="9914479" cy="686387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="" xmlns:a16="http://schemas.microsoft.com/office/drawing/2014/main" id="{9C0B3A49-0539-9D3E-3850-15F7734846CD}"/>
                  </a:ext>
                </a:extLst>
              </p:cNvPr>
              <p:cNvGrpSpPr/>
              <p:nvPr/>
            </p:nvGrpSpPr>
            <p:grpSpPr>
              <a:xfrm>
                <a:off x="132769" y="-5870"/>
                <a:ext cx="9914479" cy="6863870"/>
                <a:chOff x="132769" y="-5870"/>
                <a:chExt cx="9914479" cy="6863870"/>
              </a:xfrm>
            </p:grpSpPr>
            <p:pic>
              <p:nvPicPr>
                <p:cNvPr id="2050" name="Picture 2">
                  <a:extLst>
                    <a:ext uri="{FF2B5EF4-FFF2-40B4-BE49-F238E27FC236}">
                      <a16:creationId xmlns="" xmlns:a16="http://schemas.microsoft.com/office/drawing/2014/main" id="{9012CAED-14DE-F7FD-9696-D51DFC03F2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769" y="-5870"/>
                  <a:ext cx="9914479" cy="68638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="" xmlns:a16="http://schemas.microsoft.com/office/drawing/2014/main" id="{8CFFF844-CD01-5DB1-F87C-C31FB5201F32}"/>
                    </a:ext>
                  </a:extLst>
                </p:cNvPr>
                <p:cNvSpPr/>
                <p:nvPr/>
              </p:nvSpPr>
              <p:spPr>
                <a:xfrm>
                  <a:off x="8945135" y="444561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="" xmlns:a16="http://schemas.microsoft.com/office/drawing/2014/main" id="{40AD816B-C876-4798-743F-3CA4ACB0424E}"/>
                    </a:ext>
                  </a:extLst>
                </p:cNvPr>
                <p:cNvSpPr/>
                <p:nvPr/>
              </p:nvSpPr>
              <p:spPr>
                <a:xfrm>
                  <a:off x="5495691" y="622608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="" xmlns:a16="http://schemas.microsoft.com/office/drawing/2014/main" id="{0E88A81F-3278-CB35-9E64-1F48C961C466}"/>
                    </a:ext>
                  </a:extLst>
                </p:cNvPr>
                <p:cNvSpPr/>
                <p:nvPr/>
              </p:nvSpPr>
              <p:spPr>
                <a:xfrm>
                  <a:off x="3705921" y="3538652"/>
                  <a:ext cx="43304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="" xmlns:a16="http://schemas.microsoft.com/office/drawing/2014/main" id="{EAB307C8-70F8-C2E6-6F16-5E381BAD5CEC}"/>
                    </a:ext>
                  </a:extLst>
                </p:cNvPr>
                <p:cNvSpPr/>
                <p:nvPr/>
              </p:nvSpPr>
              <p:spPr>
                <a:xfrm>
                  <a:off x="3663174" y="3863895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="" xmlns:a16="http://schemas.microsoft.com/office/drawing/2014/main" id="{8AB51F34-263E-A168-0A7A-28CCC1A53391}"/>
                    </a:ext>
                  </a:extLst>
                </p:cNvPr>
                <p:cNvSpPr/>
                <p:nvPr/>
              </p:nvSpPr>
              <p:spPr>
                <a:xfrm>
                  <a:off x="3101895" y="4527389"/>
                  <a:ext cx="646772" cy="366131"/>
                </a:xfrm>
                <a:prstGeom prst="ellipse">
                  <a:avLst/>
                </a:prstGeom>
                <a:noFill/>
                <a:ln w="254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CCC2A0F1-99A5-F974-4F3F-97129253C95B}"/>
                  </a:ext>
                </a:extLst>
              </p:cNvPr>
              <p:cNvGrpSpPr/>
              <p:nvPr/>
            </p:nvGrpSpPr>
            <p:grpSpPr>
              <a:xfrm>
                <a:off x="2373095" y="3998919"/>
                <a:ext cx="1045462" cy="338554"/>
                <a:chOff x="9948747" y="3101154"/>
                <a:chExt cx="1045462" cy="338554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="" xmlns:a16="http://schemas.microsoft.com/office/drawing/2014/main" id="{2C1721F0-15EE-230C-2435-2253A2E0604F}"/>
                    </a:ext>
                  </a:extLst>
                </p:cNvPr>
                <p:cNvSpPr/>
                <p:nvPr/>
              </p:nvSpPr>
              <p:spPr>
                <a:xfrm>
                  <a:off x="10939345" y="3242999"/>
                  <a:ext cx="54864" cy="54864"/>
                </a:xfrm>
                <a:prstGeom prst="ellipse">
                  <a:avLst/>
                </a:prstGeom>
                <a:solidFill>
                  <a:srgbClr val="0000FF"/>
                </a:solidFill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48DA8D54-3538-8EA9-B3AC-A43B736384A3}"/>
                    </a:ext>
                  </a:extLst>
                </p:cNvPr>
                <p:cNvSpPr txBox="1"/>
                <p:nvPr/>
              </p:nvSpPr>
              <p:spPr>
                <a:xfrm>
                  <a:off x="9948747" y="3101154"/>
                  <a:ext cx="102421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600" b="1" dirty="0">
                      <a:solidFill>
                        <a:srgbClr val="FF0000"/>
                      </a:solidFill>
                    </a:rPr>
                    <a:t>耶路撒冷</a:t>
                  </a:r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567CB40-DD57-9E29-D720-A05E28072698}"/>
                </a:ext>
              </a:extLst>
            </p:cNvPr>
            <p:cNvSpPr txBox="1"/>
            <p:nvPr/>
          </p:nvSpPr>
          <p:spPr>
            <a:xfrm>
              <a:off x="9574305" y="4790723"/>
              <a:ext cx="102421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608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CB5E5E-E393-4B10-0A7E-4E4309A60414}"/>
              </a:ext>
            </a:extLst>
          </p:cNvPr>
          <p:cNvSpPr txBox="1"/>
          <p:nvPr/>
        </p:nvSpPr>
        <p:spPr>
          <a:xfrm>
            <a:off x="3048560" y="141925"/>
            <a:ext cx="60948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i="0" dirty="0">
                <a:solidFill>
                  <a:srgbClr val="000000"/>
                </a:solidFill>
                <a:effectLst/>
                <a:latin typeface="Cardo"/>
              </a:rPr>
              <a:t>哪個吾珥？</a:t>
            </a:r>
            <a:r>
              <a:rPr lang="zh-CN" altLang="en-US" sz="3200" b="1" dirty="0">
                <a:solidFill>
                  <a:srgbClr val="000000"/>
                </a:solidFill>
                <a:latin typeface="Cardo"/>
              </a:rPr>
              <a:t>不同看法</a:t>
            </a:r>
            <a:endParaRPr lang="zh-CN" altLang="en-US" sz="3200" b="1" i="0" dirty="0">
              <a:solidFill>
                <a:srgbClr val="000000"/>
              </a:solidFill>
              <a:effectLst/>
              <a:latin typeface="Cardo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ECFE2E0-7073-9238-4C37-F7F8BED478C4}"/>
              </a:ext>
            </a:extLst>
          </p:cNvPr>
          <p:cNvGrpSpPr/>
          <p:nvPr/>
        </p:nvGrpSpPr>
        <p:grpSpPr>
          <a:xfrm>
            <a:off x="684810" y="780492"/>
            <a:ext cx="10822379" cy="6077508"/>
            <a:chOff x="684810" y="780492"/>
            <a:chExt cx="10822379" cy="6077508"/>
          </a:xfrm>
        </p:grpSpPr>
        <p:pic>
          <p:nvPicPr>
            <p:cNvPr id="3074" name="Picture 2" descr="Picture">
              <a:extLst>
                <a:ext uri="{FF2B5EF4-FFF2-40B4-BE49-F238E27FC236}">
                  <a16:creationId xmlns="" xmlns:a16="http://schemas.microsoft.com/office/drawing/2014/main" id="{1C23B147-4D97-EF3F-56ED-B4B3176D9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10" y="780492"/>
              <a:ext cx="10822379" cy="6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51F6A3-428B-5D26-B7E5-1B2E9D085FAD}"/>
                </a:ext>
              </a:extLst>
            </p:cNvPr>
            <p:cNvSpPr txBox="1"/>
            <p:nvPr/>
          </p:nvSpPr>
          <p:spPr>
            <a:xfrm>
              <a:off x="7745504" y="6229558"/>
              <a:ext cx="15329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b="1" dirty="0">
                  <a:solidFill>
                    <a:srgbClr val="FF0000"/>
                  </a:solidFill>
                </a:rPr>
                <a:t>（</a:t>
              </a:r>
              <a:r>
                <a:rPr lang="en-US" altLang="zh-CN" sz="1600" b="1" dirty="0">
                  <a:solidFill>
                    <a:srgbClr val="FF0000"/>
                  </a:solidFill>
                </a:rPr>
                <a:t>Ur</a:t>
              </a:r>
              <a:r>
                <a:rPr lang="zh-CN" altLang="en-US" sz="1600" b="1" dirty="0">
                  <a:solidFill>
                    <a:srgbClr val="FF0000"/>
                  </a:solidFill>
                </a:rPr>
                <a:t>，南吾珥）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3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899AA3-CCCB-0F3C-8DC3-062622F63907}"/>
              </a:ext>
            </a:extLst>
          </p:cNvPr>
          <p:cNvSpPr txBox="1"/>
          <p:nvPr/>
        </p:nvSpPr>
        <p:spPr>
          <a:xfrm>
            <a:off x="189378" y="79453"/>
            <a:ext cx="120026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/>
              <a:t>亚伯兰在埃及</a:t>
            </a:r>
            <a:endParaRPr lang="en-US" altLang="zh-CN" sz="2600" dirty="0"/>
          </a:p>
          <a:p>
            <a:endParaRPr lang="en-US" altLang="zh-CN" sz="1200" dirty="0"/>
          </a:p>
          <a:p>
            <a:r>
              <a:rPr lang="en-US" altLang="zh-CN" sz="2400" dirty="0"/>
              <a:t>11</a:t>
            </a:r>
            <a:r>
              <a:rPr lang="zh-CN" altLang="en-US" sz="2400" dirty="0"/>
              <a:t>将近埃及，就对他妻子撒莱说，</a:t>
            </a:r>
            <a:r>
              <a:rPr lang="zh-CN" altLang="en-US" sz="2400" b="1" dirty="0"/>
              <a:t>我知道你是容貌俊美的妇人。</a:t>
            </a:r>
          </a:p>
          <a:p>
            <a:r>
              <a:rPr lang="en-US" altLang="zh-CN" sz="2400" dirty="0"/>
              <a:t>12</a:t>
            </a:r>
            <a:r>
              <a:rPr lang="zh-CN" altLang="en-US" sz="2400" b="1" dirty="0"/>
              <a:t>埃及人看见你必说，这是他的妻子，他们就要杀我，却叫你存活。</a:t>
            </a:r>
          </a:p>
          <a:p>
            <a:r>
              <a:rPr lang="en-US" altLang="zh-CN" sz="2400" dirty="0"/>
              <a:t>13</a:t>
            </a:r>
            <a:r>
              <a:rPr lang="zh-CN" altLang="en-US" sz="2400" b="1" dirty="0"/>
              <a:t>求你说，你是我的妹子，使我因你得平安，我的命也因你存活。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及至亚伯兰到了埃及，埃及人看见那妇人极其美貌。</a:t>
            </a:r>
          </a:p>
          <a:p>
            <a:r>
              <a:rPr lang="en-US" altLang="zh-CN" sz="2400" dirty="0"/>
              <a:t>15</a:t>
            </a:r>
            <a:r>
              <a:rPr lang="zh-CN" altLang="en-US" sz="2400" dirty="0"/>
              <a:t>法老的臣宰看见了她，就在法老面前夸奖她。那妇人就被带进法老的宫去。</a:t>
            </a:r>
          </a:p>
          <a:p>
            <a:r>
              <a:rPr lang="en-US" altLang="zh-CN" sz="2400" dirty="0"/>
              <a:t>16</a:t>
            </a:r>
            <a:r>
              <a:rPr lang="zh-CN" altLang="en-US" sz="2400" dirty="0"/>
              <a:t>法老因这妇人就厚待亚伯兰，亚伯兰得了许多牛，羊，骆驼，公驴，母驴，仆婢。</a:t>
            </a:r>
          </a:p>
          <a:p>
            <a:r>
              <a:rPr lang="en-US" altLang="zh-CN" sz="2400" dirty="0"/>
              <a:t>17</a:t>
            </a:r>
            <a:r>
              <a:rPr lang="zh-CN" altLang="en-US" sz="2400" b="1" dirty="0"/>
              <a:t>耶和华因亚伯兰妻子撒莱的缘故，降大灾与法老和他的全家。</a:t>
            </a:r>
          </a:p>
          <a:p>
            <a:r>
              <a:rPr lang="en-US" altLang="zh-CN" sz="2400" dirty="0"/>
              <a:t>18</a:t>
            </a:r>
            <a:r>
              <a:rPr lang="zh-CN" altLang="en-US" sz="2300" dirty="0"/>
              <a:t>法老就召了亚伯兰来，说，你这向我作的是什么事呢？为什么没有告诉我她是你的妻子？</a:t>
            </a:r>
          </a:p>
          <a:p>
            <a:r>
              <a:rPr lang="en-US" altLang="zh-CN" sz="2400" dirty="0"/>
              <a:t>19</a:t>
            </a:r>
            <a:r>
              <a:rPr lang="zh-CN" altLang="en-US" sz="2400" dirty="0"/>
              <a:t>为什么说她是你的妹子，以致我把她取来要作我的妻子？现在你的妻子在这里，可以带她走吧。</a:t>
            </a:r>
          </a:p>
          <a:p>
            <a:r>
              <a:rPr lang="en-US" altLang="zh-CN" sz="2400" dirty="0"/>
              <a:t>20</a:t>
            </a:r>
            <a:r>
              <a:rPr lang="zh-CN" altLang="en-US" sz="2400" dirty="0"/>
              <a:t>于是法老吩咐人将亚伯兰和他妻子，并他所有的都送走了。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83EA58-F3DE-6073-2751-4DD63822E9A9}"/>
              </a:ext>
            </a:extLst>
          </p:cNvPr>
          <p:cNvSpPr txBox="1"/>
          <p:nvPr/>
        </p:nvSpPr>
        <p:spPr>
          <a:xfrm>
            <a:off x="189379" y="4870469"/>
            <a:ext cx="69416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亚伯兰为什么让撒莱说她是他的妹子？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亚伯兰有没有撒谎？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耶和华如何干预此事？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法老如何回应？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亚伯兰不是信心的伟人吗？我们如何看待此事？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C8AF96-91F7-4218-77A6-B903397B1EE7}"/>
              </a:ext>
            </a:extLst>
          </p:cNvPr>
          <p:cNvSpPr txBox="1"/>
          <p:nvPr/>
        </p:nvSpPr>
        <p:spPr>
          <a:xfrm>
            <a:off x="8977030" y="1405003"/>
            <a:ext cx="3214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20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r>
              <a:rPr lang="en-US" altLang="zh-CN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zh-CN" altLang="en-US" sz="24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同父异母的妹妹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651DFA-727B-4722-C468-E113A9C2C6C8}"/>
              </a:ext>
            </a:extLst>
          </p:cNvPr>
          <p:cNvSpPr txBox="1"/>
          <p:nvPr/>
        </p:nvSpPr>
        <p:spPr>
          <a:xfrm>
            <a:off x="9613522" y="965518"/>
            <a:ext cx="1941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Half truth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8C64E6-AC64-E61E-DB3D-9BE18D6A16B9}"/>
              </a:ext>
            </a:extLst>
          </p:cNvPr>
          <p:cNvSpPr txBox="1"/>
          <p:nvPr/>
        </p:nvSpPr>
        <p:spPr>
          <a:xfrm>
            <a:off x="5400881" y="5153608"/>
            <a:ext cx="665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法庭宣誓：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 swear that the evidence that I shall give shall be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the whole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but the truth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so help me God.</a:t>
            </a:r>
          </a:p>
        </p:txBody>
      </p:sp>
    </p:spTree>
    <p:extLst>
      <p:ext uri="{BB962C8B-B14F-4D97-AF65-F5344CB8AC3E}">
        <p14:creationId xmlns:p14="http://schemas.microsoft.com/office/powerpoint/2010/main" val="16642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14EFA6-B57C-B8E0-7CCE-E9C8FF253F3E}"/>
              </a:ext>
            </a:extLst>
          </p:cNvPr>
          <p:cNvSpPr txBox="1"/>
          <p:nvPr/>
        </p:nvSpPr>
        <p:spPr>
          <a:xfrm>
            <a:off x="124989" y="58846"/>
            <a:ext cx="1168984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13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亚伯兰带着他的妻子与罗得，并一切所有的，都从埃及上南地去。</a:t>
            </a:r>
            <a:r>
              <a:rPr lang="en-US" altLang="zh-CN" sz="2400" dirty="0"/>
              <a:t>2</a:t>
            </a:r>
            <a:r>
              <a:rPr lang="zh-CN" altLang="en-US" sz="2400" dirty="0"/>
              <a:t>亚伯兰的金，银，牲畜极多。</a:t>
            </a:r>
            <a:r>
              <a:rPr lang="en-US" altLang="zh-CN" sz="2400" dirty="0"/>
              <a:t>3</a:t>
            </a:r>
            <a:r>
              <a:rPr lang="zh-CN" altLang="en-US" sz="2400" dirty="0"/>
              <a:t>他从南地渐渐往伯特利去，到了伯特利和艾的中间，就是从前支搭帐棚的地方，</a:t>
            </a:r>
            <a:r>
              <a:rPr lang="en-US" altLang="zh-CN" sz="2400" dirty="0"/>
              <a:t>4</a:t>
            </a:r>
            <a:r>
              <a:rPr lang="zh-CN" altLang="en-US" sz="2400" dirty="0"/>
              <a:t>也是他起先筑坛的地方，他又在那里求告耶和华的名。</a:t>
            </a:r>
          </a:p>
          <a:p>
            <a:r>
              <a:rPr lang="en-US" altLang="zh-CN" sz="2400" dirty="0"/>
              <a:t>5</a:t>
            </a:r>
            <a:r>
              <a:rPr lang="zh-CN" altLang="en-US" sz="2400" dirty="0"/>
              <a:t>与亚伯兰同行的罗得也有牛群，羊群，帐棚。</a:t>
            </a:r>
            <a:r>
              <a:rPr lang="en-US" altLang="zh-CN" sz="2400" dirty="0"/>
              <a:t>6</a:t>
            </a:r>
            <a:r>
              <a:rPr lang="zh-CN" altLang="en-US" sz="2400" dirty="0"/>
              <a:t>那地容不下他们，因为他们的财物甚多，使他们不能同居。</a:t>
            </a:r>
            <a:r>
              <a:rPr lang="en-US" altLang="zh-CN" sz="2400" dirty="0"/>
              <a:t>7</a:t>
            </a:r>
            <a:r>
              <a:rPr lang="zh-CN" altLang="en-US" sz="2400" dirty="0"/>
              <a:t>当时，迦南人与比利洗人在那地居住。亚伯兰的牧人和罗得的牧人相争。</a:t>
            </a:r>
            <a:r>
              <a:rPr lang="en-US" altLang="zh-CN" sz="2400" dirty="0"/>
              <a:t>8</a:t>
            </a:r>
            <a:r>
              <a:rPr lang="zh-CN" altLang="en-US" sz="2400" dirty="0"/>
              <a:t>亚伯兰就对罗得说，</a:t>
            </a:r>
            <a:r>
              <a:rPr lang="zh-CN" altLang="en-US" sz="2400" b="1" dirty="0">
                <a:solidFill>
                  <a:srgbClr val="FF0000"/>
                </a:solidFill>
              </a:rPr>
              <a:t>你我不可相争，你的牧人和我的牧人也不可相争，因为我们是骨肉（原文作弟兄）</a:t>
            </a:r>
            <a:r>
              <a:rPr lang="zh-CN" altLang="en-US" sz="2400" dirty="0"/>
              <a:t>。</a:t>
            </a:r>
            <a:r>
              <a:rPr lang="en-US" altLang="zh-CN" sz="2400" dirty="0"/>
              <a:t>9</a:t>
            </a:r>
            <a:r>
              <a:rPr lang="zh-CN" altLang="en-US" sz="2400" dirty="0"/>
              <a:t>遍地不都在你眼前吗？</a:t>
            </a:r>
            <a:r>
              <a:rPr lang="zh-CN" altLang="en-US" sz="2400" b="1" dirty="0">
                <a:solidFill>
                  <a:srgbClr val="FF0000"/>
                </a:solidFill>
              </a:rPr>
              <a:t>请你离开我，你向左，我就向右。你向右，我就向左。</a:t>
            </a:r>
          </a:p>
          <a:p>
            <a:r>
              <a:rPr lang="en-US" altLang="zh-CN" sz="2400" dirty="0"/>
              <a:t>10</a:t>
            </a:r>
            <a:r>
              <a:rPr lang="zh-CN" altLang="en-US" sz="2400" b="1" dirty="0">
                <a:solidFill>
                  <a:srgbClr val="0000FF"/>
                </a:solidFill>
              </a:rPr>
              <a:t>罗得举目看见约旦河的全平原，直到琐珥，都是滋润的</a:t>
            </a:r>
            <a:r>
              <a:rPr lang="zh-CN" altLang="en-US" sz="2400" dirty="0"/>
              <a:t>，那地在耶和华未灭所多玛，蛾摩拉以先如同耶和华的园子，也像埃及地。</a:t>
            </a:r>
            <a:r>
              <a:rPr lang="en-US" altLang="zh-CN" sz="2400" dirty="0"/>
              <a:t>11</a:t>
            </a:r>
            <a:r>
              <a:rPr lang="zh-CN" altLang="en-US" sz="2400" b="1" dirty="0">
                <a:solidFill>
                  <a:srgbClr val="0000FF"/>
                </a:solidFill>
              </a:rPr>
              <a:t>于是罗得选择约旦河的全平原，往东迁移</a:t>
            </a:r>
            <a:r>
              <a:rPr lang="zh-CN" altLang="en-US" sz="2400" dirty="0"/>
              <a:t>。他们就彼此分离了。</a:t>
            </a:r>
            <a:r>
              <a:rPr lang="en-US" altLang="zh-CN" sz="2400" dirty="0"/>
              <a:t>12</a:t>
            </a:r>
            <a:r>
              <a:rPr lang="zh-CN" altLang="en-US" sz="2400" dirty="0"/>
              <a:t>亚伯兰住在迦南地，</a:t>
            </a:r>
            <a:r>
              <a:rPr lang="zh-CN" altLang="en-US" sz="2400" b="1" dirty="0">
                <a:solidFill>
                  <a:srgbClr val="0000FF"/>
                </a:solidFill>
              </a:rPr>
              <a:t>罗得住在平原的城邑，渐渐挪移帐棚，直到所多玛。</a:t>
            </a:r>
            <a:r>
              <a:rPr lang="en-US" altLang="zh-CN" sz="2400" b="1" dirty="0">
                <a:solidFill>
                  <a:srgbClr val="0000FF"/>
                </a:solidFill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</a:rPr>
              <a:t>所多玛人在耶和华面前罪大恶极</a:t>
            </a:r>
            <a:r>
              <a:rPr lang="zh-CN" altLang="en-US" sz="2400" dirty="0"/>
              <a:t>。</a:t>
            </a:r>
          </a:p>
          <a:p>
            <a:r>
              <a:rPr lang="en-US" altLang="zh-CN" sz="2400" dirty="0"/>
              <a:t>14</a:t>
            </a:r>
            <a:r>
              <a:rPr lang="zh-CN" altLang="en-US" sz="2400" dirty="0"/>
              <a:t>罗得离别亚伯兰以后，耶和华对亚伯兰说，</a:t>
            </a:r>
            <a:r>
              <a:rPr lang="zh-CN" altLang="en-US" sz="2400" b="1" dirty="0">
                <a:solidFill>
                  <a:srgbClr val="FF0000"/>
                </a:solidFill>
              </a:rPr>
              <a:t>从你所在的地方，你举目向东西南北观看。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凡你所看见的一切地，我都要赐给你和你的后裔，直到永远。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我也要使你的后裔如同地上的尘沙那样多，人若能数算地上的尘沙才能数算你的后裔。</a:t>
            </a:r>
            <a:r>
              <a:rPr lang="en-US" altLang="zh-CN" sz="2400" b="1" dirty="0">
                <a:solidFill>
                  <a:srgbClr val="FF0000"/>
                </a:solidFill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</a:rPr>
              <a:t>你起来，纵横走遍这地，因为我必把这地赐给你</a:t>
            </a:r>
            <a:r>
              <a:rPr lang="zh-CN" altLang="en-US" sz="2400" dirty="0"/>
              <a:t>。</a:t>
            </a:r>
            <a:r>
              <a:rPr lang="en-US" altLang="zh-CN" sz="2400" dirty="0"/>
              <a:t>18</a:t>
            </a:r>
            <a:r>
              <a:rPr lang="zh-CN" altLang="en-US" sz="2400" b="1" dirty="0">
                <a:solidFill>
                  <a:srgbClr val="0000FF"/>
                </a:solidFill>
              </a:rPr>
              <a:t>亚伯兰就搬了帐棚，来到希伯仑幔利的橡树那里居住，在那里为耶和华筑了一座坛。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90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E7914E-367A-8DC8-4BD1-A38327E4A7C4}"/>
              </a:ext>
            </a:extLst>
          </p:cNvPr>
          <p:cNvSpPr txBox="1"/>
          <p:nvPr/>
        </p:nvSpPr>
        <p:spPr>
          <a:xfrm>
            <a:off x="0" y="0"/>
            <a:ext cx="12091131" cy="7001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4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14</a:t>
            </a:r>
            <a:r>
              <a:rPr lang="en-US" altLang="zh-CN" sz="2400" b="1" dirty="0">
                <a:latin typeface="Roboto Condensed" panose="02000000000000000000" pitchFamily="2" charset="0"/>
              </a:rPr>
              <a:t> </a:t>
            </a:r>
            <a:endParaRPr lang="en-US" altLang="zh-CN" sz="2400" dirty="0"/>
          </a:p>
          <a:p>
            <a:r>
              <a:rPr lang="en-US" altLang="zh-CN" dirty="0"/>
              <a:t>1</a:t>
            </a:r>
            <a:r>
              <a:rPr lang="zh-CN" altLang="en-US" dirty="0"/>
              <a:t>当暗拉非作示拿王，亚略作以拉撒王，基大老玛作以拦王，提达作戈印王的时候，</a:t>
            </a:r>
            <a:r>
              <a:rPr lang="en-US" altLang="zh-CN" dirty="0"/>
              <a:t>2</a:t>
            </a:r>
            <a:r>
              <a:rPr lang="zh-CN" altLang="en-US" dirty="0"/>
              <a:t>他们都攻打所多玛王比拉，蛾摩拉王比沙，押玛王示纳，洗扁王善以别，和比拉王。比拉就是琐珥。</a:t>
            </a:r>
            <a:r>
              <a:rPr lang="en-US" altLang="zh-CN" dirty="0"/>
              <a:t>3</a:t>
            </a:r>
            <a:r>
              <a:rPr lang="zh-CN" altLang="en-US" dirty="0"/>
              <a:t>这五王都在西订谷会合。西订谷就是盐海。</a:t>
            </a:r>
            <a:r>
              <a:rPr lang="en-US" altLang="zh-CN" dirty="0"/>
              <a:t>4</a:t>
            </a:r>
            <a:r>
              <a:rPr lang="zh-CN" altLang="en-US" dirty="0"/>
              <a:t>他们已经事奉基大老玛十二年，到十三年就背叛了。</a:t>
            </a:r>
            <a:r>
              <a:rPr lang="en-US" altLang="zh-CN" dirty="0"/>
              <a:t>5</a:t>
            </a:r>
            <a:r>
              <a:rPr lang="zh-CN" altLang="en-US" dirty="0"/>
              <a:t>十四年，基大老玛和同盟的王都来在亚特律加宁，杀败了利乏音人，在哈麦杀败了苏西人，在沙微基列亭杀败了以米人，</a:t>
            </a:r>
            <a:r>
              <a:rPr lang="en-US" altLang="zh-CN" dirty="0"/>
              <a:t>6</a:t>
            </a:r>
            <a:r>
              <a:rPr lang="zh-CN" altLang="en-US" dirty="0"/>
              <a:t>在何利人的西珥山杀败了何利人，一直杀到靠近旷野的伊勒巴兰。</a:t>
            </a:r>
            <a:r>
              <a:rPr lang="en-US" altLang="zh-CN" dirty="0"/>
              <a:t>7</a:t>
            </a:r>
            <a:r>
              <a:rPr lang="zh-CN" altLang="en-US" dirty="0"/>
              <a:t>他们回到安密巴，就是加低斯，杀败了亚玛力全地的人，以及住在哈洗逊他玛的亚摩利人。</a:t>
            </a:r>
            <a:r>
              <a:rPr lang="en-US" altLang="zh-CN" dirty="0"/>
              <a:t>8</a:t>
            </a:r>
            <a:r>
              <a:rPr lang="zh-CN" altLang="en-US" dirty="0"/>
              <a:t>于是所多玛王，蛾摩拉王，押玛王，洗扁王，和比拉王（比拉就是琐珥）都出来，在西订谷摆阵，与他们交战，</a:t>
            </a:r>
            <a:r>
              <a:rPr lang="en-US" altLang="zh-CN" dirty="0"/>
              <a:t>9</a:t>
            </a:r>
            <a:r>
              <a:rPr lang="zh-CN" altLang="en-US" dirty="0"/>
              <a:t>就是与以拦王基大老玛，戈印王提达，示拿王暗拉非，以拉撒王亚略交战。乃是四王与五王交战。</a:t>
            </a:r>
            <a:r>
              <a:rPr lang="en-US" altLang="zh-CN" dirty="0"/>
              <a:t>10</a:t>
            </a:r>
            <a:r>
              <a:rPr lang="zh-CN" altLang="en-US" dirty="0"/>
              <a:t>西订谷有许多石漆坑。所多玛王和蛾摩拉王逃跑，有掉在坑里的，其余的人都往山上逃跑。</a:t>
            </a:r>
            <a:r>
              <a:rPr lang="en-US" altLang="zh-CN" dirty="0"/>
              <a:t>11</a:t>
            </a:r>
            <a:r>
              <a:rPr lang="zh-CN" altLang="en-US" dirty="0"/>
              <a:t>四王就把所多玛和蛾摩拉所有的财物，并一切的粮食都掳掠去了。</a:t>
            </a:r>
            <a:r>
              <a:rPr lang="en-US" altLang="zh-CN" dirty="0"/>
              <a:t>12</a:t>
            </a:r>
            <a:r>
              <a:rPr lang="zh-CN" altLang="en-US" sz="2400" b="1" dirty="0">
                <a:solidFill>
                  <a:srgbClr val="0000FF"/>
                </a:solidFill>
              </a:rPr>
              <a:t>又把亚伯兰的侄儿罗得和罗得的财物掳掠去了。当时罗得正住在所多玛。</a:t>
            </a:r>
          </a:p>
          <a:p>
            <a:r>
              <a:rPr lang="en-US" altLang="zh-CN" dirty="0"/>
              <a:t>13</a:t>
            </a:r>
            <a:r>
              <a:rPr lang="zh-CN" altLang="en-US" dirty="0"/>
              <a:t>有一个逃出来的人告诉希伯来人亚伯兰。亚伯兰正住在亚摩利人幔利的橡树那里。幔利和以实各并亚乃都是弟兄，曾与亚伯兰联盟。</a:t>
            </a:r>
            <a:r>
              <a:rPr lang="en-US" altLang="zh-CN" dirty="0"/>
              <a:t>14</a:t>
            </a:r>
            <a:r>
              <a:rPr lang="zh-CN" altLang="en-US" sz="2400" b="1" dirty="0">
                <a:solidFill>
                  <a:srgbClr val="FF0000"/>
                </a:solidFill>
              </a:rPr>
              <a:t>亚伯兰听见他侄儿（原文作弟兄）被掳去，就率领他家里生养的精练壮丁三百一十八人，直追到但，</a:t>
            </a:r>
            <a:r>
              <a:rPr lang="en-US" altLang="zh-CN" sz="2400" b="1" dirty="0">
                <a:solidFill>
                  <a:srgbClr val="FF0000"/>
                </a:solidFill>
              </a:rPr>
              <a:t>15</a:t>
            </a:r>
            <a:r>
              <a:rPr lang="zh-CN" altLang="en-US" sz="2400" b="1" dirty="0">
                <a:solidFill>
                  <a:srgbClr val="FF0000"/>
                </a:solidFill>
              </a:rPr>
              <a:t>便在夜间，自己同仆人分队杀败敌人，又追到大马色左边的何把，</a:t>
            </a:r>
            <a:r>
              <a:rPr lang="en-US" altLang="zh-CN" sz="2400" b="1" dirty="0">
                <a:solidFill>
                  <a:srgbClr val="FF0000"/>
                </a:solidFill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</a:rPr>
              <a:t>将被掳掠的一切财物夺回来，连他侄儿罗得和他的财物，以及妇女，人民也都夺回来</a:t>
            </a:r>
            <a:r>
              <a:rPr lang="zh-CN" altLang="en-US" sz="2400" dirty="0"/>
              <a:t>。</a:t>
            </a:r>
            <a:r>
              <a:rPr lang="en-US" altLang="zh-CN" dirty="0"/>
              <a:t>17</a:t>
            </a:r>
            <a:r>
              <a:rPr lang="zh-CN" altLang="en-US" dirty="0"/>
              <a:t>亚伯兰杀败基大老玛和与他同盟的王回来的时候，所多玛王出来，在沙微谷迎接他。沙微谷就是王谷。</a:t>
            </a:r>
          </a:p>
          <a:p>
            <a:r>
              <a:rPr lang="en-US" altLang="zh-CN" dirty="0"/>
              <a:t>18</a:t>
            </a:r>
            <a:r>
              <a:rPr lang="zh-CN" altLang="en-US" sz="2200" b="1" dirty="0"/>
              <a:t>又有撒冷王麦基洗德带着饼和酒出来迎接。他是至高神的祭司</a:t>
            </a:r>
            <a:r>
              <a:rPr lang="zh-CN" altLang="en-US" sz="2200" dirty="0"/>
              <a:t>。</a:t>
            </a:r>
            <a:r>
              <a:rPr lang="en-US" altLang="zh-CN" dirty="0"/>
              <a:t>19</a:t>
            </a:r>
            <a:r>
              <a:rPr lang="zh-CN" altLang="en-US" dirty="0"/>
              <a:t>他为亚伯兰祝福，说，愿天地的主，至高的神赐福与亚伯兰。</a:t>
            </a:r>
            <a:r>
              <a:rPr lang="en-US" altLang="zh-CN" dirty="0"/>
              <a:t>20</a:t>
            </a:r>
            <a:r>
              <a:rPr lang="zh-CN" altLang="en-US" dirty="0"/>
              <a:t>至高的神把敌人交在你手里，是应当称颂的。</a:t>
            </a:r>
            <a:r>
              <a:rPr lang="zh-CN" altLang="en-US" sz="2300" b="1" dirty="0">
                <a:solidFill>
                  <a:srgbClr val="FF0000"/>
                </a:solidFill>
              </a:rPr>
              <a:t>亚伯兰就把所得的拿出十分之一来，给麦基洗德。</a:t>
            </a:r>
            <a:r>
              <a:rPr lang="en-US" altLang="zh-CN" dirty="0"/>
              <a:t>21</a:t>
            </a:r>
            <a:r>
              <a:rPr lang="zh-CN" altLang="en-US" dirty="0"/>
              <a:t>所多玛王对亚伯兰说，你把人口给我，财物你自己拿去吧。</a:t>
            </a:r>
            <a:r>
              <a:rPr lang="en-US" altLang="zh-CN" dirty="0"/>
              <a:t>22</a:t>
            </a:r>
            <a:r>
              <a:rPr lang="zh-CN" altLang="en-US" sz="2400" b="1" dirty="0">
                <a:solidFill>
                  <a:srgbClr val="FF0000"/>
                </a:solidFill>
              </a:rPr>
              <a:t>亚伯兰对所多玛王说，我已经向天地的主至高的神耶和华起誓。</a:t>
            </a:r>
            <a:r>
              <a:rPr lang="en-US" altLang="zh-CN" sz="2400" b="1" dirty="0">
                <a:solidFill>
                  <a:srgbClr val="FF0000"/>
                </a:solidFill>
              </a:rPr>
              <a:t>23</a:t>
            </a:r>
            <a:r>
              <a:rPr lang="zh-CN" altLang="en-US" sz="2400" b="1" dirty="0">
                <a:solidFill>
                  <a:srgbClr val="FF0000"/>
                </a:solidFill>
              </a:rPr>
              <a:t>凡是你的东西，就是一根线，一根鞋带，我都不拿，免得你说，我使亚伯兰富足。</a:t>
            </a:r>
            <a:r>
              <a:rPr lang="en-US" altLang="zh-CN" dirty="0"/>
              <a:t>24</a:t>
            </a:r>
            <a:r>
              <a:rPr lang="zh-CN" altLang="en-US" dirty="0"/>
              <a:t>只有仆人所吃的，并与我同行的亚乃，以实各，幔利所应得的分，可以任凭他们拿去。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431466" y="488727"/>
            <a:ext cx="114681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1	</a:t>
            </a:r>
            <a:r>
              <a:rPr lang="zh-CN" altLang="en-US" sz="3200" b="1" dirty="0">
                <a:latin typeface="+mn-lt"/>
                <a:cs typeface="+mn-cs"/>
              </a:rPr>
              <a:t>起初</a:t>
            </a:r>
            <a:r>
              <a:rPr lang="en-US" altLang="zh-CN" sz="3200" b="1" dirty="0">
                <a:latin typeface="+mn-lt"/>
                <a:cs typeface="+mn-cs"/>
              </a:rPr>
              <a:t>, </a:t>
            </a:r>
            <a:r>
              <a:rPr lang="zh-CN" altLang="en-US" sz="3200" b="1" dirty="0">
                <a:latin typeface="+mn-lt"/>
                <a:cs typeface="+mn-cs"/>
              </a:rPr>
              <a:t>神创造天地</a:t>
            </a:r>
            <a:r>
              <a:rPr lang="en-US" altLang="zh-CN" sz="3200" b="1" dirty="0">
                <a:latin typeface="+mn-lt"/>
                <a:cs typeface="+mn-cs"/>
              </a:rPr>
              <a:t>(</a:t>
            </a:r>
            <a:r>
              <a:rPr lang="zh-CN" altLang="en-US" sz="3200" b="1" dirty="0">
                <a:latin typeface="+mn-lt"/>
                <a:cs typeface="+mn-cs"/>
              </a:rPr>
              <a:t>諸天</a:t>
            </a:r>
            <a:r>
              <a:rPr lang="en-US" altLang="zh-CN" sz="3200" b="1" dirty="0">
                <a:latin typeface="+mn-lt"/>
                <a:cs typeface="+mn-cs"/>
              </a:rPr>
              <a:t>heavens</a:t>
            </a:r>
            <a:r>
              <a:rPr lang="zh-CN" altLang="en-US" sz="3200" b="1" dirty="0">
                <a:latin typeface="+mn-lt"/>
                <a:cs typeface="+mn-cs"/>
              </a:rPr>
              <a:t>和地</a:t>
            </a:r>
            <a:r>
              <a:rPr lang="en-US" altLang="zh-CN" sz="3200" b="1" dirty="0">
                <a:latin typeface="+mn-lt"/>
                <a:cs typeface="+mn-cs"/>
              </a:rPr>
              <a:t>)</a:t>
            </a:r>
            <a:r>
              <a:rPr lang="zh-CN" altLang="en-US" sz="3200" b="1" dirty="0">
                <a:latin typeface="+mn-lt"/>
                <a:cs typeface="+mn-cs"/>
              </a:rPr>
              <a:t>。</a:t>
            </a:r>
            <a:endParaRPr lang="en-US" altLang="zh-CN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头一日</a:t>
            </a:r>
            <a:r>
              <a:rPr lang="en-US" altLang="zh-CN" sz="2400" dirty="0"/>
              <a:t>: </a:t>
            </a:r>
            <a:r>
              <a:rPr lang="zh-CN" altLang="en-US" sz="2400" dirty="0">
                <a:latin typeface="+mn-lt"/>
                <a:cs typeface="+mn-cs"/>
              </a:rPr>
              <a:t>光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昼，暗</a:t>
            </a:r>
            <a:r>
              <a:rPr lang="en-US" altLang="zh-CN" sz="2400" dirty="0"/>
              <a:t>/</a:t>
            </a:r>
            <a:r>
              <a:rPr lang="zh-CN" altLang="en-US" sz="2400" dirty="0">
                <a:latin typeface="+mn-lt"/>
                <a:cs typeface="+mn-cs"/>
              </a:rPr>
              <a:t>夜。有晚上，有早晨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第二日</a:t>
            </a:r>
            <a:r>
              <a:rPr lang="en-US" altLang="zh-CN" sz="2400" dirty="0"/>
              <a:t>: </a:t>
            </a:r>
            <a:r>
              <a:rPr lang="zh-CN" altLang="en-US" sz="2400" dirty="0"/>
              <a:t>空气，将空气以下的水，空气以上的水分开了。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>
                <a:latin typeface="+mn-lt"/>
                <a:cs typeface="+mn-cs"/>
              </a:rPr>
              <a:t>第三日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旱地与海</a:t>
            </a:r>
            <a:r>
              <a:rPr lang="en-US" altLang="zh-CN" sz="2400" dirty="0">
                <a:latin typeface="+mn-lt"/>
                <a:cs typeface="+mn-cs"/>
              </a:rPr>
              <a:t>; </a:t>
            </a:r>
            <a:r>
              <a:rPr lang="zh-CN" altLang="en-US" sz="2400" dirty="0">
                <a:latin typeface="+mn-lt"/>
                <a:cs typeface="+mn-cs"/>
              </a:rPr>
              <a:t>地要发生青草，和结种子的菜蔬，并结果子的树木，各从其类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r>
              <a:rPr lang="zh-CN" altLang="en-US" sz="2400" dirty="0"/>
              <a:t>第四日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/>
              <a:t>分昼夜，定节令，日子，年岁</a:t>
            </a:r>
            <a:endParaRPr lang="en-US" altLang="zh-CN" sz="2400" dirty="0"/>
          </a:p>
          <a:p>
            <a:pPr>
              <a:defRPr/>
            </a:pPr>
            <a:r>
              <a:rPr lang="zh-CN" altLang="en-US" sz="2400" dirty="0"/>
              <a:t>第五日</a:t>
            </a:r>
            <a:r>
              <a:rPr lang="en-US" altLang="zh-CN" sz="2400" dirty="0"/>
              <a:t>: </a:t>
            </a:r>
            <a:r>
              <a:rPr lang="zh-CN" altLang="en-US" sz="2400" dirty="0"/>
              <a:t>水要多多滋生有生命的物，要有雀鸟飞在地面以上，天空之中。各从其类。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第六日</a:t>
            </a:r>
            <a:r>
              <a:rPr lang="en-US" altLang="zh-CN" sz="2400" dirty="0"/>
              <a:t>: </a:t>
            </a:r>
            <a:r>
              <a:rPr lang="zh-CN" altLang="en-US" sz="2400" dirty="0"/>
              <a:t>地要生出活物来，各从其类。牲畜，昆虫，野兽，各从其类。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	  </a:t>
            </a:r>
            <a:r>
              <a:rPr lang="zh-CN" altLang="en-US" sz="2400" dirty="0"/>
              <a:t>神就照着自己的形像造人，乃是照着他的形像造男造女。</a:t>
            </a: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+mn-lt"/>
                <a:cs typeface="+mn-cs"/>
              </a:rPr>
              <a:t>第七日</a:t>
            </a:r>
            <a:r>
              <a:rPr lang="en-US" altLang="zh-CN" sz="2400" dirty="0">
                <a:latin typeface="+mn-lt"/>
                <a:cs typeface="+mn-cs"/>
              </a:rPr>
              <a:t>: </a:t>
            </a:r>
            <a:r>
              <a:rPr lang="zh-CN" altLang="en-US" sz="2400" dirty="0">
                <a:latin typeface="+mn-lt"/>
                <a:cs typeface="+mn-cs"/>
              </a:rPr>
              <a:t>神赐福给第七日，定为圣日，因为在这日神歇了他一切创造的工，就安息了。</a:t>
            </a:r>
            <a:endParaRPr lang="en-US" altLang="zh-C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zh-CN" altLang="en-US" sz="2400" b="1" dirty="0">
                <a:latin typeface="+mn-lt"/>
                <a:cs typeface="+mn-cs"/>
              </a:rPr>
              <a:t>神如何创造？ </a:t>
            </a:r>
            <a:r>
              <a:rPr lang="zh-CN" altLang="en-US" sz="3200" b="1" dirty="0">
                <a:solidFill>
                  <a:srgbClr val="FF0000"/>
                </a:solidFill>
              </a:rPr>
              <a:t>神说。。。</a:t>
            </a:r>
            <a:r>
              <a:rPr lang="zh-CN" altLang="en-US" sz="2400" b="1" dirty="0">
                <a:solidFill>
                  <a:srgbClr val="FF0000"/>
                </a:solidFill>
              </a:rPr>
              <a:t>  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因为他说有，就有；命立，就立。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+mn-cs"/>
              </a:rPr>
              <a:t>”</a:t>
            </a:r>
            <a:r>
              <a:rPr lang="zh-CN" altLang="en-US" sz="2400" dirty="0">
                <a:latin typeface="+mn-lt"/>
                <a:cs typeface="+mn-cs"/>
              </a:rPr>
              <a:t>（诗篇</a:t>
            </a:r>
            <a:r>
              <a:rPr lang="en-US" altLang="zh-CN" sz="2400" dirty="0">
                <a:latin typeface="+mn-lt"/>
                <a:cs typeface="+mn-cs"/>
              </a:rPr>
              <a:t>33:9</a:t>
            </a:r>
            <a:r>
              <a:rPr lang="zh-CN" altLang="en-US" sz="2400" dirty="0">
                <a:latin typeface="+mn-lt"/>
                <a:cs typeface="+mn-cs"/>
              </a:rPr>
              <a:t>）</a:t>
            </a: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zh-C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zh-CN" sz="2400" dirty="0">
                <a:latin typeface="+mn-lt"/>
                <a:cs typeface="+mn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cs typeface="+mn-cs"/>
              </a:rPr>
              <a:t>神看着是好的</a:t>
            </a:r>
            <a:r>
              <a:rPr lang="en-US" altLang="zh-CN" sz="2400" dirty="0"/>
              <a:t>” v10, 12, 18, 21, 25</a:t>
            </a:r>
            <a:endParaRPr lang="en-US" altLang="zh-CN" sz="24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307202" y="435381"/>
            <a:ext cx="1172550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Q1: </a:t>
            </a:r>
            <a:r>
              <a:rPr lang="zh-CN" altLang="en-US" sz="2400" dirty="0"/>
              <a:t>哈兰在哪里？</a:t>
            </a:r>
            <a:endParaRPr lang="en-US" altLang="zh-CN" sz="2400" dirty="0"/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答：见添加的地图。哈兰没有争议，但吾珥的地点有争议，见添加的两个地图。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zh-CN" alt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Q2: </a:t>
            </a:r>
            <a:r>
              <a:rPr lang="zh-CN" altLang="en-US" sz="2400" dirty="0"/>
              <a:t>亚伯兰自己在走？神有没有告诉亚伯兰怎么走？</a:t>
            </a:r>
          </a:p>
          <a:p>
            <a:r>
              <a:rPr lang="en-US" altLang="zh-CN" sz="2400" dirty="0"/>
              <a:t>       </a:t>
            </a:r>
            <a:r>
              <a:rPr lang="zh-CN" altLang="en-US" sz="2400" dirty="0"/>
              <a:t>答：神对亚伯兰应该有启示的，神也亚伯兰显现，比如耶和华在示剑向亚伯兰显现。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Q3: </a:t>
            </a:r>
            <a:r>
              <a:rPr lang="zh-CN" altLang="en-US" sz="2400" dirty="0"/>
              <a:t>如何看待亚伯兰让撒莱撒谎？</a:t>
            </a:r>
          </a:p>
          <a:p>
            <a:r>
              <a:rPr lang="zh-CN" altLang="en-US" sz="2400" dirty="0"/>
              <a:t>       答：即便是信心的伟人，亚伯兰也有信心软弱的时候。我们虽然信心软弱，做的不对，亏欠了神，神仍然爱我们，对我们不离不弃。</a:t>
            </a:r>
            <a:endParaRPr lang="en-US" altLang="zh-CN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400" dirty="0"/>
              <a:t>引申问题：当我们遇到逼迫，甚至有生命危险的时候，我们是否敢于坚持信仰？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3035312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38BED7-4556-5C94-7E2A-F916171D4D04}"/>
              </a:ext>
            </a:extLst>
          </p:cNvPr>
          <p:cNvSpPr txBox="1"/>
          <p:nvPr/>
        </p:nvSpPr>
        <p:spPr>
          <a:xfrm>
            <a:off x="233243" y="368141"/>
            <a:ext cx="1172550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dirty="0"/>
              <a:t>Q4: </a:t>
            </a:r>
            <a:r>
              <a:rPr lang="zh-CN" altLang="en-US" sz="2400" dirty="0"/>
              <a:t>创</a:t>
            </a:r>
            <a:r>
              <a:rPr lang="en-US" altLang="zh-CN" sz="2400" dirty="0"/>
              <a:t>11:31 “</a:t>
            </a:r>
            <a:r>
              <a:rPr lang="zh-CN" altLang="en-US" sz="2400" dirty="0"/>
              <a:t>他拉带着他儿子，亚伯兰和他孙子，哈兰的儿子罗得，并他儿妇亚伯兰的妻子撒莱，出了迦勒底的吾珥，要往迦南地去。他们走到哈兰，就住在那里。</a:t>
            </a:r>
            <a:r>
              <a:rPr lang="en-US" altLang="zh-CN" sz="2400" dirty="0"/>
              <a:t>” </a:t>
            </a:r>
            <a:r>
              <a:rPr lang="zh-CN" altLang="en-US" sz="2400" dirty="0"/>
              <a:t>为什么他拉就已经要往迦南地去？</a:t>
            </a:r>
          </a:p>
          <a:p>
            <a:r>
              <a:rPr lang="en-US" altLang="zh-CN" sz="2400" dirty="0"/>
              <a:t> </a:t>
            </a:r>
          </a:p>
          <a:p>
            <a:r>
              <a:rPr lang="zh-CN" altLang="en-US" sz="2400" dirty="0"/>
              <a:t>答：神第一次在吾珥向亚伯兰显现，使徒行传</a:t>
            </a:r>
            <a:r>
              <a:rPr lang="en-US" altLang="zh-CN" sz="2400" dirty="0"/>
              <a:t>7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司提反说，诸位父兄请听。</a:t>
            </a:r>
            <a:r>
              <a:rPr lang="zh-CN" altLang="en-US" sz="2400" b="1" dirty="0"/>
              <a:t>当日我们的祖宗亚伯拉罕在米所波大米还未住哈兰的时候，荣耀的神向他显现</a:t>
            </a:r>
            <a:r>
              <a:rPr lang="zh-CN" altLang="en-US" sz="2400" dirty="0"/>
              <a:t>，</a:t>
            </a:r>
            <a:r>
              <a:rPr lang="en-US" altLang="zh-CN" sz="2400" dirty="0"/>
              <a:t>3</a:t>
            </a:r>
            <a:r>
              <a:rPr lang="zh-CN" altLang="en-US" sz="2400" dirty="0"/>
              <a:t>对他说，</a:t>
            </a:r>
            <a:r>
              <a:rPr lang="zh-CN" altLang="en-US" sz="2400" b="1" dirty="0"/>
              <a:t>你要离开本地和亲族，往我所要指示你的地方去</a:t>
            </a:r>
            <a:r>
              <a:rPr lang="zh-CN" altLang="en-US" sz="2400" dirty="0"/>
              <a:t>。</a:t>
            </a:r>
            <a:r>
              <a:rPr lang="en-US" altLang="zh-CN" sz="2400" dirty="0"/>
              <a:t>4</a:t>
            </a:r>
            <a:r>
              <a:rPr lang="zh-CN" altLang="en-US" sz="2400" b="1" dirty="0"/>
              <a:t>他就离开迦勒底人之地住在哈兰。</a:t>
            </a:r>
            <a:r>
              <a:rPr lang="zh-CN" altLang="en-US" sz="2400" dirty="0"/>
              <a:t>他父亲死了以后，神使他从那里搬到你们现在所住之地。</a:t>
            </a:r>
            <a:r>
              <a:rPr lang="en-US" altLang="zh-CN" sz="2400" dirty="0"/>
              <a:t>5</a:t>
            </a:r>
            <a:r>
              <a:rPr lang="zh-CN" altLang="en-US" sz="2400" dirty="0"/>
              <a:t>在这地方神并没有给他产业，连立足之地也没有给他。但应许要将这地赐给他和他的后裔为业。那时他还没有儿子。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使徒行传</a:t>
            </a:r>
            <a:r>
              <a:rPr lang="en-US" altLang="zh-CN" sz="2400" dirty="0"/>
              <a:t>7:2-5</a:t>
            </a:r>
            <a:r>
              <a:rPr lang="zh-CN" altLang="en-US" sz="2400" dirty="0"/>
              <a:t>是对应创世记</a:t>
            </a:r>
            <a:r>
              <a:rPr lang="en-US" altLang="zh-CN" sz="2400" dirty="0"/>
              <a:t>11:31</a:t>
            </a:r>
            <a:r>
              <a:rPr lang="zh-CN" altLang="en-US" sz="2400" dirty="0"/>
              <a:t>，神在吾珥向亚伯兰显现。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创世记</a:t>
            </a:r>
            <a:r>
              <a:rPr lang="en-US" altLang="zh-CN" sz="2400" dirty="0"/>
              <a:t>12</a:t>
            </a:r>
            <a:r>
              <a:rPr lang="zh-CN" altLang="en-US" sz="2400" dirty="0"/>
              <a:t>，神在哈兰向亚伯兰显现是第二次向亚伯兰显现。</a:t>
            </a:r>
            <a:endParaRPr lang="en-US" altLang="zh-CN" sz="2400" dirty="0"/>
          </a:p>
          <a:p>
            <a:endParaRPr lang="en-US" altLang="zh-CN" sz="1200" b="1" dirty="0"/>
          </a:p>
        </p:txBody>
      </p:sp>
    </p:spTree>
    <p:extLst>
      <p:ext uri="{BB962C8B-B14F-4D97-AF65-F5344CB8AC3E}">
        <p14:creationId xmlns:p14="http://schemas.microsoft.com/office/powerpoint/2010/main" val="12847116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A5E38FEC-F41F-2F94-FAC3-F1AF6FC5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1" y="904411"/>
            <a:ext cx="82200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6016D372-A7BA-AD93-4CED-6A393A5B7CDA}"/>
              </a:ext>
            </a:extLst>
          </p:cNvPr>
          <p:cNvSpPr/>
          <p:nvPr/>
        </p:nvSpPr>
        <p:spPr>
          <a:xfrm>
            <a:off x="4036741" y="12768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AF19D99-AC7E-9670-CE65-C0A0A3799A0A}"/>
              </a:ext>
            </a:extLst>
          </p:cNvPr>
          <p:cNvSpPr/>
          <p:nvPr/>
        </p:nvSpPr>
        <p:spPr>
          <a:xfrm>
            <a:off x="6820829" y="4172415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13C999A-F5F4-2355-275A-7D96BA0B3457}"/>
              </a:ext>
            </a:extLst>
          </p:cNvPr>
          <p:cNvSpPr/>
          <p:nvPr/>
        </p:nvSpPr>
        <p:spPr>
          <a:xfrm>
            <a:off x="2588941" y="3523786"/>
            <a:ext cx="407020" cy="289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1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1" y="321083"/>
            <a:ext cx="3287366" cy="62478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神呼召亚伯兰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endParaRPr lang="en-US" altLang="zh-CN" sz="2000" b="1" dirty="0">
              <a:solidFill>
                <a:srgbClr val="2A2A2A"/>
              </a:solidFill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</a:t>
            </a:r>
            <a:r>
              <a:rPr lang="en-US" altLang="zh-CN" sz="2000" b="1" dirty="0">
                <a:latin typeface="Roboto Condensed" panose="02000000000000000000" pitchFamily="2" charset="0"/>
              </a:rPr>
              <a:t>2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耶和华对亚伯兰说，</a:t>
            </a:r>
            <a:r>
              <a:rPr lang="zh-CN" altLang="en-US" sz="2200" b="1" dirty="0">
                <a:solidFill>
                  <a:srgbClr val="FF0000"/>
                </a:solidFill>
              </a:rPr>
              <a:t>你要离开本地，本族，父家，往我所要指示你的地去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FF0000"/>
                </a:solidFill>
              </a:rPr>
              <a:t>我必叫你成为大国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我必赐福给你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叫你的名为大，你也要叫别人得福</a:t>
            </a:r>
            <a:r>
              <a:rPr lang="zh-CN" altLang="en-US" sz="2200" dirty="0"/>
              <a:t>。</a:t>
            </a:r>
          </a:p>
          <a:p>
            <a:r>
              <a:rPr lang="en-US" altLang="zh-CN" sz="2200" dirty="0"/>
              <a:t>3</a:t>
            </a:r>
            <a:r>
              <a:rPr lang="zh-CN" altLang="en-US" sz="2200" b="1" dirty="0">
                <a:solidFill>
                  <a:srgbClr val="FF0000"/>
                </a:solidFill>
              </a:rPr>
              <a:t>为你祝福的，我必赐福与他</a:t>
            </a:r>
            <a:r>
              <a:rPr lang="zh-CN" altLang="en-US" sz="2200" dirty="0"/>
              <a:t>。</a:t>
            </a:r>
            <a:r>
              <a:rPr lang="zh-CN" altLang="en-US" sz="2200" b="1" dirty="0">
                <a:solidFill>
                  <a:srgbClr val="FF0000"/>
                </a:solidFill>
              </a:rPr>
              <a:t>那咒诅你的，我必咒诅他</a:t>
            </a:r>
            <a:r>
              <a:rPr lang="zh-CN" altLang="en-US" sz="2200" dirty="0"/>
              <a:t>，</a:t>
            </a:r>
            <a:r>
              <a:rPr lang="zh-CN" altLang="en-US" sz="2200" b="1" dirty="0">
                <a:solidFill>
                  <a:srgbClr val="FF0000"/>
                </a:solidFill>
              </a:rPr>
              <a:t>地上的万族都要因你得福</a:t>
            </a:r>
            <a:r>
              <a:rPr lang="zh-CN" altLang="en-US" sz="2200" dirty="0"/>
              <a:t>。</a:t>
            </a: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endParaRPr lang="en-US" altLang="zh-CN" sz="2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r>
              <a:rPr lang="zh-CN" altLang="en-US" sz="2400" b="1" i="0" dirty="0">
                <a:solidFill>
                  <a:srgbClr val="0000FF"/>
                </a:solidFill>
                <a:effectLst/>
                <a:latin typeface="Roboto Condensed" panose="02000000000000000000" pitchFamily="2" charset="0"/>
              </a:rPr>
              <a:t>下次分晓。。。</a:t>
            </a:r>
            <a:endParaRPr lang="en-US" altLang="zh-CN" sz="2400" b="1" i="0" dirty="0">
              <a:solidFill>
                <a:srgbClr val="0000FF"/>
              </a:solidFill>
              <a:effectLst/>
              <a:latin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F6373C-B18B-59A0-9489-8F66EC5BE479}"/>
              </a:ext>
            </a:extLst>
          </p:cNvPr>
          <p:cNvSpPr txBox="1"/>
          <p:nvPr/>
        </p:nvSpPr>
        <p:spPr>
          <a:xfrm>
            <a:off x="3870463" y="12102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9B95C8-84FD-4E7C-3D98-82FFF751E870}"/>
              </a:ext>
            </a:extLst>
          </p:cNvPr>
          <p:cNvSpPr txBox="1"/>
          <p:nvPr/>
        </p:nvSpPr>
        <p:spPr>
          <a:xfrm>
            <a:off x="123702" y="79813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23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4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30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30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48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endParaRPr lang="en-US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10/15/2023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987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B251B6-74FB-7D10-BE01-C07B051FFCE0}"/>
              </a:ext>
            </a:extLst>
          </p:cNvPr>
          <p:cNvSpPr txBox="1"/>
          <p:nvPr/>
        </p:nvSpPr>
        <p:spPr>
          <a:xfrm>
            <a:off x="99432" y="31909"/>
            <a:ext cx="1209256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1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15</a:t>
            </a:r>
            <a:r>
              <a:rPr lang="en-US" altLang="zh-CN" sz="2100" b="1" dirty="0">
                <a:latin typeface="Roboto Condensed" panose="02000000000000000000" pitchFamily="2" charset="0"/>
              </a:rPr>
              <a:t> </a:t>
            </a:r>
            <a:endParaRPr lang="en-US" altLang="zh-CN" sz="2100" dirty="0"/>
          </a:p>
          <a:p>
            <a:r>
              <a:rPr lang="en-US" altLang="zh-CN" sz="2100" dirty="0"/>
              <a:t>1</a:t>
            </a:r>
            <a:r>
              <a:rPr lang="zh-CN" altLang="en-US" sz="2100" b="1" dirty="0">
                <a:solidFill>
                  <a:srgbClr val="C00000"/>
                </a:solidFill>
              </a:rPr>
              <a:t>这事以后</a:t>
            </a:r>
            <a:r>
              <a:rPr lang="zh-CN" altLang="en-US" sz="2100" dirty="0"/>
              <a:t>，耶和华在异象中有话对亚伯兰说，</a:t>
            </a:r>
            <a:r>
              <a:rPr lang="zh-CN" altLang="en-US" sz="2100" b="1" dirty="0">
                <a:solidFill>
                  <a:srgbClr val="FF0000"/>
                </a:solidFill>
              </a:rPr>
              <a:t>亚伯兰，你不要惧怕，我是你的盾牌，必大大地赏赐你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2</a:t>
            </a:r>
            <a:r>
              <a:rPr lang="zh-CN" altLang="en-US" sz="2100" dirty="0"/>
              <a:t>亚伯兰说，主耶和华阿，我既无子，你还赐我什么呢？并且要承受我家业的是大马色人以利以谢。</a:t>
            </a:r>
          </a:p>
          <a:p>
            <a:r>
              <a:rPr lang="en-US" altLang="zh-CN" sz="2100" dirty="0"/>
              <a:t>3</a:t>
            </a:r>
            <a:r>
              <a:rPr lang="zh-CN" altLang="en-US" sz="2100" dirty="0"/>
              <a:t>亚伯兰又说，你没有给我儿子。那生在我家中的人就是我的后嗣。</a:t>
            </a:r>
          </a:p>
          <a:p>
            <a:r>
              <a:rPr lang="en-US" altLang="zh-CN" sz="2100" dirty="0"/>
              <a:t>4</a:t>
            </a:r>
            <a:r>
              <a:rPr lang="zh-CN" altLang="en-US" sz="2100" dirty="0"/>
              <a:t>耶和华又有话对他说，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这人必不成为你的后嗣。你本身所生的才成为你的后嗣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5</a:t>
            </a:r>
            <a:r>
              <a:rPr lang="zh-CN" altLang="en-US" sz="2100" dirty="0"/>
              <a:t>于是领他走到外边，说，</a:t>
            </a:r>
            <a:r>
              <a:rPr lang="zh-CN" altLang="en-US" sz="2100" b="1" dirty="0">
                <a:solidFill>
                  <a:srgbClr val="FF0000"/>
                </a:solidFill>
              </a:rPr>
              <a:t>你向天观看，数算众星，能数得过来吗？又对他说，你的后裔将要如此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6</a:t>
            </a:r>
            <a:r>
              <a:rPr lang="zh-CN" altLang="en-US" sz="2100" b="1" dirty="0">
                <a:solidFill>
                  <a:srgbClr val="0000FF"/>
                </a:solidFill>
              </a:rPr>
              <a:t>亚伯兰信耶和华，耶和华就以此为他的义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7</a:t>
            </a:r>
            <a:r>
              <a:rPr lang="zh-CN" altLang="en-US" sz="2100" dirty="0"/>
              <a:t>耶和华又对他说，</a:t>
            </a:r>
            <a:r>
              <a:rPr lang="zh-CN" altLang="en-US" sz="2100" b="1" dirty="0">
                <a:solidFill>
                  <a:srgbClr val="FF0000"/>
                </a:solidFill>
              </a:rPr>
              <a:t>我是耶和华，曾领你出了迦勒底的吾珥，为要将这地赐你为业</a:t>
            </a:r>
            <a:r>
              <a:rPr lang="zh-CN" altLang="en-US" sz="2100" dirty="0"/>
              <a:t>。</a:t>
            </a:r>
          </a:p>
          <a:p>
            <a:r>
              <a:rPr lang="en-US" altLang="zh-CN" sz="2100" dirty="0"/>
              <a:t>8</a:t>
            </a:r>
            <a:r>
              <a:rPr lang="zh-CN" altLang="en-US" sz="2100" dirty="0"/>
              <a:t>亚伯兰说，</a:t>
            </a:r>
            <a:r>
              <a:rPr lang="zh-CN" altLang="en-US" sz="2100" b="1" dirty="0">
                <a:solidFill>
                  <a:srgbClr val="0000FF"/>
                </a:solidFill>
              </a:rPr>
              <a:t>主耶和华阿，我怎能知道必得这地为业呢</a:t>
            </a:r>
            <a:r>
              <a:rPr lang="zh-CN" altLang="en-US" sz="2100" dirty="0"/>
              <a:t>？</a:t>
            </a:r>
          </a:p>
          <a:p>
            <a:r>
              <a:rPr lang="en-US" altLang="zh-CN" sz="1900" dirty="0"/>
              <a:t>9</a:t>
            </a:r>
            <a:r>
              <a:rPr lang="zh-CN" altLang="en-US" sz="1900" dirty="0"/>
              <a:t>他说，你为我取一只三年的母牛，一只三年的母山羊，一只三年的公绵羊，一只斑鸠，一只雏鸽。</a:t>
            </a:r>
            <a:r>
              <a:rPr lang="en-US" altLang="zh-CN" sz="1900" dirty="0"/>
              <a:t>10</a:t>
            </a:r>
            <a:r>
              <a:rPr lang="zh-CN" altLang="en-US" sz="1900" dirty="0"/>
              <a:t>亚伯兰就取了这些来，每样劈开，分成两半，一半对着一半地摆列，只有鸟没有劈开。</a:t>
            </a:r>
            <a:r>
              <a:rPr lang="en-US" altLang="zh-CN" sz="1900" dirty="0"/>
              <a:t>11</a:t>
            </a:r>
            <a:r>
              <a:rPr lang="zh-CN" altLang="en-US" sz="1900" dirty="0"/>
              <a:t>有鸷鸟下来，落在那死畜的肉上，亚伯兰就把它吓飞了。</a:t>
            </a:r>
            <a:r>
              <a:rPr lang="en-US" altLang="zh-CN" sz="1900" dirty="0"/>
              <a:t>12</a:t>
            </a:r>
            <a:r>
              <a:rPr lang="zh-CN" altLang="en-US" sz="1900" dirty="0"/>
              <a:t>日头正落的时候，亚伯兰沉沉地睡了。忽然有惊人的大黑暗落在他身上。</a:t>
            </a:r>
            <a:r>
              <a:rPr lang="en-US" altLang="zh-CN" sz="1900" dirty="0"/>
              <a:t>13</a:t>
            </a:r>
            <a:r>
              <a:rPr lang="zh-CN" altLang="en-US" sz="1900" dirty="0"/>
              <a:t>耶和华对亚伯兰说，你要的确知道，你的后裔必寄居别人的地，又服事那地的人。那地的人要苦待他们四百年。</a:t>
            </a:r>
            <a:r>
              <a:rPr lang="en-US" altLang="zh-CN" sz="1900" dirty="0"/>
              <a:t>14</a:t>
            </a:r>
            <a:r>
              <a:rPr lang="zh-CN" altLang="en-US" sz="1900" dirty="0"/>
              <a:t>并且他们所要服事的那国，我要惩罚，后来他们必带着许多财物从那里出来。</a:t>
            </a:r>
            <a:r>
              <a:rPr lang="en-US" altLang="zh-CN" sz="1900" dirty="0"/>
              <a:t>15</a:t>
            </a:r>
            <a:r>
              <a:rPr lang="zh-CN" altLang="en-US" sz="1900" dirty="0"/>
              <a:t>但你要享大寿数，平平安安地归到你列祖那里，被人埋葬。</a:t>
            </a:r>
            <a:r>
              <a:rPr lang="en-US" altLang="zh-CN" sz="1900" dirty="0"/>
              <a:t>16</a:t>
            </a:r>
            <a:r>
              <a:rPr lang="zh-CN" altLang="en-US" sz="1900" dirty="0"/>
              <a:t>到了第四代，他们必回到此地，因为亚摩利人的罪孽还没有满盈。</a:t>
            </a:r>
            <a:r>
              <a:rPr lang="en-US" altLang="zh-CN" sz="1900" dirty="0"/>
              <a:t>17</a:t>
            </a:r>
            <a:r>
              <a:rPr lang="zh-CN" altLang="en-US" sz="1900" dirty="0"/>
              <a:t>日落天黑，不料有冒烟的炉并烧着的火把从那些肉块中经过。</a:t>
            </a:r>
          </a:p>
          <a:p>
            <a:r>
              <a:rPr lang="en-US" altLang="zh-CN" sz="2100" dirty="0"/>
              <a:t>18</a:t>
            </a:r>
            <a:r>
              <a:rPr lang="zh-CN" altLang="en-US" sz="2100" dirty="0"/>
              <a:t>当那日，耶和华与亚伯兰立约，说，</a:t>
            </a:r>
            <a:r>
              <a:rPr lang="zh-CN" altLang="en-US" sz="2100" b="1" dirty="0">
                <a:solidFill>
                  <a:srgbClr val="FF0000"/>
                </a:solidFill>
              </a:rPr>
              <a:t>我已赐给你的后裔，从埃及河直到伯拉大河之地</a:t>
            </a:r>
            <a:r>
              <a:rPr lang="zh-CN" altLang="en-US" sz="2100" dirty="0"/>
              <a:t>，</a:t>
            </a:r>
            <a:r>
              <a:rPr lang="en-US" altLang="zh-CN" sz="2100" dirty="0"/>
              <a:t>19</a:t>
            </a:r>
            <a:r>
              <a:rPr lang="zh-CN" altLang="en-US" sz="2100" b="1" dirty="0">
                <a:solidFill>
                  <a:srgbClr val="FF0000"/>
                </a:solidFill>
              </a:rPr>
              <a:t>就是基尼人，基尼洗人，甲摩尼人，</a:t>
            </a:r>
            <a:r>
              <a:rPr lang="en-US" altLang="zh-CN" sz="2100" dirty="0"/>
              <a:t>20</a:t>
            </a:r>
            <a:r>
              <a:rPr lang="zh-CN" altLang="en-US" sz="2100" b="1" dirty="0">
                <a:solidFill>
                  <a:srgbClr val="FF0000"/>
                </a:solidFill>
              </a:rPr>
              <a:t>赫人，比利洗人，利乏音人，</a:t>
            </a:r>
            <a:r>
              <a:rPr lang="en-US" altLang="zh-CN" sz="2100" dirty="0"/>
              <a:t>21</a:t>
            </a:r>
            <a:r>
              <a:rPr lang="zh-CN" altLang="en-US" sz="2100" b="1" dirty="0">
                <a:solidFill>
                  <a:srgbClr val="FF0000"/>
                </a:solidFill>
              </a:rPr>
              <a:t>亚摩利人，迦南人，革迦撒人，耶布斯人之地。</a:t>
            </a:r>
            <a:endParaRPr lang="en-US" sz="21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BCDD27F-A091-25C9-4FA6-7CC2809EBFBE}"/>
              </a:ext>
            </a:extLst>
          </p:cNvPr>
          <p:cNvSpPr txBox="1"/>
          <p:nvPr/>
        </p:nvSpPr>
        <p:spPr>
          <a:xfrm>
            <a:off x="1557093" y="5672220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“这事以后”指什么事？为什么要“这事以后”？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“亚伯兰信耶和华，耶和华就以此为他的义</a:t>
            </a:r>
            <a:r>
              <a:rPr lang="en-US" altLang="zh-CN" sz="2400" b="1" dirty="0"/>
              <a:t>”	</a:t>
            </a:r>
            <a:endParaRPr lang="en-US" altLang="zh-CN" sz="2400" b="1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耶和华与亚伯兰立约是一个多次的过程，但这里有一个什么问题？</a:t>
            </a:r>
            <a:endParaRPr lang="en-US" altLang="zh-CN" sz="2400" b="1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A2A434F4-8B2F-FCC8-69DC-11DFF79589E5}"/>
              </a:ext>
            </a:extLst>
          </p:cNvPr>
          <p:cNvCxnSpPr/>
          <p:nvPr/>
        </p:nvCxnSpPr>
        <p:spPr>
          <a:xfrm>
            <a:off x="7854097" y="6269847"/>
            <a:ext cx="57860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4F2E5-4B77-B0A5-794F-305EC27C224B}"/>
              </a:ext>
            </a:extLst>
          </p:cNvPr>
          <p:cNvSpPr txBox="1"/>
          <p:nvPr/>
        </p:nvSpPr>
        <p:spPr>
          <a:xfrm>
            <a:off x="8482374" y="6052940"/>
            <a:ext cx="2666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</a:rPr>
              <a:t>罗马书：因信称义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6ECE4D-9FEB-3BF0-93F3-A7EBEED81224}"/>
              </a:ext>
            </a:extLst>
          </p:cNvPr>
          <p:cNvSpPr txBox="1"/>
          <p:nvPr/>
        </p:nvSpPr>
        <p:spPr>
          <a:xfrm>
            <a:off x="125404" y="41700"/>
            <a:ext cx="1193764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亚伯兰的妻子撒莱不给他生儿女。撒莱有一个使女，名叫夏甲，是埃及人。</a:t>
            </a:r>
            <a:r>
              <a:rPr lang="en-US" altLang="zh-CN" sz="2200" dirty="0"/>
              <a:t>2</a:t>
            </a:r>
            <a:r>
              <a:rPr lang="zh-CN" altLang="en-US" sz="2200" b="1" dirty="0">
                <a:solidFill>
                  <a:srgbClr val="0000FF"/>
                </a:solidFill>
              </a:rPr>
              <a:t>撒莱对亚伯兰说，耶和华使我不能生育。求你和我的使女同房，或者我可以因她得孩子</a:t>
            </a:r>
            <a:r>
              <a:rPr lang="zh-CN" altLang="en-US" sz="2200" dirty="0"/>
              <a:t>（得孩子原文作被建立）。亚伯兰听从了撒莱的话。</a:t>
            </a:r>
            <a:r>
              <a:rPr lang="en-US" altLang="zh-CN" sz="2200" dirty="0"/>
              <a:t>3</a:t>
            </a:r>
            <a:r>
              <a:rPr lang="zh-CN" altLang="en-US" sz="2200" dirty="0"/>
              <a:t>于是亚伯兰的妻子撒莱将使女埃及人夏甲给了丈夫为妾。那时亚伯兰在迦南已经住了十年。</a:t>
            </a:r>
            <a:r>
              <a:rPr lang="en-US" altLang="zh-CN" sz="2200" dirty="0"/>
              <a:t>4</a:t>
            </a:r>
            <a:r>
              <a:rPr lang="zh-CN" altLang="en-US" sz="2200" b="1" dirty="0">
                <a:solidFill>
                  <a:srgbClr val="0000FF"/>
                </a:solidFill>
              </a:rPr>
              <a:t>亚伯兰与夏甲同房，夏甲就怀了孕。她见自己有孕，就小看她的主母</a:t>
            </a:r>
            <a:r>
              <a:rPr lang="zh-CN" altLang="en-US" sz="2200" dirty="0"/>
              <a:t>。</a:t>
            </a:r>
            <a:r>
              <a:rPr lang="en-US" altLang="zh-CN" sz="2200" dirty="0"/>
              <a:t>5</a:t>
            </a:r>
            <a:r>
              <a:rPr lang="zh-CN" altLang="en-US" sz="2200" dirty="0"/>
              <a:t>撒莱对亚伯兰说，我因你受屈。我将我的使女放在你怀中，她见自己有了孕，就小看我。愿耶和华在你我中间判断。</a:t>
            </a:r>
            <a:r>
              <a:rPr lang="en-US" altLang="zh-CN" sz="2200" dirty="0"/>
              <a:t>6</a:t>
            </a:r>
            <a:r>
              <a:rPr lang="zh-CN" altLang="en-US" sz="2200" b="1" dirty="0">
                <a:solidFill>
                  <a:srgbClr val="0000FF"/>
                </a:solidFill>
              </a:rPr>
              <a:t>亚伯兰对撒莱说，使女在你手下，你可以随意待她。撒莱苦待她，她就从撒莱面前逃走了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dirty="0"/>
              <a:t>7</a:t>
            </a:r>
            <a:r>
              <a:rPr lang="zh-CN" altLang="en-US" sz="2200" dirty="0"/>
              <a:t>耶和华的使者在旷野书珥路上的水泉旁遇见她，</a:t>
            </a:r>
            <a:r>
              <a:rPr lang="en-US" altLang="zh-CN" sz="2200" dirty="0"/>
              <a:t>8</a:t>
            </a:r>
            <a:r>
              <a:rPr lang="zh-CN" altLang="en-US" sz="2200" dirty="0"/>
              <a:t>对她说，撒莱的使女夏甲，你从哪里来，要往哪里去。夏甲说，我从我的主母撒莱面前逃出来。</a:t>
            </a:r>
            <a:r>
              <a:rPr lang="en-US" altLang="zh-CN" sz="2200" dirty="0"/>
              <a:t>9</a:t>
            </a:r>
            <a:r>
              <a:rPr lang="zh-CN" altLang="en-US" sz="2200" dirty="0"/>
              <a:t>耶和华的使者对她说，你回到你主母那里，服在她手下。</a:t>
            </a:r>
            <a:r>
              <a:rPr lang="en-US" altLang="zh-CN" sz="2200" dirty="0"/>
              <a:t>10</a:t>
            </a:r>
            <a:r>
              <a:rPr lang="zh-CN" altLang="en-US" sz="2200" dirty="0"/>
              <a:t>又说，</a:t>
            </a:r>
            <a:r>
              <a:rPr lang="zh-CN" altLang="en-US" sz="2200" b="1" dirty="0">
                <a:solidFill>
                  <a:srgbClr val="FF0000"/>
                </a:solidFill>
              </a:rPr>
              <a:t>我必使你的后裔极其繁多，甚至不可胜数</a:t>
            </a:r>
            <a:r>
              <a:rPr lang="zh-CN" altLang="en-US" sz="2200" dirty="0"/>
              <a:t>。</a:t>
            </a:r>
            <a:r>
              <a:rPr lang="en-US" altLang="zh-CN" sz="2200" dirty="0"/>
              <a:t>11</a:t>
            </a:r>
            <a:r>
              <a:rPr lang="zh-CN" altLang="en-US" sz="2200" dirty="0"/>
              <a:t>并说，</a:t>
            </a:r>
            <a:r>
              <a:rPr lang="zh-CN" altLang="en-US" sz="2200" b="1" dirty="0">
                <a:solidFill>
                  <a:srgbClr val="FF0000"/>
                </a:solidFill>
              </a:rPr>
              <a:t>你如今怀孕要生一个儿子，可以给他起名叫以实玛利，因为耶和华听见了你的苦情</a:t>
            </a:r>
            <a:r>
              <a:rPr lang="zh-CN" altLang="en-US" sz="2200" dirty="0"/>
              <a:t>。（以实玛利就是神听见的意思）</a:t>
            </a:r>
            <a:r>
              <a:rPr lang="en-US" altLang="zh-CN" sz="2200" dirty="0"/>
              <a:t>12</a:t>
            </a:r>
            <a:r>
              <a:rPr lang="zh-CN" altLang="en-US" sz="2200" b="1" dirty="0">
                <a:solidFill>
                  <a:srgbClr val="FF0000"/>
                </a:solidFill>
              </a:rPr>
              <a:t>他为人必像野驴。他的手要攻打人，人的手也要攻打他。他必住在众弟兄的东边。</a:t>
            </a:r>
          </a:p>
          <a:p>
            <a:r>
              <a:rPr lang="en-US" altLang="zh-CN" sz="2200" dirty="0"/>
              <a:t>13</a:t>
            </a:r>
            <a:r>
              <a:rPr lang="zh-CN" altLang="en-US" sz="2200" dirty="0"/>
              <a:t>夏甲就称那对她说话的耶和华为看顾人的神。因而说，在这里我也看见那看顾我的吗？</a:t>
            </a:r>
            <a:r>
              <a:rPr lang="en-US" altLang="zh-CN" sz="2200" dirty="0"/>
              <a:t>14</a:t>
            </a:r>
            <a:r>
              <a:rPr lang="zh-CN" altLang="en-US" sz="2200" dirty="0"/>
              <a:t>所以这井名叫庇耳拉海莱。这井正在加低斯和巴列中间。</a:t>
            </a:r>
            <a:r>
              <a:rPr lang="en-US" altLang="zh-CN" sz="2200" dirty="0"/>
              <a:t>15</a:t>
            </a:r>
            <a:r>
              <a:rPr lang="zh-CN" altLang="en-US" sz="2200" dirty="0"/>
              <a:t>后来夏甲给亚伯兰生了一个儿子。亚伯兰给他起名叫以实玛利。</a:t>
            </a:r>
            <a:r>
              <a:rPr lang="en-US" altLang="zh-CN" sz="2200" dirty="0"/>
              <a:t>16</a:t>
            </a:r>
            <a:r>
              <a:rPr lang="zh-CN" altLang="en-US" sz="2200" b="1" dirty="0"/>
              <a:t>夏甲给亚伯兰生以实玛利的时候，亚伯兰年八十六岁。</a:t>
            </a:r>
            <a:endParaRPr lang="en-US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524C06-AA75-9BF4-282A-1283048279B0}"/>
              </a:ext>
            </a:extLst>
          </p:cNvPr>
          <p:cNvSpPr txBox="1"/>
          <p:nvPr/>
        </p:nvSpPr>
        <p:spPr>
          <a:xfrm>
            <a:off x="2257587" y="4170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FF0000"/>
                </a:solidFill>
              </a:rPr>
              <a:t>创世记</a:t>
            </a:r>
            <a:r>
              <a:rPr lang="en-US" altLang="zh-CN" sz="2200" b="1" dirty="0">
                <a:solidFill>
                  <a:srgbClr val="FF0000"/>
                </a:solidFill>
              </a:rPr>
              <a:t>11:30 </a:t>
            </a:r>
            <a:r>
              <a:rPr lang="zh-CN" altLang="en-US" sz="2200" b="1" dirty="0">
                <a:solidFill>
                  <a:srgbClr val="FF0000"/>
                </a:solidFill>
              </a:rPr>
              <a:t>撒莱不生育，没有孩子。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6C7F41-08A5-34D8-B01B-60848AD840B7}"/>
              </a:ext>
            </a:extLst>
          </p:cNvPr>
          <p:cNvSpPr txBox="1"/>
          <p:nvPr/>
        </p:nvSpPr>
        <p:spPr>
          <a:xfrm>
            <a:off x="578216" y="5502236"/>
            <a:ext cx="10535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亚伯兰和撒莱如何来解决不生育的问题？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撒莱让亚伯兰与她的使女夏甲同房怀了孕，她们之间发生了什么事？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耶和华的使者如何对待夏甲？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102911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65313" y="13375"/>
            <a:ext cx="1191303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亚伯兰年九十九岁的时候，耶和华向他显现，对他说，</a:t>
            </a:r>
            <a:r>
              <a:rPr lang="zh-CN" altLang="en-US" sz="2000" b="1" dirty="0">
                <a:solidFill>
                  <a:srgbClr val="FF0000"/>
                </a:solidFill>
              </a:rPr>
              <a:t>我是全能的神。你当在我面前作完全人</a:t>
            </a:r>
            <a:r>
              <a:rPr lang="zh-CN" altLang="en-US" sz="2000" dirty="0"/>
              <a:t>，</a:t>
            </a:r>
            <a:r>
              <a:rPr lang="en-US" altLang="zh-CN" sz="2000" dirty="0"/>
              <a:t>2</a:t>
            </a:r>
            <a:r>
              <a:rPr lang="zh-CN" altLang="en-US" sz="2000" b="1" dirty="0">
                <a:solidFill>
                  <a:srgbClr val="FF0000"/>
                </a:solidFill>
              </a:rPr>
              <a:t>我就与你立约，使你的后裔极其繁多</a:t>
            </a:r>
            <a:r>
              <a:rPr lang="zh-CN" altLang="en-US" sz="2000" dirty="0"/>
              <a:t>。</a:t>
            </a:r>
            <a:r>
              <a:rPr lang="en-US" altLang="zh-CN" sz="2000" dirty="0"/>
              <a:t>3</a:t>
            </a:r>
            <a:r>
              <a:rPr lang="zh-CN" altLang="en-US" sz="2000" dirty="0"/>
              <a:t>亚伯兰俯伏在地。神又对他说，</a:t>
            </a:r>
            <a:r>
              <a:rPr lang="en-US" altLang="zh-CN" sz="2000" dirty="0"/>
              <a:t>4</a:t>
            </a:r>
            <a:r>
              <a:rPr lang="zh-CN" altLang="en-US" sz="2000" b="1" dirty="0">
                <a:solidFill>
                  <a:srgbClr val="FF0000"/>
                </a:solidFill>
              </a:rPr>
              <a:t>我与你立约，你要作多国的父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5</a:t>
            </a:r>
            <a:r>
              <a:rPr lang="zh-CN" altLang="en-US" sz="2000" b="1" dirty="0">
                <a:solidFill>
                  <a:srgbClr val="FF0000"/>
                </a:solidFill>
              </a:rPr>
              <a:t>从此以后，你的名不再叫亚伯兰，要叫亚伯拉罕，因为我已立你作多国的父</a:t>
            </a:r>
            <a:r>
              <a:rPr lang="zh-CN" altLang="en-US" sz="2000" dirty="0"/>
              <a:t>。</a:t>
            </a:r>
            <a:r>
              <a:rPr lang="en-US" altLang="zh-CN" sz="2000" dirty="0"/>
              <a:t>6</a:t>
            </a:r>
            <a:r>
              <a:rPr lang="zh-CN" altLang="en-US" sz="2000" b="1" dirty="0">
                <a:solidFill>
                  <a:srgbClr val="FF0000"/>
                </a:solidFill>
              </a:rPr>
              <a:t>我必使你的后裔极其繁多。国度从你而立，君王从你而出。</a:t>
            </a:r>
            <a:r>
              <a:rPr lang="en-US" altLang="zh-CN" sz="2000" dirty="0"/>
              <a:t>7</a:t>
            </a:r>
            <a:r>
              <a:rPr lang="zh-CN" altLang="en-US" sz="20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zh-CN" altLang="en-US" sz="2000" dirty="0"/>
              <a:t>。</a:t>
            </a:r>
            <a:r>
              <a:rPr lang="en-US" altLang="zh-CN" sz="2000" dirty="0"/>
              <a:t>8</a:t>
            </a:r>
            <a:r>
              <a:rPr lang="zh-CN" altLang="en-US" sz="2000" b="1" dirty="0">
                <a:solidFill>
                  <a:srgbClr val="FF0000"/>
                </a:solidFill>
              </a:rPr>
              <a:t>我要将你现在寄居的地，就是迦南全地，赐给你和你的后裔永远为业，我也必作他们的神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9</a:t>
            </a:r>
            <a:r>
              <a:rPr lang="zh-CN" altLang="en-US" sz="2000" b="1" dirty="0"/>
              <a:t>神又对亚伯拉罕说，你和你的后裔，必世世代代遵守我的约</a:t>
            </a:r>
            <a:r>
              <a:rPr lang="zh-CN" altLang="en-US" sz="2000" dirty="0"/>
              <a:t>。</a:t>
            </a:r>
            <a:r>
              <a:rPr lang="en-US" altLang="zh-CN" sz="2000" dirty="0"/>
              <a:t>10</a:t>
            </a:r>
            <a:r>
              <a:rPr lang="zh-CN" altLang="en-US" sz="2000" b="1" dirty="0">
                <a:solidFill>
                  <a:srgbClr val="FF0000"/>
                </a:solidFill>
              </a:rPr>
              <a:t>你们所有的男子，都要受割礼。这就是我与你，并你的后裔所立的约，是你们所当遵守的。</a:t>
            </a:r>
            <a:r>
              <a:rPr lang="en-US" altLang="zh-CN" sz="2000" dirty="0"/>
              <a:t>11</a:t>
            </a:r>
            <a:r>
              <a:rPr lang="zh-CN" altLang="en-US" sz="20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zh-CN" altLang="en-US" sz="2000" dirty="0"/>
              <a:t>。</a:t>
            </a:r>
            <a:r>
              <a:rPr lang="en-US" altLang="zh-CN" sz="2000" dirty="0"/>
              <a:t>12</a:t>
            </a:r>
            <a:r>
              <a:rPr lang="zh-CN" altLang="en-US" sz="2000" dirty="0"/>
              <a:t>你们世世代代的男子，无论是家里生的，是在你后裔之外用银子从外人买的，生下来第八日，都要受割礼。</a:t>
            </a:r>
            <a:r>
              <a:rPr lang="en-US" altLang="zh-CN" sz="2000" dirty="0"/>
              <a:t>13</a:t>
            </a:r>
            <a:r>
              <a:rPr lang="zh-CN" altLang="en-US" sz="2000" dirty="0"/>
              <a:t>你家里生的和你用银子买的，都必须受割礼。这样，我的约就立在你们肉体上作永远的约。</a:t>
            </a:r>
            <a:r>
              <a:rPr lang="en-US" altLang="zh-CN" sz="2000" dirty="0"/>
              <a:t>14</a:t>
            </a:r>
            <a:r>
              <a:rPr lang="zh-CN" altLang="en-US" sz="2000" dirty="0"/>
              <a:t>但不受割礼的男子，必从民中剪除，因他背了我的约。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3B1E0E-8FE9-AD4F-2ACB-A9AC30199172}"/>
              </a:ext>
            </a:extLst>
          </p:cNvPr>
          <p:cNvSpPr txBox="1"/>
          <p:nvPr/>
        </p:nvSpPr>
        <p:spPr>
          <a:xfrm>
            <a:off x="149639" y="3574851"/>
            <a:ext cx="11913031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亚伯拉罕之约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12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 </a:t>
            </a:r>
            <a:r>
              <a:rPr lang="en-US" altLang="zh-CN" sz="2400" b="1" dirty="0"/>
              <a:t>(13:16; 15:4-5; 17:6; 17:16///16:10; 17:20) 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 </a:t>
            </a:r>
            <a:r>
              <a:rPr lang="en-US" altLang="zh-CN" sz="2400" b="1" dirty="0"/>
              <a:t>(12:2-3)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 </a:t>
            </a:r>
            <a:r>
              <a:rPr lang="en-US" altLang="zh-CN" sz="2400" b="1" dirty="0"/>
              <a:t>(17:5-6) 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 </a:t>
            </a:r>
            <a:r>
              <a:rPr lang="en-US" altLang="zh-CN" sz="2400" b="1" dirty="0"/>
              <a:t>(13:14-15; 15:7; 15:18-21; 17:8)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r>
              <a:rPr lang="en-US" altLang="zh-CN" sz="2400" b="1" dirty="0"/>
              <a:t>(17:7)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r>
              <a:rPr lang="en-US" altLang="zh-CN" sz="2400" b="1" dirty="0"/>
              <a:t>(17:10-14)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C6D423-137B-68BC-4A1F-EBBA4744AEF2}"/>
              </a:ext>
            </a:extLst>
          </p:cNvPr>
          <p:cNvSpPr txBox="1"/>
          <p:nvPr/>
        </p:nvSpPr>
        <p:spPr>
          <a:xfrm>
            <a:off x="139484" y="24890"/>
            <a:ext cx="1191303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17</a:t>
            </a:r>
            <a:endParaRPr lang="en-US" altLang="zh-CN" sz="2200" dirty="0"/>
          </a:p>
          <a:p>
            <a:r>
              <a:rPr lang="en-US" altLang="zh-CN" sz="2200" dirty="0"/>
              <a:t>15</a:t>
            </a:r>
            <a:r>
              <a:rPr lang="zh-CN" altLang="en-US" sz="2200" dirty="0"/>
              <a:t>神又对亚伯拉罕说，</a:t>
            </a:r>
            <a:r>
              <a:rPr lang="zh-CN" altLang="en-US" sz="2200" b="1" dirty="0">
                <a:solidFill>
                  <a:srgbClr val="FF0000"/>
                </a:solidFill>
              </a:rPr>
              <a:t>你的妻子撒莱，不可再叫撒莱，她的名要叫撒拉</a:t>
            </a:r>
            <a:r>
              <a:rPr lang="zh-CN" altLang="en-US" sz="2200" dirty="0"/>
              <a:t>。</a:t>
            </a:r>
            <a:r>
              <a:rPr lang="en-US" altLang="zh-CN" sz="2200" dirty="0"/>
              <a:t>16</a:t>
            </a:r>
            <a:r>
              <a:rPr lang="zh-CN" altLang="en-US" sz="2200" b="1" dirty="0">
                <a:solidFill>
                  <a:srgbClr val="FF0000"/>
                </a:solidFill>
              </a:rPr>
              <a:t>我必赐福给她，也要使你从她得一个儿子。我要赐福给她，她也要作多国之母。必有百姓的君王从她而出</a:t>
            </a:r>
            <a:r>
              <a:rPr lang="zh-CN" altLang="en-US" sz="2200" dirty="0"/>
              <a:t>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0000FF"/>
                </a:solidFill>
              </a:rPr>
              <a:t>亚伯拉罕就俯伏在地喜笑，心里说，一百岁的人还能得孩子吗？撒拉已经九十岁了，还能生养吗？</a:t>
            </a:r>
            <a:r>
              <a:rPr lang="en-US" altLang="zh-CN" sz="2200" dirty="0"/>
              <a:t>18</a:t>
            </a:r>
            <a:r>
              <a:rPr lang="zh-CN" altLang="en-US" sz="2200" dirty="0"/>
              <a:t>亚伯拉罕对神说，</a:t>
            </a:r>
            <a:r>
              <a:rPr lang="zh-CN" altLang="en-US" sz="2200" b="1" dirty="0">
                <a:solidFill>
                  <a:srgbClr val="0000FF"/>
                </a:solidFill>
              </a:rPr>
              <a:t>但愿以实玛利活在你面前</a:t>
            </a:r>
            <a:r>
              <a:rPr lang="zh-CN" altLang="en-US" sz="2200" dirty="0"/>
              <a:t>。</a:t>
            </a:r>
            <a:r>
              <a:rPr lang="en-US" altLang="zh-CN" sz="2200" dirty="0"/>
              <a:t>19</a:t>
            </a:r>
            <a:r>
              <a:rPr lang="zh-CN" altLang="en-US" sz="2200" dirty="0"/>
              <a:t>神说，</a:t>
            </a:r>
            <a:r>
              <a:rPr lang="zh-CN" altLang="en-US" sz="2200" b="1" dirty="0">
                <a:solidFill>
                  <a:srgbClr val="FF0000"/>
                </a:solidFill>
              </a:rPr>
              <a:t>不然，你妻子撒拉要给你生一个儿子，你要给他起名叫以撒。我要与他坚定所立的约，作他后裔永远的约</a:t>
            </a:r>
            <a:r>
              <a:rPr lang="zh-CN" altLang="en-US" sz="2200" dirty="0"/>
              <a:t>。</a:t>
            </a:r>
            <a:r>
              <a:rPr lang="en-US" altLang="zh-CN" sz="2200" dirty="0"/>
              <a:t>20</a:t>
            </a:r>
            <a:r>
              <a:rPr lang="zh-CN" altLang="en-US" sz="2200" b="1" dirty="0">
                <a:solidFill>
                  <a:srgbClr val="FF0000"/>
                </a:solidFill>
              </a:rPr>
              <a:t>至于以实玛利，我也应允你，我必赐福给他，使他昌盛极其繁多，他必生十二个族长，我也要使他成为大国</a:t>
            </a:r>
            <a:r>
              <a:rPr lang="zh-CN" altLang="en-US" sz="2200" dirty="0"/>
              <a:t>。</a:t>
            </a:r>
            <a:r>
              <a:rPr lang="en-US" altLang="zh-CN" sz="2200" dirty="0"/>
              <a:t>21</a:t>
            </a:r>
            <a:r>
              <a:rPr lang="zh-CN" altLang="en-US" sz="2200" b="1" dirty="0">
                <a:solidFill>
                  <a:srgbClr val="FF0000"/>
                </a:solidFill>
              </a:rPr>
              <a:t>到明年这时节，撒拉必给你生以撒，我要与他坚定所立的约。</a:t>
            </a:r>
            <a:r>
              <a:rPr lang="en-US" altLang="zh-CN" sz="2200" dirty="0"/>
              <a:t>22</a:t>
            </a:r>
            <a:r>
              <a:rPr lang="zh-CN" altLang="en-US" sz="2200" dirty="0"/>
              <a:t>神和亚伯拉罕说完了话，就离开他上升去了。</a:t>
            </a:r>
          </a:p>
          <a:p>
            <a:r>
              <a:rPr lang="en-US" altLang="zh-CN" sz="2200" dirty="0"/>
              <a:t>23</a:t>
            </a:r>
            <a:r>
              <a:rPr lang="zh-CN" altLang="en-US" sz="2200" dirty="0"/>
              <a:t>正当那日，亚伯拉罕遵着神的命，给他的儿子以实玛利和家里的一切男子，无论是在家里生的，是用银子买的，都行了割礼。</a:t>
            </a:r>
            <a:r>
              <a:rPr lang="en-US" altLang="zh-CN" sz="2200" dirty="0"/>
              <a:t>24</a:t>
            </a:r>
            <a:r>
              <a:rPr lang="zh-CN" altLang="en-US" sz="2200" dirty="0"/>
              <a:t>亚伯拉罕受割礼的时候，年九十九岁。</a:t>
            </a:r>
            <a:r>
              <a:rPr lang="en-US" altLang="zh-CN" sz="2200" dirty="0"/>
              <a:t>25</a:t>
            </a:r>
            <a:r>
              <a:rPr lang="zh-CN" altLang="en-US" sz="2200" dirty="0"/>
              <a:t>他儿子以实玛利受割礼的时候，年十三岁。</a:t>
            </a:r>
            <a:r>
              <a:rPr lang="en-US" altLang="zh-CN" sz="2200" dirty="0"/>
              <a:t>26</a:t>
            </a:r>
            <a:r>
              <a:rPr lang="zh-CN" altLang="en-US" sz="2200" dirty="0"/>
              <a:t>正当那日，亚伯拉罕和他儿子以实玛利，一同受了割礼。</a:t>
            </a:r>
            <a:r>
              <a:rPr lang="en-US" altLang="zh-CN" sz="2200" dirty="0"/>
              <a:t>27</a:t>
            </a:r>
            <a:r>
              <a:rPr lang="zh-CN" altLang="en-US" sz="2200" dirty="0"/>
              <a:t>家里所有的人，无论是在家里生的，是用银子从外人买的，也都一同受了割礼。</a:t>
            </a:r>
            <a:endParaRPr lang="en-US" sz="22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42E5DFF-A289-0340-0458-B91DA88144C7}"/>
              </a:ext>
            </a:extLst>
          </p:cNvPr>
          <p:cNvGrpSpPr/>
          <p:nvPr/>
        </p:nvGrpSpPr>
        <p:grpSpPr>
          <a:xfrm>
            <a:off x="356460" y="4491407"/>
            <a:ext cx="11380923" cy="2308324"/>
            <a:chOff x="439118" y="4754873"/>
            <a:chExt cx="10533681" cy="230832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B28572C-69FB-E642-D8FA-84CFF15FFC75}"/>
                </a:ext>
              </a:extLst>
            </p:cNvPr>
            <p:cNvSpPr txBox="1"/>
            <p:nvPr/>
          </p:nvSpPr>
          <p:spPr>
            <a:xfrm>
              <a:off x="439118" y="4754873"/>
              <a:ext cx="1053368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亚伯兰          亚伯拉罕，是多国之父的意思。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撒莱          撒拉，带有公主的意思。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神给孩子起名以撒，就是笑的意思。（ </a:t>
              </a:r>
              <a:r>
                <a:rPr lang="en-US" altLang="zh-CN" sz="2400" dirty="0"/>
                <a:t>v17: </a:t>
              </a:r>
              <a:r>
                <a:rPr lang="zh-CN" altLang="en-US" sz="2400" dirty="0"/>
                <a:t>亚伯拉罕就俯伏在地喜笑）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我要与他坚定所立的约，作他后裔永远的约</a:t>
              </a:r>
              <a:endParaRPr lang="en-US" altLang="zh-CN" sz="2400" dirty="0"/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400" dirty="0"/>
                <a:t>以实玛利：神听见的意思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创</a:t>
              </a:r>
              <a:r>
                <a:rPr lang="en-US" altLang="zh-CN" sz="2400" dirty="0"/>
                <a:t>16:11)   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20: </a:t>
              </a:r>
              <a:r>
                <a:rPr lang="zh-CN" altLang="en-US" sz="2400" b="1" dirty="0">
                  <a:solidFill>
                    <a:srgbClr val="FF0000"/>
                  </a:solidFill>
                </a:rPr>
                <a:t>至于以实玛利，我也应允你，我必赐福给他，使他昌盛极其繁多，他必生十二个族长，我也要使他成为大国</a:t>
              </a:r>
              <a:endParaRPr lang="en-US" sz="24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A314AF8E-9505-39E5-2C63-31725A0068D4}"/>
                </a:ext>
              </a:extLst>
            </p:cNvPr>
            <p:cNvCxnSpPr/>
            <p:nvPr/>
          </p:nvCxnSpPr>
          <p:spPr>
            <a:xfrm>
              <a:off x="1701238" y="4980122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C1B31FA3-8C3F-FF03-D690-EE1B15906A9B}"/>
                </a:ext>
              </a:extLst>
            </p:cNvPr>
            <p:cNvCxnSpPr/>
            <p:nvPr/>
          </p:nvCxnSpPr>
          <p:spPr>
            <a:xfrm>
              <a:off x="1421774" y="5339166"/>
              <a:ext cx="5786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25267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三人就从那里起行，向所多玛观看，亚伯拉罕也与他们同行，要送他们一程。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96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7DBFAA-6E5F-27DA-3E44-F79081F82E4D}"/>
              </a:ext>
            </a:extLst>
          </p:cNvPr>
          <p:cNvSpPr txBox="1"/>
          <p:nvPr/>
        </p:nvSpPr>
        <p:spPr>
          <a:xfrm>
            <a:off x="663496" y="735955"/>
            <a:ext cx="11112192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b="1" dirty="0"/>
              <a:t>创世纪</a:t>
            </a:r>
            <a:r>
              <a:rPr lang="en-US" altLang="zh-CN" sz="3200" b="1" dirty="0"/>
              <a:t> 2 </a:t>
            </a:r>
            <a:r>
              <a:rPr lang="en-US" altLang="zh-CN" sz="3200" b="1" dirty="0">
                <a:latin typeface="+mn-lt"/>
                <a:cs typeface="+mn-cs"/>
              </a:rPr>
              <a:t> </a:t>
            </a:r>
            <a:r>
              <a:rPr lang="zh-CN" altLang="en-US" sz="3200" b="1" dirty="0">
                <a:latin typeface="+mn-lt"/>
                <a:cs typeface="+mn-cs"/>
              </a:rPr>
              <a:t>神创造</a:t>
            </a:r>
            <a:r>
              <a:rPr lang="zh-CN" altLang="en-US" sz="3200" b="1" dirty="0"/>
              <a:t>人</a:t>
            </a:r>
            <a:endParaRPr lang="en-US" altLang="zh-CN" sz="2400" dirty="0">
              <a:latin typeface="+mn-lt"/>
              <a:cs typeface="+mn-cs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7 </a:t>
            </a:r>
            <a:r>
              <a:rPr lang="zh-CN" altLang="en-US" sz="2400" dirty="0"/>
              <a:t>耶和华神用地上的尘土造人，将生气吹在他鼻孔里，他就成了有灵的活人，名叫亚当。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8</a:t>
            </a:r>
            <a:r>
              <a:rPr lang="zh-CN" altLang="en-US" sz="2400" dirty="0"/>
              <a:t>耶和华神在东方的伊甸立了一个园子，把所造的人安置在那里。</a:t>
            </a: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r>
              <a:rPr lang="en-US" altLang="zh-CN" sz="2400" dirty="0"/>
              <a:t>18</a:t>
            </a:r>
            <a:r>
              <a:rPr lang="zh-CN" altLang="en-US" sz="2400" dirty="0"/>
              <a:t>耶和华神说，那人独居不好，我要为他造一个配偶帮助他。</a:t>
            </a:r>
            <a:endParaRPr lang="en-US" altLang="zh-CN" sz="2400" dirty="0"/>
          </a:p>
          <a:p>
            <a:pPr>
              <a:defRPr/>
            </a:pPr>
            <a:endParaRPr lang="zh-CN" altLang="en-US" sz="2400" dirty="0"/>
          </a:p>
          <a:p>
            <a:pPr>
              <a:defRPr/>
            </a:pPr>
            <a:r>
              <a:rPr lang="en-US" altLang="zh-CN" sz="2400" dirty="0"/>
              <a:t>21</a:t>
            </a:r>
            <a:r>
              <a:rPr lang="zh-CN" altLang="en-US" sz="2400" dirty="0"/>
              <a:t>耶和华神使他沉睡，他就睡了。于是取下他的一条肋骨，又把肉合起来。</a:t>
            </a:r>
          </a:p>
          <a:p>
            <a:pPr>
              <a:defRPr/>
            </a:pPr>
            <a:r>
              <a:rPr lang="en-US" altLang="zh-CN" sz="2400" dirty="0"/>
              <a:t>22</a:t>
            </a:r>
            <a:r>
              <a:rPr lang="zh-CN" altLang="en-US" sz="2400" dirty="0"/>
              <a:t>耶和华神就用那人身上所取的肋骨，造成一个女人，领她到那人跟前。</a:t>
            </a:r>
          </a:p>
          <a:p>
            <a:pPr>
              <a:defRPr/>
            </a:pPr>
            <a:r>
              <a:rPr lang="en-US" altLang="zh-CN" sz="2400" dirty="0"/>
              <a:t>23</a:t>
            </a:r>
            <a:r>
              <a:rPr lang="zh-CN" altLang="en-US" sz="2400" dirty="0"/>
              <a:t>那人说，这是我骨中的骨，肉中的肉，可以称她为女人，因为她是从男人身上取出来的。</a:t>
            </a:r>
          </a:p>
          <a:p>
            <a:pPr>
              <a:defRPr/>
            </a:pPr>
            <a:r>
              <a:rPr lang="en-US" altLang="zh-CN" sz="2400" dirty="0"/>
              <a:t>24</a:t>
            </a:r>
            <a:r>
              <a:rPr lang="zh-CN" altLang="en-US" sz="2400" dirty="0"/>
              <a:t>因此，人要离开父母与妻子连合，二人成为一体。</a:t>
            </a:r>
          </a:p>
          <a:p>
            <a:pPr>
              <a:defRPr/>
            </a:pPr>
            <a:r>
              <a:rPr lang="en-US" altLang="zh-CN" sz="2400" dirty="0"/>
              <a:t>25</a:t>
            </a:r>
            <a:r>
              <a:rPr lang="zh-CN" altLang="en-US" sz="2400" dirty="0"/>
              <a:t>当时夫妻二人赤身露体，并不羞耻。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3755862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0268FF-F409-7114-3907-DAB66336EBAC}"/>
              </a:ext>
            </a:extLst>
          </p:cNvPr>
          <p:cNvSpPr txBox="1"/>
          <p:nvPr/>
        </p:nvSpPr>
        <p:spPr>
          <a:xfrm>
            <a:off x="3854788" y="116058"/>
            <a:ext cx="4702039" cy="664797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挪亚之约</a:t>
            </a:r>
            <a:endParaRPr lang="en-US" altLang="zh-CN" sz="3200" b="1" i="0" dirty="0">
              <a:effectLst/>
              <a:latin typeface="Roboto Condensed" panose="02000000000000000000" pitchFamily="2" charset="0"/>
            </a:endParaRPr>
          </a:p>
          <a:p>
            <a:r>
              <a:rPr lang="zh-CN" altLang="en-US" sz="20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000" b="1" dirty="0">
                <a:latin typeface="Roboto Condensed" panose="02000000000000000000" pitchFamily="2" charset="0"/>
              </a:rPr>
              <a:t>9 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dirty="0"/>
              <a:t>神赐福给挪亚和他的儿子，对他们说，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你们要生养众多，遍满了地。</a:t>
            </a:r>
          </a:p>
          <a:p>
            <a:r>
              <a:rPr lang="en-US" altLang="zh-CN" sz="2200" dirty="0"/>
              <a:t>8</a:t>
            </a:r>
            <a:r>
              <a:rPr lang="zh-CN" altLang="en-US" sz="2200" dirty="0"/>
              <a:t>神晓谕挪亚和他的儿子说，</a:t>
            </a:r>
            <a:r>
              <a:rPr lang="en-US" altLang="zh-CN" sz="2200" dirty="0"/>
              <a:t>9</a:t>
            </a:r>
            <a:r>
              <a:rPr lang="zh-CN" altLang="en-US" sz="2200" dirty="0"/>
              <a:t>我</a:t>
            </a:r>
            <a:r>
              <a:rPr lang="zh-CN" altLang="en-US" sz="2200" b="1" dirty="0"/>
              <a:t>与你们和你们的后裔立约</a:t>
            </a:r>
            <a:r>
              <a:rPr lang="zh-CN" altLang="en-US" sz="2200" dirty="0"/>
              <a:t>，</a:t>
            </a:r>
            <a:r>
              <a:rPr lang="en-US" altLang="zh-CN" sz="2200" dirty="0"/>
              <a:t>11</a:t>
            </a:r>
            <a:r>
              <a:rPr lang="zh-CN" altLang="en-US" sz="2200" b="1" dirty="0">
                <a:solidFill>
                  <a:srgbClr val="FF0000"/>
                </a:solidFill>
              </a:rPr>
              <a:t>我与你们立约，凡有血肉的，不再被洪水灭绝，也不再有洪水毁坏地了。</a:t>
            </a:r>
            <a:r>
              <a:rPr lang="en-US" altLang="zh-CN" sz="2200" dirty="0"/>
              <a:t>12</a:t>
            </a:r>
            <a:r>
              <a:rPr lang="zh-CN" altLang="en-US" sz="2200" dirty="0"/>
              <a:t>神说，我与你们并你们这里的各样活物所立的</a:t>
            </a:r>
            <a:r>
              <a:rPr lang="zh-CN" altLang="en-US" sz="2200" b="1" dirty="0">
                <a:solidFill>
                  <a:srgbClr val="FF0000"/>
                </a:solidFill>
              </a:rPr>
              <a:t>永约</a:t>
            </a:r>
            <a:r>
              <a:rPr lang="zh-CN" altLang="en-US" sz="2200" dirty="0"/>
              <a:t>，是</a:t>
            </a:r>
            <a:r>
              <a:rPr lang="zh-CN" altLang="en-US" sz="2200" b="1" dirty="0">
                <a:solidFill>
                  <a:srgbClr val="FF0000"/>
                </a:solidFill>
              </a:rPr>
              <a:t>有记号</a:t>
            </a:r>
            <a:r>
              <a:rPr lang="zh-CN" altLang="en-US" sz="2200" dirty="0"/>
              <a:t>的。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我把虹放在云彩中，这就可作我与地立约的记号了。</a:t>
            </a:r>
            <a:r>
              <a:rPr lang="en-US" altLang="zh-CN" sz="2200" dirty="0"/>
              <a:t>14</a:t>
            </a:r>
            <a:r>
              <a:rPr lang="zh-CN" altLang="en-US" sz="2200" dirty="0"/>
              <a:t>我使云彩盖地的时候，必有虹现在云彩中，</a:t>
            </a:r>
            <a:r>
              <a:rPr lang="en-US" altLang="zh-CN" sz="2200" dirty="0"/>
              <a:t>15</a:t>
            </a:r>
            <a:r>
              <a:rPr lang="zh-CN" altLang="en-US" sz="2200" dirty="0"/>
              <a:t>我便记念我与你们和各样有血肉的活物所立的约，水就再不泛滥，毁坏一切有血肉的物了。</a:t>
            </a:r>
            <a:r>
              <a:rPr lang="en-US" altLang="zh-CN" sz="2200" dirty="0"/>
              <a:t>16</a:t>
            </a:r>
            <a:r>
              <a:rPr lang="zh-CN" altLang="en-US" sz="2200" dirty="0"/>
              <a:t>虹必现在云彩中，我看见，就要记念我与地上各样有血肉的活物所立的永约。</a:t>
            </a:r>
            <a:r>
              <a:rPr lang="en-US" altLang="zh-CN" sz="2200" dirty="0"/>
              <a:t>17</a:t>
            </a:r>
            <a:r>
              <a:rPr lang="zh-CN" altLang="en-US" sz="2200" b="1" dirty="0">
                <a:solidFill>
                  <a:srgbClr val="FF0000"/>
                </a:solidFill>
              </a:rPr>
              <a:t>神对挪亚说，这就是我与地上一切有血肉之物立约的记号了。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8D98B3-79E5-5D2B-192D-38B09E0F6834}"/>
              </a:ext>
            </a:extLst>
          </p:cNvPr>
          <p:cNvSpPr txBox="1"/>
          <p:nvPr/>
        </p:nvSpPr>
        <p:spPr>
          <a:xfrm>
            <a:off x="123702" y="793167"/>
            <a:ext cx="3639181" cy="52937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200" dirty="0"/>
              <a:t>1:28  </a:t>
            </a:r>
            <a:r>
              <a:rPr lang="zh-CN" altLang="en-US" sz="2200" dirty="0"/>
              <a:t>神就</a:t>
            </a:r>
            <a:r>
              <a:rPr lang="zh-CN" altLang="en-US" sz="2200" b="1" dirty="0">
                <a:solidFill>
                  <a:srgbClr val="FF0000"/>
                </a:solidFill>
              </a:rPr>
              <a:t>赐福</a:t>
            </a:r>
            <a:r>
              <a:rPr lang="zh-CN" altLang="en-US" sz="2200" dirty="0"/>
              <a:t>给他们，又对他们说，</a:t>
            </a:r>
            <a:r>
              <a:rPr lang="zh-CN" altLang="en-US" sz="2200" b="1" dirty="0">
                <a:solidFill>
                  <a:srgbClr val="FF0000"/>
                </a:solidFill>
              </a:rPr>
              <a:t>要生养众多，遍满地面，治理这地。也要管理海里的鱼，空中的鸟，和地上各样行动的活物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endParaRPr lang="en-US" altLang="zh-CN" sz="1200" dirty="0"/>
          </a:p>
          <a:p>
            <a:r>
              <a:rPr lang="en-US" altLang="zh-CN" sz="2200" dirty="0"/>
              <a:t>2:15</a:t>
            </a:r>
            <a:r>
              <a:rPr lang="zh-CN" altLang="en-US" sz="2200" dirty="0"/>
              <a:t>耶和华神将那人安置在伊甸园，使他</a:t>
            </a:r>
            <a:r>
              <a:rPr lang="zh-CN" altLang="en-US" sz="2200" b="1" dirty="0">
                <a:solidFill>
                  <a:srgbClr val="FF0000"/>
                </a:solidFill>
              </a:rPr>
              <a:t>修理看守</a:t>
            </a:r>
            <a:r>
              <a:rPr lang="zh-CN" altLang="en-US" sz="2200" dirty="0">
                <a:solidFill>
                  <a:srgbClr val="FF0000"/>
                </a:solidFill>
              </a:rPr>
              <a:t>。</a:t>
            </a:r>
            <a:endParaRPr lang="en-US" altLang="zh-CN" sz="2200" dirty="0">
              <a:solidFill>
                <a:srgbClr val="FF0000"/>
              </a:solidFill>
            </a:endParaRPr>
          </a:p>
          <a:p>
            <a:endParaRPr lang="en-US" altLang="zh-CN" sz="1200" dirty="0"/>
          </a:p>
          <a:p>
            <a:r>
              <a:rPr lang="en-US" altLang="zh-CN" sz="2200" dirty="0"/>
              <a:t>2:16 </a:t>
            </a:r>
            <a:r>
              <a:rPr lang="zh-CN" altLang="en-US" sz="2200" dirty="0"/>
              <a:t>耶和华神吩咐他说，园中各样树上的果子，你可以随意吃。 </a:t>
            </a:r>
            <a:r>
              <a:rPr lang="en-US" altLang="zh-CN" sz="2200" dirty="0"/>
              <a:t>17 </a:t>
            </a:r>
            <a:r>
              <a:rPr lang="zh-CN" altLang="en-US" sz="22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2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B41BED-26B5-553B-23EE-A09BE814F842}"/>
              </a:ext>
            </a:extLst>
          </p:cNvPr>
          <p:cNvSpPr txBox="1"/>
          <p:nvPr/>
        </p:nvSpPr>
        <p:spPr>
          <a:xfrm>
            <a:off x="8686800" y="69892"/>
            <a:ext cx="3381497" cy="67403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亚伯拉罕之约</a:t>
            </a:r>
            <a:endParaRPr lang="en-US" altLang="zh-CN" sz="3200" b="1" dirty="0"/>
          </a:p>
          <a:p>
            <a:pPr algn="ctr"/>
            <a:endParaRPr lang="en-US" altLang="zh-CN" sz="16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使你的后裔极其繁多</a:t>
            </a:r>
            <a:endParaRPr lang="en-US" altLang="zh-C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我必叫你成为大国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你要作多国的父</a:t>
            </a:r>
            <a:r>
              <a:rPr lang="zh-CN" altLang="en-US" sz="2400" dirty="0"/>
              <a:t>。</a:t>
            </a:r>
            <a:r>
              <a:rPr lang="zh-CN" altLang="en-US" sz="2400" b="1" dirty="0">
                <a:solidFill>
                  <a:srgbClr val="FF0000"/>
                </a:solidFill>
              </a:rPr>
              <a:t>国度从你而立，君王从你而出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我要将你现在寄居的地，就是迦南全地，赐给你和你的后裔永远为业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我要与你并你世世代代的后裔坚立我的约，作永远的约，是要作你和你后裔的神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rgbClr val="FF0000"/>
                </a:solidFill>
              </a:rPr>
              <a:t>你们都要受割礼，这是我与你们立约的证据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87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B9EFAAB-236F-FDAE-E296-2B12C2EAE147}"/>
              </a:ext>
            </a:extLst>
          </p:cNvPr>
          <p:cNvGrpSpPr/>
          <p:nvPr/>
        </p:nvGrpSpPr>
        <p:grpSpPr>
          <a:xfrm>
            <a:off x="893521" y="1796405"/>
            <a:ext cx="10642383" cy="2985433"/>
            <a:chOff x="92777" y="5242195"/>
            <a:chExt cx="7014900" cy="298543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39F478F-F1C6-BAB2-CC32-416E25F380AD}"/>
                </a:ext>
              </a:extLst>
            </p:cNvPr>
            <p:cNvSpPr txBox="1"/>
            <p:nvPr/>
          </p:nvSpPr>
          <p:spPr>
            <a:xfrm>
              <a:off x="92777" y="5242195"/>
              <a:ext cx="7014900" cy="2985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00000"/>
                  </a:solidFill>
                </a:rPr>
                <a:t>共同原则</a:t>
              </a:r>
              <a:r>
                <a:rPr lang="en-US" altLang="zh-CN" sz="3200" b="1" dirty="0">
                  <a:solidFill>
                    <a:srgbClr val="C00000"/>
                  </a:solidFill>
                </a:rPr>
                <a:t>:</a:t>
              </a:r>
              <a:r>
                <a:rPr lang="zh-CN" altLang="en-US" sz="3200" b="1" dirty="0">
                  <a:solidFill>
                    <a:srgbClr val="C00000"/>
                  </a:solidFill>
                </a:rPr>
                <a:t>神人同工 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FF0000"/>
                  </a:solidFill>
                </a:rPr>
                <a:t>神赐下整全的福</a:t>
              </a:r>
              <a:endParaRPr lang="en-US" altLang="zh-CN" sz="2800" b="1" dirty="0">
                <a:solidFill>
                  <a:srgbClr val="FF0000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2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zh-CN" altLang="en-US" sz="2800" b="1" dirty="0">
                  <a:solidFill>
                    <a:srgbClr val="0000FF"/>
                  </a:solidFill>
                </a:rPr>
                <a:t>人的责任：顺服 </a:t>
              </a:r>
              <a:endParaRPr lang="en-US" altLang="zh-CN" sz="2800" b="1" dirty="0">
                <a:solidFill>
                  <a:srgbClr val="0000FF"/>
                </a:solidFill>
              </a:endParaRPr>
            </a:p>
            <a:p>
              <a:pPr marL="342900" indent="-342900">
                <a:buFont typeface="Wingdings" panose="05000000000000000000" pitchFamily="2" charset="2"/>
                <a:buChar char="Ø"/>
              </a:pPr>
              <a:endParaRPr lang="en-US" altLang="zh-CN" sz="2800" b="1" dirty="0">
                <a:solidFill>
                  <a:srgbClr val="0000FF"/>
                </a:solidFill>
              </a:endParaRPr>
            </a:p>
            <a:p>
              <a:r>
                <a:rPr lang="en-US" altLang="zh-CN" sz="2200" b="1" dirty="0">
                  <a:solidFill>
                    <a:srgbClr val="0000FF"/>
                  </a:solidFill>
                </a:rPr>
                <a:t>		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得福 </a:t>
              </a:r>
              <a:r>
                <a:rPr lang="en-US" altLang="zh-CN" sz="2800" dirty="0"/>
                <a:t>             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延福 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(</a:t>
              </a:r>
              <a:r>
                <a:rPr lang="zh-CN" altLang="en-US" sz="2800" b="1" dirty="0">
                  <a:solidFill>
                    <a:srgbClr val="0000FF"/>
                  </a:solidFill>
                </a:rPr>
                <a:t>地上万族都要因你得福</a:t>
              </a:r>
              <a:r>
                <a:rPr lang="en-US" altLang="zh-CN" sz="2800" b="1" dirty="0">
                  <a:solidFill>
                    <a:srgbClr val="0000FF"/>
                  </a:solidFill>
                </a:rPr>
                <a:t>)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445F11A0-5615-6D2B-2E81-5BF1AF6966BD}"/>
                </a:ext>
              </a:extLst>
            </p:cNvPr>
            <p:cNvCxnSpPr>
              <a:cxnSpLocks/>
            </p:cNvCxnSpPr>
            <p:nvPr/>
          </p:nvCxnSpPr>
          <p:spPr>
            <a:xfrm>
              <a:off x="2110482" y="7913537"/>
              <a:ext cx="604458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3570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7553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Q1: </a:t>
            </a:r>
            <a:r>
              <a:rPr lang="zh-CN" altLang="en-US" sz="2400" dirty="0">
                <a:latin typeface="+mn-ea"/>
              </a:rPr>
              <a:t>伯拉罕与撒莱生以撒的事在圣经以外在历史书籍上有记载吗？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伯拉罕献以撒在新约里有记载；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历史书籍并不是完全准确的；</a:t>
            </a:r>
            <a:r>
              <a:rPr lang="en-US" altLang="zh-CN" sz="2400" dirty="0">
                <a:latin typeface="+mn-ea"/>
              </a:rPr>
              <a:t>(3) </a:t>
            </a:r>
            <a:r>
              <a:rPr lang="zh-CN" altLang="en-US" sz="2400" dirty="0">
                <a:latin typeface="+mn-ea"/>
              </a:rPr>
              <a:t>圣经无误；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死海古卷写于主前</a:t>
            </a:r>
            <a:r>
              <a:rPr lang="en-US" altLang="zh-CN" sz="2400" dirty="0">
                <a:latin typeface="+mn-ea"/>
              </a:rPr>
              <a:t>300-400</a:t>
            </a:r>
            <a:r>
              <a:rPr lang="zh-CN" altLang="en-US" sz="2400" dirty="0">
                <a:latin typeface="+mn-ea"/>
              </a:rPr>
              <a:t>年到主前</a:t>
            </a:r>
            <a:r>
              <a:rPr lang="en-US" altLang="zh-CN" sz="2400" dirty="0">
                <a:latin typeface="+mn-ea"/>
              </a:rPr>
              <a:t>100</a:t>
            </a:r>
            <a:r>
              <a:rPr lang="zh-CN" altLang="en-US" sz="2400" dirty="0">
                <a:latin typeface="+mn-ea"/>
              </a:rPr>
              <a:t>年左右，完全证实旧约，证实了圣经无误。</a:t>
            </a:r>
            <a:endParaRPr lang="en-US" altLang="zh-CN" sz="2400" dirty="0">
              <a:latin typeface="+mn-ea"/>
            </a:endParaRPr>
          </a:p>
          <a:p>
            <a:endParaRPr lang="zh-CN" altLang="en-US" sz="24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+mn-ea"/>
              </a:rPr>
              <a:t>Q2: </a:t>
            </a:r>
            <a:r>
              <a:rPr lang="zh-CN" altLang="en-US" sz="2400" dirty="0">
                <a:latin typeface="+mn-ea"/>
              </a:rPr>
              <a:t>为什么神不在伯拉罕与撒莱年轻的时候就赐给他们孩子？而要等到</a:t>
            </a:r>
            <a:r>
              <a:rPr lang="en-US" altLang="zh-CN" sz="2400" dirty="0">
                <a:latin typeface="+mn-ea"/>
              </a:rPr>
              <a:t>80-90</a:t>
            </a:r>
            <a:r>
              <a:rPr lang="zh-CN" altLang="en-US" sz="2400" dirty="0">
                <a:latin typeface="+mn-ea"/>
              </a:rPr>
              <a:t>岁年老的时候？如果神在他们年轻的时候就赐给他们孩子，岂不是就没有以撒与以实马利的争斗？就没有了今天以色列与巴勒斯坦的战争？</a:t>
            </a:r>
          </a:p>
          <a:p>
            <a:r>
              <a:rPr lang="zh-CN" altLang="en-US" sz="2400" dirty="0">
                <a:latin typeface="+mn-ea"/>
              </a:rPr>
              <a:t>答：</a:t>
            </a:r>
            <a:r>
              <a:rPr lang="en-US" altLang="zh-CN" sz="2400" dirty="0">
                <a:latin typeface="+mn-ea"/>
              </a:rPr>
              <a:t>(1) </a:t>
            </a:r>
            <a:r>
              <a:rPr lang="zh-CN" altLang="en-US" sz="2400" dirty="0">
                <a:latin typeface="+mn-ea"/>
              </a:rPr>
              <a:t>圣经没有假设性的问题；</a:t>
            </a:r>
            <a:r>
              <a:rPr lang="en-US" altLang="zh-CN" sz="2400" dirty="0">
                <a:latin typeface="+mn-ea"/>
              </a:rPr>
              <a:t>(2) </a:t>
            </a:r>
            <a:r>
              <a:rPr lang="zh-CN" altLang="en-US" sz="2400" dirty="0">
                <a:latin typeface="+mn-ea"/>
              </a:rPr>
              <a:t>神有神的时间；</a:t>
            </a:r>
            <a:r>
              <a:rPr lang="en-US" altLang="zh-CN" sz="2400" dirty="0">
                <a:latin typeface="+mn-ea"/>
              </a:rPr>
              <a:t>(3)</a:t>
            </a:r>
            <a:r>
              <a:rPr lang="zh-CN" altLang="en-US" sz="2400" dirty="0">
                <a:latin typeface="+mn-ea"/>
              </a:rPr>
              <a:t>神让伯拉罕与撒莱年老的时候才得儿子，特别彰显神得恩典与大能；</a:t>
            </a:r>
            <a:r>
              <a:rPr lang="en-US" altLang="zh-CN" sz="2400" dirty="0">
                <a:latin typeface="+mn-ea"/>
              </a:rPr>
              <a:t>(4) </a:t>
            </a:r>
            <a:r>
              <a:rPr lang="zh-CN" altLang="en-US" sz="2400" dirty="0">
                <a:latin typeface="+mn-ea"/>
              </a:rPr>
              <a:t>神让我们耐心等候，一起经历神； </a:t>
            </a:r>
            <a:r>
              <a:rPr lang="en-US" altLang="zh-CN" sz="2400" b="1" dirty="0">
                <a:latin typeface="+mn-ea"/>
              </a:rPr>
              <a:t>(5) </a:t>
            </a:r>
            <a:r>
              <a:rPr lang="zh-CN" altLang="en-US" sz="2400" b="1" dirty="0">
                <a:latin typeface="+mn-ea"/>
              </a:rPr>
              <a:t>传道书</a:t>
            </a:r>
            <a:r>
              <a:rPr lang="en-US" altLang="zh-CN" sz="2400" b="1" dirty="0">
                <a:latin typeface="+mn-ea"/>
              </a:rPr>
              <a:t>3:1</a:t>
            </a:r>
            <a:r>
              <a:rPr lang="zh-CN" altLang="en-US" sz="2400" b="1" dirty="0">
                <a:latin typeface="+mn-ea"/>
              </a:rPr>
              <a:t>凡事都有定期，天下万务都有定时。</a:t>
            </a:r>
            <a:r>
              <a:rPr lang="en-US" altLang="zh-CN" sz="2400" dirty="0">
                <a:latin typeface="+mn-ea"/>
              </a:rPr>
              <a:t>11</a:t>
            </a:r>
            <a:r>
              <a:rPr lang="zh-CN" altLang="en-US" sz="2400" dirty="0">
                <a:latin typeface="+mn-ea"/>
              </a:rPr>
              <a:t>神造万物，各按其时成为美好。又将永生安置在世人心里。</a:t>
            </a:r>
            <a:r>
              <a:rPr lang="zh-CN" altLang="en-US" sz="2400" b="1" dirty="0">
                <a:latin typeface="+mn-ea"/>
              </a:rPr>
              <a:t>然而神从始至终的作为，人不能参透</a:t>
            </a:r>
            <a:r>
              <a:rPr lang="zh-CN" altLang="en-US" sz="2400" dirty="0">
                <a:latin typeface="+mn-ea"/>
              </a:rPr>
              <a:t>。</a:t>
            </a:r>
            <a:r>
              <a:rPr lang="en-US" altLang="zh-CN" sz="2400" dirty="0">
                <a:latin typeface="+mn-ea"/>
              </a:rPr>
              <a:t>14</a:t>
            </a:r>
            <a:r>
              <a:rPr lang="zh-CN" altLang="en-US" sz="2400" dirty="0">
                <a:latin typeface="+mn-ea"/>
              </a:rPr>
              <a:t>我知道神一切所作的，都必永存，无所增添，无所减少。</a:t>
            </a:r>
            <a:r>
              <a:rPr lang="zh-CN" altLang="en-US" sz="2400" b="1" dirty="0">
                <a:latin typeface="+mn-ea"/>
              </a:rPr>
              <a:t>神这样行，是要人在他面前存敬畏的心</a:t>
            </a:r>
            <a:r>
              <a:rPr lang="zh-CN" altLang="en-US" b="1" dirty="0">
                <a:latin typeface="+mn-ea"/>
              </a:rPr>
              <a:t>。</a:t>
            </a:r>
            <a:endParaRPr 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26664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188863"/>
            <a:ext cx="1083155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2023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秋季主日学</a:t>
            </a:r>
            <a:endParaRPr lang="en-US" altLang="zh-CN" sz="36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《</a:t>
            </a:r>
            <a:r>
              <a:rPr lang="zh-CN" altLang="en-US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创世纪</a:t>
            </a:r>
            <a:r>
              <a:rPr lang="en-US" altLang="zh-CN" sz="36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1-2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亚当之约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3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章：人的堕落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4-5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该隐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vs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</a:rPr>
              <a:t>亚伯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6-9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/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神与挪亚立约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10–11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章：巴别塔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12-14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章：亚伯兰蒙召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15-18:16</a:t>
            </a:r>
            <a:r>
              <a:rPr lang="zh-CN" altLang="en-US" sz="2800" b="1" dirty="0">
                <a:solidFill>
                  <a:srgbClr val="E7E6E6">
                    <a:lumMod val="75000"/>
                  </a:srgbClr>
                </a:solidFill>
                <a:latin typeface="Source Sans Pro" panose="020B0503030403020204" pitchFamily="34" charset="0"/>
              </a:rPr>
              <a:t>章：神与亚伯兰立约</a:t>
            </a:r>
            <a:endParaRPr lang="en-US" altLang="zh-CN" sz="2800" b="1" dirty="0">
              <a:solidFill>
                <a:srgbClr val="E7E6E6">
                  <a:lumMod val="75000"/>
                </a:srgbClr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18:17-20</a:t>
            </a:r>
            <a:r>
              <a:rPr lang="zh-CN" altLang="en-US" sz="4000" b="1" dirty="0">
                <a:solidFill>
                  <a:srgbClr val="0D2100"/>
                </a:solidFill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endParaRPr lang="en-US" sz="32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sz="3200" dirty="0">
                <a:solidFill>
                  <a:srgbClr val="0D2100"/>
                </a:solidFill>
                <a:latin typeface="Source Sans Pro" panose="020B0503030403020204" pitchFamily="34" charset="0"/>
              </a:rPr>
              <a:t>10/22/2023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4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86632-A28B-83F7-1697-8CD6C9A6E594}"/>
              </a:ext>
            </a:extLst>
          </p:cNvPr>
          <p:cNvSpPr txBox="1"/>
          <p:nvPr/>
        </p:nvSpPr>
        <p:spPr>
          <a:xfrm>
            <a:off x="345688" y="208728"/>
            <a:ext cx="112738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prstClr val="black"/>
                </a:solidFill>
                <a:latin typeface="Roboto Condensed" panose="02000000000000000000" pitchFamily="2" charset="0"/>
              </a:rPr>
              <a:t>10 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</a:t>
            </a:r>
            <a:r>
              <a:rPr lang="zh-CN" altLang="en-US" sz="2200" b="1" dirty="0">
                <a:solidFill>
                  <a:prstClr val="black"/>
                </a:solidFill>
              </a:rPr>
              <a:t>挪亚的儿子闪，含，雅弗的后代，记在下面</a:t>
            </a:r>
            <a:r>
              <a:rPr lang="zh-CN" altLang="en-US" sz="2200" dirty="0">
                <a:solidFill>
                  <a:prstClr val="black"/>
                </a:solidFill>
              </a:rPr>
              <a:t>。洪水以后，他们都生了儿子。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zh-CN" altLang="en-US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</a:t>
            </a:r>
            <a:r>
              <a:rPr lang="zh-CN" altLang="en-US" sz="2200" b="1" dirty="0">
                <a:solidFill>
                  <a:prstClr val="black"/>
                </a:solidFill>
              </a:rPr>
              <a:t>雅弗的儿子是歌篾，玛各，玛代，雅完，土巴，米设，提拉。</a:t>
            </a:r>
          </a:p>
          <a:p>
            <a:r>
              <a:rPr lang="en-US" altLang="zh-CN" sz="2200" b="1" dirty="0">
                <a:solidFill>
                  <a:prstClr val="black"/>
                </a:solidFill>
              </a:rPr>
              <a:t>5</a:t>
            </a:r>
            <a:r>
              <a:rPr lang="zh-CN" altLang="en-US" sz="2200" b="1" dirty="0">
                <a:solidFill>
                  <a:srgbClr val="0000FF"/>
                </a:solidFill>
              </a:rPr>
              <a:t>这些人的后裔</a:t>
            </a:r>
            <a:r>
              <a:rPr lang="zh-CN" altLang="en-US" sz="2200" b="1" dirty="0">
                <a:solidFill>
                  <a:prstClr val="black"/>
                </a:solidFill>
              </a:rPr>
              <a:t>，</a:t>
            </a:r>
            <a:r>
              <a:rPr lang="zh-CN" altLang="en-US" sz="2200" dirty="0">
                <a:solidFill>
                  <a:prstClr val="black"/>
                </a:solidFill>
              </a:rPr>
              <a:t>将各国的地土，海岛，分开居住，</a:t>
            </a:r>
            <a:r>
              <a:rPr lang="zh-CN" altLang="en-US" sz="2200" b="1" dirty="0">
                <a:solidFill>
                  <a:srgbClr val="0000FF"/>
                </a:solidFill>
              </a:rPr>
              <a:t>各随各的方言，宗族立国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b="1" dirty="0">
                <a:solidFill>
                  <a:prstClr val="black"/>
                </a:solidFill>
              </a:rPr>
              <a:t>6</a:t>
            </a:r>
            <a:r>
              <a:rPr lang="zh-CN" altLang="en-US" sz="2200" b="1" dirty="0">
                <a:solidFill>
                  <a:prstClr val="black"/>
                </a:solidFill>
              </a:rPr>
              <a:t>含的儿子是古实，麦西，弗，迦南。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15</a:t>
            </a:r>
            <a:r>
              <a:rPr lang="zh-CN" altLang="en-US" sz="2200" dirty="0">
                <a:solidFill>
                  <a:prstClr val="black"/>
                </a:solidFill>
              </a:rPr>
              <a:t>迦南生长子西顿，又生赫 </a:t>
            </a:r>
            <a:r>
              <a:rPr lang="en-US" altLang="zh-CN" sz="2200" dirty="0">
                <a:solidFill>
                  <a:prstClr val="black"/>
                </a:solidFill>
              </a:rPr>
              <a:t>16</a:t>
            </a:r>
            <a:r>
              <a:rPr lang="zh-CN" altLang="en-US" sz="2200" dirty="0">
                <a:solidFill>
                  <a:prstClr val="black"/>
                </a:solidFill>
              </a:rPr>
              <a:t>和耶布斯人，亚摩利人，革迦撒人，</a:t>
            </a:r>
            <a:r>
              <a:rPr lang="en-US" altLang="zh-CN" sz="2200" dirty="0">
                <a:solidFill>
                  <a:prstClr val="black"/>
                </a:solidFill>
              </a:rPr>
              <a:t>17</a:t>
            </a:r>
            <a:r>
              <a:rPr lang="zh-CN" altLang="en-US" sz="2200" dirty="0">
                <a:solidFill>
                  <a:prstClr val="black"/>
                </a:solidFill>
              </a:rPr>
              <a:t>希未人，亚基人，西尼人，</a:t>
            </a:r>
            <a:r>
              <a:rPr lang="en-US" altLang="zh-CN" sz="2200" dirty="0">
                <a:solidFill>
                  <a:prstClr val="black"/>
                </a:solidFill>
              </a:rPr>
              <a:t>18</a:t>
            </a:r>
            <a:r>
              <a:rPr lang="zh-CN" altLang="en-US" sz="2200" dirty="0">
                <a:solidFill>
                  <a:prstClr val="black"/>
                </a:solidFill>
              </a:rPr>
              <a:t>亚瓦底人，洗玛利人，哈马人，后来迦南的诸族分散了。</a:t>
            </a:r>
            <a:r>
              <a:rPr lang="en-US" altLang="zh-CN" sz="2200" dirty="0">
                <a:solidFill>
                  <a:prstClr val="black"/>
                </a:solidFill>
              </a:rPr>
              <a:t>19</a:t>
            </a:r>
            <a:r>
              <a:rPr lang="zh-CN" altLang="en-US" sz="2200" dirty="0">
                <a:solidFill>
                  <a:prstClr val="black"/>
                </a:solidFill>
              </a:rPr>
              <a:t>迦南的境界是从西顿向基拉耳的路上，直到迦萨，又向</a:t>
            </a:r>
            <a:r>
              <a:rPr lang="zh-CN" altLang="en-US" sz="2200" b="1" dirty="0">
                <a:solidFill>
                  <a:srgbClr val="FF0000"/>
                </a:solidFill>
              </a:rPr>
              <a:t>所多玛，蛾摩拉</a:t>
            </a:r>
            <a:r>
              <a:rPr lang="zh-CN" altLang="en-US" sz="2200" dirty="0">
                <a:solidFill>
                  <a:prstClr val="black"/>
                </a:solidFill>
              </a:rPr>
              <a:t>，押玛，洗扁的路上，直到拉沙。</a:t>
            </a:r>
          </a:p>
          <a:p>
            <a:r>
              <a:rPr lang="en-US" altLang="zh-CN" sz="2200" dirty="0">
                <a:solidFill>
                  <a:prstClr val="black"/>
                </a:solidFill>
              </a:rPr>
              <a:t>20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含的后裔，各随他们的宗族，方言，所住的地土，邦国</a:t>
            </a:r>
            <a:r>
              <a:rPr lang="zh-CN" altLang="en-US" sz="2200" dirty="0">
                <a:solidFill>
                  <a:prstClr val="black"/>
                </a:solidFill>
              </a:rPr>
              <a:t>。</a:t>
            </a:r>
            <a:endParaRPr lang="en-US" altLang="zh-CN" sz="2200" dirty="0">
              <a:solidFill>
                <a:prstClr val="black"/>
              </a:solidFill>
            </a:endParaRPr>
          </a:p>
          <a:p>
            <a:endParaRPr lang="en-US" altLang="zh-CN" sz="2200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21</a:t>
            </a:r>
            <a:r>
              <a:rPr lang="zh-CN" altLang="en-US" sz="2200" dirty="0">
                <a:solidFill>
                  <a:prstClr val="black"/>
                </a:solidFill>
              </a:rPr>
              <a:t>雅弗的哥哥闪，是希伯子孙之祖，他也生了儿子。</a:t>
            </a:r>
            <a:r>
              <a:rPr lang="en-US" altLang="zh-CN" sz="2200" dirty="0">
                <a:solidFill>
                  <a:prstClr val="black"/>
                </a:solidFill>
              </a:rPr>
              <a:t>22</a:t>
            </a:r>
            <a:r>
              <a:rPr lang="zh-CN" altLang="en-US" sz="2200" dirty="0">
                <a:solidFill>
                  <a:prstClr val="black"/>
                </a:solidFill>
              </a:rPr>
              <a:t>闪的儿子是以拦，亚述，亚法撒，路德，亚兰。</a:t>
            </a:r>
            <a:r>
              <a:rPr lang="en-US" altLang="zh-CN" sz="2200" dirty="0">
                <a:solidFill>
                  <a:prstClr val="black"/>
                </a:solidFill>
              </a:rPr>
              <a:t>31</a:t>
            </a:r>
            <a:r>
              <a:rPr lang="zh-CN" altLang="en-US" sz="2200" dirty="0">
                <a:solidFill>
                  <a:prstClr val="black"/>
                </a:solidFill>
              </a:rPr>
              <a:t>这就是</a:t>
            </a:r>
            <a:r>
              <a:rPr lang="zh-CN" altLang="en-US" sz="2200" b="1" dirty="0">
                <a:solidFill>
                  <a:srgbClr val="0000FF"/>
                </a:solidFill>
              </a:rPr>
              <a:t>闪的子孙，各随他们的宗族，方言，所住的地土，邦国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  <a:p>
            <a:endParaRPr lang="zh-CN" altLang="en-US" sz="2200" b="1" dirty="0">
              <a:solidFill>
                <a:prstClr val="black"/>
              </a:solidFill>
            </a:endParaRPr>
          </a:p>
          <a:p>
            <a:r>
              <a:rPr lang="en-US" altLang="zh-CN" sz="2200" dirty="0">
                <a:solidFill>
                  <a:prstClr val="black"/>
                </a:solidFill>
              </a:rPr>
              <a:t>32</a:t>
            </a:r>
            <a:r>
              <a:rPr lang="zh-CN" altLang="en-US" sz="2200" b="1" dirty="0">
                <a:solidFill>
                  <a:srgbClr val="0000FF"/>
                </a:solidFill>
              </a:rPr>
              <a:t>这些都是挪亚三个儿子的宗族，各随他们的支派立国。洪水以后，他们在地上分为邦国</a:t>
            </a:r>
            <a:r>
              <a:rPr lang="zh-CN" altLang="en-US" sz="2200" b="1" dirty="0">
                <a:solidFill>
                  <a:prstClr val="black"/>
                </a:solidFill>
              </a:rPr>
              <a:t>。</a:t>
            </a:r>
            <a:endParaRPr lang="en-US" altLang="zh-CN" sz="22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B3D472-5322-F209-C7FE-F430AD8DBEE2}"/>
              </a:ext>
            </a:extLst>
          </p:cNvPr>
          <p:cNvSpPr txBox="1"/>
          <p:nvPr/>
        </p:nvSpPr>
        <p:spPr>
          <a:xfrm>
            <a:off x="2934629" y="5959657"/>
            <a:ext cx="632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神守约：“你们要生养众多，遍满了地</a:t>
            </a:r>
            <a:r>
              <a:rPr lang="en-US" altLang="zh-CN" sz="2400" b="1" dirty="0">
                <a:solidFill>
                  <a:srgbClr val="FF0000"/>
                </a:solidFill>
              </a:rPr>
              <a:t>”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1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B0C54FB-F5F9-2E15-9A13-F27C0D04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1" y="25718"/>
            <a:ext cx="11666057" cy="672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3F3F9C9-9503-79AE-BC6F-57812C83BD39}"/>
              </a:ext>
            </a:extLst>
          </p:cNvPr>
          <p:cNvSpPr/>
          <p:nvPr/>
        </p:nvSpPr>
        <p:spPr>
          <a:xfrm>
            <a:off x="7630585" y="4473146"/>
            <a:ext cx="1768788" cy="220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5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7004" y="609198"/>
            <a:ext cx="4300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‪创世记‬</a:t>
            </a:r>
            <a:r>
              <a:rPr lang="en-US" altLang="zh-CN" dirty="0">
                <a:solidFill>
                  <a:prstClr val="black"/>
                </a:solidFill>
              </a:rPr>
              <a:t>35:27 </a:t>
            </a:r>
            <a:r>
              <a:rPr lang="zh-CN" altLang="en-US" dirty="0">
                <a:solidFill>
                  <a:prstClr val="black"/>
                </a:solidFill>
              </a:rPr>
              <a:t>和合本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27 </a:t>
            </a:r>
            <a:r>
              <a:rPr lang="zh-CN" altLang="en-US" dirty="0">
                <a:solidFill>
                  <a:prstClr val="black"/>
                </a:solidFill>
              </a:rPr>
              <a:t>雅各来到他父亲以撒那里，到了</a:t>
            </a:r>
            <a:r>
              <a:rPr lang="zh-CN" altLang="en-US" dirty="0">
                <a:solidFill>
                  <a:srgbClr val="FF0000"/>
                </a:solidFill>
              </a:rPr>
              <a:t>基列亚巴</a:t>
            </a:r>
            <a:r>
              <a:rPr lang="zh-CN" altLang="en-US" dirty="0">
                <a:solidFill>
                  <a:prstClr val="black"/>
                </a:solidFill>
              </a:rPr>
              <a:t>的</a:t>
            </a:r>
            <a:r>
              <a:rPr lang="zh-CN" altLang="en-US" dirty="0">
                <a:solidFill>
                  <a:srgbClr val="FF0000"/>
                </a:solidFill>
              </a:rPr>
              <a:t>幔利</a:t>
            </a:r>
            <a:r>
              <a:rPr lang="zh-CN" altLang="en-US" dirty="0">
                <a:solidFill>
                  <a:prstClr val="black"/>
                </a:solidFill>
              </a:rPr>
              <a:t>，乃是亚伯拉罕和以撒寄居的地方；</a:t>
            </a:r>
            <a:r>
              <a:rPr lang="zh-CN" altLang="en-US" dirty="0">
                <a:solidFill>
                  <a:srgbClr val="FF0000"/>
                </a:solidFill>
              </a:rPr>
              <a:t>基列亚巴就是希伯仑</a:t>
            </a:r>
            <a:r>
              <a:rPr lang="zh-CN" altLang="en-US" dirty="0">
                <a:solidFill>
                  <a:prstClr val="black"/>
                </a:solidFill>
              </a:rPr>
              <a:t>。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5" y="-57665"/>
            <a:ext cx="6950163" cy="697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70265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摘自：</a:t>
            </a:r>
            <a:r>
              <a:rPr lang="zh-TW" altLang="en-US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聖光聖經地理資訊網</a:t>
            </a:r>
            <a:endParaRPr lang="en-US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46854" y="3295135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5438" y="2586680"/>
            <a:ext cx="724929" cy="7084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44065" y="4407243"/>
            <a:ext cx="461319" cy="4448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3822355"/>
            <a:ext cx="749643" cy="774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590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62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39484" y="90896"/>
            <a:ext cx="11866535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创世记</a:t>
            </a:r>
            <a:r>
              <a:rPr lang="en-US" altLang="zh-CN" sz="2200" b="1" dirty="0">
                <a:solidFill>
                  <a:srgbClr val="2A2A2A"/>
                </a:solidFill>
                <a:latin typeface="Roboto Condensed" panose="02000000000000000000" pitchFamily="2" charset="0"/>
              </a:rPr>
              <a:t>18:1-16</a:t>
            </a:r>
            <a:endParaRPr lang="en-US" altLang="zh-CN" sz="2200" dirty="0"/>
          </a:p>
          <a:p>
            <a:r>
              <a:rPr lang="en-US" altLang="zh-CN" sz="2200" dirty="0"/>
              <a:t>1</a:t>
            </a:r>
            <a:r>
              <a:rPr lang="zh-CN" altLang="en-US" sz="2200" b="1" dirty="0">
                <a:solidFill>
                  <a:srgbClr val="FF0000"/>
                </a:solidFill>
              </a:rPr>
              <a:t>耶和华在幔利橡树那里，向亚伯拉罕显现出来。</a:t>
            </a:r>
            <a:r>
              <a:rPr lang="zh-CN" altLang="en-US" sz="2200" dirty="0"/>
              <a:t>那时正热，亚伯拉罕坐在帐棚门口，</a:t>
            </a:r>
            <a:r>
              <a:rPr lang="en-US" altLang="zh-CN" sz="2200" dirty="0"/>
              <a:t>2</a:t>
            </a:r>
            <a:r>
              <a:rPr lang="zh-CN" altLang="en-US" sz="2200" dirty="0"/>
              <a:t>举目观看，</a:t>
            </a:r>
            <a:r>
              <a:rPr lang="zh-CN" altLang="en-US" sz="2200" b="1" dirty="0">
                <a:solidFill>
                  <a:srgbClr val="FF0000"/>
                </a:solidFill>
              </a:rPr>
              <a:t>见有三个人在对面站着</a:t>
            </a:r>
            <a:r>
              <a:rPr lang="zh-CN" altLang="en-US" sz="2200" dirty="0"/>
              <a:t>。他一见，就从帐棚门口跑去迎接他们，俯伏在地，</a:t>
            </a:r>
            <a:r>
              <a:rPr lang="en-US" altLang="zh-CN" sz="2200" dirty="0"/>
              <a:t>3</a:t>
            </a:r>
            <a:r>
              <a:rPr lang="zh-CN" altLang="en-US" sz="2200" dirty="0"/>
              <a:t>说，我主，我若在你眼前蒙恩，求你不要离开仆人往前去。</a:t>
            </a:r>
            <a:r>
              <a:rPr lang="en-US" altLang="zh-CN" sz="2200" dirty="0"/>
              <a:t>4</a:t>
            </a:r>
            <a:r>
              <a:rPr lang="zh-CN" altLang="en-US" sz="2200" dirty="0"/>
              <a:t>容我拿点水来，你们洗洗脚，在树下歇息歇息。</a:t>
            </a:r>
            <a:r>
              <a:rPr lang="en-US" altLang="zh-CN" sz="2200" dirty="0"/>
              <a:t>5</a:t>
            </a:r>
            <a:r>
              <a:rPr lang="zh-CN" altLang="en-US" sz="2200" dirty="0"/>
              <a:t>我再拿一点饼来，你们可以加添心力，然后往前去。你们既到仆人这里来，理当如此。他们说，就照你说的行吧。</a:t>
            </a:r>
          </a:p>
          <a:p>
            <a:r>
              <a:rPr lang="en-US" altLang="zh-CN" sz="2200" dirty="0"/>
              <a:t>6</a:t>
            </a:r>
            <a:r>
              <a:rPr lang="zh-CN" altLang="en-US" sz="2200" dirty="0"/>
              <a:t>亚伯拉罕急忙进帐棚见撒拉，说，你速速拿三细亚细面调和作饼。</a:t>
            </a:r>
            <a:r>
              <a:rPr lang="en-US" altLang="zh-CN" sz="2200" dirty="0"/>
              <a:t>7</a:t>
            </a:r>
            <a:r>
              <a:rPr lang="zh-CN" altLang="en-US" sz="2200" dirty="0"/>
              <a:t>亚伯拉罕又跑到牛群里，牵了一只又嫩又好的牛犊来，交给仆人，仆人急忙预备好了。</a:t>
            </a:r>
            <a:r>
              <a:rPr lang="en-US" altLang="zh-CN" sz="2200" dirty="0"/>
              <a:t>8</a:t>
            </a:r>
            <a:r>
              <a:rPr lang="zh-CN" altLang="en-US" sz="2200" dirty="0"/>
              <a:t>亚伯拉罕又取了奶油和奶，并预备好的牛犊来，摆在他们面前，自己在树下站在旁边，他们就吃了。</a:t>
            </a:r>
            <a:r>
              <a:rPr lang="en-US" altLang="zh-CN" sz="2200" dirty="0"/>
              <a:t>9</a:t>
            </a:r>
            <a:r>
              <a:rPr lang="zh-CN" altLang="en-US" sz="2200" dirty="0"/>
              <a:t>他们问亚伯拉罕说，你妻子撒拉在哪里。他说，在帐棚里。</a:t>
            </a:r>
            <a:r>
              <a:rPr lang="en-US" altLang="zh-CN" sz="2200" dirty="0"/>
              <a:t>10</a:t>
            </a:r>
            <a:r>
              <a:rPr lang="zh-CN" altLang="en-US" sz="2200" b="1" dirty="0"/>
              <a:t>三人中有一位说，到明年这时候，我必要回到你这里。你的妻子撒拉必生一个儿子。撒拉在那人后边的帐棚门口也听见了这话</a:t>
            </a:r>
            <a:r>
              <a:rPr lang="zh-CN" altLang="en-US" sz="2200" dirty="0"/>
              <a:t>。</a:t>
            </a:r>
            <a:endParaRPr lang="en-US" altLang="zh-CN" sz="2200" dirty="0"/>
          </a:p>
          <a:p>
            <a:r>
              <a:rPr lang="en-US" altLang="zh-CN" sz="2200" b="1" dirty="0"/>
              <a:t>11</a:t>
            </a:r>
            <a:r>
              <a:rPr lang="zh-CN" altLang="en-US" sz="2200" b="1" dirty="0"/>
              <a:t>亚伯拉罕和撒拉年纪老迈，撒拉的月经已断绝了。</a:t>
            </a:r>
            <a:r>
              <a:rPr lang="en-US" altLang="zh-CN" sz="2200" b="1" dirty="0"/>
              <a:t>12</a:t>
            </a:r>
            <a:r>
              <a:rPr lang="zh-CN" altLang="en-US" sz="2200" b="1" dirty="0">
                <a:solidFill>
                  <a:srgbClr val="0000FF"/>
                </a:solidFill>
              </a:rPr>
              <a:t>撒拉心里暗笑，说，我既已衰败，我主也老迈，岂能有这喜事呢？</a:t>
            </a:r>
            <a:r>
              <a:rPr lang="en-US" altLang="zh-CN" sz="2200" dirty="0"/>
              <a:t>13</a:t>
            </a:r>
            <a:r>
              <a:rPr lang="zh-CN" altLang="en-US" sz="2200" b="1" dirty="0">
                <a:solidFill>
                  <a:srgbClr val="FF0000"/>
                </a:solidFill>
              </a:rPr>
              <a:t>耶和华对亚伯拉罕说，撒拉为什么暗笑</a:t>
            </a:r>
            <a:r>
              <a:rPr lang="zh-CN" altLang="en-US" sz="2200" dirty="0"/>
              <a:t>，说，我既已年老，果真能生养吗？</a:t>
            </a:r>
            <a:r>
              <a:rPr lang="en-US" altLang="zh-CN" sz="2200" dirty="0"/>
              <a:t>14</a:t>
            </a:r>
            <a:r>
              <a:rPr lang="zh-CN" altLang="en-US" sz="2200" b="1" dirty="0">
                <a:solidFill>
                  <a:srgbClr val="FF0000"/>
                </a:solidFill>
              </a:rPr>
              <a:t>耶和华岂有难成的事吗？</a:t>
            </a:r>
            <a:r>
              <a:rPr lang="zh-CN" altLang="en-US" sz="2200" b="1" dirty="0"/>
              <a:t>到了日期，明年这时候，我必回到你这里，撒拉必生一个儿子。</a:t>
            </a:r>
            <a:r>
              <a:rPr lang="en-US" altLang="zh-CN" sz="2200" dirty="0"/>
              <a:t>15</a:t>
            </a:r>
            <a:r>
              <a:rPr lang="zh-CN" altLang="en-US" sz="2200" b="1" dirty="0">
                <a:solidFill>
                  <a:srgbClr val="0000FF"/>
                </a:solidFill>
              </a:rPr>
              <a:t>撒拉就害怕，不承认，说，我没有笑。</a:t>
            </a:r>
            <a:r>
              <a:rPr lang="zh-CN" altLang="en-US" sz="2200" b="1" dirty="0">
                <a:solidFill>
                  <a:srgbClr val="FF0000"/>
                </a:solidFill>
              </a:rPr>
              <a:t>那位说，不然，你实在笑了。</a:t>
            </a:r>
            <a:r>
              <a:rPr lang="en-US" altLang="zh-CN" sz="2200" dirty="0"/>
              <a:t>16</a:t>
            </a:r>
            <a:r>
              <a:rPr lang="zh-CN" altLang="en-US" sz="2200" dirty="0"/>
              <a:t>三人就从那里起行，向所多玛观看，</a:t>
            </a:r>
            <a:r>
              <a:rPr lang="zh-CN" altLang="en-US" sz="2800" b="1" u="sng" dirty="0">
                <a:solidFill>
                  <a:srgbClr val="FF0000"/>
                </a:solidFill>
              </a:rPr>
              <a:t>亚伯拉罕也与他们同行，要送他们一程。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442517" y="5583391"/>
            <a:ext cx="88358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为什么有三个人在对面站着？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撒拉为什么心里暗笑？撒拉为什么不承认说我没有笑？</a:t>
            </a:r>
            <a:endParaRPr lang="en-US" sz="24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耶和华岂有难成的事吗？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23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18:17-33 </a:t>
            </a:r>
            <a:endParaRPr lang="zh-CN" altLang="en-US" sz="2200" b="1" dirty="0">
              <a:latin typeface="+mn-ea"/>
            </a:endParaRPr>
          </a:p>
          <a:p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耶和华说：“我所要做的事岂可瞒着亚伯拉罕呢？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20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耶和华说：“所多玛和蛾摩拉的罪恶甚重，声闻于我。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latin typeface="+mn-ea"/>
              </a:rPr>
              <a:t>我现在要下去，察看他们所行的，果然尽像那达到我耳中的声音一样吗？若是不然，我也必知道。”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二人转身离开那里，向所多玛去；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但亚伯拉罕仍旧站在耶和华面前。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23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亚伯拉罕近前来，说：“无论善恶，你都要剿灭吗？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假若那城里有五十个义人，你还剿灭那地方吗？不为城里这五十个义人饶恕其中的人吗？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将义人与恶人同杀，将义人与恶人一样看待，这断不是你所行的。审判全地的主岂不行公义吗？” </a:t>
            </a:r>
            <a:r>
              <a:rPr lang="en-US" altLang="zh-CN" sz="2200" dirty="0">
                <a:latin typeface="+mn-ea"/>
              </a:rPr>
              <a:t>26 </a:t>
            </a:r>
            <a:r>
              <a:rPr lang="zh-CN" altLang="en-US" sz="2200" dirty="0">
                <a:latin typeface="+mn-ea"/>
              </a:rPr>
              <a:t>耶和华说：“我若在所多玛城里见有五十个义人，我就为他们的缘故饶恕那地方的众人。”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亚伯拉罕说：“我虽然是灰尘，还敢对主说话。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假若这五十个义人短了五个，你就因为短了五个毁灭全城吗？”他说：“我在那里若见有四十五个，也不毁灭那城。”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亚伯拉罕又对他说：“假若在那里见有四十个怎么样呢？”他说：“为这四十个的缘故，我也不做这事。” </a:t>
            </a:r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</a:t>
            </a:r>
            <a:r>
              <a:rPr lang="zh-CN" altLang="en-US" sz="2200" dirty="0">
                <a:latin typeface="+mn-ea"/>
              </a:rPr>
              <a:t>，容我说，假若在那里见有三十个怎么样呢？”他说：“我在那里若见有三十个，我也不做这事。”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亚伯拉罕说：“我还敢对主说话，假若在那里见有二十个怎么样呢？”他说：“为这二十个的缘故，我也不毁灭那城。”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亚伯拉罕说：“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求主不要动怒，</a:t>
            </a:r>
            <a:r>
              <a:rPr lang="zh-CN" altLang="en-US" sz="2200" dirty="0">
                <a:latin typeface="+mn-ea"/>
              </a:rPr>
              <a:t>我再说这一次，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假若在那里见有十个呢？</a:t>
            </a:r>
            <a:r>
              <a:rPr lang="zh-CN" altLang="en-US" sz="2200" dirty="0">
                <a:latin typeface="+mn-ea"/>
              </a:rPr>
              <a:t>”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他说：“为这十个的缘故，我也不毁灭那城。”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耶和华与亚伯拉罕说完了话就走了；亚伯拉罕也回到自己的地方去了。</a:t>
            </a:r>
            <a:endParaRPr lang="en-US" sz="2200" dirty="0"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93E734-316C-EAD2-E5C7-FCDD21CB7334}"/>
              </a:ext>
            </a:extLst>
          </p:cNvPr>
          <p:cNvSpPr txBox="1"/>
          <p:nvPr/>
        </p:nvSpPr>
        <p:spPr>
          <a:xfrm>
            <a:off x="753333" y="5963364"/>
            <a:ext cx="883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所要做的是什么事？</a:t>
            </a:r>
            <a:endParaRPr lang="en-US" altLang="zh-CN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/>
              <a:t>为什么不瞒着亚伯拉罕？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685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955288" y="351234"/>
            <a:ext cx="10281424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+mn-lt"/>
                <a:cs typeface="+mn-cs"/>
              </a:rPr>
              <a:t>神为什么创造</a:t>
            </a:r>
            <a:r>
              <a:rPr lang="zh-CN" altLang="en-US" sz="2800" b="1" dirty="0"/>
              <a:t>人？    </a:t>
            </a:r>
            <a:endParaRPr lang="en-US" altLang="zh-CN" sz="2800" dirty="0">
              <a:latin typeface="+mn-lt"/>
              <a:cs typeface="+mn-cs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1:27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照着自己的形像造人</a:t>
            </a:r>
            <a:r>
              <a:rPr lang="zh-CN" altLang="en-US" sz="2400" dirty="0"/>
              <a:t>，乃是</a:t>
            </a:r>
            <a:r>
              <a:rPr lang="zh-CN" altLang="en-US" sz="2400" b="1" dirty="0">
                <a:solidFill>
                  <a:srgbClr val="FF0000"/>
                </a:solidFill>
              </a:rPr>
              <a:t>照着他的形像造男造女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dirty="0"/>
          </a:p>
          <a:p>
            <a:endParaRPr lang="en-US" altLang="zh-CN" dirty="0"/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8D717F-2289-0EB7-4E77-4C2AD4F1DE4A}"/>
              </a:ext>
            </a:extLst>
          </p:cNvPr>
          <p:cNvSpPr txBox="1"/>
          <p:nvPr/>
        </p:nvSpPr>
        <p:spPr>
          <a:xfrm>
            <a:off x="7934091" y="300441"/>
            <a:ext cx="30721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荣耀神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</a:rPr>
              <a:t>神的荣耀接着人彰显出来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200" dirty="0"/>
              <a:t>‪</a:t>
            </a:r>
            <a:r>
              <a:rPr lang="zh-CN" altLang="en-US" sz="2200" b="1" dirty="0">
                <a:latin typeface="+mn-ea"/>
              </a:rPr>
              <a:t>‪</a:t>
            </a:r>
            <a:r>
              <a:rPr lang="zh-CN" altLang="en-US" sz="3200" b="1" dirty="0"/>
              <a:t>为什么不瞒着亚伯拉罕？</a:t>
            </a:r>
            <a:endParaRPr lang="en-US" sz="3200" b="1" dirty="0"/>
          </a:p>
          <a:p>
            <a:endParaRPr lang="en-US" altLang="zh-CN" sz="2200" b="1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诗篇‬</a:t>
            </a:r>
            <a:r>
              <a:rPr lang="en-US" altLang="zh-CN" sz="2200" dirty="0">
                <a:latin typeface="+mn-ea"/>
              </a:rPr>
              <a:t>25:14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耶和华与敬畏他的人亲密；他必将自己的约指示他们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‪约翰福音‬</a:t>
            </a:r>
            <a:r>
              <a:rPr lang="en-US" altLang="zh-CN" sz="2200" dirty="0">
                <a:latin typeface="+mn-ea"/>
              </a:rPr>
              <a:t>15:14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你们若遵行我所吩咐的，就是我的朋友了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以后我不再称你们为仆人，因仆人不知道主人所做的事。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我乃称你们为朋友；因我从我父所听见的，已经都告诉你们了</a:t>
            </a:r>
            <a:r>
              <a:rPr lang="zh-CN" altLang="en-US" sz="2200" dirty="0">
                <a:latin typeface="+mn-ea"/>
              </a:rPr>
              <a:t>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‪创世记‬</a:t>
            </a:r>
            <a:r>
              <a:rPr lang="en-US" altLang="zh-CN" sz="2200" dirty="0">
                <a:latin typeface="+mn-ea"/>
              </a:rPr>
              <a:t>18:18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亚伯拉罕必要成为强大的国；地上的万国都必因他得福。 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19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我眷顾他，为要叫他吩咐他的众子和他的眷属遵守我的道，秉公行义，使我所应许亚伯拉罕的话都成就了。”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‪雅各书‬</a:t>
            </a:r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2:23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这就应验经上所说：“亚伯拉罕信　神，这就算为他的义。”他又得称为　神的朋友。</a:t>
            </a:r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2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200" b="1" dirty="0">
                <a:solidFill>
                  <a:srgbClr val="FF0000"/>
                </a:solidFill>
                <a:latin typeface="+mn-ea"/>
              </a:rPr>
              <a:t>…</a:t>
            </a:r>
          </a:p>
          <a:p>
            <a:endParaRPr lang="en-US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24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19:1-11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latin typeface="+mn-ea"/>
              </a:rPr>
              <a:t>那两个天使晚上到了所多玛；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罗得正坐在所多玛城门口，看见他们，就起来迎接，脸伏于地下拜，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 </a:t>
            </a:r>
            <a:r>
              <a:rPr lang="zh-CN" altLang="en-US" sz="2200" dirty="0">
                <a:latin typeface="+mn-ea"/>
              </a:rPr>
              <a:t>说：“我主啊，请你们到仆人家里洗洗脚，住一夜，清早起来再走。”他们说：“不！我们要在街上过夜。”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罗得切切地请他们</a:t>
            </a:r>
            <a:r>
              <a:rPr lang="zh-CN" altLang="en-US" sz="2200" dirty="0">
                <a:latin typeface="+mn-ea"/>
              </a:rPr>
              <a:t>，他们这才进去，到他屋里。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罗得为他们预备筵席，烤无酵饼</a:t>
            </a:r>
            <a:r>
              <a:rPr lang="zh-CN" altLang="en-US" sz="2200" dirty="0">
                <a:latin typeface="+mn-ea"/>
              </a:rPr>
              <a:t>，他们就吃了。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他们还没有躺下，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所多玛城里各处的人，连老带少，都来围住那房子</a:t>
            </a:r>
            <a:r>
              <a:rPr lang="zh-CN" altLang="en-US" sz="2200" dirty="0">
                <a:latin typeface="+mn-ea"/>
              </a:rPr>
              <a:t>，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呼叫罗得说：“今日晚上到你这里来的人在哪里呢？把他们带出来，任我们所为。”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罗得出来，把门关上，到众人那里，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说：“众弟兄，请你们不要做这恶事。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我有两个女儿，还是处女，容我领出来，任凭你们的心愿而行；只是这两个人既然到我舍下，不要向他们做什么。”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众人说：“退去吧！”又说：“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这个人来寄居，还想要作官哪！现在我们要害你比害他们更甚。</a:t>
            </a:r>
            <a:r>
              <a:rPr lang="zh-CN" altLang="en-US" sz="2200" dirty="0">
                <a:latin typeface="+mn-ea"/>
              </a:rPr>
              <a:t>”众人就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向前拥挤罗得，要攻破房门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只是那二人伸出手来，将罗得拉进屋去，把门关上， </a:t>
            </a:r>
            <a:r>
              <a:rPr lang="en-US" altLang="zh-CN" sz="2200" dirty="0">
                <a:latin typeface="+mn-ea"/>
              </a:rPr>
              <a:t>11 </a:t>
            </a:r>
            <a:r>
              <a:rPr lang="zh-CN" altLang="en-US" sz="2200" dirty="0">
                <a:latin typeface="+mn-ea"/>
              </a:rPr>
              <a:t>并且使门外的人，无论老少，眼都昏迷；他们摸来摸去，总寻不着房门。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11312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dirty="0"/>
              <a:t>‪‪</a:t>
            </a:r>
            <a:r>
              <a:rPr lang="zh-CN" altLang="en-US" sz="2400" dirty="0">
                <a:latin typeface="+mn-ea"/>
              </a:rPr>
              <a:t>创世记‬</a:t>
            </a:r>
            <a:r>
              <a:rPr lang="en-US" altLang="zh-CN" sz="2400" dirty="0">
                <a:latin typeface="+mn-ea"/>
              </a:rPr>
              <a:t>18:20 </a:t>
            </a:r>
            <a:r>
              <a:rPr lang="zh-CN" altLang="en-US" sz="2400" dirty="0">
                <a:latin typeface="+mn-ea"/>
              </a:rPr>
              <a:t>耶和华说：“所多玛和蛾摩拉的罪恶甚重，声闻于我。</a:t>
            </a:r>
            <a:endParaRPr lang="en-US" altLang="zh-CN" sz="24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600" dirty="0">
                <a:latin typeface="+mn-ea"/>
              </a:rPr>
              <a:t>所多玛和蛾摩拉的罪恶是什么？</a:t>
            </a:r>
            <a:endParaRPr lang="en-US" altLang="zh-CN" sz="36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同性恋？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纵容的罪恶？</a:t>
            </a:r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结伴</a:t>
            </a:r>
            <a:r>
              <a:rPr lang="zh-CN" altLang="en-US" sz="2200" dirty="0"/>
              <a:t>作惡</a:t>
            </a:r>
            <a:r>
              <a:rPr lang="en-US" altLang="zh-CN" sz="2200" dirty="0"/>
              <a:t>?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‪利未记‬</a:t>
            </a:r>
            <a:r>
              <a:rPr lang="en-US" altLang="zh-CN" sz="2200" dirty="0">
                <a:latin typeface="+mn-ea"/>
              </a:rPr>
              <a:t>18:22,28-29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不可与男人苟合，像与女人一样；这本是可憎恶的。</a:t>
            </a:r>
            <a:r>
              <a:rPr lang="en-US" altLang="zh-CN" sz="2200" dirty="0">
                <a:latin typeface="+mn-ea"/>
              </a:rPr>
              <a:t>……</a:t>
            </a:r>
          </a:p>
          <a:p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免得你们玷污那地的时候，地就把你们吐出，像吐出在你们以先的国民一样。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dirty="0">
                <a:latin typeface="+mn-ea"/>
              </a:rPr>
              <a:t>无论什么人，行了其中可憎的一件事，必从民中剪除。</a:t>
            </a:r>
            <a:endParaRPr lang="en-US" altLang="zh-CN" sz="2200" dirty="0">
              <a:latin typeface="+mn-ea"/>
            </a:endParaRPr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‪犹大书‬</a:t>
            </a:r>
            <a:r>
              <a:rPr lang="en-US" altLang="zh-CN" sz="2200" dirty="0">
                <a:latin typeface="+mn-ea"/>
              </a:rPr>
              <a:t>1:7 </a:t>
            </a:r>
            <a:r>
              <a:rPr lang="zh-CN" altLang="en-US" sz="2200" dirty="0">
                <a:latin typeface="+mn-ea"/>
              </a:rPr>
              <a:t>又如所多玛、蛾摩拉和周围城邑的人，也照他们一味地行淫，随从逆性的情欲，就受永火的刑罚，作为鉴戒。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33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19:12-29</a:t>
            </a:r>
          </a:p>
          <a:p>
            <a:r>
              <a:rPr lang="en-US" altLang="zh-CN" sz="2200" dirty="0">
                <a:latin typeface="+mn-ea"/>
              </a:rPr>
              <a:t>12 </a:t>
            </a:r>
            <a:r>
              <a:rPr lang="zh-CN" altLang="en-US" sz="2200" dirty="0">
                <a:latin typeface="+mn-ea"/>
              </a:rPr>
              <a:t>二人对罗得说：“你这里还有什么人吗？无论是女婿是儿女，和这城中一切属你的人，你都要将他们从这地方带出去。 </a:t>
            </a:r>
            <a:r>
              <a:rPr lang="en-US" altLang="zh-CN" sz="2200" dirty="0">
                <a:latin typeface="+mn-ea"/>
              </a:rPr>
              <a:t>13 </a:t>
            </a:r>
            <a:r>
              <a:rPr lang="zh-CN" altLang="en-US" sz="2200" dirty="0">
                <a:latin typeface="+mn-ea"/>
              </a:rPr>
              <a:t>我们要毁灭这地方；因为城内罪恶的声音在耶和华面前甚大，耶和华差我们来，要毁灭这地方。”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罗得就出去，告诉娶了他女儿的女婿们（“娶了”或作“将要娶”）说：“你们起来离开这地方，因为耶和华要毁灭这城。”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他女婿们却以为他说的是戏言</a:t>
            </a:r>
            <a:r>
              <a:rPr lang="zh-CN" altLang="en-US" sz="2200" dirty="0">
                <a:latin typeface="+mn-ea"/>
              </a:rPr>
              <a:t>。</a:t>
            </a:r>
          </a:p>
          <a:p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天明了，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天使催逼罗得说：“起来！带着你的妻子和你在这里的两个女儿出去，免得你因这城里的罪恶同被剿灭。”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但罗得迟延不走</a:t>
            </a:r>
            <a:r>
              <a:rPr lang="zh-CN" altLang="en-US" sz="2200" dirty="0">
                <a:latin typeface="+mn-ea"/>
              </a:rPr>
              <a:t>。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二人因为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耶和华怜恤罗得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，就拉着他的手和他妻子的手，并他两个女儿的手，把他们领出来，安置在城外；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17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领他们出来以后，就说：“逃命吧！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不可回头看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，也不可在平原站住。要往山上逃跑，免得你被剿灭。</a:t>
            </a:r>
            <a:r>
              <a:rPr lang="zh-CN" altLang="en-US" sz="2200" dirty="0">
                <a:latin typeface="+mn-ea"/>
              </a:rPr>
              <a:t>”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罗得对他们说：“我主啊，不要如此！ </a:t>
            </a:r>
            <a:r>
              <a:rPr lang="en-US" altLang="zh-CN" sz="2200" dirty="0">
                <a:latin typeface="+mn-ea"/>
              </a:rPr>
              <a:t>19 </a:t>
            </a:r>
            <a:r>
              <a:rPr lang="zh-CN" altLang="en-US" sz="2200" dirty="0">
                <a:latin typeface="+mn-ea"/>
              </a:rPr>
              <a:t>你仆人已经在你眼前蒙恩；你又向我显出莫大的慈爱，救我的性命。我不能逃到山上去，恐怕这灾祸临到我，我便死了。 </a:t>
            </a:r>
            <a:r>
              <a:rPr lang="en-US" altLang="zh-CN" sz="2200" dirty="0">
                <a:latin typeface="+mn-ea"/>
              </a:rPr>
              <a:t>20 </a:t>
            </a:r>
            <a:r>
              <a:rPr lang="zh-CN" altLang="en-US" sz="2200" dirty="0">
                <a:latin typeface="+mn-ea"/>
              </a:rPr>
              <a:t>看哪，这座城又小又近，容易逃到，这不是一个小的吗？求你容我逃到那里，我的性命就得存活。” </a:t>
            </a:r>
            <a:r>
              <a:rPr lang="en-US" altLang="zh-CN" sz="2200" dirty="0">
                <a:latin typeface="+mn-ea"/>
              </a:rPr>
              <a:t>21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天使对他说：“这事我也应允你；我不倾覆你所说的这城。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22 </a:t>
            </a:r>
            <a:r>
              <a:rPr lang="zh-CN" altLang="en-US" sz="2200" dirty="0">
                <a:latin typeface="+mn-ea"/>
              </a:rPr>
              <a:t>你要速速地逃到那城；因为你还没有到那里，我不能做什么。”因此那城名叫琐珥（“琐珥”就是“小”的意思）。</a:t>
            </a:r>
          </a:p>
          <a:p>
            <a:r>
              <a:rPr lang="en-US" altLang="zh-CN" sz="2200" dirty="0">
                <a:latin typeface="+mn-ea"/>
              </a:rPr>
              <a:t>23 </a:t>
            </a:r>
            <a:r>
              <a:rPr lang="zh-CN" altLang="en-US" sz="2200" dirty="0">
                <a:latin typeface="+mn-ea"/>
              </a:rPr>
              <a:t>罗得到了琐珥，日头已经出来了。 </a:t>
            </a:r>
            <a:r>
              <a:rPr lang="en-US" altLang="zh-CN" sz="2200" dirty="0">
                <a:latin typeface="+mn-ea"/>
              </a:rPr>
              <a:t>24 </a:t>
            </a:r>
            <a:r>
              <a:rPr lang="zh-CN" altLang="en-US" sz="2200" dirty="0">
                <a:latin typeface="+mn-ea"/>
              </a:rPr>
              <a:t>当时，耶和华将硫磺与火从天上耶和华那里降与所多玛和蛾摩拉， </a:t>
            </a:r>
            <a:r>
              <a:rPr lang="en-US" altLang="zh-CN" sz="2200" dirty="0">
                <a:latin typeface="+mn-ea"/>
              </a:rPr>
              <a:t>25 </a:t>
            </a:r>
            <a:r>
              <a:rPr lang="zh-CN" altLang="en-US" sz="2200" dirty="0">
                <a:latin typeface="+mn-ea"/>
              </a:rPr>
              <a:t>把那些城和全平原，并城里所有的居民，连地上生长的，都毁灭了。 </a:t>
            </a:r>
            <a:r>
              <a:rPr lang="en-US" altLang="zh-CN" sz="2200" b="1" dirty="0">
                <a:solidFill>
                  <a:srgbClr val="0000FF"/>
                </a:solidFill>
                <a:latin typeface="+mn-ea"/>
              </a:rPr>
              <a:t>26 </a:t>
            </a:r>
            <a:r>
              <a:rPr lang="zh-CN" altLang="en-US" sz="2200" b="1" dirty="0">
                <a:solidFill>
                  <a:srgbClr val="0000FF"/>
                </a:solidFill>
                <a:latin typeface="+mn-ea"/>
              </a:rPr>
              <a:t>罗得的妻子在后边回头一看，就变成了一根盐柱。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27 </a:t>
            </a:r>
            <a:r>
              <a:rPr lang="zh-CN" altLang="en-US" sz="2200" dirty="0">
                <a:latin typeface="+mn-ea"/>
              </a:rPr>
              <a:t>亚伯拉罕清早起来，到了他从前站在耶和华面前的地方， </a:t>
            </a:r>
            <a:r>
              <a:rPr lang="en-US" altLang="zh-CN" sz="2200" dirty="0">
                <a:latin typeface="+mn-ea"/>
              </a:rPr>
              <a:t>28 </a:t>
            </a:r>
            <a:r>
              <a:rPr lang="zh-CN" altLang="en-US" sz="2200" dirty="0">
                <a:latin typeface="+mn-ea"/>
              </a:rPr>
              <a:t>向所多玛和蛾摩拉与平原的全地观看，不料，那地方烟气上腾，如同烧窑一般。 </a:t>
            </a:r>
            <a:r>
              <a:rPr lang="en-US" altLang="zh-CN" sz="2200" dirty="0">
                <a:latin typeface="+mn-ea"/>
              </a:rPr>
              <a:t>29 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当　神毁灭平原诸城的时候，他记念亚伯拉罕，正在倾覆罗得所住之城的时候，就打发罗得从倾覆之中出来。</a:t>
            </a:r>
            <a:endParaRPr lang="en-US" sz="2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066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3600" dirty="0"/>
              <a:t>为什么救罗得？</a:t>
            </a:r>
            <a:endParaRPr lang="en-US" altLang="zh-CN" sz="3600" dirty="0"/>
          </a:p>
          <a:p>
            <a:endParaRPr lang="en-US" altLang="zh-CN" sz="2200" dirty="0"/>
          </a:p>
          <a:p>
            <a:r>
              <a:rPr lang="zh-CN" altLang="en-US" sz="2200" dirty="0"/>
              <a:t>‪创世记‬</a:t>
            </a:r>
            <a:r>
              <a:rPr lang="en-US" altLang="zh-CN" sz="2200" dirty="0"/>
              <a:t>19:29  </a:t>
            </a:r>
            <a:r>
              <a:rPr lang="zh-CN" altLang="en-US" sz="2200" dirty="0"/>
              <a:t>当神毁灭平原诸城的时候，</a:t>
            </a:r>
            <a:r>
              <a:rPr lang="zh-CN" altLang="en-US" sz="2200" b="1" dirty="0">
                <a:solidFill>
                  <a:srgbClr val="FF0000"/>
                </a:solidFill>
              </a:rPr>
              <a:t>他记念亚伯拉罕</a:t>
            </a:r>
            <a:r>
              <a:rPr lang="zh-CN" altLang="en-US" sz="2200" dirty="0"/>
              <a:t>，正在倾覆罗得所住之城的时候，就打发罗得从倾覆之中出来。</a:t>
            </a:r>
          </a:p>
          <a:p>
            <a:endParaRPr lang="en-US" altLang="zh-CN" dirty="0"/>
          </a:p>
          <a:p>
            <a:endParaRPr lang="en-US" altLang="zh-CN" sz="2200" dirty="0">
              <a:latin typeface="+mn-ea"/>
            </a:endParaRPr>
          </a:p>
          <a:p>
            <a:r>
              <a:rPr lang="zh-CN" altLang="en-US" sz="2200" dirty="0">
                <a:latin typeface="+mn-ea"/>
              </a:rPr>
              <a:t>彼得后书‬</a:t>
            </a:r>
            <a:r>
              <a:rPr lang="en-US" altLang="zh-CN" sz="2200" dirty="0">
                <a:latin typeface="+mn-ea"/>
              </a:rPr>
              <a:t>2:5</a:t>
            </a:r>
            <a:r>
              <a:rPr lang="zh-CN" altLang="en-US" sz="2200" dirty="0">
                <a:latin typeface="+mn-ea"/>
              </a:rPr>
              <a:t>神也没有宽容上古的世代，曾叫洪水临到那不敬虔的世代，却保护了传义道的挪亚一家八口。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200" dirty="0">
                <a:latin typeface="+mn-ea"/>
              </a:rPr>
              <a:t>7 </a:t>
            </a:r>
            <a:r>
              <a:rPr lang="zh-CN" altLang="en-US" sz="2200" dirty="0">
                <a:latin typeface="+mn-ea"/>
              </a:rPr>
              <a:t>只搭救了</a:t>
            </a:r>
            <a:r>
              <a:rPr lang="zh-CN" altLang="en-US" sz="2200" b="1" dirty="0">
                <a:solidFill>
                  <a:srgbClr val="FF0000"/>
                </a:solidFill>
                <a:latin typeface="+mn-ea"/>
              </a:rPr>
              <a:t>那常为恶人淫行忧伤的义人罗得</a:t>
            </a:r>
            <a:r>
              <a:rPr lang="zh-CN" altLang="en-US" sz="2200" dirty="0">
                <a:latin typeface="+mn-ea"/>
              </a:rPr>
              <a:t>。（ </a:t>
            </a:r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因为那义人住在他们中间，看见听见他们不法的事，他的义心就天天伤痛。）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主知道搭救敬虔的人脱离试探，把不义的人留在刑罚之下，等候审判的日子。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5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200" dirty="0">
                <a:latin typeface="+mn-ea"/>
              </a:rPr>
              <a:t>创世记‬</a:t>
            </a:r>
            <a:r>
              <a:rPr lang="en-US" altLang="zh-CN" sz="2200" dirty="0">
                <a:latin typeface="+mn-ea"/>
              </a:rPr>
              <a:t>19:26 </a:t>
            </a:r>
            <a:r>
              <a:rPr lang="zh-CN" altLang="en-US" sz="2200" dirty="0">
                <a:latin typeface="+mn-ea"/>
              </a:rPr>
              <a:t>和合本</a:t>
            </a:r>
          </a:p>
          <a:p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26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罗得的妻子在后边回头一看，就变成了一根盐柱。</a:t>
            </a:r>
            <a:endParaRPr lang="en-US" altLang="zh-CN" sz="2200" dirty="0">
              <a:solidFill>
                <a:srgbClr val="FF0000"/>
              </a:solidFill>
              <a:latin typeface="+mn-ea"/>
            </a:endParaRPr>
          </a:p>
          <a:p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问自己会不会变成了一根盐柱？</a:t>
            </a:r>
            <a:endParaRPr lang="en-US" altLang="zh-CN" sz="3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17: 29 </a:t>
            </a:r>
            <a:r>
              <a:rPr lang="zh-CN" altLang="en-US" sz="2200" dirty="0"/>
              <a:t>到罗得出所多玛的那日，就有火与硫磺从天上降下来，把他们全都灭了。 </a:t>
            </a:r>
            <a:r>
              <a:rPr lang="en-US" altLang="zh-CN" sz="2200" dirty="0"/>
              <a:t>30 </a:t>
            </a:r>
            <a:r>
              <a:rPr lang="zh-CN" altLang="en-US" sz="2200" dirty="0"/>
              <a:t>人子显现的日子也要这样。 </a:t>
            </a:r>
            <a:r>
              <a:rPr lang="en-US" altLang="zh-CN" sz="2200" dirty="0"/>
              <a:t>31 </a:t>
            </a:r>
            <a:r>
              <a:rPr lang="zh-CN" altLang="en-US" sz="2200" dirty="0"/>
              <a:t>当那日，人在房上，器具在屋里，不要下来拿；人在田里，也不要回家。 </a:t>
            </a:r>
            <a:r>
              <a:rPr lang="en-US" altLang="zh-CN" sz="2200" dirty="0"/>
              <a:t>32 </a:t>
            </a:r>
            <a:r>
              <a:rPr lang="zh-CN" altLang="en-US" sz="2200" dirty="0"/>
              <a:t>你们要回想罗得的妻子。 </a:t>
            </a:r>
            <a:r>
              <a:rPr lang="en-US" altLang="zh-CN" sz="2200" dirty="0"/>
              <a:t>33 </a:t>
            </a:r>
            <a:r>
              <a:rPr lang="zh-CN" altLang="en-US" sz="2200" dirty="0"/>
              <a:t>凡想要保全生命的，必丧掉生命；凡丧掉生命的，必救活生命。</a:t>
            </a:r>
            <a:endParaRPr lang="en-US" altLang="zh-CN" sz="2200" dirty="0"/>
          </a:p>
          <a:p>
            <a:endParaRPr lang="zh-CN" altLang="en-US" sz="2200" dirty="0"/>
          </a:p>
          <a:p>
            <a:r>
              <a:rPr lang="zh-CN" altLang="en-US" sz="2200" dirty="0"/>
              <a:t>马太福音‬</a:t>
            </a:r>
            <a:r>
              <a:rPr lang="en-US" altLang="zh-CN" sz="2200" dirty="0"/>
              <a:t>6:24  “</a:t>
            </a:r>
            <a:r>
              <a:rPr lang="zh-CN" altLang="en-US" sz="2200" dirty="0"/>
              <a:t>一个人不能侍奉两个主；不是恶这个、爱那个，就是重这个、轻那个。你们不能又侍奉　神，又侍奉玛门（“玛门”是“财利”的意思）。”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CN" altLang="en-US" sz="2200" dirty="0"/>
              <a:t>‪路加福音‬</a:t>
            </a:r>
            <a:r>
              <a:rPr lang="en-US" altLang="zh-CN" sz="2200" dirty="0"/>
              <a:t>9:62 </a:t>
            </a:r>
            <a:r>
              <a:rPr lang="zh-CN" altLang="en-US" sz="2200" dirty="0"/>
              <a:t>耶稣说：“手扶着犁向后看的，不配进　神的国。”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zh-TW" altLang="en-US" sz="2200" dirty="0"/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希伯來書‬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12:1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我們既有這許多的見證人，如同雲彩圍着我們，就當放下各樣的重擔，脫去容易纏累我們的罪，存心忍耐，奔那擺在我們前頭的路程，</a:t>
            </a:r>
            <a:r>
              <a:rPr lang="zh-CN" altLang="en-US" sz="2200" dirty="0"/>
              <a:t>‪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3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="" xmlns:a16="http://schemas.microsoft.com/office/drawing/2014/main" id="{57779FFD-0265-5B54-7F47-2D7638AD8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F96B197-E407-19C8-BF9C-5FC48CB5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flipH="1" flipV="1">
            <a:off x="8266254" y="5346354"/>
            <a:ext cx="152816" cy="856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10400" y="238897"/>
            <a:ext cx="749644" cy="2702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31892" y="238897"/>
            <a:ext cx="510746" cy="637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5" y="4283676"/>
            <a:ext cx="2199502" cy="329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885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r>
              <a:rPr lang="zh-CN" altLang="en-US" sz="2800" dirty="0">
                <a:latin typeface="+mn-ea"/>
              </a:rPr>
              <a:t>圣经中心人物</a:t>
            </a:r>
            <a:r>
              <a:rPr lang="en-US" altLang="zh-CN" sz="2800" dirty="0">
                <a:latin typeface="+mn-ea"/>
              </a:rPr>
              <a:t>:</a:t>
            </a:r>
            <a:r>
              <a:rPr lang="zh-CN" altLang="en-US" sz="2800" dirty="0">
                <a:latin typeface="+mn-ea"/>
              </a:rPr>
              <a:t> </a:t>
            </a:r>
            <a:r>
              <a:rPr lang="zh-CN" altLang="en-US" sz="3200" dirty="0"/>
              <a:t>耶稣</a:t>
            </a:r>
            <a:endParaRPr lang="en-US" altLang="zh-CN" sz="28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福音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救恩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愛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罪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審判</a:t>
            </a:r>
            <a:r>
              <a:rPr lang="en-US" altLang="zh-CN" sz="2800" dirty="0">
                <a:latin typeface="+mn-ea"/>
              </a:rPr>
              <a:t>/</a:t>
            </a:r>
            <a:r>
              <a:rPr lang="zh-CN" altLang="en-US" sz="2800" dirty="0">
                <a:latin typeface="+mn-ea"/>
              </a:rPr>
              <a:t>公義</a:t>
            </a:r>
            <a:endParaRPr lang="en-US" altLang="zh-CN" sz="28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申命记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29:23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又看见遍地有硫磺，有盐卤，有火迹，没有耕种，没有出产，连草都不生长，好像耶和华在忿怒中所倾覆的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、押玛、洗扁一样。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以赛亚书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1:9 9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若不是万军之耶和华给我们稍留余种，我们早已像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的样子了。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耶利米书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‬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49:18 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耶和华说：必无人住在那里，也无人在其中寄居，要像</a:t>
            </a:r>
            <a:r>
              <a:rPr lang="zh-CN" altLang="en-US" sz="2400" dirty="0">
                <a:solidFill>
                  <a:srgbClr val="0000FF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所多玛、蛾摩拉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，和邻近的城邑倾覆的时候一样。</a:t>
            </a:r>
            <a:endParaRPr lang="en-US" altLang="zh-CN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以西结书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16 ,</a:t>
            </a:r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1" dirty="0">
                <a:latin typeface="DengXian" panose="02010600030101010101" pitchFamily="2" charset="-122"/>
                <a:ea typeface="DengXian" panose="02010600030101010101" pitchFamily="2" charset="-122"/>
              </a:rPr>
              <a:t>阿摩司书 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</a:p>
          <a:p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马太福音‬</a:t>
            </a:r>
            <a:r>
              <a:rPr lang="en-US" altLang="zh-CN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10:15 </a:t>
            </a:r>
            <a:r>
              <a:rPr lang="zh-CN" altLang="en-US" sz="24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我实在告诉你们，当审判的日子，所多玛和蛾摩拉所受的，比那城还容易受呢！”</a:t>
            </a:r>
            <a:endParaRPr lang="en-US" altLang="zh-CN" sz="240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15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703" y="313038"/>
            <a:ext cx="1140116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‪‪</a:t>
            </a:r>
            <a:endParaRPr lang="en-US" altLang="zh-CN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0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啟示錄‬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20:9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他們上來遍滿了全地，圍住聖徒的營與蒙愛的城，就有火從天降下，燒滅了他們。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那迷惑他們的魔鬼被扔在硫磺的火湖裏，就是獸和假先知所在的地方。他們必晝夜受痛苦，直到永永遠遠。</a:t>
            </a:r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‪彼得後書‬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3:10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但主的日子要像賊來到一樣。那日，天必大有響聲廢去，有形質的都要被烈火銷化，地和其上的物都要燒盡了。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11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這一切既然都要如此銷化，你們為人該當怎樣聖潔，怎樣敬虔， </a:t>
            </a:r>
            <a:r>
              <a:rPr lang="en-US" altLang="zh-TW" sz="2200" dirty="0">
                <a:latin typeface="DengXian" panose="02010600030101010101" pitchFamily="2" charset="-122"/>
                <a:ea typeface="DengXian" panose="02010600030101010101" pitchFamily="2" charset="-122"/>
              </a:rPr>
              <a:t>12 </a:t>
            </a:r>
            <a:r>
              <a:rPr lang="zh-TW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切切仰望神的日子來到。在那日，天被火燒就銷化了，有形質的都要被烈火鎔化。</a:t>
            </a:r>
            <a:endParaRPr lang="en-US" altLang="zh-TW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altLang="zh-CN" sz="2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200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彼得后书‬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2:6  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又判定所多玛、蛾摩拉，将二城倾覆，焚烧成灰，作为</a:t>
            </a:r>
            <a:r>
              <a:rPr lang="zh-CN" altLang="en-US" sz="32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后世不敬虔人的鉴戒；</a:t>
            </a:r>
            <a:endParaRPr lang="en-US" altLang="zh-CN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8" y="115609"/>
            <a:ext cx="118665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19:30-38 </a:t>
            </a:r>
          </a:p>
          <a:p>
            <a:r>
              <a:rPr lang="en-US" altLang="zh-CN" sz="2200" dirty="0">
                <a:latin typeface="+mn-ea"/>
              </a:rPr>
              <a:t>30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罗得因为怕住在琐珥，就同他两个女儿从琐珥上去，住在山里；他和两个女儿住在一个洞里。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31 </a:t>
            </a:r>
            <a:r>
              <a:rPr lang="zh-CN" altLang="en-US" sz="2200" dirty="0">
                <a:latin typeface="+mn-ea"/>
              </a:rPr>
              <a:t>大女儿对小女儿说：“我们的父亲老了，地上又无人按着世上的常规进到我们这里。 </a:t>
            </a:r>
            <a:r>
              <a:rPr lang="en-US" altLang="zh-CN" sz="2200" dirty="0">
                <a:latin typeface="+mn-ea"/>
              </a:rPr>
              <a:t>32 </a:t>
            </a:r>
            <a:r>
              <a:rPr lang="zh-CN" altLang="en-US" sz="2200" dirty="0">
                <a:latin typeface="+mn-ea"/>
              </a:rPr>
              <a:t>来！我们可以叫父亲喝酒，与他同寝。这样，我们好从他存留后裔。” </a:t>
            </a:r>
            <a:r>
              <a:rPr lang="en-US" altLang="zh-CN" sz="2200" dirty="0">
                <a:latin typeface="+mn-ea"/>
              </a:rPr>
              <a:t>33 </a:t>
            </a:r>
            <a:r>
              <a:rPr lang="zh-CN" altLang="en-US" sz="2200" dirty="0">
                <a:latin typeface="+mn-ea"/>
              </a:rPr>
              <a:t>于是，那夜她们叫父亲喝酒，大女儿就进去和她父亲同寝；她几时躺下，几时起来，父亲都不知道。 </a:t>
            </a:r>
            <a:r>
              <a:rPr lang="en-US" altLang="zh-CN" sz="2200" dirty="0">
                <a:latin typeface="+mn-ea"/>
              </a:rPr>
              <a:t>34 </a:t>
            </a:r>
            <a:r>
              <a:rPr lang="zh-CN" altLang="en-US" sz="2200" dirty="0">
                <a:latin typeface="+mn-ea"/>
              </a:rPr>
              <a:t>第二天，大女儿对小女儿说：“我昨夜与父亲同寝。今夜我们再叫他喝酒，你可以进去与他同寝。这样，我们好从父亲存留后裔。” </a:t>
            </a:r>
            <a:r>
              <a:rPr lang="en-US" altLang="zh-CN" sz="2200" dirty="0">
                <a:latin typeface="+mn-ea"/>
              </a:rPr>
              <a:t>35 </a:t>
            </a:r>
            <a:r>
              <a:rPr lang="zh-CN" altLang="en-US" sz="2200" dirty="0">
                <a:latin typeface="+mn-ea"/>
              </a:rPr>
              <a:t>于是，那夜她们又叫父亲喝酒，小女儿起来与她父亲同寝；她几时躺下，几时起来，父亲都不知道。 </a:t>
            </a:r>
            <a:r>
              <a:rPr lang="en-US" altLang="zh-CN" sz="2200" dirty="0">
                <a:latin typeface="+mn-ea"/>
              </a:rPr>
              <a:t>36 </a:t>
            </a:r>
            <a:r>
              <a:rPr lang="zh-CN" altLang="en-US" sz="2200" dirty="0">
                <a:latin typeface="+mn-ea"/>
              </a:rPr>
              <a:t>这样，罗得的两个女儿都从她父亲怀了孕。 </a:t>
            </a:r>
            <a:r>
              <a:rPr lang="en-US" altLang="zh-CN" sz="2200" dirty="0">
                <a:latin typeface="+mn-ea"/>
              </a:rPr>
              <a:t>37 </a:t>
            </a:r>
            <a:r>
              <a:rPr lang="zh-CN" altLang="en-US" sz="2200" dirty="0">
                <a:latin typeface="+mn-ea"/>
              </a:rPr>
              <a:t>大女儿生了儿子，给他起名叫摩押，就是现今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摩押人的始祖</a:t>
            </a:r>
            <a:r>
              <a:rPr lang="zh-CN" altLang="en-US" sz="2200" dirty="0">
                <a:latin typeface="+mn-ea"/>
              </a:rPr>
              <a:t>。 </a:t>
            </a:r>
            <a:r>
              <a:rPr lang="en-US" altLang="zh-CN" sz="2200" dirty="0">
                <a:latin typeface="+mn-ea"/>
              </a:rPr>
              <a:t>38 </a:t>
            </a:r>
            <a:r>
              <a:rPr lang="zh-CN" altLang="en-US" sz="2200" dirty="0">
                <a:latin typeface="+mn-ea"/>
              </a:rPr>
              <a:t>小女儿也生了儿子，给他起名叫便亚米，就是现今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亚扪人的始祖</a:t>
            </a:r>
            <a:r>
              <a:rPr lang="zh-CN" altLang="en-US" sz="2200" dirty="0">
                <a:latin typeface="+mn-ea"/>
              </a:rPr>
              <a:t>。。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18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0E7DF1-00C3-1E69-3BA4-1F1F3FA5442E}"/>
              </a:ext>
            </a:extLst>
          </p:cNvPr>
          <p:cNvSpPr txBox="1"/>
          <p:nvPr/>
        </p:nvSpPr>
        <p:spPr>
          <a:xfrm>
            <a:off x="500877" y="72011"/>
            <a:ext cx="11223702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亚当之约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400" dirty="0"/>
              <a:t>1:28  </a:t>
            </a:r>
            <a:r>
              <a:rPr lang="zh-CN" altLang="en-US" sz="2400" dirty="0"/>
              <a:t>神就</a:t>
            </a:r>
            <a:r>
              <a:rPr lang="zh-CN" altLang="en-US" sz="2400" b="1" dirty="0">
                <a:solidFill>
                  <a:srgbClr val="FF0000"/>
                </a:solidFill>
              </a:rPr>
              <a:t>赐福</a:t>
            </a:r>
            <a:r>
              <a:rPr lang="zh-CN" altLang="en-US" sz="2400" dirty="0"/>
              <a:t>给他们，又对他们说，要</a:t>
            </a:r>
            <a:r>
              <a:rPr lang="zh-CN" altLang="en-US" sz="2400" b="1" dirty="0">
                <a:solidFill>
                  <a:srgbClr val="0000FF"/>
                </a:solidFill>
              </a:rPr>
              <a:t>生养众多</a:t>
            </a:r>
            <a:r>
              <a:rPr lang="zh-CN" altLang="en-US" sz="2400" dirty="0"/>
              <a:t>，遍满地面，</a:t>
            </a:r>
            <a:r>
              <a:rPr lang="zh-CN" altLang="en-US" sz="2400" b="1" dirty="0">
                <a:solidFill>
                  <a:srgbClr val="0000FF"/>
                </a:solidFill>
              </a:rPr>
              <a:t>治理</a:t>
            </a:r>
            <a:r>
              <a:rPr lang="zh-CN" altLang="en-US" sz="2400" dirty="0"/>
              <a:t>这地。也要</a:t>
            </a:r>
            <a:r>
              <a:rPr lang="zh-CN" altLang="en-US" sz="2400" b="1" dirty="0">
                <a:solidFill>
                  <a:srgbClr val="0000FF"/>
                </a:solidFill>
              </a:rPr>
              <a:t>管理</a:t>
            </a:r>
            <a:r>
              <a:rPr lang="zh-CN" altLang="en-US" sz="2400" dirty="0"/>
              <a:t>海里的鱼，空中的鸟，和地上各样行动的活物。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2:15</a:t>
            </a:r>
            <a:r>
              <a:rPr lang="zh-CN" altLang="en-US" sz="2400" dirty="0"/>
              <a:t>耶和华神将那人安置在伊甸园，使他</a:t>
            </a:r>
            <a:r>
              <a:rPr lang="zh-CN" altLang="en-US" sz="2400" b="1" dirty="0">
                <a:solidFill>
                  <a:srgbClr val="0000FF"/>
                </a:solidFill>
              </a:rPr>
              <a:t>修理看守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2:16 </a:t>
            </a:r>
            <a:r>
              <a:rPr lang="zh-CN" altLang="en-US" sz="2400" dirty="0"/>
              <a:t>耶和华神吩咐他说，园中各样树上的果子，你可以随意吃。 </a:t>
            </a:r>
            <a:r>
              <a:rPr lang="en-US" altLang="zh-CN" sz="2400" dirty="0"/>
              <a:t>17 </a:t>
            </a:r>
            <a:r>
              <a:rPr lang="zh-CN" altLang="en-US" sz="2400" b="1" dirty="0">
                <a:solidFill>
                  <a:srgbClr val="FF0000"/>
                </a:solidFill>
              </a:rPr>
              <a:t>只是分别善恶树上的果子，你不可吃，因为你吃的日子必定死 。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endParaRPr lang="en-US" altLang="zh-CN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/>
              <a:t>原则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神人同工 </a:t>
            </a:r>
          </a:p>
          <a:p>
            <a:pPr algn="ctr"/>
            <a:endParaRPr lang="zh-CN" altLang="en-US" sz="2800" dirty="0"/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神创造</a:t>
            </a:r>
            <a:r>
              <a:rPr lang="en-US" altLang="zh-CN" sz="2800" b="1" dirty="0">
                <a:solidFill>
                  <a:srgbClr val="FF0000"/>
                </a:solidFill>
              </a:rPr>
              <a:t>: </a:t>
            </a:r>
            <a:r>
              <a:rPr lang="zh-CN" altLang="en-US" sz="2800" b="1" dirty="0">
                <a:solidFill>
                  <a:srgbClr val="FF0000"/>
                </a:solidFill>
              </a:rPr>
              <a:t>賜福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algn="ctr"/>
            <a:endParaRPr lang="en-US" altLang="zh-CN" sz="2800" dirty="0"/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人的责任</a:t>
            </a:r>
            <a:r>
              <a:rPr lang="en-US" altLang="zh-CN" sz="2800" b="1" dirty="0">
                <a:solidFill>
                  <a:srgbClr val="0000FF"/>
                </a:solidFill>
              </a:rPr>
              <a:t>: </a:t>
            </a:r>
            <a:r>
              <a:rPr lang="zh-CN" altLang="en-US" sz="2800" b="1" dirty="0">
                <a:solidFill>
                  <a:srgbClr val="0000FF"/>
                </a:solidFill>
              </a:rPr>
              <a:t>管理，治理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	          </a:t>
            </a:r>
            <a:r>
              <a:rPr lang="zh-CN" altLang="en-US" sz="2800" b="1" dirty="0">
                <a:solidFill>
                  <a:srgbClr val="0000FF"/>
                </a:solidFill>
              </a:rPr>
              <a:t>顺服，遵令</a:t>
            </a:r>
          </a:p>
          <a:p>
            <a:pPr algn="ctr"/>
            <a:r>
              <a:rPr lang="zh-CN" altLang="en-US" sz="2800" b="1" dirty="0">
                <a:solidFill>
                  <a:srgbClr val="0000FF"/>
                </a:solidFill>
              </a:rPr>
              <a:t>                    延福 </a:t>
            </a:r>
            <a:r>
              <a:rPr lang="en-US" altLang="zh-CN" sz="2800" b="1" dirty="0">
                <a:solidFill>
                  <a:srgbClr val="0000FF"/>
                </a:solidFill>
              </a:rPr>
              <a:t>- </a:t>
            </a:r>
            <a:r>
              <a:rPr lang="zh-CN" altLang="en-US" sz="2800" b="1" dirty="0">
                <a:solidFill>
                  <a:srgbClr val="0000FF"/>
                </a:solidFill>
              </a:rPr>
              <a:t>遍滿全地</a:t>
            </a:r>
          </a:p>
        </p:txBody>
      </p:sp>
    </p:spTree>
    <p:extLst>
      <p:ext uri="{BB962C8B-B14F-4D97-AF65-F5344CB8AC3E}">
        <p14:creationId xmlns:p14="http://schemas.microsoft.com/office/powerpoint/2010/main" val="135384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852F1-68DD-170D-2737-4AAF9EBB6B4F}"/>
              </a:ext>
            </a:extLst>
          </p:cNvPr>
          <p:cNvSpPr txBox="1"/>
          <p:nvPr/>
        </p:nvSpPr>
        <p:spPr>
          <a:xfrm>
            <a:off x="123009" y="115610"/>
            <a:ext cx="1167357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/>
              <a:t>‪</a:t>
            </a:r>
            <a:r>
              <a:rPr lang="zh-CN" altLang="en-US" sz="2200" dirty="0">
                <a:latin typeface="+mn-ea"/>
              </a:rPr>
              <a:t>‪‪</a:t>
            </a:r>
            <a:r>
              <a:rPr lang="zh-CN" altLang="en-US" sz="2200" b="1" dirty="0">
                <a:latin typeface="+mn-ea"/>
              </a:rPr>
              <a:t>创世记‬</a:t>
            </a:r>
            <a:r>
              <a:rPr lang="en-US" altLang="zh-CN" sz="2200" b="1" dirty="0">
                <a:latin typeface="+mn-ea"/>
              </a:rPr>
              <a:t>20:1-18 </a:t>
            </a:r>
          </a:p>
          <a:p>
            <a:r>
              <a:rPr lang="en-US" altLang="zh-CN" sz="2200" dirty="0">
                <a:latin typeface="+mn-ea"/>
              </a:rPr>
              <a:t>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亚伯拉罕从那里向南地迁去，寄居在加低斯和书珥中间的基拉耳。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亚伯拉罕称他的妻撒拉为妹子，基拉耳王亚比米勒差人把撒拉取了去。</a:t>
            </a:r>
            <a:r>
              <a:rPr lang="zh-CN" altLang="en-US" sz="2200" dirty="0">
                <a:latin typeface="+mn-ea"/>
              </a:rPr>
              <a:t> </a:t>
            </a:r>
            <a:r>
              <a:rPr lang="en-US" altLang="zh-CN" sz="2200" dirty="0">
                <a:latin typeface="+mn-ea"/>
              </a:rPr>
              <a:t>3 </a:t>
            </a:r>
            <a:r>
              <a:rPr lang="zh-CN" altLang="en-US" sz="2200" dirty="0">
                <a:latin typeface="+mn-ea"/>
              </a:rPr>
              <a:t>但夜间，　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神来，在梦中对亚比米勒说：“你是个死人哪！因为你取了那女人来；她原是别人的妻子。” </a:t>
            </a:r>
            <a:r>
              <a:rPr lang="en-US" altLang="zh-CN" sz="2200" dirty="0">
                <a:latin typeface="+mn-ea"/>
              </a:rPr>
              <a:t>4 </a:t>
            </a:r>
            <a:r>
              <a:rPr lang="zh-CN" altLang="en-US" sz="2200" dirty="0">
                <a:latin typeface="+mn-ea"/>
              </a:rPr>
              <a:t>亚比米勒却还没有亲近撒拉；他说：“主啊，连有义的国，你也要毁灭吗？ </a:t>
            </a:r>
            <a:r>
              <a:rPr lang="en-US" altLang="zh-CN" sz="2200" dirty="0">
                <a:latin typeface="+mn-ea"/>
              </a:rPr>
              <a:t>5 </a:t>
            </a:r>
            <a:r>
              <a:rPr lang="zh-CN" altLang="en-US" sz="2200" dirty="0">
                <a:latin typeface="+mn-ea"/>
              </a:rPr>
              <a:t>那人岂不是自己对我说‘她是我的妹子’吗？就是女人也自己说：‘他是我的哥哥。’我做这事是心正手洁的。” </a:t>
            </a:r>
            <a:r>
              <a:rPr lang="en-US" altLang="zh-CN" sz="2200" dirty="0">
                <a:latin typeface="+mn-ea"/>
              </a:rPr>
              <a:t>6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　神在梦中对他说：“我知道你做这事是心中正直；我也拦阻了你，免得你得罪我，所以我不容你沾着她。 </a:t>
            </a:r>
            <a:r>
              <a:rPr lang="en-US" altLang="zh-CN" sz="2200" dirty="0">
                <a:solidFill>
                  <a:srgbClr val="FF0000"/>
                </a:solidFill>
                <a:latin typeface="+mn-ea"/>
              </a:rPr>
              <a:t>7 </a:t>
            </a:r>
            <a:r>
              <a:rPr lang="zh-CN" altLang="en-US" sz="2200" dirty="0">
                <a:solidFill>
                  <a:srgbClr val="FF0000"/>
                </a:solidFill>
                <a:latin typeface="+mn-ea"/>
              </a:rPr>
              <a:t>现在你把这人的妻子归还他；因为他是先知，他要为你祷告，使你存活。你若不归还他，你当知道，你和你所有的人都必要死。”</a:t>
            </a:r>
          </a:p>
          <a:p>
            <a:r>
              <a:rPr lang="en-US" altLang="zh-CN" sz="2200" dirty="0">
                <a:latin typeface="+mn-ea"/>
              </a:rPr>
              <a:t>8 </a:t>
            </a:r>
            <a:r>
              <a:rPr lang="zh-CN" altLang="en-US" sz="2200" dirty="0">
                <a:latin typeface="+mn-ea"/>
              </a:rPr>
              <a:t>亚比米勒清早起来，召了众臣仆来，将这些事都说给他们听，他们都甚惧怕。 </a:t>
            </a:r>
            <a:r>
              <a:rPr lang="en-US" altLang="zh-CN" sz="2200" dirty="0">
                <a:latin typeface="+mn-ea"/>
              </a:rPr>
              <a:t>9 </a:t>
            </a:r>
            <a:r>
              <a:rPr lang="zh-CN" altLang="en-US" sz="2200" dirty="0">
                <a:latin typeface="+mn-ea"/>
              </a:rPr>
              <a:t>亚比米勒召了亚伯拉罕来，对他说：“你怎么向我这样行呢？我在什么事上得罪了你，你竟使我和我国里的人陷在大罪里？你向我行不当行的事了！” </a:t>
            </a:r>
            <a:r>
              <a:rPr lang="en-US" altLang="zh-CN" sz="2200" dirty="0">
                <a:latin typeface="+mn-ea"/>
              </a:rPr>
              <a:t>10 </a:t>
            </a:r>
            <a:r>
              <a:rPr lang="zh-CN" altLang="en-US" sz="2200" dirty="0">
                <a:latin typeface="+mn-ea"/>
              </a:rPr>
              <a:t>亚比米勒又对亚伯拉罕说：“你见了什么才做这事呢？”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11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亚伯拉罕说：“我以为这地方的人总不惧怕　神，必为我妻子的缘故杀我。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12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况且她也实在是我的妹子；她与我是同父异母，后来作了我的妻子。 </a:t>
            </a:r>
            <a:r>
              <a:rPr lang="en-US" altLang="zh-CN" sz="2200" dirty="0">
                <a:solidFill>
                  <a:srgbClr val="0000FF"/>
                </a:solidFill>
                <a:latin typeface="+mn-ea"/>
              </a:rPr>
              <a:t>13 </a:t>
            </a:r>
            <a:r>
              <a:rPr lang="zh-CN" altLang="en-US" sz="2200" dirty="0">
                <a:solidFill>
                  <a:srgbClr val="0000FF"/>
                </a:solidFill>
                <a:latin typeface="+mn-ea"/>
              </a:rPr>
              <a:t>当　神叫我离开父家、飘流在外的时候，我对她说：‘我们无论走到什么地方，你可以对人说：他是我的哥哥；这就是你待我的恩典了。</a:t>
            </a:r>
            <a:r>
              <a:rPr lang="zh-CN" altLang="en-US" sz="2200" dirty="0">
                <a:latin typeface="+mn-ea"/>
              </a:rPr>
              <a:t>’” </a:t>
            </a:r>
            <a:r>
              <a:rPr lang="en-US" altLang="zh-CN" sz="2200" dirty="0">
                <a:latin typeface="+mn-ea"/>
              </a:rPr>
              <a:t>14 </a:t>
            </a:r>
            <a:r>
              <a:rPr lang="zh-CN" altLang="en-US" sz="2200" dirty="0">
                <a:latin typeface="+mn-ea"/>
              </a:rPr>
              <a:t>亚比米勒把牛、羊、仆婢赐给亚伯拉罕，又把他的妻子撒拉归还他。 </a:t>
            </a:r>
            <a:r>
              <a:rPr lang="en-US" altLang="zh-CN" sz="2200" dirty="0">
                <a:latin typeface="+mn-ea"/>
              </a:rPr>
              <a:t>15 </a:t>
            </a:r>
            <a:r>
              <a:rPr lang="zh-CN" altLang="en-US" sz="2200" dirty="0">
                <a:latin typeface="+mn-ea"/>
              </a:rPr>
              <a:t>亚比米勒又说：“看哪，我的地都在你面前，你可以随意居住”； </a:t>
            </a:r>
            <a:r>
              <a:rPr lang="en-US" altLang="zh-CN" sz="2200" dirty="0">
                <a:latin typeface="+mn-ea"/>
              </a:rPr>
              <a:t>16 </a:t>
            </a:r>
            <a:r>
              <a:rPr lang="zh-CN" altLang="en-US" sz="2200" dirty="0">
                <a:latin typeface="+mn-ea"/>
              </a:rPr>
              <a:t>又对撒拉说：“我给你哥哥一千银子，作为你在阖家人面前遮羞的（“羞”原文作“眼”），你就在众人面前没有不是了。” </a:t>
            </a:r>
            <a:r>
              <a:rPr lang="en-US" altLang="zh-CN" sz="2200" dirty="0">
                <a:latin typeface="+mn-ea"/>
              </a:rPr>
              <a:t>17 </a:t>
            </a:r>
            <a:r>
              <a:rPr lang="zh-CN" altLang="en-US" sz="2200" dirty="0">
                <a:latin typeface="+mn-ea"/>
              </a:rPr>
              <a:t>亚伯拉罕祷告　神，　神就医好了亚比米勒和他的妻子，并他的众女仆，她们便能生育。 </a:t>
            </a:r>
            <a:r>
              <a:rPr lang="en-US" altLang="zh-CN" sz="2200" dirty="0">
                <a:latin typeface="+mn-ea"/>
              </a:rPr>
              <a:t>18 </a:t>
            </a:r>
            <a:r>
              <a:rPr lang="zh-CN" altLang="en-US" sz="2200" dirty="0">
                <a:latin typeface="+mn-ea"/>
              </a:rPr>
              <a:t>因耶和华为亚伯拉罕的妻子撒拉的缘故，已经使亚比米勒家中的妇人不能生育。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03266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13" y="262890"/>
            <a:ext cx="1140116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‪</a:t>
            </a:r>
            <a:endParaRPr lang="en-US" altLang="zh-CN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亚伯拉罕欺骗亞比米勒，给自己辩解用什么理由？</a:t>
            </a:r>
            <a:endParaRPr lang="en-US" altLang="zh-CN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‪</a:t>
            </a:r>
            <a:r>
              <a:rPr lang="zh-CN" altLang="en-US" sz="2200" dirty="0"/>
              <a:t>希伯来书‬</a:t>
            </a:r>
            <a:r>
              <a:rPr lang="en-US" altLang="zh-CN" sz="2200" dirty="0"/>
              <a:t>11:1-2,8-19 1 </a:t>
            </a:r>
            <a:r>
              <a:rPr lang="zh-CN" altLang="en-US" sz="2200" dirty="0"/>
              <a:t>信就是所望之事的实底，是未见之事的确据。 </a:t>
            </a:r>
            <a:r>
              <a:rPr lang="en-US" altLang="zh-CN" sz="2200" dirty="0"/>
              <a:t>2 </a:t>
            </a:r>
            <a:r>
              <a:rPr lang="zh-CN" altLang="en-US" sz="2200" dirty="0"/>
              <a:t>古人在这信上得了美好的证据。</a:t>
            </a:r>
            <a:r>
              <a:rPr lang="en-US" altLang="zh-CN" sz="2200" dirty="0"/>
              <a:t>……</a:t>
            </a:r>
          </a:p>
          <a:p>
            <a:r>
              <a:rPr lang="en-US" altLang="zh-CN" sz="2200" dirty="0"/>
              <a:t>8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，蒙召的时候就</a:t>
            </a:r>
            <a:r>
              <a:rPr lang="zh-CN" altLang="en-US" sz="2200" dirty="0">
                <a:solidFill>
                  <a:srgbClr val="FF0000"/>
                </a:solidFill>
              </a:rPr>
              <a:t>遵命出去</a:t>
            </a:r>
            <a:r>
              <a:rPr lang="zh-CN" altLang="en-US" sz="2200" dirty="0"/>
              <a:t>，往将来要得为业的地方去；出去的时候，还不知往哪里去。 </a:t>
            </a:r>
            <a:r>
              <a:rPr lang="en-US" altLang="zh-CN" sz="2200" dirty="0"/>
              <a:t>9 </a:t>
            </a:r>
            <a:r>
              <a:rPr lang="zh-CN" altLang="en-US" sz="2200" dirty="0"/>
              <a:t>他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，就在所</a:t>
            </a:r>
            <a:r>
              <a:rPr lang="zh-CN" altLang="en-US" sz="2200" dirty="0">
                <a:solidFill>
                  <a:srgbClr val="FF0000"/>
                </a:solidFill>
              </a:rPr>
              <a:t>应许之地作客</a:t>
            </a:r>
            <a:r>
              <a:rPr lang="zh-CN" altLang="en-US" sz="2200" dirty="0"/>
              <a:t>，好像在异地居住帐棚，与那同蒙一个应许的以撒、雅各一样。 </a:t>
            </a:r>
            <a:r>
              <a:rPr lang="en-US" altLang="zh-CN" sz="2200" dirty="0"/>
              <a:t>10 </a:t>
            </a:r>
            <a:r>
              <a:rPr lang="zh-CN" altLang="en-US" sz="2200" dirty="0"/>
              <a:t>因为他</a:t>
            </a:r>
            <a:r>
              <a:rPr lang="zh-CN" altLang="en-US" sz="2200" dirty="0">
                <a:solidFill>
                  <a:srgbClr val="FF0000"/>
                </a:solidFill>
              </a:rPr>
              <a:t>等候那座有根基的城</a:t>
            </a:r>
            <a:r>
              <a:rPr lang="zh-CN" altLang="en-US" sz="2200" dirty="0"/>
              <a:t>，就是　神所经营所建造的。 </a:t>
            </a:r>
            <a:r>
              <a:rPr lang="en-US" altLang="zh-CN" sz="2200" dirty="0"/>
              <a:t>11 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，连撒拉自己，虽然过了生育的岁数，还能怀孕，因她以为那应许她的是可信的。 </a:t>
            </a:r>
            <a:r>
              <a:rPr lang="en-US" altLang="zh-CN" sz="2200" dirty="0"/>
              <a:t>12 </a:t>
            </a:r>
            <a:r>
              <a:rPr lang="zh-CN" altLang="en-US" sz="2200" dirty="0"/>
              <a:t>所以从一个仿佛已死的人就生出子孙，如同天上的星那样众多，海边的沙那样无数。</a:t>
            </a:r>
            <a:r>
              <a:rPr lang="en-US" altLang="zh-CN" sz="2200" dirty="0"/>
              <a:t>13 </a:t>
            </a:r>
            <a:r>
              <a:rPr lang="zh-CN" altLang="en-US" sz="2200" dirty="0"/>
              <a:t>这些人都是</a:t>
            </a:r>
            <a:r>
              <a:rPr lang="zh-CN" altLang="en-US" sz="2200" dirty="0">
                <a:solidFill>
                  <a:srgbClr val="FF0000"/>
                </a:solidFill>
              </a:rPr>
              <a:t>存着信心死的，并没有得着所应许的；却从远处望见，且欢喜迎接，又承认自己在世上是客旅，是寄居的。 </a:t>
            </a:r>
            <a:r>
              <a:rPr lang="en-US" altLang="zh-CN" sz="2200" dirty="0">
                <a:solidFill>
                  <a:srgbClr val="FF0000"/>
                </a:solidFill>
              </a:rPr>
              <a:t>14 </a:t>
            </a:r>
            <a:r>
              <a:rPr lang="zh-CN" altLang="en-US" sz="2200" dirty="0">
                <a:solidFill>
                  <a:srgbClr val="FF0000"/>
                </a:solidFill>
              </a:rPr>
              <a:t>说这样话的人是表明自己要找一个家乡。 </a:t>
            </a:r>
            <a:r>
              <a:rPr lang="en-US" altLang="zh-CN" sz="2200" dirty="0">
                <a:solidFill>
                  <a:srgbClr val="FF0000"/>
                </a:solidFill>
              </a:rPr>
              <a:t>15 </a:t>
            </a:r>
            <a:r>
              <a:rPr lang="zh-CN" altLang="en-US" sz="2200" dirty="0">
                <a:solidFill>
                  <a:srgbClr val="FF0000"/>
                </a:solidFill>
              </a:rPr>
              <a:t>他们若想念所离开的家乡，还有可以回去的机会。 </a:t>
            </a:r>
            <a:r>
              <a:rPr lang="en-US" altLang="zh-CN" sz="2200" dirty="0">
                <a:solidFill>
                  <a:srgbClr val="FF0000"/>
                </a:solidFill>
              </a:rPr>
              <a:t>16 </a:t>
            </a:r>
            <a:r>
              <a:rPr lang="zh-CN" altLang="en-US" sz="2200" dirty="0">
                <a:solidFill>
                  <a:srgbClr val="FF0000"/>
                </a:solidFill>
              </a:rPr>
              <a:t>他们却羡慕一个更美的家乡，就是在天上的。所以　神被称为他们的　神，并不以为耻，因为他已经给他们预备了一座城。</a:t>
            </a:r>
            <a:r>
              <a:rPr lang="en-US" altLang="zh-CN" sz="2200" dirty="0"/>
              <a:t>17 </a:t>
            </a:r>
            <a:r>
              <a:rPr lang="zh-CN" altLang="en-US" sz="2200" dirty="0"/>
              <a:t>亚伯拉罕</a:t>
            </a:r>
            <a:r>
              <a:rPr lang="zh-CN" altLang="en-US" sz="2400" b="1" u="sng" dirty="0">
                <a:solidFill>
                  <a:srgbClr val="0000FF"/>
                </a:solidFill>
              </a:rPr>
              <a:t>因着信</a:t>
            </a:r>
            <a:r>
              <a:rPr lang="zh-CN" altLang="en-US" sz="2200" dirty="0"/>
              <a:t>，</a:t>
            </a:r>
            <a:r>
              <a:rPr lang="zh-CN" altLang="en-US" sz="2200" dirty="0">
                <a:solidFill>
                  <a:srgbClr val="FF0000"/>
                </a:solidFill>
              </a:rPr>
              <a:t>被试验的时候，就把以撒献上</a:t>
            </a:r>
            <a:r>
              <a:rPr lang="zh-CN" altLang="en-US" sz="2200" dirty="0"/>
              <a:t>；这便是那欢喜领受应许的，将自己独生的儿子献上。 </a:t>
            </a:r>
            <a:r>
              <a:rPr lang="en-US" altLang="zh-CN" sz="2200" dirty="0"/>
              <a:t>18 </a:t>
            </a:r>
            <a:r>
              <a:rPr lang="zh-CN" altLang="en-US" sz="2200" dirty="0"/>
              <a:t>论到这儿子，曾有话说：“从以撒生的才要称为你的后裔。” </a:t>
            </a:r>
            <a:r>
              <a:rPr lang="en-US" altLang="zh-CN" sz="2200" dirty="0"/>
              <a:t>19 </a:t>
            </a:r>
            <a:r>
              <a:rPr lang="zh-CN" altLang="en-US" sz="2200" dirty="0">
                <a:solidFill>
                  <a:srgbClr val="FF0000"/>
                </a:solidFill>
              </a:rPr>
              <a:t>他以为　神还能叫人从</a:t>
            </a:r>
            <a:r>
              <a:rPr lang="zh-CN" altLang="en-US" sz="2200" b="1" u="sng" dirty="0">
                <a:solidFill>
                  <a:srgbClr val="FF0000"/>
                </a:solidFill>
              </a:rPr>
              <a:t>死里复活</a:t>
            </a:r>
            <a:r>
              <a:rPr lang="zh-CN" altLang="en-US" sz="2200" dirty="0"/>
              <a:t>；他也仿佛从死中得回他的儿子来。‪‪</a:t>
            </a:r>
            <a:endParaRPr lang="en-US" altLang="zh-CN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3200" dirty="0"/>
              <a:t>信心之父怎么了？</a:t>
            </a:r>
            <a:endParaRPr lang="en-US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5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4C90BA4-9371-DFD0-14B3-628060890853}"/>
              </a:ext>
            </a:extLst>
          </p:cNvPr>
          <p:cNvSpPr txBox="1"/>
          <p:nvPr/>
        </p:nvSpPr>
        <p:spPr>
          <a:xfrm>
            <a:off x="233243" y="368141"/>
            <a:ext cx="117255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课堂提问与分享 </a:t>
            </a:r>
            <a:r>
              <a:rPr lang="en-US" altLang="zh-CN" sz="3200" b="1" dirty="0"/>
              <a:t>Q&amp;A</a:t>
            </a:r>
          </a:p>
          <a:p>
            <a:pPr algn="ctr"/>
            <a:endParaRPr lang="en-US" altLang="zh-CN" sz="2600" b="1" dirty="0"/>
          </a:p>
          <a:p>
            <a:endParaRPr lang="en-US" altLang="zh-C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96561" y="1326449"/>
            <a:ext cx="118954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Q1: </a:t>
            </a:r>
            <a:r>
              <a:rPr lang="zh-TW" altLang="en-US" sz="2800" dirty="0">
                <a:latin typeface="+mn-ea"/>
              </a:rPr>
              <a:t>亞伯拉罕為他侄兒羅得所處的城市代求，神也答應為十個義人的緣故保存該城。今天你有否為你的時代禱告？你所重視的是物質上的富裕，還是公義、正直？</a:t>
            </a:r>
            <a:endParaRPr lang="en-US" altLang="zh-TW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</a:t>
            </a:r>
            <a:r>
              <a:rPr lang="en-US" altLang="zh-CN" sz="2800" dirty="0">
                <a:latin typeface="+mn-ea"/>
              </a:rPr>
              <a:t>: ?</a:t>
            </a:r>
          </a:p>
          <a:p>
            <a:endParaRPr lang="zh-CN" altLang="en-US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+mn-ea"/>
              </a:rPr>
              <a:t>Q2:</a:t>
            </a:r>
            <a:r>
              <a:rPr lang="zh-CN" altLang="en-US" sz="2800" dirty="0">
                <a:latin typeface="+mn-ea"/>
              </a:rPr>
              <a:t>對於羅得這個人，你有何看法？</a:t>
            </a:r>
            <a:endParaRPr lang="en-US" altLang="zh-CN" sz="28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+mn-ea"/>
              </a:rPr>
              <a:t>答：</a:t>
            </a:r>
            <a:r>
              <a:rPr lang="en-US" altLang="zh-CN" sz="2800" dirty="0">
                <a:latin typeface="+mn-ea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彼得后书‬</a:t>
            </a:r>
            <a:r>
              <a:rPr lang="en-US" altLang="zh-CN" sz="2800" dirty="0">
                <a:latin typeface="+mn-ea"/>
              </a:rPr>
              <a:t>2:6 </a:t>
            </a:r>
            <a:r>
              <a:rPr lang="zh-CN" altLang="en-US" sz="2800" dirty="0">
                <a:latin typeface="+mn-ea"/>
              </a:rPr>
              <a:t>又判定所多玛、蛾摩拉，将二城倾覆，焚烧成灰，作为后世不敬虔人的鉴戒； </a:t>
            </a:r>
            <a:r>
              <a:rPr lang="en-US" altLang="zh-CN" sz="2800" dirty="0">
                <a:latin typeface="+mn-ea"/>
              </a:rPr>
              <a:t>7 </a:t>
            </a:r>
            <a:r>
              <a:rPr lang="zh-CN" altLang="en-US" sz="2800" dirty="0">
                <a:latin typeface="+mn-ea"/>
              </a:rPr>
              <a:t>只搭救了那常为恶人淫行忧伤的义人罗得。（ </a:t>
            </a:r>
            <a:r>
              <a:rPr lang="en-US" altLang="zh-CN" sz="2800" dirty="0">
                <a:latin typeface="+mn-ea"/>
              </a:rPr>
              <a:t>8 </a:t>
            </a:r>
            <a:r>
              <a:rPr lang="zh-CN" altLang="en-US" sz="2800" dirty="0">
                <a:latin typeface="+mn-ea"/>
              </a:rPr>
              <a:t>因为那义人住在他们中间，看见听见他们不法的事，他的义心就天天伤痛。）</a:t>
            </a:r>
            <a:endParaRPr lang="en-US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6610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8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8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以实马</a:t>
            </a:r>
            <a:r>
              <a:rPr lang="zh-CN" altLang="en-US" sz="4000" b="1" i="0" dirty="0" smtClean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利</a:t>
            </a:r>
            <a:endParaRPr lang="en-US" altLang="zh-CN" sz="4000" b="1" i="0" dirty="0" smtClean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400" b="1" dirty="0" smtClean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3200" b="1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10/29/2023</a:t>
            </a:r>
            <a:endParaRPr lang="en-US" sz="4000" b="1" dirty="0">
              <a:solidFill>
                <a:srgbClr val="0D21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4516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63B0C7-B294-DE33-70C3-E423969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73578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sz="2800" b="1" dirty="0">
                <a:solidFill>
                  <a:srgbClr val="000000"/>
                </a:solidFill>
                <a:latin typeface="system-ui"/>
              </a:rPr>
              <a:t>创世纪</a:t>
            </a:r>
            <a:r>
              <a:rPr lang="en-US" altLang="zh-CN" sz="2800" b="1" dirty="0">
                <a:solidFill>
                  <a:srgbClr val="000000"/>
                </a:solidFill>
                <a:latin typeface="system-ui"/>
              </a:rPr>
              <a:t>21</a:t>
            </a:r>
            <a:endParaRPr lang="en-US" altLang="zh-TW" sz="2800" b="1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US" altLang="zh-TW" sz="28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sz="28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耶 和 華 按 著 先 前 的 話 眷 顧 撒 拉 ， 便 照 他 所 說 的 給 撒 拉 成 就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亞 伯 拉 罕 年 老 的 時 候 ， 撒 拉 懷 了 孕 ； 到 神 所 說 的 日 期 ， 就 給 亞 伯 拉 罕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給 撒 拉 所 生 的 兒 子 起 名 叫 以 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以 撒 生 下 來 第 八 日 ， 亞 伯 拉 罕 照 著 神 所 吩 咐 的 ， 給 以 撒 行 了 割 禮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兒 子 以 撒 生 的 時 候 ， 亞 伯 拉 罕 年 一 百 歲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撒 拉 說 ： 神 使 我 喜 笑 ， 凡 聽 見 的 必 與 我 一 同 喜 笑 ；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又 說 ： 誰 能 預 先 對 亞 伯 拉 罕 說 撒 拉 要 乳 養 嬰 孩 呢 ？ 因 為 在 他 年 老 的 時 候 ， 我 給 他 生 了 一 個 兒 子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孩 子 漸 長 ， 就 斷 了 奶 。 以 撒 斷 奶 的 日 子 ， 亞 伯 拉 罕 設 擺 豐 盛 的 筵 席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時 ， 撒 拉 看 見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埃 及 人 夏 甲 給 亞 伯 拉 罕 所 生 的 兒 子 戲 笑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，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就 對 亞 伯 拉 罕 說 ： 你 把 這 使 女 和 他 兒 子 趕 出 去 ！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使 女 的 兒 子 不 可 與 我 的 兒 子 以 撒 一 同 承 受 產 業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因 他 兒 子 的 緣 故 很 憂 愁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對 亞 伯 拉 罕 說 ： 你 不 必 為 這 童 子 和 你 的 使 女 憂 愁 。 凡 撒 拉 對 你 說 的 話 ， 你 都 該 聽 從 ； 因 為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從 以 撒 生 的 ， 才 要 稱 為 你 的 後 裔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至 於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使 女 的 兒 子 ， 我 也 必 使 他 的 後 裔 成 立 一 國 ， 因 為 他 是 你 所 生 的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清 早 起 來 ， 拿 餅 和 一 皮 袋 水 ， 給 了 夏 甲 ， 搭 在 他 的 肩 上 ， 又 把 孩 子 交 給 他 ， 打 發 他 走 。 夏 甲 就 走 了 ， 在 別 是 巴 的 曠 野 走 迷 了 路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皮 袋 的 水 用 盡 了 ， 夏 甲 就 把 孩 子 撇 在 小 樹 底 下 ，</a:t>
            </a:r>
          </a:p>
          <a:p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自 己 走 開 約 有 一 箭 之 遠 ， 相 對 而 坐 ， 說 ： 我 不 忍 見 孩 子 死 ， 就 相 對 而 坐 ， 放 聲 大 哭 。</a:t>
            </a:r>
            <a:endParaRPr lang="en-US" altLang="zh-TW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zh-TW" alt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altLang="zh-TW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668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C11214-DAF9-8650-D1D7-4F78A85F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9: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以實瑪利嘲弄以撒，屬靈的意思是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『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那按著血氣生的，逼迫了那按著靈生的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』</a:t>
            </a: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屬肉體的人不能領會屬靈的事，反倒以為愚拙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林前二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14)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，故難免要取笑我們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在每一個信徒的裏面，也常常發生肉體的情慾和靈相敵相爭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(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加五</a:t>
            </a:r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</a:rPr>
              <a:t>17)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信徒剛重生時，並不太覺得肉體的難處；等到靈命長到斷奶的地步，才會開始感覺到肉體血氣的厲害。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10: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「趕出去」：等於取消以實瑪利的繼承權。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12: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「從以撒生的」：代表出於靈的。</a:t>
            </a:r>
            <a:r>
              <a:rPr lang="zh-CN" altLang="en-US" sz="1700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灵与肉</a:t>
            </a:r>
            <a:endParaRPr lang="en-US" altLang="zh-CN" sz="1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13</a:t>
            </a:r>
            <a:r>
              <a:rPr lang="zh-CN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1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我們裏面原有的血氣肉體並沒有消失，仍將一直存留。</a:t>
            </a:r>
            <a:endParaRPr lang="en-US" altLang="zh-TW" sz="1700" b="0" i="0" dirty="0">
              <a:solidFill>
                <a:srgbClr val="000000"/>
              </a:solidFill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21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E7163E-4895-DD2F-49D5-D1FEECDD4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927"/>
            <a:ext cx="10515600" cy="5789036"/>
          </a:xfrm>
        </p:spPr>
        <p:txBody>
          <a:bodyPr>
            <a:normAutofit fontScale="47500" lnSpcReduction="20000"/>
          </a:bodyPr>
          <a:lstStyle/>
          <a:p>
            <a:pPr algn="l"/>
            <a:endParaRPr lang="en-US" altLang="zh-CN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zh-CN" altLang="en-US" sz="5100" b="1" i="0" baseline="30000" dirty="0">
                <a:solidFill>
                  <a:srgbClr val="000000"/>
                </a:solidFill>
                <a:effectLst/>
              </a:rPr>
              <a:t>创世纪</a:t>
            </a:r>
            <a:r>
              <a:rPr lang="en-US" altLang="zh-CN" sz="5100" b="1" i="0" baseline="30000" dirty="0">
                <a:solidFill>
                  <a:srgbClr val="000000"/>
                </a:solidFill>
                <a:effectLst/>
              </a:rPr>
              <a:t>21</a:t>
            </a:r>
            <a:endParaRPr lang="en-US" altLang="zh-TW" sz="5100" b="1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神 聽 見 童 子 的 聲 音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； 神 的 使 者 從 天 上 呼 叫 夏 甲 說 ： 夏 甲 ， 你 為 何 這 樣 呢 ？ 不 要 害 怕 ， 神 已 經 聽 見 童 子 的 聲 音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起 來 ！ 把 童 子 抱 在 懷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原 文 作 手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中 ， 我 必 使 他 的 後 裔 成 為 大 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使 夏 甲 的 眼 睛 明 亮 ， 他 就 看 見 一 口 水 井 ， 便 去 將 皮 袋 盛 滿 了 水 ， 給 童 子 喝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神 保 佑 童 子 ， 他 就 漸 長 ， 住 在 曠 野 ， 成 了 弓 箭 手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他 住 在 巴 蘭 的 曠 野 ； 他 母 親 從 埃 及 地 給 他 娶 了 一 個 妻 子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當 那 時 候 ， 亞 比 米 勒 同 他 軍 長 非 各 對 亞 伯 拉 罕 說 ： 凡 你 所 行 的 事 都 有 神 的 保 佑 。</a:t>
            </a:r>
          </a:p>
          <a:p>
            <a:pPr algn="l">
              <a:lnSpc>
                <a:spcPct val="120000"/>
              </a:lnSpc>
            </a:pPr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我 願 你 如 今 在 這 裡 指 著 神 對 我 起 誓 ， 不 要 欺 負 我 與 我 的 兒 子 ， 並 我 的 子 孫 。 我 怎 樣 厚 待 了 你 ， 你 也 要 照 樣 厚 待 我 與 你 所 寄 居 這 地 的 民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說 ： 我 情 願 起 誓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從 前 ， 亞 比 米 勒 的 僕 人 霸 佔 了 一 口 水 井 ， 亞 伯 拉 罕 為 這 事 指 責 亞 比 米 勒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說 ： 誰 做 這 事 ， 我 不 知 道 ， 你 也 沒 有 告 訴 我 ， 今 日 我 才 聽 見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羊 和 牛 給 了 亞 比 米 勒 ， 二 人 就 彼 此 立 約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把 七 隻 母 羊 羔 另 放 在 一 處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比 米 勒 問 亞 伯 拉 罕 說 ： 你 把 這 七 隻 母 羊 羔 另 放 在 一 處 ， 是 甚 麼 意 思 呢 ？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說 ： 你 要 從 我 手 裡 受 這 七 隻 母 羊 羔 ， 作 我 挖 </a:t>
            </a:r>
            <a:r>
              <a:rPr lang="zh-TW" altLang="en-US" sz="2800" b="1" i="0" dirty="0">
                <a:solidFill>
                  <a:srgbClr val="0000FF"/>
                </a:solidFill>
                <a:effectLst/>
                <a:latin typeface="system-ui"/>
              </a:rPr>
              <a:t>這 口 井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的 證 據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所 以 他 給 那 地 方 起 名 叫 別 是 巴 ， 因 為 他 們 二 人 在 那 裡 起 了 誓 。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別 是 巴 就 是 盟 誓 的 井 的 意 思 </a:t>
            </a:r>
            <a:r>
              <a:rPr lang="en-US" altLang="zh-TW" sz="2800" b="0" i="0" dirty="0">
                <a:solidFill>
                  <a:srgbClr val="000000"/>
                </a:solidFill>
                <a:effectLst/>
                <a:latin typeface="system-ui"/>
              </a:rPr>
              <a:t>)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他 們 在 別 是 巴 立 了 約 ， 亞 比 米 勒 就 同 他 軍 長 非 各 起 身 回 非 利 士 地 去 了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別 是 巴 栽 上 一 棵 垂 絲 柳 樹 ， 又 在 那 裡 求 告 耶 和 華 ─ 永 生 神 的 名 。</a:t>
            </a:r>
          </a:p>
          <a:p>
            <a:pPr algn="l"/>
            <a:r>
              <a:rPr lang="en-US" altLang="zh-TW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TW" altLang="en-US" sz="2800" b="0" i="0" dirty="0">
                <a:solidFill>
                  <a:srgbClr val="000000"/>
                </a:solidFill>
                <a:effectLst/>
                <a:latin typeface="system-ui"/>
              </a:rPr>
              <a:t>亞 伯 拉 罕 在 非 利 士 人 的 地 寄 居 了 多 日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4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C83C0DA3-DB16-2140-5191-9D9C71918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33" y="446404"/>
            <a:ext cx="3602820" cy="49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3E729BA-9253-6E17-B3EC-10C7F3A1A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6" y="548640"/>
            <a:ext cx="5413633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823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930217-CA96-57B0-7BA3-87E1D3D7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9709"/>
            <a:ext cx="10515600" cy="53872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22</a:t>
            </a:r>
          </a:p>
          <a:p>
            <a:pPr algn="l"/>
            <a:r>
              <a:rPr lang="en-US" altLang="zh-TW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些 事 以 後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神 要 試 驗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， 就 呼 叫 他 說 ：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神 說 ： 你 帶 著 你 的 兒 子 ，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你 獨 生 的 兒 子 ， 你 所 愛 的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往 摩 利 亞 地 去 ， 在 我 所 要 指 示 你 的 山 上 ， 把 他 獻 為 燔 祭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清 早 起 來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備 上 驢 ， 帶 著 兩 個 僕 人 和 他 兒 子 以 撒 ， 也 劈 好 了 燔 祭 的 柴 ， 就 起 身 往 神 所 指 示 他 的 地 方 去 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到 了 第 三 日 ， 亞 伯 拉 罕 舉 目 遠 遠 的 看 見 那 地 方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對 他 的 僕 人 說 ： 你 們 和 驢 在 此 等 候 ， 我 與 童 子 往 那 裡 去 拜 一 拜 ， 就 回 到 你 們 這 裡 來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把 燔 祭 的 柴 放 在 他 兒 子 以 撒 身 上 ， 自 己 手 裡 拿 著 火 與 刀 ； 於 是 二 人 同 行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撒 對 他 父 親 亞 伯 拉 罕 說 ： 父 親 哪 ！ 亞 伯 拉 罕 說 ： 我 兒 ， 我 在 這 裡 。 以 撒 說 ： 請 看 ， 火 與 柴 都 有 了 ， 但 燔 祭 的 羊 羔 在 那 裡 呢 ？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說 ： 我 兒 ， 神 必 自 己 預 備 作 燔 祭 的 羊 羔 。 於 是 二 人 同 行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他 們 到 了 神 所 指 示 的 地 方 ， 亞 伯 拉 罕 在 那 裡 築 壇 ， 把 柴 擺 好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捆 綁 他 的 兒 子 以 撒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放 在 壇 的 柴 上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伸 手 拿 刀 ， 要 殺 他 的 兒 子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從 天 上 呼 叫 他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說 ： 亞 伯 拉 罕 ！ 亞 伯 拉 罕 ！ 他 說 ： 我 在 這 裡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天 使 說 ： 你 不 可 在 這 童 子 身 上 下 手 。 一 點 不 可 害 他 ！ 現 在 我 知 道 你 是 敬 畏 神 的 了 ； 因 為 你 沒 有 將 你 的 兒 子 ， 就 是 你 獨 生 的 兒 子 ， 留 下 不 給 我 。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92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A2E7D-76D1-B808-3A53-B58F87004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431"/>
            <a:ext cx="10515600" cy="5602532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3800" b="1" i="0" baseline="3000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CN" sz="3800" b="1" i="0" baseline="30000" dirty="0">
                <a:solidFill>
                  <a:srgbClr val="000000"/>
                </a:solidFill>
                <a:effectLst/>
                <a:latin typeface="system-ui"/>
              </a:rPr>
              <a:t>22</a:t>
            </a:r>
            <a:endParaRPr lang="en-US" altLang="zh-TW" sz="3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舉 目 觀 看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不 料 ， 有 一 隻 公 羊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兩 角 扣 在 稠 密 的 小 樹 中 ， 亞 伯 拉 罕 就 取 了 那 隻 公 羊 來 ， 獻 為 燔 祭 ， 代 替 他 的 兒 子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給 那 地 方 起 名 叫 耶 和 華 以 勒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(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意 思 就 是 耶 和 華 必 預 備 的 意 思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直 到 今 日 人 還 說 ： 在 耶 和 華 的 山 上 必 有 預 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的 使 者 第 二 次 從 天 上 呼 叫 亞 伯 拉 罕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耶 和 華 說 ： 你 既 行 了 這 事 ， 不 留 下 你 的 兒 子 ， 就 是 你 獨 生 的 兒 子 ， 我 便 指 著 自 己 起 誓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論 福 ， 我 必 賜 大 福 給 你 ； 論 子 孫 ， 我 必 叫 你 的 子 孫 多 起 來 ， 如 同 天 上 的 星 ， 海 邊 的 沙 。 你 子 孫 必 得 著 仇 敵 的 城 門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且 地 上 萬 國 都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必 因 你 的 後 裔 得 福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因 為 你 聽 從 了 我 的 話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亞 伯 拉 罕 回 到 他 僕 人 那 裡 ， 他 們 一 同 起 身 往 別 是 巴 去 ， 亞 伯 拉 罕 就 住 在 別 是 巴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事 以 後 ， 有 人 告 訴 亞 伯 拉 罕 說 ： 密 迦 給 你 兄 弟 拿 鶴 生 了 幾 個 兒 子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長 子 是 烏 斯 ， 他 的 兄 弟 是 布 斯 和 亞 蘭 的 父 親 基 母 利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並 基 薛 、 哈 瑣 、 必 達 、 益 拉 、 彼 土 利 （ 彼 土 利 生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利 百 加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）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這 八 個 人 都 是 密 迦 給 亞 伯 拉 罕 的 兄 弟 拿 鶴 生 的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拿 鶴 的 妾 名 叫 流 瑪 ， 生 了 提 八 、 迦 含 、 他 轄 ， 和 瑪 迦 。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AA0D2BC-736E-1EE3-13E7-21908EBB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45" y="369973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zh-TW" altLang="en-US" sz="3200" b="1" dirty="0">
                <a:latin typeface="+mn-ea"/>
              </a:rPr>
              <a:t>伊甸园 </a:t>
            </a:r>
            <a:r>
              <a:rPr lang="en-US" altLang="zh-TW" sz="3200" b="1" dirty="0">
                <a:latin typeface="+mn-ea"/>
              </a:rPr>
              <a:t>-</a:t>
            </a:r>
            <a:r>
              <a:rPr lang="zh-TW" altLang="en-US" sz="3200" b="1" dirty="0">
                <a:latin typeface="+mn-ea"/>
              </a:rPr>
              <a:t> 天堂福境 的初</a:t>
            </a:r>
            <a:r>
              <a:rPr lang="zh-CN" altLang="en-US" sz="3200" b="1" dirty="0">
                <a:latin typeface="+mn-ea"/>
              </a:rPr>
              <a:t>尝</a:t>
            </a:r>
            <a:r>
              <a:rPr lang="zh-TW" altLang="en-US" sz="3200" b="1" dirty="0">
                <a:latin typeface="+mn-ea"/>
              </a:rPr>
              <a:t> </a:t>
            </a:r>
            <a:r>
              <a:rPr lang="en-US" altLang="en-US" sz="3200" b="1" dirty="0">
                <a:latin typeface="+mn-ea"/>
              </a:rPr>
              <a:t>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C173932-0911-5E04-F3BE-8A9F5E5D809F}"/>
              </a:ext>
            </a:extLst>
          </p:cNvPr>
          <p:cNvSpPr txBox="1"/>
          <p:nvPr/>
        </p:nvSpPr>
        <p:spPr>
          <a:xfrm>
            <a:off x="1018942" y="1415074"/>
            <a:ext cx="10059793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神人同住，没有隔阂</a:t>
            </a:r>
            <a:r>
              <a:rPr lang="zh-CN" altLang="en-US" sz="2800" dirty="0"/>
              <a:t> </a:t>
            </a:r>
            <a:r>
              <a:rPr lang="en-US" altLang="zh-CN" sz="2400" dirty="0"/>
              <a:t>2:9-14</a:t>
            </a:r>
          </a:p>
          <a:p>
            <a:endParaRPr lang="zh-CN" altLang="en-US" sz="2400" dirty="0"/>
          </a:p>
          <a:p>
            <a:r>
              <a:rPr lang="zh-CN" altLang="en-US" sz="2400" dirty="0"/>
              <a:t>果树</a:t>
            </a:r>
            <a:r>
              <a:rPr lang="en-US" altLang="zh-CN" sz="2400" dirty="0"/>
              <a:t>: 2:9</a:t>
            </a:r>
            <a:r>
              <a:rPr lang="zh-CN" altLang="en-US" sz="2400" dirty="0"/>
              <a:t>耶和华神使各样的树从地里长出来，可以悦人的眼目，其上的果子好作食物。园子当中又有生命树和分别善恶的树。</a:t>
            </a:r>
          </a:p>
          <a:p>
            <a:endParaRPr lang="en-US" altLang="zh-CN" sz="2400" dirty="0"/>
          </a:p>
          <a:p>
            <a:r>
              <a:rPr lang="zh-CN" altLang="en-US" sz="2400" dirty="0"/>
              <a:t>河流</a:t>
            </a:r>
            <a:r>
              <a:rPr lang="en-US" altLang="zh-CN" sz="2400" dirty="0"/>
              <a:t>: 2:10</a:t>
            </a:r>
            <a:r>
              <a:rPr lang="zh-CN" altLang="en-US" sz="2400" dirty="0"/>
              <a:t>有一条河从伊甸流出来，灌溉那园子；从那里分支，成了四道河的源头。 </a:t>
            </a:r>
            <a:r>
              <a:rPr lang="en-US" altLang="zh-CN" sz="2400" dirty="0"/>
              <a:t>11 </a:t>
            </a:r>
            <a:r>
              <a:rPr lang="zh-CN" altLang="en-US" sz="2400" dirty="0"/>
              <a:t>第一道河名叫比逊，就是环绕哈腓拉全地的，在那里有金子； </a:t>
            </a:r>
            <a:r>
              <a:rPr lang="en-US" altLang="zh-CN" sz="2400" dirty="0"/>
              <a:t>12 </a:t>
            </a:r>
            <a:r>
              <a:rPr lang="zh-CN" altLang="en-US" sz="2400" dirty="0"/>
              <a:t>那地的金子是好的；在那里也有红玉和玛瑙。 </a:t>
            </a:r>
            <a:r>
              <a:rPr lang="en-US" altLang="zh-CN" sz="2400" dirty="0"/>
              <a:t>13 </a:t>
            </a:r>
            <a:r>
              <a:rPr lang="zh-CN" altLang="en-US" sz="2400" dirty="0"/>
              <a:t>第二道河名叫基训，就是环绕古实全地的。 </a:t>
            </a:r>
            <a:r>
              <a:rPr lang="en-US" altLang="zh-CN" sz="2400" dirty="0"/>
              <a:t>14 </a:t>
            </a:r>
            <a:r>
              <a:rPr lang="zh-CN" altLang="en-US" sz="2400" dirty="0"/>
              <a:t>第三道河名叫底格里斯河，就是流向亚述东边的。第四道河就是幼发拉底河。</a:t>
            </a:r>
            <a:endParaRPr lang="en-US" altLang="zh-CN" sz="2400" dirty="0"/>
          </a:p>
          <a:p>
            <a:endParaRPr lang="en-US" sz="2400" dirty="0"/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从创世纪到启示录，从起初到末了，神与人的约从来没有改变，神的恩典从来没有改变，神的爱从来没有改变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6106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06B055-C7F0-5012-5A41-4CDC32044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zh-CN" altLang="en-US" b="1" i="0" dirty="0">
                <a:solidFill>
                  <a:srgbClr val="000000"/>
                </a:solidFill>
                <a:effectLst/>
                <a:latin typeface="system-ui"/>
              </a:rPr>
              <a:t>创世纪</a:t>
            </a:r>
            <a:r>
              <a:rPr lang="en-US" altLang="zh-TW" b="1" i="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</a:p>
          <a:p>
            <a:pPr algn="l"/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1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享 壽 一 百 二 十 七 歲 ， 這 是 撒 拉 一 生 的 歲 數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撒 拉 死 在 迦 南 地 的 基 列 亞 巴 ， 就 是 希 伯 崙 。 亞 伯 拉 罕 為 他 哀 慟 哭 號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後 來 亞 伯 拉 罕 從 死 人 面 前 起 來 ， 對 赫 人 說 ：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在 你 們 中 間 是 外 人 ， 是 寄 居 的 。 求 你 們 在 這 裡 給 我 一 塊 地 ， 我 好 埋 葬 我 的 死 人 ， 使 他 不 在 我 眼 前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赫 人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你 在 我 們 中 間 是 一 位 尊 大 的 王 子 ，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只 管 在 我 們 最 好 的 墳 地 裡 埋 葬 你 的 死 人 ； 我 們 沒 有 一 人 不 容 你 在 他 的 墳 地 裡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起 來 ， 向 那 地 的 赫 人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對 他 們 說 ： 你 們 若 有 意 叫 我 埋 葬 我 的 死 人 ， 使 他 不 在 我 眼 前 ， 就 請 聽 我 的 話 ， 為 我 求 瑣 轄 的 兒 子 以 弗 崙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把 田 頭 上 那 麥 比 拉 洞 給 我 ； 他 可 以 按 著 足 價 賣 給 我 ， 作 我 在 你 們 中 間 的 墳 地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當 時 以 弗 崙 正 坐 在 赫 人 中 間 。 於 是 ， 赫 人 以 弗 崙 在 城 門 出 入 的 赫 人 面 前 對 亞 伯 拉 罕 說 ：</a:t>
            </a:r>
          </a:p>
          <a:p>
            <a:endParaRPr lang="en-US" dirty="0"/>
          </a:p>
          <a:p>
            <a:r>
              <a:rPr lang="en-US" dirty="0"/>
              <a:t>6</a:t>
            </a:r>
            <a:r>
              <a:rPr lang="zh-CN" altLang="en-US" dirty="0"/>
              <a:t>：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赫人的托词是为了阻止亚伯拉罕拥有永久的土地产权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942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3E80F-ABEF-1F68-6F6A-5DA98C1B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54"/>
            <a:ext cx="10515600" cy="5438409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altLang="zh-TW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zh-CN" altLang="en-US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创世纪</a:t>
            </a:r>
            <a:r>
              <a:rPr lang="en-US" altLang="zh-CN" sz="4000" b="1" i="0" baseline="30000" dirty="0">
                <a:solidFill>
                  <a:srgbClr val="000000"/>
                </a:solidFill>
                <a:effectLst/>
                <a:latin typeface="+mj-ea"/>
                <a:ea typeface="+mj-ea"/>
              </a:rPr>
              <a:t>23</a:t>
            </a:r>
            <a:endParaRPr lang="en-US" altLang="zh-TW" sz="4000" b="1" i="0" baseline="30000" dirty="0">
              <a:solidFill>
                <a:srgbClr val="000000"/>
              </a:solidFill>
              <a:effectLst/>
              <a:latin typeface="+mj-ea"/>
              <a:ea typeface="+mj-ea"/>
            </a:endParaRP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不 然 ， 我 主 請 聽 。 我 送 給 你 這 塊 田 ， 連 田 間 的 洞 也 送 給 你 ， 在 我 同 族 的 人 面 前 都 給 你 ， 可 以 埋 葬 你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就 在 那 地 的 人 民 面 前 下 拜 ，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在 他 們 面 前 對 以 弗 崙 說 ： 你 若 應 允 ， 請 聽 我 的 話 。 我 要 把 田 價 給 你 ， 求 你 收 下 ， 我 就 在 那 裡 埋 葬 我 的 死 人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以 弗 崙 回 答 亞 伯 拉 罕 說 ：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我 主 請 聽 。 值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四 百 舍 客 勒 銀 子 的 一 塊 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， 在 你 我 中 間 還 算 甚 麼 呢 ？ 只 管 埋 葬 你 的 死 人 罷 ！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亞 伯 拉 罕 聽 從 了 以 弗 崙 ， 照 著 他 在 赫 人 面 前 所 說 的 話 ， 把 買 賣 通 用 的 銀 子 平 了 四 百 舍 客 勒 給 以 弗 崙 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於 是 ， 麥 比 拉 、 幔 利 前 、 以 弗 崙 的 那 塊 田 和 其 中 的 洞 ， 並 田 間 四 圍 的 樹 木 ，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都 定 準 歸 與 亞 伯 拉 罕 ， 乃 是 他 在 赫 人 面 前 並 城 門 出 入 的 人 面 前 買 妥 的 。</a:t>
            </a:r>
          </a:p>
          <a:p>
            <a:pPr algn="l">
              <a:lnSpc>
                <a:spcPct val="120000"/>
              </a:lnSpc>
            </a:pPr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此 後 ， 亞 伯 拉 罕 把 他 妻 子 撒 拉 埋 葬 在 迦 南 地 幔 利 前 的 麥 比 拉 田 間 的 洞 裡 。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〈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幔 利 就 是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希 伯 崙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ystem-ui"/>
              </a:rPr>
              <a:t>〉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pPr algn="l"/>
            <a:r>
              <a:rPr lang="en-US" altLang="zh-TW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從 此 ， 那 塊 田 和 田 間 的 洞 就 藉 著 赫 人 定 準 歸 與 亞 伯 拉 罕 作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ystem-ui"/>
              </a:rPr>
              <a:t>墳 地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ystem-ui"/>
              </a:rPr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909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84CA16-038F-CC02-388F-01AD4F536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以撒与以实马利， 属灵与属肉属血气的人生</a:t>
            </a:r>
            <a:endParaRPr lang="en-US" altLang="zh-CN" dirty="0"/>
          </a:p>
          <a:p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信徒不當再靠血氣肉體</a:t>
            </a:r>
            <a:r>
              <a:rPr lang="en-US" altLang="zh-TW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信徒所該有的屬靈生活</a:t>
            </a:r>
            <a:endParaRPr lang="en-US" dirty="0"/>
          </a:p>
          <a:p>
            <a:r>
              <a:rPr lang="zh-CN" altLang="en-US" dirty="0"/>
              <a:t>生活中如何保守属灵的人生？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0372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84F9C4-895F-9150-A35E-F31A1142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algn="ctr"/>
            <a:r>
              <a:rPr lang="zh-CN" altLang="en-US" dirty="0"/>
              <a:t>课堂提问及分享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85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A7CF69-09BB-45A0-F908-AC2547C7F6F7}"/>
              </a:ext>
            </a:extLst>
          </p:cNvPr>
          <p:cNvSpPr txBox="1"/>
          <p:nvPr/>
        </p:nvSpPr>
        <p:spPr>
          <a:xfrm>
            <a:off x="726688" y="-712"/>
            <a:ext cx="10831551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2023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秋季主日学</a:t>
            </a:r>
            <a:endParaRPr lang="en-US" altLang="zh-CN" sz="36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《</a:t>
            </a:r>
            <a:r>
              <a:rPr lang="zh-CN" altLang="en-US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创世纪</a:t>
            </a:r>
            <a:r>
              <a:rPr lang="en-US" altLang="zh-CN" sz="36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》</a:t>
            </a:r>
          </a:p>
          <a:p>
            <a:pPr algn="ctr"/>
            <a:endParaRPr lang="en-US" altLang="zh-CN" sz="32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1-2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章：神的创造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亚当之约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章：人的堕落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4-5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章：从亚当到挪亚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该隐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亚伯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6-9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章：大洪水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神与挪亚立约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10–11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章：巴别塔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12-14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章：亚伯兰蒙召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15-18:16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：神与亚伯兰立约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18:17-20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章：所多玛与蛾摩拉</a:t>
            </a:r>
          </a:p>
          <a:p>
            <a:pPr algn="ctr"/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21-23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章：以撒</a:t>
            </a:r>
            <a:r>
              <a:rPr lang="en-US" altLang="zh-CN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vs</a:t>
            </a:r>
            <a:r>
              <a:rPr lang="zh-CN" altLang="en-US" sz="2600" b="1" i="0" dirty="0">
                <a:solidFill>
                  <a:schemeClr val="bg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以实马利</a:t>
            </a:r>
            <a:endParaRPr lang="en-US" altLang="zh-CN" sz="2600" b="1" i="0" dirty="0">
              <a:solidFill>
                <a:schemeClr val="bg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algn="ctr"/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24-26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章：以撒与利百加</a:t>
            </a:r>
            <a:r>
              <a:rPr lang="en-US" altLang="zh-CN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/</a:t>
            </a:r>
            <a:r>
              <a:rPr lang="zh-CN" altLang="en-US" sz="4000" b="1" i="0" dirty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雅各骗以</a:t>
            </a:r>
            <a:r>
              <a:rPr lang="zh-CN" altLang="en-US" sz="4000" b="1" i="0" dirty="0" smtClean="0">
                <a:solidFill>
                  <a:srgbClr val="0D2100"/>
                </a:solidFill>
                <a:effectLst/>
                <a:latin typeface="Source Sans Pro" panose="020B0503030403020204" pitchFamily="34" charset="0"/>
              </a:rPr>
              <a:t>扫</a:t>
            </a:r>
            <a:endParaRPr lang="en-US" altLang="zh-CN" sz="4000" b="1" i="0" dirty="0" smtClean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  <a:p>
            <a:pPr algn="ctr"/>
            <a:endParaRPr lang="en-US" altLang="zh-CN" sz="2800" b="1" dirty="0" smtClean="0">
              <a:solidFill>
                <a:srgbClr val="0D2100"/>
              </a:solidFill>
              <a:latin typeface="Source Sans Pro" panose="020B0503030403020204" pitchFamily="34" charset="0"/>
            </a:endParaRPr>
          </a:p>
          <a:p>
            <a:pPr algn="ctr"/>
            <a:r>
              <a:rPr lang="en-US" altLang="zh-CN" sz="2800" b="1" dirty="0" smtClean="0">
                <a:solidFill>
                  <a:srgbClr val="0D2100"/>
                </a:solidFill>
                <a:latin typeface="Source Sans Pro" panose="020B0503030403020204" pitchFamily="34" charset="0"/>
              </a:rPr>
              <a:t>11/12/2023</a:t>
            </a:r>
            <a:endParaRPr lang="zh-CN" altLang="en-US" sz="2800" b="1" i="0" dirty="0">
              <a:solidFill>
                <a:srgbClr val="0D2100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052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52621-D33B-3D96-26B2-9768CD2C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06"/>
            <a:ext cx="10515600" cy="567163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dirty="0">
                <a:solidFill>
                  <a:srgbClr val="000000"/>
                </a:solidFill>
                <a:latin typeface="system-ui"/>
              </a:rPr>
              <a:t>1</a:t>
            </a:r>
            <a:r>
              <a:rPr lang="en-US" altLang="zh-CN" sz="1600" b="1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亚伯拉罕老迈了，年事已高，耶和华在一切事上都赐福给他。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亚伯拉罕对他家中最老的，管理他所有产业的那仆人说：“请把你的手放在我的大腿底下。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我要你指着耶和华天地的神起誓，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不可从我现在居住的迦南人中，为我的儿子娶他们的女子为妻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你却要到我的故乡、我的亲族那里去，为我的儿子以撒娶妻。”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仆人问亚伯拉罕：“如果那女子不愿跟我到这地方来，我必须把你的儿子带回你原出之地去吗？”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亚伯拉罕对他说：“你要谨慎，切不可带我的儿子回到那里去。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耶和华天上的神，就是领我离开我的父家和我亲族之地，曾经对我说话，又向我起誓的那位说：‘我必把这地赐给你的后裔。’他必在你前面差派他的使者，你就可以从那里为我的儿子娶妻。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如果那女子不愿跟你来，我叫你所起的这誓就与你无关了。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只是不可带我的儿子回到那里去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。”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于是，仆人把手放在他主人亚伯拉罕的大腿下，为这事向亚伯拉罕起誓。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那仆人从他主人的骆驼里取了十匹骆驼，带着主人各样的美物，起程往两河之间的亚兰去，到了拿鹤的城。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黄昏时分，女人出来打水的时候，那仆人就叫骆驼跪在城外的水井旁边，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然后祷告说：“耶和华我主人亚伯拉罕的神啊，求你今日使我遇见好机会，施慈爱给我的主人亚伯拉罕。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我现在站在水泉旁边，城内居民的女儿正出来打水。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我对哪一个少女说：‘请你放下水瓶来，让我喝点水。’如果她回答：‘请喝，我也给你的骆驼喝。’愿那少女就作你选定给你仆人以撒的妻子。这样，我就知道你施慈爱给我的主人了。”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话还没有说完，不料，利百加肩头上扛着水瓶出来了。利百加是彼土利所生的。彼土利是亚伯拉罕兄弟拿鹤的妻子密迦的儿子。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那少女容貌非常美丽，还是个处女，没有男人亲近过她。她下到水泉那里，打满了水瓶，又上来。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9164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A0FF88-B235-5AE9-8053-F16640491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36" y="126466"/>
            <a:ext cx="10515600" cy="53347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仆人就跑去迎着她，说：“请你把瓶里的水给我喝一点。”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那少女回答：“我主请喝。”就急忙把水瓶拿下来，托在手上给他喝。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他喝足了，少女就说：“我也要为你的骆驼打水，直到牠们都喝足了。”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于是急忙把水瓶里的水倒在槽里，又跑到井旁去打水，给他所有的骆驼打上水来。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那人一句话也不说，只注视着她，要知道耶和华使他的道路亨通不亨通。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骆驼喝足了，那人就拿出一个重近六克的金鼻环，戴在她的鼻子上，又拿出两个重一百一十四克的金手镯，套在她的手上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然后问她：“请你告诉我，你是谁的女儿？你父亲的家里有地方给我们住宿没有？”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她回答：“我是密迦给拿鹤所生的儿子彼土利的女儿。”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她又说：“我们有很多粮草和饲料，也有住宿的地方。”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那人就跪下敬拜耶和华，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说：“耶和华我主人亚伯拉罕的神是应当称颂的，因为他不断以慈爱和信实待我的主人；耶和华也一路引导我，到了我主人的兄弟家里。”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那少女就跑回去，把这些事都告诉了她母亲家里的人。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利百加有一个哥哥，名叫拉班。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他看见了妹妹的鼻环和手上的手镯，又听见了妹妹利百加说：“那人对我这样这样说”，就跑去见外面水泉旁边的那人。他来到那人跟前的时候，见他仍然站在骆驼旁边的水泉那里。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拉班说：“你这蒙耶和华赐福的，请进来吧，为甚么站在外面呢？我已经收拾好了房间，也为骆驼预备了地方。”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那人就进了拉班的家。拉班卸了骆驼，拿粮草和饲料给骆驼吃，又拿水给那人和与他同来的人洗脚。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862733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B7EB6C-C319-10BB-0B00-DD4036D76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44"/>
            <a:ext cx="10515600" cy="52866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然后在他面前摆上食物，但那人说：“除非等我说完了我的事，我不会吃。”拉班说：“请说。”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那人说：“我是亚伯拉罕的仆人。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耶和华厚厚地赐福我主人，他就昌大起来；耶和华又赐给他羊群、牛群、金银、仆婢、骆驼和驴。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我主人的妻子撒拉年老的时候，给我主人生了一个儿子。我主人也把他一切所有的都给了这个儿子。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我主人要我起誓，说：‘</a:t>
            </a:r>
            <a:r>
              <a:rPr lang="zh-CN" altLang="en-US" sz="1600" b="0" i="0" dirty="0">
                <a:solidFill>
                  <a:srgbClr val="0000FF"/>
                </a:solidFill>
                <a:effectLst/>
                <a:latin typeface="system-ui"/>
              </a:rPr>
              <a:t>你不可从我现在居住的迦南地中，为我的儿子娶迦南的女子为妻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你要到我的父家，和我的族人那里去，为我的儿子娶一个妻子。’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39 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我问我主人：‘如果那女子不愿跟我回来呢？’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40 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他回答：‘我行事为人都在他面前的耶和华，必差派他的使者与你同去，使你的道路亨通，你就可以从我的族人和我的父家，给我的儿子娶一个妻子。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41 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只要你到了我的族人那里去，我叫你起的誓就与你无关；他们若不把女子交给你，我叫你起的誓也与你无关。’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42 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我今天到了水泉那里，就说：‘耶和华我主人亚伯拉罕的　神啊，你若叫我所走的道路亨通，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43 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那么，我现在站在水泉旁边，但愿有一个少女出来打水，我要对她说：“请你把瓶里的水给我喝一点。”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44 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她若对我说：“你请喝，我还要打水给你的骆驼喝。”愿那女子就作耶和华给我主人的儿子所选定的妻子。’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45 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我心里的话还没有说完，利百加就肩头扛着水瓶出来了，她下到水泉那里去打水；我就对她说：‘请给我水喝。’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46 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她急忙从肩上拿下水瓶来，说：‘请喝，我还要给你的骆驼喝。’我喝了，她也打水给我的骆驼喝。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47 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于是我问她，说：‘你是谁的女儿？’她回答：‘我是密迦给拿鹤所生的儿子彼土利的女儿。’我就把鼻环戴在她的鼻子上，把手镯套在她的两手上。 </a:t>
            </a:r>
            <a:endParaRPr lang="en-US" altLang="zh-CN" sz="1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altLang="zh-CN" sz="1600" b="1" i="0" baseline="30000" dirty="0">
                <a:solidFill>
                  <a:srgbClr val="000000"/>
                </a:solidFill>
                <a:effectLst/>
                <a:latin typeface="system-ui"/>
              </a:rPr>
              <a:t>48 </a:t>
            </a:r>
            <a:r>
              <a:rPr lang="zh-CN" altLang="en-US" sz="1600" b="0" i="0" dirty="0">
                <a:solidFill>
                  <a:srgbClr val="000000"/>
                </a:solidFill>
                <a:effectLst/>
                <a:latin typeface="system-ui"/>
              </a:rPr>
              <a:t>然后我跪下敬拜耶和华，称颂耶和华我主人亚伯拉罕的　神，因为他引导我走恰当的路，使我得到我主人的兄弟的孙女，作我主人的儿子的妻子。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720594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BE32D5-0104-DA54-86F6-38C9B29E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34"/>
            <a:ext cx="10515600" cy="533475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49 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现在你们若愿意以慈爱和信实待我的主人，就请告诉我。如果不愿意，也请你们告诉我；使我可以知道怎样行。”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拉班和彼土利回答，说：“这事既然出于耶和华，我们就不能对你说好说歹。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看哪，利百加就在你面前，你可以把她带去，照着耶和华所说的，作你主人儿子的妻子。”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亚伯拉罕的仆人听到了他们这些话，就俯伏在地敬拜耶和华。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那仆人拿出金器、银器和衣服送给利百加，又把贵重的礼物送给她的哥哥和她的母亲。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然后，仆人和与他同来的人才吃喝，并且住了一夜。他们早晨起来，仆人就说：“请打发我回到我主人那里去吧！”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利百加的哥哥和母亲说：“让这女孩子和我们同住多几天，或是十天，然后她可以离去。”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仆人回答他们：“你们不要挽留我，耶和华既然使我的道路亨通，就请打发我回到我主人那里去。”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他们说：“我们可以把那女孩子叫来，问问她的意思。”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58 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他们把利百加叫了来，问她：“你愿意与这人同去吗？”她回答：“我愿意去。”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59 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于是，他们把自己的妹妹利百加，她的乳母和亚伯拉罕的仆人，以及同来的人，都打发走了。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60 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他们给利百加祝福，对她说：“我们的妹妹啊，愿你作千万人之母；愿你的后裔，占领仇敌的城门。”</a:t>
            </a: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61 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利百加和她的众使女就起来，骑上骆驼，跟着那人走；那仆人就带着利百加走了。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62 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那时，以撒刚从庇耳．拉海．莱回来，他原本是住在南地的。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63 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黄昏的时候，以撒出来田间默想。他举目观看，忽然看见来了些骆驼。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64 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利百加举目观看，看见了以撒，就下了骆驼，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65 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问那仆人：“在田间走来迎接我们的这人是谁？”仆人回答：“他是我的主人。”利百加就拿面纱蒙在面上。 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66 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仆人把所作的一切事，都告诉以撒。</a:t>
            </a:r>
            <a:endParaRPr lang="en-US" altLang="zh-CN" sz="56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CN" sz="5600" b="1" i="0" baseline="30000" dirty="0">
                <a:solidFill>
                  <a:srgbClr val="000000"/>
                </a:solidFill>
                <a:effectLst/>
                <a:latin typeface="system-ui"/>
              </a:rPr>
              <a:t>67 </a:t>
            </a:r>
            <a:r>
              <a:rPr lang="zh-CN" altLang="en-US" sz="5600" b="0" i="0" dirty="0">
                <a:solidFill>
                  <a:srgbClr val="000000"/>
                </a:solidFill>
                <a:effectLst/>
                <a:latin typeface="system-ui"/>
              </a:rPr>
              <a:t>以撒领利百加进了他母亲撒拉的帐棚，并且娶了她。利百加就作了以撒的妻子。以撒爱利百加。以撒自从他母亲去世后，这才得了安慰。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6320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74DF4A-BF34-0589-F4A6-1D5FD5B70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0"/>
            <a:ext cx="10515600" cy="5084763"/>
          </a:xfrm>
        </p:spPr>
        <p:txBody>
          <a:bodyPr>
            <a:normAutofit/>
          </a:bodyPr>
          <a:lstStyle/>
          <a:p>
            <a:r>
              <a:rPr lang="zh-CN" altLang="en-US" dirty="0"/>
              <a:t>婚姻目的</a:t>
            </a:r>
            <a:endParaRPr lang="en-US" altLang="zh-CN" dirty="0"/>
          </a:p>
          <a:p>
            <a:pPr lvl="1"/>
            <a:r>
              <a:rPr lang="zh-CN" altLang="en-US" sz="1800" dirty="0"/>
              <a:t>生养：创一</a:t>
            </a:r>
            <a:r>
              <a:rPr lang="en-US" altLang="zh-CN" sz="1800" dirty="0"/>
              <a:t>27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要生养众多，遍满地面，治理这地”</a:t>
            </a:r>
            <a:endParaRPr lang="en-US" altLang="zh-CN" sz="1800" dirty="0"/>
          </a:p>
          <a:p>
            <a:pPr lvl="1"/>
            <a:r>
              <a:rPr lang="zh-CN" altLang="en-US" sz="1800" dirty="0"/>
              <a:t>彼此帮助：创二</a:t>
            </a:r>
            <a:r>
              <a:rPr lang="en-US" altLang="zh-CN" sz="1800" dirty="0"/>
              <a:t>18</a:t>
            </a:r>
            <a:r>
              <a:rPr lang="zh-CN" altLang="en-US" sz="1800" dirty="0"/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那人独 居不好 ，我要为他造一个配偶帮助他”</a:t>
            </a:r>
            <a:endParaRPr lang="en-US" altLang="zh-CN" sz="1800" dirty="0"/>
          </a:p>
          <a:p>
            <a:pPr lvl="1"/>
            <a:r>
              <a:rPr lang="zh-CN" altLang="en-US" sz="1800" dirty="0"/>
              <a:t>一同承受生命之恩：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彼前三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7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你们做丈夫的，也要按情理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2" tooltip="See footnote a"/>
              </a:rPr>
              <a:t>a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和妻子同住，因她比你软弱</a:t>
            </a:r>
            <a:r>
              <a:rPr lang="en-US" altLang="zh-CN" sz="1800" baseline="30000" dirty="0">
                <a:solidFill>
                  <a:srgbClr val="000000"/>
                </a:solidFill>
                <a:latin typeface="system-ui"/>
              </a:rPr>
              <a:t>[</a:t>
            </a:r>
            <a:r>
              <a:rPr lang="en-US" sz="1800" baseline="30000" dirty="0">
                <a:solidFill>
                  <a:srgbClr val="4A4A4A"/>
                </a:solidFill>
                <a:latin typeface="system-ui"/>
                <a:hlinkClick r:id="rId3" tooltip="See footnote b"/>
              </a:rPr>
              <a:t>b</a:t>
            </a:r>
            <a:r>
              <a:rPr lang="en-US" sz="1800" baseline="30000" dirty="0">
                <a:solidFill>
                  <a:srgbClr val="000000"/>
                </a:solidFill>
                <a:latin typeface="system-ui"/>
              </a:rPr>
              <a:t>]</a:t>
            </a:r>
            <a:r>
              <a:rPr lang="en-US" sz="1800" dirty="0">
                <a:solidFill>
                  <a:srgbClr val="000000"/>
                </a:solidFill>
                <a:latin typeface="system-ui"/>
              </a:rPr>
              <a:t>，</a:t>
            </a:r>
            <a:r>
              <a:rPr lang="zh-CN" altLang="en-US" sz="1800" dirty="0">
                <a:solidFill>
                  <a:srgbClr val="000000"/>
                </a:solidFill>
                <a:latin typeface="system-ui"/>
              </a:rPr>
              <a:t>与你一同承受生命之恩的，所以要敬重她。</a:t>
            </a:r>
            <a:endParaRPr lang="en-US" altLang="zh-CN" sz="1800" dirty="0"/>
          </a:p>
          <a:p>
            <a:pPr lvl="1"/>
            <a:r>
              <a:rPr lang="zh-CN" altLang="en-US" sz="1800" dirty="0"/>
              <a:t>防止犯罪：</a:t>
            </a:r>
            <a:r>
              <a:rPr lang="zh-CN" altLang="en-US" sz="1800" dirty="0">
                <a:solidFill>
                  <a:srgbClr val="000000"/>
                </a:solidFill>
                <a:ea typeface="SimSun" panose="02010600030101010101" pitchFamily="2" charset="-122"/>
              </a:rPr>
              <a:t>林前七</a:t>
            </a:r>
            <a:r>
              <a:rPr 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2 </a:t>
            </a:r>
            <a:r>
              <a:rPr lang="zh-CN" altLang="en-US" sz="1800" dirty="0">
                <a:solidFill>
                  <a:srgbClr val="000000"/>
                </a:solidFill>
                <a:latin typeface="新細明體" panose="02020500000000000000" pitchFamily="18" charset="-120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Montserrat" panose="00000500000000000000" pitchFamily="2" charset="0"/>
              </a:rPr>
              <a:t>但要免淫乱的事，男子当各有自己的妻子；女子也当各有自己的丈夫”</a:t>
            </a:r>
            <a:endParaRPr lang="en-US" altLang="zh-CN" sz="18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zh-CN" altLang="en-US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林前七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7-9 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“</a:t>
            </a:r>
            <a:r>
              <a:rPr lang="zh-CN" altLang="en-US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我愿意众人像我一样；只是各人领受神的恩赐，一个是这样，一个是那样。我对着没有嫁娶的和寡妇说，若他们常像我就好倘若自己禁止不住，就可以嫁娶。与其欲火攻心，倒不如嫁娶为妙。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”</a:t>
            </a:r>
          </a:p>
          <a:p>
            <a:r>
              <a:rPr lang="zh-CN" altLang="en-US" sz="1800" b="0" i="0" dirty="0">
                <a:solidFill>
                  <a:srgbClr val="000000"/>
                </a:solidFill>
                <a:effectLst/>
                <a:latin typeface="inherit"/>
              </a:rPr>
              <a:t>一个人能持守独身、免淫乱的事，是神的恩赐。各人要认清神的恩赐，没有这恩赐的不该尝试守独身，以免给魔鬼留地步。</a:t>
            </a:r>
            <a:endParaRPr lang="zh-CN" altLang="en-US" sz="1800" b="0" i="0" dirty="0">
              <a:solidFill>
                <a:srgbClr val="656565"/>
              </a:solidFill>
              <a:effectLst/>
              <a:latin typeface="inherit"/>
            </a:endParaRP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6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Hei" panose="02010609060101010101" pitchFamily="49" charset="-12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12631</TotalTime>
  <Words>30272</Words>
  <Application>Microsoft Office PowerPoint</Application>
  <PresentationFormat>Widescreen</PresentationFormat>
  <Paragraphs>1482</Paragraphs>
  <Slides>133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133</vt:i4>
      </vt:variant>
    </vt:vector>
  </HeadingPairs>
  <TitlesOfParts>
    <vt:vector size="160" baseType="lpstr">
      <vt:lpstr>Cardo</vt:lpstr>
      <vt:lpstr>DengXian</vt:lpstr>
      <vt:lpstr>DengXian</vt:lpstr>
      <vt:lpstr>等线 Light</vt:lpstr>
      <vt:lpstr>inherit</vt:lpstr>
      <vt:lpstr>KaiTi</vt:lpstr>
      <vt:lpstr>Montserrat</vt:lpstr>
      <vt:lpstr>新細明體</vt:lpstr>
      <vt:lpstr>新細明體</vt:lpstr>
      <vt:lpstr>Roboto Condensed</vt:lpstr>
      <vt:lpstr>SimHei</vt:lpstr>
      <vt:lpstr>SimSun</vt:lpstr>
      <vt:lpstr>SimSun</vt:lpstr>
      <vt:lpstr>Source Sans Pro</vt:lpstr>
      <vt:lpstr>system-ui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jason xiang</cp:lastModifiedBy>
  <cp:revision>156</cp:revision>
  <cp:lastPrinted>2023-09-27T07:49:12Z</cp:lastPrinted>
  <dcterms:created xsi:type="dcterms:W3CDTF">2022-08-27T00:29:31Z</dcterms:created>
  <dcterms:modified xsi:type="dcterms:W3CDTF">2023-11-19T06:52:03Z</dcterms:modified>
</cp:coreProperties>
</file>