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503" r:id="rId3"/>
    <p:sldId id="514" r:id="rId4"/>
    <p:sldId id="518" r:id="rId5"/>
    <p:sldId id="517" r:id="rId6"/>
    <p:sldId id="519" r:id="rId7"/>
    <p:sldId id="520" r:id="rId8"/>
    <p:sldId id="50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1EDF"/>
    <a:srgbClr val="150575"/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248BC-A7B4-46D6-832B-CA6FB1124999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7E2C5-8E48-47FE-82E1-8A074F3A5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6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8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4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8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4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4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0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3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9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D320-BA8F-45F1-978F-228D58686EAB}" type="datetimeFigureOut">
              <a:rPr lang="en-US" smtClean="0"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8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8889" y="160312"/>
            <a:ext cx="1026258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《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你們當效法我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第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16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課 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- 5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月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13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日</a:t>
            </a:r>
            <a:endParaRPr lang="en-US" altLang="zh-CN" sz="4000" b="1" dirty="0" smtClean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保羅的 </a:t>
            </a:r>
            <a:r>
              <a:rPr lang="en-US" altLang="zh-CN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[</a:t>
            </a:r>
            <a:r>
              <a:rPr lang="zh-CN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人觀</a:t>
            </a:r>
            <a:r>
              <a:rPr lang="en-US" altLang="zh-CN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] </a:t>
            </a:r>
            <a:r>
              <a:rPr lang="zh-CN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簡介</a:t>
            </a:r>
            <a:endParaRPr lang="zh-TW" altLang="en-US" sz="4800" b="1" dirty="0">
              <a:solidFill>
                <a:srgbClr val="C00000"/>
              </a:solidFill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3733" y="1940807"/>
            <a:ext cx="45736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課程內容：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2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個方面</a:t>
            </a:r>
            <a:endParaRPr lang="en-US" sz="4000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2712649"/>
            <a:ext cx="121116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保</a:t>
            </a:r>
            <a:r>
              <a:rPr lang="zh-CN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羅的“</a:t>
            </a: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人觀”</a:t>
            </a:r>
            <a:endParaRPr lang="en-US" altLang="zh-CN" sz="4000" dirty="0" smtClean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一點討論</a:t>
            </a:r>
            <a:r>
              <a:rPr lang="en-US" altLang="zh-TW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: </a:t>
            </a:r>
            <a:r>
              <a:rPr lang="zh-CN" altLang="en-US" sz="4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如何處理我們的情緒</a:t>
            </a:r>
            <a:endParaRPr lang="zh-TW" altLang="en-US" sz="40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1" y="663259"/>
            <a:ext cx="12161519" cy="6278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7338" indent="-287338"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3600" dirty="0">
                <a:ea typeface="SimHei" panose="02010609060101010101" pitchFamily="49" charset="-122"/>
              </a:rPr>
              <a:t>目</a:t>
            </a:r>
            <a:r>
              <a:rPr lang="zh-CN" altLang="en-US" sz="3600" dirty="0" smtClean="0">
                <a:ea typeface="SimHei" panose="02010609060101010101" pitchFamily="49" charset="-122"/>
              </a:rPr>
              <a:t>前對保羅的人觀的三種說法：</a:t>
            </a:r>
            <a:endParaRPr lang="en-US" altLang="zh-CN" sz="3600" dirty="0" smtClean="0">
              <a:ea typeface="SimHei" panose="02010609060101010101" pitchFamily="49" charset="-122"/>
            </a:endParaRPr>
          </a:p>
          <a:p>
            <a:pPr marL="1141412" lvl="2" indent="-514350">
              <a:spcAft>
                <a:spcPts val="600"/>
              </a:spcAft>
              <a:buFont typeface="+mj-lt"/>
              <a:buAutoNum type="arabicPeriod"/>
            </a:pPr>
            <a:r>
              <a:rPr lang="zh-CN" altLang="en-US" sz="2800" dirty="0" smtClean="0">
                <a:ea typeface="SimHei" panose="02010609060101010101" pitchFamily="49" charset="-122"/>
              </a:rPr>
              <a:t>三分法：靈</a:t>
            </a:r>
            <a:r>
              <a:rPr lang="en-US" sz="2800" dirty="0" err="1" smtClean="0"/>
              <a:t>ruach</a:t>
            </a:r>
            <a:r>
              <a:rPr lang="en-US" sz="2800" dirty="0" smtClean="0"/>
              <a:t>/</a:t>
            </a:r>
            <a:r>
              <a:rPr lang="en-US" sz="2800" dirty="0" err="1" smtClean="0"/>
              <a:t>pneuma</a:t>
            </a:r>
            <a:r>
              <a:rPr lang="en-US" altLang="zh-CN" sz="2800" dirty="0" smtClean="0">
                <a:ea typeface="SimHei" panose="02010609060101010101" pitchFamily="49" charset="-122"/>
              </a:rPr>
              <a:t>+</a:t>
            </a:r>
            <a:r>
              <a:rPr lang="zh-CN" altLang="en-US" sz="2800" dirty="0" smtClean="0">
                <a:ea typeface="SimHei" panose="02010609060101010101" pitchFamily="49" charset="-122"/>
              </a:rPr>
              <a:t>魂</a:t>
            </a:r>
            <a:r>
              <a:rPr lang="en-US" sz="2800" dirty="0" smtClean="0"/>
              <a:t>nephesh /</a:t>
            </a:r>
            <a:r>
              <a:rPr lang="en-US" sz="2800" dirty="0" err="1" smtClean="0"/>
              <a:t>psuche</a:t>
            </a:r>
            <a:r>
              <a:rPr lang="en-US" altLang="zh-CN" sz="2800" dirty="0" smtClean="0">
                <a:ea typeface="SimHei" panose="02010609060101010101" pitchFamily="49" charset="-122"/>
              </a:rPr>
              <a:t>+</a:t>
            </a:r>
            <a:r>
              <a:rPr lang="zh-CN" altLang="en-US" sz="2800" dirty="0" smtClean="0">
                <a:ea typeface="SimHei" panose="02010609060101010101" pitchFamily="49" charset="-122"/>
              </a:rPr>
              <a:t>體</a:t>
            </a:r>
            <a:r>
              <a:rPr lang="en-US" sz="2800" dirty="0" err="1" smtClean="0"/>
              <a:t>basar</a:t>
            </a:r>
            <a:r>
              <a:rPr lang="en-US" sz="2800" dirty="0" smtClean="0">
                <a:ea typeface="SimHei" panose="02010609060101010101" pitchFamily="49" charset="-122"/>
              </a:rPr>
              <a:t>/</a:t>
            </a:r>
            <a:r>
              <a:rPr lang="en-US" sz="2800" dirty="0" err="1">
                <a:ea typeface="SimHei" panose="02010609060101010101" pitchFamily="49" charset="-122"/>
              </a:rPr>
              <a:t>s</a:t>
            </a:r>
            <a:r>
              <a:rPr lang="en-US" sz="2800" dirty="0" err="1" smtClean="0">
                <a:ea typeface="SimHei" panose="02010609060101010101" pitchFamily="49" charset="-122"/>
              </a:rPr>
              <a:t>arx</a:t>
            </a:r>
            <a:r>
              <a:rPr lang="en-US" altLang="zh-CN" sz="2800" dirty="0" smtClean="0">
                <a:ea typeface="SimHei" panose="02010609060101010101" pitchFamily="49" charset="-122"/>
              </a:rPr>
              <a:t>(</a:t>
            </a:r>
            <a:r>
              <a:rPr lang="zh-CN" altLang="en-US" sz="2800" dirty="0" smtClean="0">
                <a:ea typeface="SimHei" panose="02010609060101010101" pitchFamily="49" charset="-122"/>
              </a:rPr>
              <a:t>帖前</a:t>
            </a:r>
            <a:r>
              <a:rPr lang="en-US" altLang="zh-CN" sz="2800" dirty="0" smtClean="0">
                <a:ea typeface="SimHei" panose="02010609060101010101" pitchFamily="49" charset="-122"/>
              </a:rPr>
              <a:t>5:23)</a:t>
            </a:r>
          </a:p>
          <a:p>
            <a:pPr marL="627062" lvl="2">
              <a:spcAft>
                <a:spcPts val="600"/>
              </a:spcAft>
            </a:pPr>
            <a:r>
              <a:rPr lang="zh-TW" altLang="en-US" sz="2800" i="1" dirty="0">
                <a:ea typeface="SimHei" panose="02010609060101010101" pitchFamily="49" charset="-122"/>
              </a:rPr>
              <a:t>願賜平安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的神親</a:t>
            </a:r>
            <a:r>
              <a:rPr lang="zh-TW" altLang="en-US" sz="2800" i="1" dirty="0">
                <a:ea typeface="SimHei" panose="02010609060101010101" pitchFamily="49" charset="-122"/>
              </a:rPr>
              <a:t>自使你們全然成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聖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。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又</a:t>
            </a:r>
            <a:r>
              <a:rPr lang="zh-TW" altLang="en-US" sz="2800" i="1" dirty="0">
                <a:ea typeface="SimHei" panose="02010609060101010101" pitchFamily="49" charset="-122"/>
              </a:rPr>
              <a:t>願你們的</a:t>
            </a:r>
            <a:r>
              <a:rPr lang="zh-TW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靈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與</a:t>
            </a:r>
            <a:r>
              <a:rPr lang="zh-TW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魂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與</a:t>
            </a:r>
            <a:r>
              <a:rPr lang="zh-TW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身子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得</a:t>
            </a:r>
            <a:r>
              <a:rPr lang="zh-TW" altLang="en-US" sz="2800" i="1" dirty="0">
                <a:ea typeface="SimHei" panose="02010609060101010101" pitchFamily="49" charset="-122"/>
              </a:rPr>
              <a:t>蒙保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守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在</a:t>
            </a:r>
            <a:r>
              <a:rPr lang="zh-TW" altLang="en-US" sz="2800" i="1" dirty="0">
                <a:ea typeface="SimHei" panose="02010609060101010101" pitchFamily="49" charset="-122"/>
              </a:rPr>
              <a:t>我主耶穌基督降臨的時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候完</a:t>
            </a:r>
            <a:r>
              <a:rPr lang="zh-TW" altLang="en-US" sz="2800" i="1" dirty="0">
                <a:ea typeface="SimHei" panose="02010609060101010101" pitchFamily="49" charset="-122"/>
              </a:rPr>
              <a:t>全無可指摘。 </a:t>
            </a:r>
            <a:endParaRPr lang="en-US" altLang="zh-CN" sz="2800" i="1" dirty="0" smtClean="0">
              <a:ea typeface="SimHei" panose="02010609060101010101" pitchFamily="49" charset="-122"/>
            </a:endParaRPr>
          </a:p>
          <a:p>
            <a:pPr marL="1141412" lvl="2" indent="-514350">
              <a:spcAft>
                <a:spcPts val="600"/>
              </a:spcAft>
              <a:buFont typeface="+mj-lt"/>
              <a:buAutoNum type="arabicPeriod" startAt="2"/>
            </a:pPr>
            <a:r>
              <a:rPr lang="zh-CN" altLang="en-US" sz="2800" dirty="0" smtClean="0">
                <a:ea typeface="SimHei" panose="02010609060101010101" pitchFamily="49" charset="-122"/>
              </a:rPr>
              <a:t>二分法</a:t>
            </a:r>
            <a:r>
              <a:rPr lang="en-US" altLang="zh-CN" sz="2800" dirty="0" smtClean="0">
                <a:ea typeface="SimHei" panose="02010609060101010101" pitchFamily="49" charset="-122"/>
              </a:rPr>
              <a:t>: </a:t>
            </a:r>
            <a:r>
              <a:rPr lang="zh-CN" altLang="en-US" sz="2800" dirty="0" smtClean="0">
                <a:ea typeface="SimHei" panose="02010609060101010101" pitchFamily="49" charset="-122"/>
              </a:rPr>
              <a:t>靈</a:t>
            </a:r>
            <a:r>
              <a:rPr lang="en-US" altLang="zh-CN" sz="2800" dirty="0" smtClean="0">
                <a:ea typeface="SimHei" panose="02010609060101010101" pitchFamily="49" charset="-122"/>
              </a:rPr>
              <a:t>(</a:t>
            </a:r>
            <a:r>
              <a:rPr lang="zh-CN" altLang="en-US" sz="2800" dirty="0" smtClean="0">
                <a:ea typeface="SimHei" panose="02010609060101010101" pitchFamily="49" charset="-122"/>
              </a:rPr>
              <a:t>魂</a:t>
            </a:r>
            <a:r>
              <a:rPr lang="en-US" altLang="zh-CN" sz="2800" dirty="0" smtClean="0">
                <a:ea typeface="SimHei" panose="02010609060101010101" pitchFamily="49" charset="-122"/>
              </a:rPr>
              <a:t>)+</a:t>
            </a:r>
            <a:r>
              <a:rPr lang="zh-CN" altLang="en-US" sz="2800" dirty="0" smtClean="0">
                <a:ea typeface="SimHei" panose="02010609060101010101" pitchFamily="49" charset="-122"/>
              </a:rPr>
              <a:t>身體 </a:t>
            </a:r>
            <a:r>
              <a:rPr lang="en-US" altLang="zh-CN" sz="2800" dirty="0" smtClean="0">
                <a:ea typeface="SimHei" panose="02010609060101010101" pitchFamily="49" charset="-122"/>
              </a:rPr>
              <a:t>(</a:t>
            </a:r>
            <a:r>
              <a:rPr lang="zh-CN" altLang="en-US" sz="2800" dirty="0" smtClean="0">
                <a:ea typeface="SimHei" panose="02010609060101010101" pitchFamily="49" charset="-122"/>
              </a:rPr>
              <a:t>林前</a:t>
            </a:r>
            <a:r>
              <a:rPr lang="en-US" altLang="zh-CN" sz="2800" dirty="0" smtClean="0">
                <a:ea typeface="SimHei" panose="02010609060101010101" pitchFamily="49" charset="-122"/>
              </a:rPr>
              <a:t>5:3,5)</a:t>
            </a:r>
          </a:p>
          <a:p>
            <a:pPr marL="627062" lvl="2">
              <a:spcAft>
                <a:spcPts val="600"/>
              </a:spcAft>
            </a:pPr>
            <a:r>
              <a:rPr lang="zh-TW" altLang="en-US" sz="2800" i="1" dirty="0" smtClean="0">
                <a:ea typeface="SimHei" panose="02010609060101010101" pitchFamily="49" charset="-122"/>
              </a:rPr>
              <a:t>我</a:t>
            </a:r>
            <a:r>
              <a:rPr lang="zh-TW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身子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雖不在你們那裡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心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卻在你們那裡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好像我親自與你們同在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已經判斷了行這事的人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就是你們聚會的時候、我的</a:t>
            </a:r>
            <a:r>
              <a:rPr lang="zh-TW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心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也同在、奉我們主耶穌的名、並用我們主耶穌的權能、 要把這樣的</a:t>
            </a:r>
            <a:r>
              <a:rPr lang="zh-TW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人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交給撒但、敗壞他的</a:t>
            </a:r>
            <a:r>
              <a:rPr lang="zh-TW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肉體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、使他的</a:t>
            </a:r>
            <a:r>
              <a:rPr lang="zh-TW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靈魂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在主耶穌的日子可以得救。 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（靈）</a:t>
            </a:r>
            <a:endParaRPr lang="en-US" altLang="zh-CN" sz="2800" i="1" dirty="0" smtClean="0">
              <a:ea typeface="SimHei" panose="02010609060101010101" pitchFamily="49" charset="-122"/>
            </a:endParaRPr>
          </a:p>
          <a:p>
            <a:pPr marL="627062" lvl="2">
              <a:spcAft>
                <a:spcPts val="600"/>
              </a:spcAft>
            </a:pPr>
            <a:r>
              <a:rPr lang="zh-TW" altLang="en-US" sz="2800" i="1" dirty="0" smtClean="0">
                <a:ea typeface="SimHei" panose="02010609060101010101" pitchFamily="49" charset="-122"/>
              </a:rPr>
              <a:t>親</a:t>
            </a:r>
            <a:r>
              <a:rPr lang="zh-TW" altLang="en-US" sz="2800" i="1" dirty="0">
                <a:ea typeface="SimHei" panose="02010609060101010101" pitchFamily="49" charset="-122"/>
              </a:rPr>
              <a:t>愛的弟兄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阿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我</a:t>
            </a:r>
            <a:r>
              <a:rPr lang="zh-TW" altLang="en-US" sz="2800" i="1" dirty="0">
                <a:ea typeface="SimHei" panose="02010609060101010101" pitchFamily="49" charset="-122"/>
              </a:rPr>
              <a:t>們既有這等應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許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就</a:t>
            </a:r>
            <a:r>
              <a:rPr lang="zh-TW" altLang="en-US" sz="2800" i="1" dirty="0">
                <a:ea typeface="SimHei" panose="02010609060101010101" pitchFamily="49" charset="-122"/>
              </a:rPr>
              <a:t>當潔淨自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己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除</a:t>
            </a:r>
            <a:r>
              <a:rPr lang="zh-TW" altLang="en-US" sz="2800" i="1" dirty="0">
                <a:ea typeface="SimHei" panose="02010609060101010101" pitchFamily="49" charset="-122"/>
              </a:rPr>
              <a:t>去</a:t>
            </a:r>
            <a:r>
              <a:rPr lang="zh-TW" altLang="en-US" sz="2800" i="1" dirty="0">
                <a:solidFill>
                  <a:srgbClr val="C00000"/>
                </a:solidFill>
                <a:ea typeface="SimHei" panose="02010609060101010101" pitchFamily="49" charset="-122"/>
              </a:rPr>
              <a:t>身</a:t>
            </a:r>
            <a:r>
              <a:rPr lang="zh-TW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體</a:t>
            </a:r>
            <a:r>
              <a:rPr lang="zh-CN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、</a:t>
            </a:r>
            <a:r>
              <a:rPr lang="zh-TW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靈</a:t>
            </a:r>
            <a:r>
              <a:rPr lang="zh-TW" altLang="en-US" sz="2800" i="1" dirty="0">
                <a:solidFill>
                  <a:srgbClr val="C00000"/>
                </a:solidFill>
                <a:ea typeface="SimHei" panose="02010609060101010101" pitchFamily="49" charset="-122"/>
              </a:rPr>
              <a:t>魂</a:t>
            </a:r>
            <a:r>
              <a:rPr lang="zh-TW" altLang="en-US" sz="2800" i="1" dirty="0">
                <a:ea typeface="SimHei" panose="02010609060101010101" pitchFamily="49" charset="-122"/>
              </a:rPr>
              <a:t>一切的污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穢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敬畏神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得</a:t>
            </a:r>
            <a:r>
              <a:rPr lang="zh-TW" altLang="en-US" sz="2800" i="1" dirty="0">
                <a:ea typeface="SimHei" panose="02010609060101010101" pitchFamily="49" charset="-122"/>
              </a:rPr>
              <a:t>以成聖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。</a:t>
            </a:r>
            <a:r>
              <a:rPr lang="en-US" altLang="zh-CN" sz="2800" dirty="0">
                <a:ea typeface="SimHei" panose="02010609060101010101" pitchFamily="49" charset="-122"/>
              </a:rPr>
              <a:t>(</a:t>
            </a:r>
            <a:r>
              <a:rPr lang="zh-CN" altLang="en-US" sz="2800" dirty="0" smtClean="0">
                <a:ea typeface="SimHei" panose="02010609060101010101" pitchFamily="49" charset="-122"/>
              </a:rPr>
              <a:t>林後</a:t>
            </a:r>
            <a:r>
              <a:rPr lang="en-US" altLang="zh-CN" sz="2800" dirty="0" smtClean="0">
                <a:ea typeface="SimHei" panose="02010609060101010101" pitchFamily="49" charset="-122"/>
              </a:rPr>
              <a:t>7:1)</a:t>
            </a:r>
            <a:endParaRPr lang="en-US" altLang="zh-CN" sz="2800" dirty="0">
              <a:ea typeface="SimHei" panose="02010609060101010101" pitchFamily="49" charset="-122"/>
            </a:endParaRPr>
          </a:p>
          <a:p>
            <a:pPr marL="1141412" lvl="2" indent="-514350">
              <a:spcAft>
                <a:spcPts val="600"/>
              </a:spcAft>
              <a:buFont typeface="+mj-lt"/>
              <a:buAutoNum type="arabicPeriod" startAt="3"/>
            </a:pPr>
            <a:r>
              <a:rPr lang="zh-CN" altLang="en-US" sz="2800" dirty="0" smtClean="0">
                <a:ea typeface="SimHei" panose="02010609060101010101" pitchFamily="49" charset="-122"/>
              </a:rPr>
              <a:t>整全法：靈魂體非三種不同元素，乃是由不同角度來看一個完整的人。</a:t>
            </a:r>
            <a:endParaRPr lang="en-US" altLang="zh-TW" sz="2800" dirty="0">
              <a:ea typeface="SimHei" panose="02010609060101010101" pitchFamily="49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3799" y="363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 保羅關於的人的觀</a:t>
            </a:r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點簡介</a:t>
            </a:r>
            <a:endParaRPr lang="en-US" sz="4000" b="1" dirty="0">
              <a:latin typeface="SimHei" panose="02010609060101010101" pitchFamily="49" charset="-122"/>
              <a:ea typeface="SimHei" panose="02010609060101010101" pitchFamily="49" charset="-122"/>
              <a:cs typeface="Microsoft YaHei" panose="020B0503020204020204" pitchFamily="34" charset="-122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267364" y="5030816"/>
            <a:ext cx="407323" cy="365760"/>
            <a:chOff x="3241964" y="4713316"/>
            <a:chExt cx="407323" cy="365760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3241964" y="4713316"/>
              <a:ext cx="332509" cy="3657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3241964" y="4713316"/>
              <a:ext cx="407323" cy="3657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1141378" y="5515717"/>
            <a:ext cx="407323" cy="365760"/>
            <a:chOff x="3241964" y="4713316"/>
            <a:chExt cx="407323" cy="36576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3241964" y="4713316"/>
              <a:ext cx="332509" cy="3657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3241964" y="4713316"/>
              <a:ext cx="407323" cy="3657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7751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1" y="915687"/>
            <a:ext cx="12161519" cy="5955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7338" indent="-287338"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ea typeface="SimHei" panose="02010609060101010101" pitchFamily="49" charset="-122"/>
              </a:rPr>
              <a:t>保羅魂的用法：</a:t>
            </a:r>
            <a:r>
              <a:rPr lang="zh-CN" altLang="en-US" sz="2800" dirty="0">
                <a:ea typeface="SimHei" panose="02010609060101010101" pitchFamily="49" charset="-122"/>
              </a:rPr>
              <a:t>常</a:t>
            </a:r>
            <a:r>
              <a:rPr lang="zh-CN" altLang="en-US" sz="2800" dirty="0" smtClean="0">
                <a:ea typeface="SimHei" panose="02010609060101010101" pitchFamily="49" charset="-122"/>
              </a:rPr>
              <a:t>用</a:t>
            </a:r>
            <a:r>
              <a:rPr lang="zh-CN" altLang="en-US" sz="2800" dirty="0" smtClean="0">
                <a:solidFill>
                  <a:srgbClr val="C00000"/>
                </a:solidFill>
                <a:ea typeface="SimHei" panose="02010609060101010101" pitchFamily="49" charset="-122"/>
              </a:rPr>
              <a:t>魂</a:t>
            </a:r>
            <a:r>
              <a:rPr lang="zh-CN" altLang="en-US" sz="2800" dirty="0" smtClean="0">
                <a:ea typeface="SimHei" panose="02010609060101010101" pitchFamily="49" charset="-122"/>
              </a:rPr>
              <a:t>代表整個人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0" indent="0">
              <a:spcAft>
                <a:spcPts val="600"/>
              </a:spcAft>
            </a:pPr>
            <a:r>
              <a:rPr lang="en-US" altLang="zh-TW" sz="2800" i="1" dirty="0" smtClean="0">
                <a:ea typeface="SimHei" panose="02010609060101010101" pitchFamily="49" charset="-122"/>
              </a:rPr>
              <a:t>		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我</a:t>
            </a:r>
            <a:r>
              <a:rPr lang="zh-TW" altLang="en-US" sz="2800" i="1" dirty="0">
                <a:ea typeface="SimHei" panose="02010609060101010101" pitchFamily="49" charset="-122"/>
              </a:rPr>
              <a:t>也甘心樂意為你們的</a:t>
            </a:r>
            <a:r>
              <a:rPr lang="zh-TW" altLang="en-US" sz="2800" i="1" dirty="0">
                <a:solidFill>
                  <a:srgbClr val="C00000"/>
                </a:solidFill>
                <a:ea typeface="SimHei" panose="02010609060101010101" pitchFamily="49" charset="-122"/>
              </a:rPr>
              <a:t>靈魂</a:t>
            </a:r>
            <a:r>
              <a:rPr lang="zh-TW" altLang="en-US" sz="2800" i="1" dirty="0">
                <a:ea typeface="SimHei" panose="02010609060101010101" pitchFamily="49" charset="-122"/>
              </a:rPr>
              <a:t>費財費力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。</a:t>
            </a:r>
            <a:r>
              <a:rPr lang="en-US" altLang="zh-TW" sz="2800" i="1" dirty="0" smtClean="0">
                <a:ea typeface="SimHei" panose="02010609060101010101" pitchFamily="49" charset="-122"/>
              </a:rPr>
              <a:t>…..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 </a:t>
            </a:r>
            <a:r>
              <a:rPr lang="en-US" altLang="zh-CN" sz="2800" dirty="0" smtClean="0">
                <a:ea typeface="SimHei" panose="02010609060101010101" pitchFamily="49" charset="-122"/>
              </a:rPr>
              <a:t>(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林</a:t>
            </a:r>
            <a:r>
              <a:rPr lang="zh-CN" altLang="en-US" sz="2800" i="1" dirty="0">
                <a:ea typeface="SimHei" panose="02010609060101010101" pitchFamily="49" charset="-122"/>
              </a:rPr>
              <a:t>後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12:15) 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0" indent="0">
              <a:spcAft>
                <a:spcPts val="600"/>
              </a:spcAft>
            </a:pPr>
            <a:endParaRPr lang="en-US" altLang="zh-TW" sz="2800" dirty="0" smtClean="0">
              <a:solidFill>
                <a:srgbClr val="C00000"/>
              </a:solidFill>
              <a:ea typeface="SimHei" panose="02010609060101010101" pitchFamily="49" charset="-122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ea typeface="SimHei" panose="02010609060101010101" pitchFamily="49" charset="-122"/>
              </a:rPr>
              <a:t>舊約聖經的用法：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1198562" lvl="2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ea typeface="SimHei" panose="02010609060101010101" pitchFamily="49" charset="-122"/>
              </a:rPr>
              <a:t>常常用魂來代表</a:t>
            </a:r>
            <a:r>
              <a:rPr lang="en-US" altLang="zh-CN" sz="2800" dirty="0" smtClean="0">
                <a:ea typeface="SimHei" panose="02010609060101010101" pitchFamily="49" charset="-122"/>
              </a:rPr>
              <a:t>1</a:t>
            </a:r>
            <a:r>
              <a:rPr lang="zh-CN" altLang="en-US" sz="2800" dirty="0" smtClean="0">
                <a:ea typeface="SimHei" panose="02010609060101010101" pitchFamily="49" charset="-122"/>
              </a:rPr>
              <a:t>個人。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1084262" lvl="3">
              <a:spcAft>
                <a:spcPts val="600"/>
              </a:spcAft>
            </a:pPr>
            <a:r>
              <a:rPr lang="en-US" altLang="zh-CN" sz="2800" i="1" dirty="0" smtClean="0">
                <a:ea typeface="SimHei" panose="02010609060101010101" pitchFamily="49" charset="-122"/>
              </a:rPr>
              <a:t>…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有</a:t>
            </a:r>
            <a:r>
              <a:rPr lang="zh-CN" altLang="en-US" sz="2800" i="1" u="sng" dirty="0" smtClean="0">
                <a:ea typeface="SimHei" panose="02010609060101010101" pitchFamily="49" charset="-122"/>
              </a:rPr>
              <a:t>靈的活人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…   </a:t>
            </a:r>
            <a:r>
              <a:rPr lang="zh-CN" altLang="en-US" sz="2800" dirty="0" smtClean="0">
                <a:ea typeface="SimHei" panose="02010609060101010101" pitchFamily="49" charset="-122"/>
              </a:rPr>
              <a:t>原文是</a:t>
            </a:r>
            <a:r>
              <a:rPr lang="zh-CN" altLang="en-US" sz="2800" u="sng" dirty="0" smtClean="0">
                <a:ea typeface="SimHei" panose="02010609060101010101" pitchFamily="49" charset="-122"/>
              </a:rPr>
              <a:t>“</a:t>
            </a:r>
            <a:r>
              <a:rPr lang="zh-CN" altLang="en-US" sz="2800" i="1" u="sng" dirty="0" smtClean="0">
                <a:ea typeface="SimHei" panose="02010609060101010101" pitchFamily="49" charset="-122"/>
              </a:rPr>
              <a:t>活的魂”</a:t>
            </a:r>
            <a:r>
              <a:rPr lang="en-US" altLang="zh-CN" sz="2800" i="1" dirty="0">
                <a:ea typeface="SimHei" panose="02010609060101010101" pitchFamily="49" charset="-122"/>
              </a:rPr>
              <a:t> (</a:t>
            </a:r>
            <a:r>
              <a:rPr lang="zh-CN" altLang="en-US" sz="2800" i="1" dirty="0">
                <a:ea typeface="SimHei" panose="02010609060101010101" pitchFamily="49" charset="-122"/>
              </a:rPr>
              <a:t>創</a:t>
            </a:r>
            <a:r>
              <a:rPr lang="en-US" altLang="zh-CN" sz="2800" i="1" dirty="0">
                <a:ea typeface="SimHei" panose="02010609060101010101" pitchFamily="49" charset="-122"/>
              </a:rPr>
              <a:t>1:7)</a:t>
            </a:r>
            <a:endParaRPr lang="en-US" altLang="zh-CN" sz="2800" i="1" u="sng" dirty="0" smtClean="0">
              <a:ea typeface="SimHei" panose="02010609060101010101" pitchFamily="49" charset="-122"/>
            </a:endParaRPr>
          </a:p>
          <a:p>
            <a:pPr marL="1084262" lvl="3">
              <a:spcAft>
                <a:spcPts val="600"/>
              </a:spcAft>
            </a:pPr>
            <a:r>
              <a:rPr lang="zh-TW" altLang="en-US" sz="2800" i="1" dirty="0" smtClean="0">
                <a:ea typeface="SimHei" panose="02010609060101010101" pitchFamily="49" charset="-122"/>
              </a:rPr>
              <a:t>亞</a:t>
            </a:r>
            <a:r>
              <a:rPr lang="zh-TW" altLang="en-US" sz="2800" i="1" dirty="0">
                <a:ea typeface="SimHei" panose="02010609060101010101" pitchFamily="49" charset="-122"/>
              </a:rPr>
              <a:t>伯蘭將他妻子撒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萊和</a:t>
            </a:r>
            <a:r>
              <a:rPr lang="zh-TW" altLang="en-US" sz="2800" i="1" dirty="0">
                <a:ea typeface="SimHei" panose="02010609060101010101" pitchFamily="49" charset="-122"/>
              </a:rPr>
              <a:t>姪兒羅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得</a:t>
            </a:r>
            <a:r>
              <a:rPr lang="zh-CN" altLang="en-US" sz="2800" i="1" dirty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連</a:t>
            </a:r>
            <a:r>
              <a:rPr lang="zh-TW" altLang="en-US" sz="2800" i="1" dirty="0">
                <a:ea typeface="SimHei" panose="02010609060101010101" pitchFamily="49" charset="-122"/>
              </a:rPr>
              <a:t>他們在哈蘭所積蓄的財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物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所</a:t>
            </a:r>
            <a:r>
              <a:rPr lang="zh-TW" altLang="en-US" sz="2800" i="1" dirty="0">
                <a:ea typeface="SimHei" panose="02010609060101010101" pitchFamily="49" charset="-122"/>
              </a:rPr>
              <a:t>得的</a:t>
            </a:r>
            <a:r>
              <a:rPr lang="zh-TW" altLang="en-US" sz="2800" i="1" dirty="0">
                <a:solidFill>
                  <a:srgbClr val="C00000"/>
                </a:solidFill>
                <a:ea typeface="SimHei" panose="02010609060101010101" pitchFamily="49" charset="-122"/>
              </a:rPr>
              <a:t>人</a:t>
            </a:r>
            <a:r>
              <a:rPr lang="zh-TW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口</a:t>
            </a:r>
            <a:r>
              <a:rPr lang="zh-CN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都</a:t>
            </a:r>
            <a:r>
              <a:rPr lang="zh-TW" altLang="en-US" sz="2800" i="1" dirty="0">
                <a:ea typeface="SimHei" panose="02010609060101010101" pitchFamily="49" charset="-122"/>
              </a:rPr>
              <a:t>帶往迦南地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去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。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他</a:t>
            </a:r>
            <a:r>
              <a:rPr lang="zh-TW" altLang="en-US" sz="2800" i="1" dirty="0">
                <a:ea typeface="SimHei" panose="02010609060101010101" pitchFamily="49" charset="-122"/>
              </a:rPr>
              <a:t>們就到了迦南地。 </a:t>
            </a:r>
            <a:r>
              <a:rPr lang="en-US" altLang="zh-CN" sz="2800" i="1" dirty="0">
                <a:ea typeface="SimHei" panose="02010609060101010101" pitchFamily="49" charset="-122"/>
              </a:rPr>
              <a:t>(</a:t>
            </a:r>
            <a:r>
              <a:rPr lang="zh-CN" altLang="en-US" sz="2800" i="1" dirty="0">
                <a:ea typeface="SimHei" panose="02010609060101010101" pitchFamily="49" charset="-122"/>
              </a:rPr>
              <a:t>創</a:t>
            </a:r>
            <a:r>
              <a:rPr lang="en-US" altLang="zh-CN" sz="2800" i="1" dirty="0">
                <a:ea typeface="SimHei" panose="02010609060101010101" pitchFamily="49" charset="-122"/>
              </a:rPr>
              <a:t>12:5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)</a:t>
            </a:r>
          </a:p>
          <a:p>
            <a:pPr marL="1084262" lvl="3">
              <a:spcAft>
                <a:spcPts val="600"/>
              </a:spcAft>
            </a:pPr>
            <a:r>
              <a:rPr lang="en-US" altLang="zh-TW" sz="2800" i="1" dirty="0" smtClean="0">
                <a:ea typeface="SimHei" panose="02010609060101010101" pitchFamily="49" charset="-122"/>
              </a:rPr>
              <a:t>…..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雅</a:t>
            </a:r>
            <a:r>
              <a:rPr lang="zh-TW" altLang="en-US" sz="2800" i="1" dirty="0">
                <a:ea typeface="SimHei" panose="02010609060101010101" pitchFamily="49" charset="-122"/>
              </a:rPr>
              <a:t>各家來到埃及的共有七十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人</a:t>
            </a:r>
            <a:r>
              <a:rPr lang="zh-TW" altLang="en-US" sz="2800" i="1" dirty="0">
                <a:ea typeface="SimHei" panose="02010609060101010101" pitchFamily="49" charset="-122"/>
              </a:rPr>
              <a:t>。 </a:t>
            </a:r>
            <a:r>
              <a:rPr lang="en-US" altLang="zh-CN" sz="2800" i="1" dirty="0">
                <a:ea typeface="SimHei" panose="02010609060101010101" pitchFamily="49" charset="-122"/>
              </a:rPr>
              <a:t>(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創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46:27)</a:t>
            </a:r>
          </a:p>
          <a:p>
            <a:pPr marL="1198562" lvl="2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ea typeface="SimHei" panose="02010609060101010101" pitchFamily="49" charset="-122"/>
              </a:rPr>
              <a:t>常常</a:t>
            </a:r>
            <a:r>
              <a:rPr lang="zh-CN" altLang="en-US" sz="2800" dirty="0" smtClean="0">
                <a:ea typeface="SimHei" panose="02010609060101010101" pitchFamily="49" charset="-122"/>
              </a:rPr>
              <a:t>用靈來</a:t>
            </a:r>
            <a:r>
              <a:rPr lang="zh-CN" altLang="en-US" sz="2800" dirty="0">
                <a:ea typeface="SimHei" panose="02010609060101010101" pitchFamily="49" charset="-122"/>
              </a:rPr>
              <a:t>代</a:t>
            </a:r>
            <a:r>
              <a:rPr lang="zh-CN" altLang="en-US" sz="2800" dirty="0" smtClean="0">
                <a:ea typeface="SimHei" panose="02010609060101010101" pitchFamily="49" charset="-122"/>
              </a:rPr>
              <a:t>表人精神。</a:t>
            </a:r>
            <a:r>
              <a:rPr lang="zh-CN" altLang="en-US" sz="2800" dirty="0">
                <a:ea typeface="SimHei" panose="02010609060101010101" pitchFamily="49" charset="-122"/>
              </a:rPr>
              <a:t>靈</a:t>
            </a:r>
            <a:r>
              <a:rPr lang="en-US" altLang="zh-CN" sz="2800" dirty="0">
                <a:ea typeface="SimHei" panose="02010609060101010101" pitchFamily="49" charset="-122"/>
              </a:rPr>
              <a:t>=</a:t>
            </a:r>
            <a:r>
              <a:rPr lang="zh-CN" altLang="en-US" sz="2800" dirty="0">
                <a:ea typeface="SimHei" panose="02010609060101010101" pitchFamily="49" charset="-122"/>
              </a:rPr>
              <a:t>氣</a:t>
            </a:r>
            <a:r>
              <a:rPr lang="en-US" altLang="zh-CN" sz="2800" dirty="0">
                <a:ea typeface="SimHei" panose="02010609060101010101" pitchFamily="49" charset="-122"/>
              </a:rPr>
              <a:t>=</a:t>
            </a:r>
            <a:r>
              <a:rPr lang="zh-CN" altLang="en-US" sz="2800" dirty="0" smtClean="0">
                <a:ea typeface="SimHei" panose="02010609060101010101" pitchFamily="49" charset="-122"/>
              </a:rPr>
              <a:t>風，中文有時翻譯為“心</a:t>
            </a:r>
            <a:r>
              <a:rPr lang="zh-CN" altLang="en-US" sz="2800" dirty="0">
                <a:ea typeface="SimHei" panose="02010609060101010101" pitchFamily="49" charset="-122"/>
              </a:rPr>
              <a:t>”</a:t>
            </a:r>
            <a:r>
              <a:rPr lang="zh-CN" altLang="en-US" sz="2800" dirty="0" smtClean="0">
                <a:ea typeface="SimHei" panose="02010609060101010101" pitchFamily="49" charset="-122"/>
              </a:rPr>
              <a:t> </a:t>
            </a:r>
            <a:endParaRPr lang="en-US" altLang="zh-CN" sz="2800" dirty="0">
              <a:ea typeface="SimHei" panose="02010609060101010101" pitchFamily="49" charset="-122"/>
            </a:endParaRPr>
          </a:p>
          <a:p>
            <a:pPr marL="1084262" lvl="3">
              <a:spcAft>
                <a:spcPts val="600"/>
              </a:spcAft>
            </a:pPr>
            <a:r>
              <a:rPr lang="zh-TW" altLang="en-US" sz="2800" i="1" dirty="0">
                <a:ea typeface="SimHei" panose="02010609060101010101" pitchFamily="49" charset="-122"/>
              </a:rPr>
              <a:t>他們便將約瑟對他們說的一切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話都</a:t>
            </a:r>
            <a:r>
              <a:rPr lang="zh-TW" altLang="en-US" sz="2800" i="1" dirty="0">
                <a:ea typeface="SimHei" panose="02010609060101010101" pitchFamily="49" charset="-122"/>
              </a:rPr>
              <a:t>告訴了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他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。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他</a:t>
            </a:r>
            <a:r>
              <a:rPr lang="zh-TW" altLang="en-US" sz="2800" i="1" dirty="0">
                <a:ea typeface="SimHei" panose="02010609060101010101" pitchFamily="49" charset="-122"/>
              </a:rPr>
              <a:t>們父親雅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各又</a:t>
            </a:r>
            <a:r>
              <a:rPr lang="zh-TW" altLang="en-US" sz="2800" i="1" dirty="0">
                <a:ea typeface="SimHei" panose="02010609060101010101" pitchFamily="49" charset="-122"/>
              </a:rPr>
              <a:t>看見約瑟打發來接他的車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輛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心</a:t>
            </a:r>
            <a:r>
              <a:rPr lang="zh-TW" altLang="en-US" sz="2800" i="1" dirty="0">
                <a:ea typeface="SimHei" panose="02010609060101010101" pitchFamily="49" charset="-122"/>
              </a:rPr>
              <a:t>就甦醒了。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(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創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45:27)</a:t>
            </a:r>
            <a:endParaRPr lang="en-US" altLang="zh-TW" sz="2800" i="1" dirty="0">
              <a:ea typeface="SimHei" panose="02010609060101010101" pitchFamily="49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保羅關於的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人的</a:t>
            </a:r>
            <a:r>
              <a:rPr lang="zh-CN" altLang="en-US" sz="4000" b="1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觀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點簡介 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— 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續 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1</a:t>
            </a:r>
            <a:endParaRPr lang="en-US" sz="4000" b="1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33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1" y="915687"/>
            <a:ext cx="12161519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7338" indent="-287338"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198562" lvl="2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ea typeface="SimHei" panose="02010609060101010101" pitchFamily="49" charset="-122"/>
              </a:rPr>
              <a:t>常常用靈來代表人精神</a:t>
            </a:r>
            <a:r>
              <a:rPr lang="zh-CN" altLang="en-US" sz="2800" dirty="0" smtClean="0">
                <a:ea typeface="SimHei" panose="02010609060101010101" pitchFamily="49" charset="-122"/>
              </a:rPr>
              <a:t>。靈</a:t>
            </a:r>
            <a:r>
              <a:rPr lang="en-US" altLang="zh-CN" sz="2800" dirty="0">
                <a:ea typeface="SimHei" panose="02010609060101010101" pitchFamily="49" charset="-122"/>
              </a:rPr>
              <a:t>=</a:t>
            </a:r>
            <a:r>
              <a:rPr lang="zh-CN" altLang="en-US" sz="2800" dirty="0">
                <a:ea typeface="SimHei" panose="02010609060101010101" pitchFamily="49" charset="-122"/>
              </a:rPr>
              <a:t>氣</a:t>
            </a:r>
            <a:r>
              <a:rPr lang="en-US" altLang="zh-CN" sz="2800" dirty="0">
                <a:ea typeface="SimHei" panose="02010609060101010101" pitchFamily="49" charset="-122"/>
              </a:rPr>
              <a:t>=</a:t>
            </a:r>
            <a:r>
              <a:rPr lang="zh-CN" altLang="en-US" sz="2800" dirty="0">
                <a:ea typeface="SimHei" panose="02010609060101010101" pitchFamily="49" charset="-122"/>
              </a:rPr>
              <a:t>風，中文有時翻譯為“</a:t>
            </a:r>
            <a:r>
              <a:rPr lang="zh-CN" altLang="en-US" sz="2800" dirty="0" smtClean="0">
                <a:ea typeface="SimHei" panose="02010609060101010101" pitchFamily="49" charset="-122"/>
              </a:rPr>
              <a:t>心</a:t>
            </a:r>
            <a:r>
              <a:rPr lang="en-US" altLang="zh-CN" sz="2800" dirty="0" smtClean="0">
                <a:ea typeface="SimHei" panose="02010609060101010101" pitchFamily="49" charset="-122"/>
              </a:rPr>
              <a:t>/</a:t>
            </a:r>
            <a:r>
              <a:rPr lang="zh-CN" altLang="en-US" sz="2800" dirty="0" smtClean="0">
                <a:ea typeface="SimHei" panose="02010609060101010101" pitchFamily="49" charset="-122"/>
              </a:rPr>
              <a:t>精神” </a:t>
            </a:r>
            <a:endParaRPr lang="en-US" altLang="zh-CN" sz="2800" dirty="0">
              <a:ea typeface="SimHei" panose="02010609060101010101" pitchFamily="49" charset="-122"/>
            </a:endParaRPr>
          </a:p>
          <a:p>
            <a:pPr marL="1084262" lvl="3">
              <a:spcAft>
                <a:spcPts val="600"/>
              </a:spcAft>
            </a:pPr>
            <a:r>
              <a:rPr lang="zh-TW" altLang="en-US" sz="2800" i="1" dirty="0">
                <a:ea typeface="SimHei" panose="02010609060101010101" pitchFamily="49" charset="-122"/>
              </a:rPr>
              <a:t>他們便將約瑟對他們說的一切話都告訴了他</a:t>
            </a:r>
            <a:r>
              <a:rPr lang="zh-CN" altLang="en-US" sz="2800" i="1" dirty="0">
                <a:ea typeface="SimHei" panose="02010609060101010101" pitchFamily="49" charset="-122"/>
              </a:rPr>
              <a:t>。</a:t>
            </a:r>
            <a:r>
              <a:rPr lang="zh-TW" altLang="en-US" sz="2800" i="1" dirty="0">
                <a:ea typeface="SimHei" panose="02010609060101010101" pitchFamily="49" charset="-122"/>
              </a:rPr>
              <a:t>他們父親雅各又看見約瑟打發來接他的車輛</a:t>
            </a:r>
            <a:r>
              <a:rPr lang="zh-CN" altLang="en-US" sz="2800" i="1" dirty="0">
                <a:ea typeface="SimHei" panose="02010609060101010101" pitchFamily="49" charset="-122"/>
              </a:rPr>
              <a:t>，</a:t>
            </a:r>
            <a:r>
              <a:rPr lang="zh-TW" altLang="en-US" sz="2800" i="1" dirty="0">
                <a:solidFill>
                  <a:srgbClr val="C00000"/>
                </a:solidFill>
                <a:ea typeface="SimHei" panose="02010609060101010101" pitchFamily="49" charset="-122"/>
              </a:rPr>
              <a:t>心</a:t>
            </a:r>
            <a:r>
              <a:rPr lang="zh-TW" altLang="en-US" sz="2800" i="1" dirty="0">
                <a:ea typeface="SimHei" panose="02010609060101010101" pitchFamily="49" charset="-122"/>
              </a:rPr>
              <a:t>就甦醒了。</a:t>
            </a:r>
            <a:r>
              <a:rPr lang="en-US" altLang="zh-CN" sz="2800" i="1" dirty="0">
                <a:ea typeface="SimHei" panose="02010609060101010101" pitchFamily="49" charset="-122"/>
              </a:rPr>
              <a:t>(</a:t>
            </a:r>
            <a:r>
              <a:rPr lang="zh-CN" altLang="en-US" sz="2800" i="1" dirty="0">
                <a:ea typeface="SimHei" panose="02010609060101010101" pitchFamily="49" charset="-122"/>
              </a:rPr>
              <a:t>創</a:t>
            </a:r>
            <a:r>
              <a:rPr lang="en-US" altLang="zh-CN" sz="2800" i="1" dirty="0">
                <a:ea typeface="SimHei" panose="02010609060101010101" pitchFamily="49" charset="-122"/>
              </a:rPr>
              <a:t>45:27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)</a:t>
            </a:r>
          </a:p>
          <a:p>
            <a:pPr marL="1084262" lvl="3">
              <a:spcAft>
                <a:spcPts val="600"/>
              </a:spcAft>
            </a:pPr>
            <a:r>
              <a:rPr lang="en-US" altLang="zh-TW" sz="2800" i="1" dirty="0" smtClean="0">
                <a:ea typeface="SimHei" panose="02010609060101010101" pitchFamily="49" charset="-122"/>
              </a:rPr>
              <a:t>……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他</a:t>
            </a:r>
            <a:r>
              <a:rPr lang="zh-TW" altLang="en-US" sz="2800" i="1" dirty="0">
                <a:ea typeface="SimHei" panose="02010609060101010101" pitchFamily="49" charset="-122"/>
              </a:rPr>
              <a:t>喫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了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就</a:t>
            </a:r>
            <a:r>
              <a:rPr lang="zh-TW" altLang="en-US" sz="2800" i="1" dirty="0">
                <a:solidFill>
                  <a:srgbClr val="C00000"/>
                </a:solidFill>
                <a:ea typeface="SimHei" panose="02010609060101010101" pitchFamily="49" charset="-122"/>
              </a:rPr>
              <a:t>精神</a:t>
            </a:r>
            <a:r>
              <a:rPr lang="zh-TW" altLang="en-US" sz="2800" i="1" dirty="0">
                <a:ea typeface="SimHei" panose="02010609060101010101" pitchFamily="49" charset="-122"/>
              </a:rPr>
              <a:t>復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原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。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(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撒上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30:12)</a:t>
            </a:r>
          </a:p>
          <a:p>
            <a:pPr marL="1084262" lvl="3">
              <a:spcAft>
                <a:spcPts val="600"/>
              </a:spcAft>
            </a:pPr>
            <a:r>
              <a:rPr lang="en-US" altLang="zh-TW" sz="2800" i="1" dirty="0" smtClean="0">
                <a:ea typeface="SimHei" panose="02010609060101010101" pitchFamily="49" charset="-122"/>
              </a:rPr>
              <a:t>……(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示巴女王</a:t>
            </a:r>
            <a:r>
              <a:rPr lang="en-US" altLang="zh-TW" sz="2800" i="1" dirty="0" smtClean="0">
                <a:ea typeface="SimHei" panose="02010609060101010101" pitchFamily="49" charset="-122"/>
              </a:rPr>
              <a:t>)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就</a:t>
            </a:r>
            <a:r>
              <a:rPr lang="zh-TW" altLang="en-US" sz="2800" i="1" dirty="0">
                <a:ea typeface="SimHei" panose="02010609060101010101" pitchFamily="49" charset="-122"/>
              </a:rPr>
              <a:t>詫異得</a:t>
            </a:r>
            <a:r>
              <a:rPr lang="zh-TW" altLang="en-US" sz="2800" i="1" dirty="0">
                <a:solidFill>
                  <a:srgbClr val="C00000"/>
                </a:solidFill>
                <a:ea typeface="SimHei" panose="02010609060101010101" pitchFamily="49" charset="-122"/>
              </a:rPr>
              <a:t>神</a:t>
            </a:r>
            <a:r>
              <a:rPr lang="zh-TW" altLang="en-US" sz="2800" i="1" dirty="0">
                <a:ea typeface="SimHei" panose="02010609060101010101" pitchFamily="49" charset="-122"/>
              </a:rPr>
              <a:t>不守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舍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。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 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(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王上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10:5)</a:t>
            </a:r>
            <a:endParaRPr lang="en-US" altLang="zh-CN" sz="2800" i="1" dirty="0">
              <a:ea typeface="SimHei" panose="02010609060101010101" pitchFamily="49" charset="-122"/>
            </a:endParaRPr>
          </a:p>
          <a:p>
            <a:pPr marL="1084262" lvl="3">
              <a:spcAft>
                <a:spcPts val="600"/>
              </a:spcAft>
            </a:pPr>
            <a:endParaRPr lang="en-US" altLang="zh-CN" sz="2800" i="1" dirty="0">
              <a:ea typeface="SimHei" panose="02010609060101010101" pitchFamily="49" charset="-122"/>
            </a:endParaRPr>
          </a:p>
          <a:p>
            <a:pPr marL="1198562" lvl="2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ea typeface="SimHei" panose="02010609060101010101" pitchFamily="49" charset="-122"/>
              </a:rPr>
              <a:t>論到野獸，三分法說動物</a:t>
            </a:r>
            <a:r>
              <a:rPr lang="zh-CN" altLang="en-US" sz="2800" dirty="0">
                <a:ea typeface="SimHei" panose="02010609060101010101" pitchFamily="49" charset="-122"/>
              </a:rPr>
              <a:t>只</a:t>
            </a:r>
            <a:r>
              <a:rPr lang="zh-CN" altLang="en-US" sz="2800" dirty="0" smtClean="0">
                <a:ea typeface="SimHei" panose="02010609060101010101" pitchFamily="49" charset="-122"/>
              </a:rPr>
              <a:t>有魂，沒有靈。</a:t>
            </a:r>
            <a:endParaRPr lang="en-US" altLang="zh-CN" sz="2800" dirty="0">
              <a:ea typeface="SimHei" panose="02010609060101010101" pitchFamily="49" charset="-122"/>
            </a:endParaRPr>
          </a:p>
          <a:p>
            <a:pPr marL="1084262" lvl="3">
              <a:spcAft>
                <a:spcPts val="600"/>
              </a:spcAft>
            </a:pPr>
            <a:r>
              <a:rPr lang="zh-TW" altLang="en-US" sz="2800" i="1" dirty="0">
                <a:ea typeface="SimHei" panose="02010609060101010101" pitchFamily="49" charset="-122"/>
              </a:rPr>
              <a:t>誰知道人的</a:t>
            </a:r>
            <a:r>
              <a:rPr lang="zh-TW" altLang="en-US" sz="2800" i="1" dirty="0">
                <a:solidFill>
                  <a:srgbClr val="C00000"/>
                </a:solidFill>
                <a:ea typeface="SimHei" panose="02010609060101010101" pitchFamily="49" charset="-122"/>
              </a:rPr>
              <a:t>靈</a:t>
            </a:r>
            <a:r>
              <a:rPr lang="zh-TW" altLang="en-US" sz="2800" i="1" dirty="0">
                <a:ea typeface="SimHei" panose="02010609060101010101" pitchFamily="49" charset="-122"/>
              </a:rPr>
              <a:t>是往上昇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升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獸</a:t>
            </a:r>
            <a:r>
              <a:rPr lang="zh-TW" altLang="en-US" sz="2800" i="1" dirty="0">
                <a:ea typeface="SimHei" panose="02010609060101010101" pitchFamily="49" charset="-122"/>
              </a:rPr>
              <a:t>的魂是下入地呢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。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(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傳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3:21)</a:t>
            </a:r>
          </a:p>
          <a:p>
            <a:pPr marL="1084262" lvl="3">
              <a:spcAft>
                <a:spcPts val="600"/>
              </a:spcAft>
            </a:pPr>
            <a:endParaRPr lang="en-US" altLang="zh-CN" sz="2800" i="1" dirty="0" smtClean="0">
              <a:ea typeface="SimHei" panose="02010609060101010101" pitchFamily="49" charset="-122"/>
            </a:endParaRPr>
          </a:p>
          <a:p>
            <a:pPr marL="1084262" lvl="3">
              <a:spcAft>
                <a:spcPts val="600"/>
              </a:spcAft>
            </a:pPr>
            <a:endParaRPr lang="en-US" altLang="zh-TW" sz="2800" i="1" dirty="0">
              <a:ea typeface="SimHei" panose="02010609060101010101" pitchFamily="49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保羅關於的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人的</a:t>
            </a:r>
            <a:r>
              <a:rPr lang="zh-CN" altLang="en-US" sz="4000" b="1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觀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點簡介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— 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續 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2</a:t>
            </a:r>
            <a:endParaRPr lang="en-US" sz="4000" b="1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66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1" y="915687"/>
            <a:ext cx="12161519" cy="6540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7338" indent="-287338"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ea typeface="SimHei" panose="02010609060101010101" pitchFamily="49" charset="-122"/>
              </a:rPr>
              <a:t>保羅的用法：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1198562" lvl="2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ea typeface="SimHei" panose="02010609060101010101" pitchFamily="49" charset="-122"/>
              </a:rPr>
              <a:t>保羅有時用“魂</a:t>
            </a:r>
            <a:r>
              <a:rPr lang="zh-CN" altLang="en-US" sz="2800" dirty="0">
                <a:ea typeface="SimHei" panose="02010609060101010101" pitchFamily="49" charset="-122"/>
              </a:rPr>
              <a:t>”</a:t>
            </a:r>
            <a:r>
              <a:rPr lang="zh-CN" altLang="en-US" sz="2800" dirty="0" smtClean="0">
                <a:ea typeface="SimHei" panose="02010609060101010101" pitchFamily="49" charset="-122"/>
              </a:rPr>
              <a:t>來代表整個人，與舊約類似。</a:t>
            </a:r>
            <a:endParaRPr lang="en-US" altLang="zh-CN" sz="2800" dirty="0">
              <a:ea typeface="SimHei" panose="02010609060101010101" pitchFamily="49" charset="-122"/>
            </a:endParaRPr>
          </a:p>
          <a:p>
            <a:pPr marL="1084262" lvl="3">
              <a:spcAft>
                <a:spcPts val="600"/>
              </a:spcAft>
            </a:pPr>
            <a:r>
              <a:rPr lang="zh-TW" altLang="en-US" sz="2800" i="1" dirty="0">
                <a:ea typeface="SimHei" panose="02010609060101010101" pitchFamily="49" charset="-122"/>
              </a:rPr>
              <a:t>將患難、困苦、加給一切作惡的</a:t>
            </a:r>
            <a:r>
              <a:rPr lang="zh-TW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人</a:t>
            </a:r>
            <a:r>
              <a:rPr lang="zh-CN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，</a:t>
            </a:r>
            <a:r>
              <a:rPr lang="en-US" altLang="zh-CN" sz="2800" i="1" dirty="0">
                <a:ea typeface="SimHei" panose="02010609060101010101" pitchFamily="49" charset="-122"/>
              </a:rPr>
              <a:t>…..(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羅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2:9)</a:t>
            </a:r>
          </a:p>
          <a:p>
            <a:pPr marL="1084262" lvl="3">
              <a:spcAft>
                <a:spcPts val="600"/>
              </a:spcAft>
            </a:pPr>
            <a:r>
              <a:rPr lang="zh-TW" altLang="en-US" sz="2800" i="1" dirty="0">
                <a:ea typeface="SimHei" panose="02010609060101010101" pitchFamily="49" charset="-122"/>
              </a:rPr>
              <a:t>在上有權柄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的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人</a:t>
            </a:r>
            <a:r>
              <a:rPr lang="zh-TW" altLang="en-US" sz="2800" i="1" dirty="0">
                <a:solidFill>
                  <a:srgbClr val="C00000"/>
                </a:solidFill>
                <a:ea typeface="SimHei" panose="02010609060101010101" pitchFamily="49" charset="-122"/>
              </a:rPr>
              <a:t>人</a:t>
            </a:r>
            <a:r>
              <a:rPr lang="zh-TW" altLang="en-US" sz="2800" i="1" dirty="0">
                <a:ea typeface="SimHei" panose="02010609060101010101" pitchFamily="49" charset="-122"/>
              </a:rPr>
              <a:t>當順服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他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。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… (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羅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13:1)</a:t>
            </a:r>
          </a:p>
          <a:p>
            <a:pPr marL="1084262" lvl="3">
              <a:spcAft>
                <a:spcPts val="600"/>
              </a:spcAft>
            </a:pPr>
            <a:r>
              <a:rPr lang="zh-TW" altLang="en-US" sz="2800" i="1" dirty="0">
                <a:ea typeface="SimHei" panose="02010609060101010101" pitchFamily="49" charset="-122"/>
              </a:rPr>
              <a:t>我們在船上的、共有二百七十六個</a:t>
            </a:r>
            <a:r>
              <a:rPr lang="zh-TW" altLang="en-US" sz="2800" i="1" dirty="0">
                <a:solidFill>
                  <a:srgbClr val="C00000"/>
                </a:solidFill>
                <a:ea typeface="SimHei" panose="02010609060101010101" pitchFamily="49" charset="-122"/>
              </a:rPr>
              <a:t>人</a:t>
            </a:r>
            <a:r>
              <a:rPr lang="zh-TW" altLang="en-US" sz="2800" i="1" dirty="0">
                <a:ea typeface="SimHei" panose="02010609060101010101" pitchFamily="49" charset="-122"/>
              </a:rPr>
              <a:t>。 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(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徒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27:37) </a:t>
            </a:r>
          </a:p>
          <a:p>
            <a:pPr marL="1084262" lvl="3">
              <a:spcAft>
                <a:spcPts val="600"/>
              </a:spcAft>
            </a:pPr>
            <a:r>
              <a:rPr lang="zh-TW" altLang="en-US" sz="2800" i="1" dirty="0">
                <a:ea typeface="SimHei" panose="02010609060101010101" pitchFamily="49" charset="-122"/>
              </a:rPr>
              <a:t>我也甘心樂意為你們的</a:t>
            </a:r>
            <a:r>
              <a:rPr lang="zh-TW" altLang="en-US" sz="2800" i="1" dirty="0">
                <a:solidFill>
                  <a:srgbClr val="C00000"/>
                </a:solidFill>
                <a:ea typeface="SimHei" panose="02010609060101010101" pitchFamily="49" charset="-122"/>
              </a:rPr>
              <a:t>靈魂</a:t>
            </a:r>
            <a:r>
              <a:rPr lang="zh-TW" altLang="en-US" sz="2800" i="1" dirty="0">
                <a:ea typeface="SimHei" panose="02010609060101010101" pitchFamily="49" charset="-122"/>
              </a:rPr>
              <a:t>費財費力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我。</a:t>
            </a:r>
            <a:r>
              <a:rPr lang="en-US" altLang="zh-TW" sz="2800" i="1" dirty="0" smtClean="0">
                <a:ea typeface="SimHei" panose="02010609060101010101" pitchFamily="49" charset="-122"/>
              </a:rPr>
              <a:t>…..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 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(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林後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12:15) </a:t>
            </a:r>
          </a:p>
          <a:p>
            <a:pPr marL="1084262" lvl="3">
              <a:spcAft>
                <a:spcPts val="600"/>
              </a:spcAft>
            </a:pPr>
            <a:endParaRPr lang="en-US" altLang="zh-CN" sz="2800" i="1" dirty="0">
              <a:ea typeface="SimHei" panose="02010609060101010101" pitchFamily="49" charset="-122"/>
            </a:endParaRPr>
          </a:p>
          <a:p>
            <a:pPr marL="1198562" lvl="2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ea typeface="SimHei" panose="02010609060101010101" pitchFamily="49" charset="-122"/>
              </a:rPr>
              <a:t>保</a:t>
            </a:r>
            <a:r>
              <a:rPr lang="zh-CN" altLang="en-US" sz="2800" dirty="0" smtClean="0">
                <a:ea typeface="SimHei" panose="02010609060101010101" pitchFamily="49" charset="-122"/>
              </a:rPr>
              <a:t>羅多用“靈”，少用</a:t>
            </a:r>
            <a:r>
              <a:rPr lang="zh-CN" altLang="en-US" sz="2800" dirty="0">
                <a:ea typeface="SimHei" panose="02010609060101010101" pitchFamily="49" charset="-122"/>
              </a:rPr>
              <a:t>“魂</a:t>
            </a:r>
            <a:r>
              <a:rPr lang="zh-CN" altLang="en-US" sz="2800" dirty="0" smtClean="0">
                <a:ea typeface="SimHei" panose="02010609060101010101" pitchFamily="49" charset="-122"/>
              </a:rPr>
              <a:t>”。常用</a:t>
            </a:r>
            <a:r>
              <a:rPr lang="zh-CN" altLang="en-US" sz="2800" u="sng" dirty="0" smtClean="0">
                <a:ea typeface="SimHei" panose="02010609060101010101" pitchFamily="49" charset="-122"/>
              </a:rPr>
              <a:t>靈與體相對</a:t>
            </a:r>
            <a:r>
              <a:rPr lang="zh-CN" altLang="en-US" sz="2800" dirty="0" smtClean="0">
                <a:ea typeface="SimHei" panose="02010609060101010101" pitchFamily="49" charset="-122"/>
              </a:rPr>
              <a:t>，與舊約類似。</a:t>
            </a:r>
            <a:endParaRPr lang="en-US" altLang="zh-CN" sz="2800" dirty="0">
              <a:ea typeface="SimHei" panose="02010609060101010101" pitchFamily="49" charset="-122"/>
            </a:endParaRPr>
          </a:p>
          <a:p>
            <a:pPr marL="1084262" lvl="3">
              <a:spcAft>
                <a:spcPts val="600"/>
              </a:spcAft>
            </a:pPr>
            <a:r>
              <a:rPr lang="en-US" altLang="zh-TW" sz="2800" i="1" dirty="0" smtClean="0">
                <a:ea typeface="SimHei" panose="02010609060101010101" pitchFamily="49" charset="-122"/>
              </a:rPr>
              <a:t>…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沒</a:t>
            </a:r>
            <a:r>
              <a:rPr lang="zh-TW" altLang="en-US" sz="2800" i="1" dirty="0">
                <a:ea typeface="SimHei" panose="02010609060101010101" pitchFamily="49" charset="-122"/>
              </a:rPr>
              <a:t>有出嫁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的是</a:t>
            </a:r>
            <a:r>
              <a:rPr lang="zh-TW" altLang="en-US" sz="2800" i="1" dirty="0">
                <a:ea typeface="SimHei" panose="02010609060101010101" pitchFamily="49" charset="-122"/>
              </a:rPr>
              <a:t>為主的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事</a:t>
            </a:r>
            <a:r>
              <a:rPr lang="zh-CN" altLang="en-US" sz="2800" i="1" dirty="0">
                <a:ea typeface="SimHei" panose="02010609060101010101" pitchFamily="49" charset="-122"/>
              </a:rPr>
              <a:t>掛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慮</a:t>
            </a:r>
            <a:r>
              <a:rPr lang="zh-TW" altLang="en-US" sz="2800" i="1" dirty="0">
                <a:ea typeface="SimHei" panose="02010609060101010101" pitchFamily="49" charset="-122"/>
              </a:rPr>
              <a:t>、要</a:t>
            </a:r>
            <a:r>
              <a:rPr lang="zh-TW" altLang="en-US" sz="2800" i="1" dirty="0">
                <a:solidFill>
                  <a:srgbClr val="C00000"/>
                </a:solidFill>
                <a:ea typeface="SimHei" panose="02010609060101010101" pitchFamily="49" charset="-122"/>
              </a:rPr>
              <a:t>身體靈魂</a:t>
            </a:r>
            <a:r>
              <a:rPr lang="zh-TW" altLang="en-US" sz="2800" i="1" dirty="0">
                <a:ea typeface="SimHei" panose="02010609060101010101" pitchFamily="49" charset="-122"/>
              </a:rPr>
              <a:t>都聖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潔</a:t>
            </a:r>
            <a:r>
              <a:rPr lang="en-US" altLang="zh-TW" sz="2800" i="1" dirty="0" smtClean="0">
                <a:ea typeface="SimHei" panose="02010609060101010101" pitchFamily="49" charset="-122"/>
              </a:rPr>
              <a:t>…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。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(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林前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7:34)</a:t>
            </a:r>
          </a:p>
          <a:p>
            <a:pPr marL="1084262" lvl="3">
              <a:spcAft>
                <a:spcPts val="600"/>
              </a:spcAft>
            </a:pPr>
            <a:r>
              <a:rPr lang="zh-TW" altLang="en-US" sz="2800" i="1" dirty="0">
                <a:ea typeface="SimHei" panose="02010609060101010101" pitchFamily="49" charset="-122"/>
              </a:rPr>
              <a:t>親愛的弟兄阿</a:t>
            </a:r>
            <a:r>
              <a:rPr lang="zh-CN" altLang="en-US" sz="2800" i="1" dirty="0">
                <a:ea typeface="SimHei" panose="02010609060101010101" pitchFamily="49" charset="-122"/>
              </a:rPr>
              <a:t>，</a:t>
            </a:r>
            <a:r>
              <a:rPr lang="zh-TW" altLang="en-US" sz="2800" i="1" dirty="0">
                <a:ea typeface="SimHei" panose="02010609060101010101" pitchFamily="49" charset="-122"/>
              </a:rPr>
              <a:t>我們既有這等應許</a:t>
            </a:r>
            <a:r>
              <a:rPr lang="zh-CN" altLang="en-US" sz="2800" i="1" dirty="0">
                <a:ea typeface="SimHei" panose="02010609060101010101" pitchFamily="49" charset="-122"/>
              </a:rPr>
              <a:t>，</a:t>
            </a:r>
            <a:r>
              <a:rPr lang="zh-TW" altLang="en-US" sz="2800" i="1" dirty="0">
                <a:ea typeface="SimHei" panose="02010609060101010101" pitchFamily="49" charset="-122"/>
              </a:rPr>
              <a:t>就當潔淨自己</a:t>
            </a:r>
            <a:r>
              <a:rPr lang="zh-CN" altLang="en-US" sz="2800" i="1" dirty="0">
                <a:ea typeface="SimHei" panose="02010609060101010101" pitchFamily="49" charset="-122"/>
              </a:rPr>
              <a:t>，</a:t>
            </a:r>
            <a:r>
              <a:rPr lang="zh-TW" altLang="en-US" sz="2800" i="1" dirty="0">
                <a:ea typeface="SimHei" panose="02010609060101010101" pitchFamily="49" charset="-122"/>
              </a:rPr>
              <a:t>除去</a:t>
            </a:r>
            <a:r>
              <a:rPr lang="zh-TW" altLang="en-US" sz="2800" i="1" dirty="0">
                <a:solidFill>
                  <a:srgbClr val="C00000"/>
                </a:solidFill>
                <a:ea typeface="SimHei" panose="02010609060101010101" pitchFamily="49" charset="-122"/>
              </a:rPr>
              <a:t>身體</a:t>
            </a:r>
            <a:r>
              <a:rPr lang="zh-CN" altLang="en-US" sz="2800" i="1" dirty="0">
                <a:solidFill>
                  <a:srgbClr val="C00000"/>
                </a:solidFill>
                <a:ea typeface="SimHei" panose="02010609060101010101" pitchFamily="49" charset="-122"/>
              </a:rPr>
              <a:t>、</a:t>
            </a:r>
            <a:r>
              <a:rPr lang="zh-TW" altLang="en-US" sz="2800" i="1" dirty="0">
                <a:solidFill>
                  <a:srgbClr val="C00000"/>
                </a:solidFill>
                <a:ea typeface="SimHei" panose="02010609060101010101" pitchFamily="49" charset="-122"/>
              </a:rPr>
              <a:t>靈魂</a:t>
            </a:r>
            <a:r>
              <a:rPr lang="zh-TW" altLang="en-US" sz="2800" i="1" dirty="0">
                <a:ea typeface="SimHei" panose="02010609060101010101" pitchFamily="49" charset="-122"/>
              </a:rPr>
              <a:t>一切的污穢</a:t>
            </a:r>
            <a:r>
              <a:rPr lang="zh-CN" altLang="en-US" sz="2800" i="1" dirty="0">
                <a:ea typeface="SimHei" panose="02010609060101010101" pitchFamily="49" charset="-122"/>
              </a:rPr>
              <a:t>，</a:t>
            </a:r>
            <a:r>
              <a:rPr lang="zh-TW" altLang="en-US" sz="2800" i="1" dirty="0">
                <a:ea typeface="SimHei" panose="02010609060101010101" pitchFamily="49" charset="-122"/>
              </a:rPr>
              <a:t>敬畏神</a:t>
            </a:r>
            <a:r>
              <a:rPr lang="zh-CN" altLang="en-US" sz="2800" i="1" dirty="0">
                <a:ea typeface="SimHei" panose="02010609060101010101" pitchFamily="49" charset="-122"/>
              </a:rPr>
              <a:t>，</a:t>
            </a:r>
            <a:r>
              <a:rPr lang="zh-TW" altLang="en-US" sz="2800" i="1" dirty="0">
                <a:ea typeface="SimHei" panose="02010609060101010101" pitchFamily="49" charset="-122"/>
              </a:rPr>
              <a:t>得以成聖。</a:t>
            </a:r>
            <a:r>
              <a:rPr lang="en-US" altLang="zh-CN" sz="2800" dirty="0">
                <a:ea typeface="SimHei" panose="02010609060101010101" pitchFamily="49" charset="-122"/>
              </a:rPr>
              <a:t>(</a:t>
            </a:r>
            <a:r>
              <a:rPr lang="zh-CN" altLang="en-US" sz="2800" dirty="0">
                <a:ea typeface="SimHei" panose="02010609060101010101" pitchFamily="49" charset="-122"/>
              </a:rPr>
              <a:t>林後</a:t>
            </a:r>
            <a:r>
              <a:rPr lang="en-US" altLang="zh-CN" sz="2800" dirty="0">
                <a:ea typeface="SimHei" panose="02010609060101010101" pitchFamily="49" charset="-122"/>
              </a:rPr>
              <a:t>7:1)</a:t>
            </a:r>
          </a:p>
          <a:p>
            <a:pPr marL="1084262" lvl="3">
              <a:spcAft>
                <a:spcPts val="600"/>
              </a:spcAft>
            </a:pPr>
            <a:endParaRPr lang="en-US" altLang="zh-CN" sz="2800" i="1" dirty="0" smtClean="0">
              <a:ea typeface="SimHei" panose="02010609060101010101" pitchFamily="49" charset="-122"/>
            </a:endParaRPr>
          </a:p>
          <a:p>
            <a:pPr marL="1084262" lvl="3">
              <a:spcAft>
                <a:spcPts val="600"/>
              </a:spcAft>
            </a:pPr>
            <a:endParaRPr lang="en-US" altLang="zh-TW" sz="2800" i="1" dirty="0">
              <a:ea typeface="SimHei" panose="02010609060101010101" pitchFamily="49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保羅關於的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人的</a:t>
            </a:r>
            <a:r>
              <a:rPr lang="zh-CN" altLang="en-US" sz="4000" b="1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觀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點簡介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— 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續 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3</a:t>
            </a:r>
            <a:endParaRPr lang="en-US" sz="4000" b="1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666187" y="5018113"/>
            <a:ext cx="407323" cy="365760"/>
            <a:chOff x="3241964" y="4713316"/>
            <a:chExt cx="407323" cy="36576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241964" y="4713316"/>
              <a:ext cx="332509" cy="3657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3241964" y="4713316"/>
              <a:ext cx="407323" cy="3657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11573184" y="5581539"/>
            <a:ext cx="407323" cy="365760"/>
            <a:chOff x="3241964" y="4713316"/>
            <a:chExt cx="407323" cy="36576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3241964" y="4713316"/>
              <a:ext cx="332509" cy="3657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3241964" y="4713316"/>
              <a:ext cx="407323" cy="36576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0592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1" y="915687"/>
            <a:ext cx="12161519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7338" indent="-287338"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ea typeface="SimHei" panose="02010609060101010101" pitchFamily="49" charset="-122"/>
              </a:rPr>
              <a:t>保羅的用法：</a:t>
            </a:r>
            <a:endParaRPr lang="en-US" altLang="zh-CN" sz="2800" i="1" dirty="0">
              <a:ea typeface="SimHei" panose="02010609060101010101" pitchFamily="49" charset="-122"/>
            </a:endParaRPr>
          </a:p>
          <a:p>
            <a:pPr marL="1198562" lvl="2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u="sng" dirty="0" smtClean="0">
                <a:ea typeface="SimHei" panose="02010609060101010101" pitchFamily="49" charset="-122"/>
              </a:rPr>
              <a:t>靈與體相對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1084262" lvl="3">
              <a:spcAft>
                <a:spcPts val="600"/>
              </a:spcAft>
            </a:pPr>
            <a:r>
              <a:rPr lang="zh-TW" altLang="en-US" sz="2800" i="1" dirty="0" smtClean="0">
                <a:ea typeface="SimHei" panose="02010609060101010101" pitchFamily="49" charset="-122"/>
              </a:rPr>
              <a:t>基督若在你們心裡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身體就因罪而死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心靈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卻因義而</a:t>
            </a:r>
            <a:r>
              <a:rPr lang="zh-TW" altLang="en-US" sz="2800" i="1" dirty="0">
                <a:ea typeface="SimHei" panose="02010609060101010101" pitchFamily="49" charset="-122"/>
              </a:rPr>
              <a:t>活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。然而叫耶穌從死裡復活者的靈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若住在你們心裡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那叫基督耶穌從死裡復活的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也必藉著住在你們心裡的聖靈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使你們必死的身體又活過來。 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(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羅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8:10-11)</a:t>
            </a:r>
          </a:p>
          <a:p>
            <a:pPr marL="1084262" lvl="2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u="sng" dirty="0">
                <a:ea typeface="SimHei" panose="02010609060101010101" pitchFamily="49" charset="-122"/>
              </a:rPr>
              <a:t>靈</a:t>
            </a:r>
            <a:r>
              <a:rPr lang="zh-CN" altLang="en-US" sz="2800" u="sng" dirty="0" smtClean="0">
                <a:ea typeface="SimHei" panose="02010609060101010101" pitchFamily="49" charset="-122"/>
              </a:rPr>
              <a:t>與肉體</a:t>
            </a:r>
            <a:r>
              <a:rPr lang="zh-CN" altLang="en-US" sz="2800" u="sng" dirty="0">
                <a:ea typeface="SimHei" panose="02010609060101010101" pitchFamily="49" charset="-122"/>
              </a:rPr>
              <a:t>相</a:t>
            </a:r>
            <a:r>
              <a:rPr lang="zh-CN" altLang="en-US" sz="2800" u="sng" dirty="0" smtClean="0">
                <a:ea typeface="SimHei" panose="02010609060101010101" pitchFamily="49" charset="-122"/>
              </a:rPr>
              <a:t>對</a:t>
            </a:r>
            <a:endParaRPr lang="en-US" altLang="zh-CN" sz="2800" dirty="0">
              <a:ea typeface="SimHei" panose="02010609060101010101" pitchFamily="49" charset="-122"/>
            </a:endParaRPr>
          </a:p>
          <a:p>
            <a:pPr marL="1084262" lvl="3">
              <a:spcAft>
                <a:spcPts val="600"/>
              </a:spcAft>
            </a:pPr>
            <a:r>
              <a:rPr lang="zh-TW" altLang="en-US" sz="2800" i="1" dirty="0">
                <a:ea typeface="SimHei" panose="02010609060101010101" pitchFamily="49" charset="-122"/>
              </a:rPr>
              <a:t>因為真受割禮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的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乃</a:t>
            </a:r>
            <a:r>
              <a:rPr lang="zh-TW" altLang="en-US" sz="2800" i="1" dirty="0">
                <a:ea typeface="SimHei" panose="02010609060101010101" pitchFamily="49" charset="-122"/>
              </a:rPr>
              <a:t>是我們這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以神</a:t>
            </a:r>
            <a:r>
              <a:rPr lang="zh-TW" altLang="en-US" sz="2800" i="1" dirty="0">
                <a:ea typeface="SimHei" panose="02010609060101010101" pitchFamily="49" charset="-122"/>
              </a:rPr>
              <a:t>的</a:t>
            </a:r>
            <a:r>
              <a:rPr lang="zh-TW" altLang="en-US" sz="2800" i="1" dirty="0">
                <a:solidFill>
                  <a:srgbClr val="C00000"/>
                </a:solidFill>
                <a:ea typeface="SimHei" panose="02010609060101010101" pitchFamily="49" charset="-122"/>
              </a:rPr>
              <a:t>靈</a:t>
            </a:r>
            <a:r>
              <a:rPr lang="zh-TW" altLang="en-US" sz="2800" i="1" dirty="0">
                <a:ea typeface="SimHei" panose="02010609060101010101" pitchFamily="49" charset="-122"/>
              </a:rPr>
              <a:t>敬拜、在基督耶穌裡誇口、不靠著</a:t>
            </a:r>
            <a:r>
              <a:rPr lang="zh-TW" altLang="en-US" sz="2800" i="1" dirty="0">
                <a:solidFill>
                  <a:srgbClr val="C00000"/>
                </a:solidFill>
                <a:ea typeface="SimHei" panose="02010609060101010101" pitchFamily="49" charset="-122"/>
              </a:rPr>
              <a:t>肉體</a:t>
            </a:r>
            <a:r>
              <a:rPr lang="zh-TW" altLang="en-US" sz="2800" i="1" dirty="0">
                <a:ea typeface="SimHei" panose="02010609060101010101" pitchFamily="49" charset="-122"/>
              </a:rPr>
              <a:t>的。</a:t>
            </a:r>
            <a:r>
              <a:rPr lang="en-US" altLang="zh-CN" sz="2800" dirty="0" smtClean="0">
                <a:ea typeface="SimHei" panose="02010609060101010101" pitchFamily="49" charset="-122"/>
              </a:rPr>
              <a:t>(</a:t>
            </a:r>
            <a:r>
              <a:rPr lang="zh-CN" altLang="en-US" sz="2800" dirty="0" smtClean="0">
                <a:ea typeface="SimHei" panose="02010609060101010101" pitchFamily="49" charset="-122"/>
              </a:rPr>
              <a:t>腓</a:t>
            </a:r>
            <a:r>
              <a:rPr lang="en-US" altLang="zh-CN" sz="2800" dirty="0" smtClean="0">
                <a:ea typeface="SimHei" panose="02010609060101010101" pitchFamily="49" charset="-122"/>
              </a:rPr>
              <a:t>3:3)</a:t>
            </a:r>
            <a:endParaRPr lang="en-US" altLang="zh-CN" sz="2800" dirty="0">
              <a:ea typeface="SimHei" panose="02010609060101010101" pitchFamily="49" charset="-122"/>
            </a:endParaRPr>
          </a:p>
          <a:p>
            <a:pPr marL="1084262" lvl="3">
              <a:spcAft>
                <a:spcPts val="600"/>
              </a:spcAft>
            </a:pPr>
            <a:endParaRPr lang="en-US" altLang="zh-CN" sz="2800" i="1" dirty="0" smtClean="0">
              <a:ea typeface="SimHei" panose="02010609060101010101" pitchFamily="49" charset="-122"/>
            </a:endParaRPr>
          </a:p>
          <a:p>
            <a:pPr marL="1084262" lvl="3">
              <a:spcAft>
                <a:spcPts val="600"/>
              </a:spcAft>
            </a:pPr>
            <a:endParaRPr lang="en-US" altLang="zh-TW" sz="2800" i="1" dirty="0">
              <a:ea typeface="SimHei" panose="02010609060101010101" pitchFamily="49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保羅關於的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人的</a:t>
            </a:r>
            <a:r>
              <a:rPr lang="zh-CN" altLang="en-US" sz="4000" b="1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觀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點簡介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— 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續 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4</a:t>
            </a:r>
            <a:endParaRPr lang="en-US" sz="4000" b="1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8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1" y="915687"/>
            <a:ext cx="12161519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7338" indent="-287338"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ea typeface="SimHei" panose="02010609060101010101" pitchFamily="49" charset="-122"/>
              </a:rPr>
              <a:t>保羅的用法：</a:t>
            </a:r>
            <a:endParaRPr lang="en-US" altLang="zh-CN" sz="2800" i="1" dirty="0">
              <a:ea typeface="SimHei" panose="02010609060101010101" pitchFamily="49" charset="-122"/>
            </a:endParaRPr>
          </a:p>
          <a:p>
            <a:pPr marL="1198562" lvl="2" indent="-5715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u="sng" dirty="0" smtClean="0">
                <a:ea typeface="SimHei" panose="02010609060101010101" pitchFamily="49" charset="-122"/>
              </a:rPr>
              <a:t>靈與魂並排使用，含義接近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1084262" lvl="3">
              <a:spcAft>
                <a:spcPts val="600"/>
              </a:spcAft>
            </a:pPr>
            <a:r>
              <a:rPr lang="zh-TW" altLang="en-US" sz="2800" i="1" dirty="0">
                <a:ea typeface="SimHei" panose="02010609060101010101" pitchFamily="49" charset="-122"/>
              </a:rPr>
              <a:t>只要你們行事為人與基督的福音相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稱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。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叫</a:t>
            </a:r>
            <a:r>
              <a:rPr lang="zh-TW" altLang="en-US" sz="2800" i="1" dirty="0">
                <a:ea typeface="SimHei" panose="02010609060101010101" pitchFamily="49" charset="-122"/>
              </a:rPr>
              <a:t>我或來見你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們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或</a:t>
            </a:r>
            <a:r>
              <a:rPr lang="zh-TW" altLang="en-US" sz="2800" i="1" dirty="0">
                <a:ea typeface="SimHei" panose="02010609060101010101" pitchFamily="49" charset="-122"/>
              </a:rPr>
              <a:t>不在你們那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裡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可</a:t>
            </a:r>
            <a:r>
              <a:rPr lang="zh-TW" altLang="en-US" sz="2800" i="1" dirty="0">
                <a:ea typeface="SimHei" panose="02010609060101010101" pitchFamily="49" charset="-122"/>
              </a:rPr>
              <a:t>以聽見你們的景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況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知</a:t>
            </a:r>
            <a:r>
              <a:rPr lang="zh-TW" altLang="en-US" sz="2800" i="1" dirty="0">
                <a:ea typeface="SimHei" panose="02010609060101010101" pitchFamily="49" charset="-122"/>
              </a:rPr>
              <a:t>道你們同有一個</a:t>
            </a:r>
            <a:r>
              <a:rPr lang="zh-TW" altLang="en-US" sz="2800" i="1" dirty="0">
                <a:solidFill>
                  <a:srgbClr val="C00000"/>
                </a:solidFill>
                <a:ea typeface="SimHei" panose="02010609060101010101" pitchFamily="49" charset="-122"/>
              </a:rPr>
              <a:t>心</a:t>
            </a:r>
            <a:r>
              <a:rPr lang="zh-TW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志</a:t>
            </a:r>
            <a:r>
              <a:rPr lang="zh-CN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站</a:t>
            </a:r>
            <a:r>
              <a:rPr lang="zh-TW" altLang="en-US" sz="2800" i="1" dirty="0">
                <a:ea typeface="SimHei" panose="02010609060101010101" pitchFamily="49" charset="-122"/>
              </a:rPr>
              <a:t>立得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穩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為</a:t>
            </a:r>
            <a:r>
              <a:rPr lang="zh-TW" altLang="en-US" sz="2800" i="1" dirty="0">
                <a:ea typeface="SimHei" panose="02010609060101010101" pitchFamily="49" charset="-122"/>
              </a:rPr>
              <a:t>所信的福音齊</a:t>
            </a:r>
            <a:r>
              <a:rPr lang="zh-TW" altLang="en-US" sz="2800" i="1" dirty="0">
                <a:solidFill>
                  <a:srgbClr val="C00000"/>
                </a:solidFill>
                <a:ea typeface="SimHei" panose="02010609060101010101" pitchFamily="49" charset="-122"/>
              </a:rPr>
              <a:t>心</a:t>
            </a:r>
            <a:r>
              <a:rPr lang="zh-TW" altLang="en-US" sz="2800" i="1" dirty="0">
                <a:ea typeface="SimHei" panose="02010609060101010101" pitchFamily="49" charset="-122"/>
              </a:rPr>
              <a:t>努</a:t>
            </a:r>
            <a:r>
              <a:rPr lang="zh-TW" altLang="en-US" sz="2800" i="1" dirty="0" smtClean="0">
                <a:ea typeface="SimHei" panose="02010609060101010101" pitchFamily="49" charset="-122"/>
              </a:rPr>
              <a:t>力。 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(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腓</a:t>
            </a:r>
            <a:r>
              <a:rPr lang="en-US" altLang="zh-CN" sz="2800" i="1" dirty="0" smtClean="0">
                <a:ea typeface="SimHei" panose="02010609060101010101" pitchFamily="49" charset="-122"/>
              </a:rPr>
              <a:t>1:27) 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同有一個</a:t>
            </a:r>
            <a:r>
              <a:rPr lang="zh-CN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靈，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齊</a:t>
            </a:r>
            <a:r>
              <a:rPr lang="zh-CN" altLang="en-US" sz="2800" i="1" dirty="0" smtClean="0">
                <a:solidFill>
                  <a:srgbClr val="C00000"/>
                </a:solidFill>
                <a:ea typeface="SimHei" panose="02010609060101010101" pitchFamily="49" charset="-122"/>
              </a:rPr>
              <a:t>魂</a:t>
            </a:r>
            <a:r>
              <a:rPr lang="zh-CN" altLang="en-US" sz="2800" i="1" dirty="0">
                <a:ea typeface="SimHei" panose="02010609060101010101" pitchFamily="49" charset="-122"/>
              </a:rPr>
              <a:t>努</a:t>
            </a:r>
            <a:r>
              <a:rPr lang="zh-CN" altLang="en-US" sz="2800" i="1" dirty="0" smtClean="0">
                <a:ea typeface="SimHei" panose="02010609060101010101" pitchFamily="49" charset="-122"/>
              </a:rPr>
              <a:t>力。</a:t>
            </a:r>
            <a:endParaRPr lang="en-US" altLang="zh-CN" sz="2800" i="1" dirty="0">
              <a:ea typeface="SimHei" panose="02010609060101010101" pitchFamily="49" charset="-122"/>
            </a:endParaRPr>
          </a:p>
          <a:p>
            <a:pPr marL="1084262" lvl="3">
              <a:spcAft>
                <a:spcPts val="600"/>
              </a:spcAft>
            </a:pPr>
            <a:endParaRPr lang="en-US" altLang="zh-CN" sz="2800" i="1" dirty="0" smtClean="0">
              <a:ea typeface="SimHei" panose="02010609060101010101" pitchFamily="49" charset="-122"/>
            </a:endParaRPr>
          </a:p>
          <a:p>
            <a:pPr marL="627062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ea typeface="SimHei" panose="02010609060101010101" pitchFamily="49" charset="-122"/>
              </a:rPr>
              <a:t>結</a:t>
            </a:r>
            <a:r>
              <a:rPr lang="zh-CN" altLang="en-US" sz="2800" dirty="0" smtClean="0">
                <a:ea typeface="SimHei" panose="02010609060101010101" pitchFamily="49" charset="-122"/>
              </a:rPr>
              <a:t>論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1541462" lvl="3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ea typeface="SimHei" panose="02010609060101010101" pitchFamily="49" charset="-122"/>
              </a:rPr>
              <a:t>保羅有時使用三個不同的詞代表整個全人。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1541462" lvl="3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ea typeface="SimHei" panose="02010609060101010101" pitchFamily="49" charset="-122"/>
              </a:rPr>
              <a:t>保羅把人看為物質部分</a:t>
            </a:r>
            <a:r>
              <a:rPr lang="en-US" altLang="zh-CN" sz="2800" dirty="0" smtClean="0">
                <a:ea typeface="SimHei" panose="02010609060101010101" pitchFamily="49" charset="-122"/>
              </a:rPr>
              <a:t>(</a:t>
            </a:r>
            <a:r>
              <a:rPr lang="zh-CN" altLang="en-US" sz="2800" dirty="0" smtClean="0">
                <a:ea typeface="SimHei" panose="02010609060101010101" pitchFamily="49" charset="-122"/>
              </a:rPr>
              <a:t>體</a:t>
            </a:r>
            <a:r>
              <a:rPr lang="en-US" altLang="zh-CN" sz="2800" dirty="0" smtClean="0">
                <a:ea typeface="SimHei" panose="02010609060101010101" pitchFamily="49" charset="-122"/>
              </a:rPr>
              <a:t>) + </a:t>
            </a:r>
            <a:r>
              <a:rPr lang="zh-CN" altLang="en-US" sz="2800" dirty="0" smtClean="0">
                <a:ea typeface="SimHei" panose="02010609060101010101" pitchFamily="49" charset="-122"/>
              </a:rPr>
              <a:t>非物質部分</a:t>
            </a:r>
            <a:r>
              <a:rPr lang="en-US" altLang="zh-CN" sz="2800" dirty="0" smtClean="0">
                <a:ea typeface="SimHei" panose="02010609060101010101" pitchFamily="49" charset="-122"/>
              </a:rPr>
              <a:t>(</a:t>
            </a:r>
            <a:r>
              <a:rPr lang="zh-CN" altLang="en-US" sz="2800" dirty="0" smtClean="0">
                <a:ea typeface="SimHei" panose="02010609060101010101" pitchFamily="49" charset="-122"/>
              </a:rPr>
              <a:t>靈魂），但用詞不絕對。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1541462" lvl="3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ea typeface="SimHei" panose="02010609060101010101" pitchFamily="49" charset="-122"/>
              </a:rPr>
              <a:t>非物</a:t>
            </a:r>
            <a:r>
              <a:rPr lang="zh-CN" altLang="en-US" sz="2800" dirty="0" smtClean="0">
                <a:ea typeface="SimHei" panose="02010609060101010101" pitchFamily="49" charset="-122"/>
              </a:rPr>
              <a:t>質部分的部分與神的關係，常用靈；與人的關係，則常用魂。</a:t>
            </a:r>
            <a:endParaRPr lang="en-US" altLang="zh-CN" sz="2800" dirty="0" smtClean="0">
              <a:ea typeface="SimHei" panose="02010609060101010101" pitchFamily="49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保羅關於的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人的</a:t>
            </a:r>
            <a:r>
              <a:rPr lang="zh-CN" altLang="en-US" sz="4000" b="1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觀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點簡介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— 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續 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5</a:t>
            </a:r>
            <a:endParaRPr lang="en-US" sz="4000" b="1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74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7866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二、一點討論：</a:t>
            </a:r>
            <a:endParaRPr lang="zh-TW" altLang="en-US" sz="4000" b="1" dirty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798" y="707886"/>
            <a:ext cx="117989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人的魂常常被用來說是人的“情感、思想和意志等”</a:t>
            </a:r>
            <a:r>
              <a:rPr lang="en-US" altLang="zh-CN" sz="32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emotion 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的部分。每個人都有情緒，我們應如何看待我們的情緒：</a:t>
            </a: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altLang="zh-CN" sz="3200" dirty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en-US" altLang="zh-CN" sz="32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Q1</a:t>
            </a:r>
            <a:r>
              <a:rPr lang="en-US" altLang="zh-CN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有情緒是好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還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是不好？情緒的益處或壞處是什麼？</a:t>
            </a: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endParaRPr lang="en-US" altLang="zh-CN" sz="3200" dirty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en-US" altLang="zh-CN" sz="32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Q2. </a:t>
            </a:r>
            <a:r>
              <a:rPr lang="zh-CN" altLang="en-US" sz="32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耶穌是否有過負面情緒，比如</a:t>
            </a:r>
            <a:r>
              <a:rPr lang="zh-CN" altLang="en-US" sz="32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不</a:t>
            </a:r>
            <a:r>
              <a:rPr lang="zh-CN" altLang="en-US" sz="32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滿、生氣、發怒、憂傷、甚至罵人等？</a:t>
            </a:r>
            <a:endParaRPr lang="en-US" altLang="zh-CN" sz="3200" dirty="0" smtClean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endParaRPr lang="en-US" altLang="zh-CN" sz="3200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en-US" altLang="zh-CN" sz="32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Q3.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我們應如何管理我們的情緒？</a:t>
            </a:r>
            <a:endParaRPr lang="en-US" altLang="zh-CN" sz="3200" dirty="0" smtClean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0827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9915</TotalTime>
  <Words>1297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Microsoft YaHei</vt:lpstr>
      <vt:lpstr>SimHei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M3 Engineering &amp;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Lu</dc:creator>
  <cp:lastModifiedBy>TCCC Admin</cp:lastModifiedBy>
  <cp:revision>240</cp:revision>
  <dcterms:created xsi:type="dcterms:W3CDTF">2014-12-30T18:22:34Z</dcterms:created>
  <dcterms:modified xsi:type="dcterms:W3CDTF">2018-05-13T20:51:29Z</dcterms:modified>
</cp:coreProperties>
</file>