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3"/>
  </p:notesMasterIdLst>
  <p:sldIdLst>
    <p:sldId id="256" r:id="rId2"/>
    <p:sldId id="270" r:id="rId3"/>
    <p:sldId id="322" r:id="rId4"/>
    <p:sldId id="376" r:id="rId5"/>
    <p:sldId id="323" r:id="rId6"/>
    <p:sldId id="324" r:id="rId7"/>
    <p:sldId id="327" r:id="rId8"/>
    <p:sldId id="328" r:id="rId9"/>
    <p:sldId id="331" r:id="rId10"/>
    <p:sldId id="332" r:id="rId11"/>
    <p:sldId id="333" r:id="rId12"/>
    <p:sldId id="334" r:id="rId13"/>
    <p:sldId id="335" r:id="rId14"/>
    <p:sldId id="336" r:id="rId15"/>
    <p:sldId id="337" r:id="rId16"/>
    <p:sldId id="338" r:id="rId17"/>
    <p:sldId id="339" r:id="rId18"/>
    <p:sldId id="340" r:id="rId19"/>
    <p:sldId id="377" r:id="rId20"/>
    <p:sldId id="378" r:id="rId21"/>
    <p:sldId id="341" r:id="rId22"/>
    <p:sldId id="342" r:id="rId23"/>
    <p:sldId id="343" r:id="rId24"/>
    <p:sldId id="351" r:id="rId25"/>
    <p:sldId id="352" r:id="rId26"/>
    <p:sldId id="354" r:id="rId27"/>
    <p:sldId id="355" r:id="rId28"/>
    <p:sldId id="356" r:id="rId29"/>
    <p:sldId id="357" r:id="rId30"/>
    <p:sldId id="358" r:id="rId31"/>
    <p:sldId id="359" r:id="rId32"/>
    <p:sldId id="361" r:id="rId33"/>
    <p:sldId id="379" r:id="rId34"/>
    <p:sldId id="381" r:id="rId35"/>
    <p:sldId id="382" r:id="rId36"/>
    <p:sldId id="364" r:id="rId37"/>
    <p:sldId id="365" r:id="rId38"/>
    <p:sldId id="366" r:id="rId39"/>
    <p:sldId id="367" r:id="rId40"/>
    <p:sldId id="380" r:id="rId41"/>
    <p:sldId id="263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9" autoAdjust="0"/>
    <p:restoredTop sz="67894" autoAdjust="0"/>
  </p:normalViewPr>
  <p:slideViewPr>
    <p:cSldViewPr snapToGrid="0" snapToObjects="1">
      <p:cViewPr varScale="1">
        <p:scale>
          <a:sx n="79" d="100"/>
          <a:sy n="79" d="100"/>
        </p:scale>
        <p:origin x="17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AFA0D-5C21-4A00-9FDC-2E442D60F373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1E329-3380-43DB-BEE1-7A3D6E8C5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17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E329-3380-43DB-BEE1-7A3D6E8C5A0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5657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B7EF16-0CCD-49C4-B18F-A7AC1EB44214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66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73346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FB8A04-FA6A-4DE8-AFA8-D67AE1BD25F7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66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56872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143E98-5888-46D6-A523-9E277E5106F6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66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34829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23BECD-5623-4530-8FA2-E3A1D1237E56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66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35573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5B0AE0-1B9D-4BF8-8E14-C13BCD70303E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66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1804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563E93-2BAD-4CF6-8128-A2DB0753857F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66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97852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2E633B-E5D1-4D05-BEF9-03D06498CC7E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66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91965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E329-3380-43DB-BEE1-7A3D6E8C5A0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919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E329-3380-43DB-BEE1-7A3D6E8C5A0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6680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D536CE-88AF-40E4-A8E2-22CF87E98DD5}" type="slidenum">
              <a:rPr lang="en-US" altLang="zh-TW"/>
              <a:pPr/>
              <a:t>21</a:t>
            </a:fld>
            <a:endParaRPr lang="en-US" altLang="zh-TW"/>
          </a:p>
        </p:txBody>
      </p:sp>
      <p:sp>
        <p:nvSpPr>
          <p:cNvPr id="66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3647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E329-3380-43DB-BEE1-7A3D6E8C5A0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062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792505-DF4A-4524-B8FB-CC18F21A9EDE}" type="slidenum">
              <a:rPr lang="en-US" altLang="zh-TW"/>
              <a:pPr/>
              <a:t>22</a:t>
            </a:fld>
            <a:endParaRPr lang="en-US" altLang="zh-TW"/>
          </a:p>
        </p:txBody>
      </p:sp>
      <p:sp>
        <p:nvSpPr>
          <p:cNvPr id="67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13298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FFDD0D-8E0D-4347-9360-50B8E981283A}" type="slidenum">
              <a:rPr lang="en-US" altLang="zh-TW"/>
              <a:pPr/>
              <a:t>23</a:t>
            </a:fld>
            <a:endParaRPr lang="en-US" altLang="zh-TW"/>
          </a:p>
        </p:txBody>
      </p:sp>
      <p:sp>
        <p:nvSpPr>
          <p:cNvPr id="67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77027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BD4173-6CE1-43EC-8168-1702EC25FB02}" type="slidenum">
              <a:rPr lang="en-US" altLang="zh-TW"/>
              <a:pPr/>
              <a:t>24</a:t>
            </a:fld>
            <a:endParaRPr lang="en-US" altLang="zh-TW"/>
          </a:p>
        </p:txBody>
      </p:sp>
      <p:sp>
        <p:nvSpPr>
          <p:cNvPr id="70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103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F48C85-CB7B-4ABF-99BE-AA302AB08FE0}" type="slidenum">
              <a:rPr lang="en-US" altLang="zh-TW"/>
              <a:pPr/>
              <a:t>25</a:t>
            </a:fld>
            <a:endParaRPr lang="en-US" altLang="zh-TW"/>
          </a:p>
        </p:txBody>
      </p:sp>
      <p:sp>
        <p:nvSpPr>
          <p:cNvPr id="70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5704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79E25B-BC63-4579-B3A4-544C70ABAF35}" type="slidenum">
              <a:rPr lang="en-US" altLang="zh-TW"/>
              <a:pPr/>
              <a:t>26</a:t>
            </a:fld>
            <a:endParaRPr lang="en-US" altLang="zh-TW"/>
          </a:p>
        </p:txBody>
      </p:sp>
      <p:sp>
        <p:nvSpPr>
          <p:cNvPr id="70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8202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02F734-8DC0-47F5-893A-903C970A675F}" type="slidenum">
              <a:rPr lang="en-US" altLang="zh-TW"/>
              <a:pPr/>
              <a:t>27</a:t>
            </a:fld>
            <a:endParaRPr lang="en-US" altLang="zh-TW"/>
          </a:p>
        </p:txBody>
      </p:sp>
      <p:sp>
        <p:nvSpPr>
          <p:cNvPr id="70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2594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CA3ABC-2B8D-49CC-9864-BF32037E094E}" type="slidenum">
              <a:rPr lang="en-US" altLang="zh-TW"/>
              <a:pPr/>
              <a:t>28</a:t>
            </a:fld>
            <a:endParaRPr lang="en-US" altLang="zh-TW"/>
          </a:p>
        </p:txBody>
      </p:sp>
      <p:sp>
        <p:nvSpPr>
          <p:cNvPr id="70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673282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614D5D-1EAE-427F-8D6B-FA12837CBC10}" type="slidenum">
              <a:rPr lang="en-US" altLang="zh-TW"/>
              <a:pPr/>
              <a:t>29</a:t>
            </a:fld>
            <a:endParaRPr lang="en-US" altLang="zh-TW"/>
          </a:p>
        </p:txBody>
      </p:sp>
      <p:sp>
        <p:nvSpPr>
          <p:cNvPr id="70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20739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ADAC85-71D7-4DE7-8258-82888774C38B}" type="slidenum">
              <a:rPr lang="en-US" altLang="zh-TW"/>
              <a:pPr/>
              <a:t>30</a:t>
            </a:fld>
            <a:endParaRPr lang="en-US" altLang="zh-TW"/>
          </a:p>
        </p:txBody>
      </p:sp>
      <p:sp>
        <p:nvSpPr>
          <p:cNvPr id="70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2010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0FF1AF-A0C3-4C95-AB8E-C3941E48F5F7}" type="slidenum">
              <a:rPr lang="en-US" altLang="zh-TW"/>
              <a:pPr/>
              <a:t>31</a:t>
            </a:fld>
            <a:endParaRPr lang="en-US" altLang="zh-TW"/>
          </a:p>
        </p:txBody>
      </p:sp>
      <p:sp>
        <p:nvSpPr>
          <p:cNvPr id="70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5202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C4C908-0B52-43BC-850C-24D15A11F32D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65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254903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65F3AA-F232-4337-B065-6C89D649BE6D}" type="slidenum">
              <a:rPr lang="en-US" altLang="zh-TW"/>
              <a:pPr/>
              <a:t>32</a:t>
            </a:fld>
            <a:endParaRPr lang="en-US" altLang="zh-TW"/>
          </a:p>
        </p:txBody>
      </p:sp>
      <p:sp>
        <p:nvSpPr>
          <p:cNvPr id="71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54566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E329-3380-43DB-BEE1-7A3D6E8C5A0A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579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E329-3380-43DB-BEE1-7A3D6E8C5A0A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9894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E329-3380-43DB-BEE1-7A3D6E8C5A0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48793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2C226D-FB1A-4649-87BB-81D4093212C2}" type="slidenum">
              <a:rPr lang="en-US" altLang="zh-TW"/>
              <a:pPr/>
              <a:t>36</a:t>
            </a:fld>
            <a:endParaRPr lang="en-US" altLang="zh-TW"/>
          </a:p>
        </p:txBody>
      </p:sp>
      <p:sp>
        <p:nvSpPr>
          <p:cNvPr id="7147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分別為聖</a:t>
            </a:r>
            <a:endParaRPr lang="en-US" altLang="zh-CN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4479909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7D73B4-D4E8-4826-A46F-41CC05455AF4}" type="slidenum">
              <a:rPr lang="en-US" altLang="zh-TW"/>
              <a:pPr/>
              <a:t>37</a:t>
            </a:fld>
            <a:endParaRPr lang="en-US" altLang="zh-TW"/>
          </a:p>
        </p:txBody>
      </p:sp>
      <p:sp>
        <p:nvSpPr>
          <p:cNvPr id="71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181472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02B46-8648-45AB-A916-F97E414F5315}" type="slidenum">
              <a:rPr lang="en-US" altLang="zh-TW"/>
              <a:pPr/>
              <a:t>38</a:t>
            </a:fld>
            <a:endParaRPr lang="en-US" altLang="zh-TW"/>
          </a:p>
        </p:txBody>
      </p:sp>
      <p:sp>
        <p:nvSpPr>
          <p:cNvPr id="7168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528760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5A4A7E-3B7C-45FA-9BC4-2D12AF87775C}" type="slidenum">
              <a:rPr lang="en-US" altLang="zh-TW"/>
              <a:pPr/>
              <a:t>39</a:t>
            </a:fld>
            <a:endParaRPr lang="en-US" altLang="zh-TW"/>
          </a:p>
        </p:txBody>
      </p:sp>
      <p:sp>
        <p:nvSpPr>
          <p:cNvPr id="71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10953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E329-3380-43DB-BEE1-7A3D6E8C5A0A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5069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E329-3380-43DB-BEE1-7A3D6E8C5A0A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25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E74D59-8560-4DF8-B958-CBBDC7EF8B17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65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036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794CB6-3F2B-4466-9397-A289BE2DBDF5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65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90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BF64EA-5BAE-4FF8-AD2E-8E4BBFC7DFB5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65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83339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4D5C5D-C64E-4FDA-BA77-94A4837031FA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65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70068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A0F939-8C72-4949-9D81-B09FC69CBA27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66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52893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3E0959-A3F9-4BCC-AF27-8F34A33BD372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66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143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770A45-ABA9-3240-AD16-9686E2E07D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5C1D3A3-6A19-CE44-855D-8F394B2F42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499B019-ECEA-5C4D-840B-B79A16E92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756D3CD-7B34-104C-8493-EE7228088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62E69BD-860E-A146-BD8C-9D791200B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2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0A7117-F1B2-9E45-97AA-0C86FA1E3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1671ABA-1C3D-464A-A7BC-6B5B2AE04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C3780AC-3534-444F-883B-B77351C8E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1F717C5-FA6E-884C-90C7-E0C1F0970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FD771FC-F1F9-0544-BF10-3B5555B23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67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D845A00-0BEE-274E-A7F4-66C08C77CA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B19A285-575A-B24B-A62D-ABB1315045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D89DC56-D76F-8B4C-B05E-B648EB2E1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82DD084-DC46-3E41-BA03-07223F362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1A0CE55-E68C-334D-A724-D4FE62A8E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1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A7B180D-461E-4346-973D-71688D5A7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2BA243B-DEC2-E745-84AD-AD308117D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F76B3F0-2BD4-6D45-9CFC-B89FBB08C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ABF790C-E367-F84A-9C3D-02128ED2E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2D0EF38-621A-1B46-9EF6-76E66EFEA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93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C65A90A-D6D7-C944-99AC-D34AF2A9A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ED3484C-7FE7-2B48-A04C-3C4D01559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EFC9A52-B715-394D-AB98-0FF19A613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5FFAC3F-C41F-6348-87DA-5339E9B50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E16A676-CA47-854B-BC5E-69E3FCE02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266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00223B-0B12-6D44-8EFE-3B8B90A2A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A4B0B22-4314-A24F-8ED9-C9E37A0608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06F6059-5223-FA46-836C-CB78C5EED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C44E8BB-2A6A-C847-A5B8-C8F4B09F9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75F78F0-7AB0-7A49-B4A5-8D2E0F837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83C0765-3BB6-C543-9100-46B9AB853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429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67E57C6-58B0-B541-82A6-FF675DF31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47E882B-966A-2441-B6B8-39E4203B0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82FF434-C712-3241-844E-FF8CA7874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C4C8676-8CD2-3844-BB42-8CCD9D7B5D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CFB8F625-EBEB-B44E-923D-557A879870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B8510CAC-42BB-7849-B87F-B3B050BAD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46AEF01-12F4-4D46-BB6C-D9D8A434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E9CB5F1-A01F-1148-9C76-FBE635A2A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5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D665F7A-B62A-E047-A195-95811D193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487E6AA-C3E5-5742-9B01-EEED9AA73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018015E-6608-A04C-BD62-C63BD942B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9ED8346-3081-4E4E-A2CE-44B7DE6B1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5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308EF49-8FAD-5142-BEEB-3D84DA3EE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E59F7ED1-F58E-0B43-A163-079FA2B57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47D8347-1A40-1A45-A8FB-14AA65C22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87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317BD0-E1B4-F340-A97C-B22F55E07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F060384-F251-1F44-BB85-016440088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EC157E1-4E67-BF4C-B8E0-BFA58ED482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732527B-DB04-AC4D-92EC-83D39E938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C0EBC80-B6C1-D64F-B0FE-2EA9F9F60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D570143-0DA6-764B-9DE6-2B05A4A6B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C3A0CF-2490-3348-A3A0-3024458C2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251040A0-D704-8943-9E20-8210E07B3D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C9913AD-E6FD-F949-9869-665BDF95C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7BFB98-A88A-E14A-BAC8-966322C11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AF11F75-BAB8-9440-B268-84E4ACF82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7519D53-33F2-004D-A1A6-12FF6DC82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999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290B77B7-5C2B-2049-9948-AC9EB08A0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9D5DAC6-E0A1-C140-97BB-02CB73B3E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ED73F7C-7CA1-AE42-85C3-E79583B616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CFFAD-40E7-1545-A50F-0B40D5ED3EB1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2E696F7-1E01-B54D-ACAF-4A0BCAC282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E68A52C-1A9E-2F4B-9E29-7F4D990292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19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1.jpe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Relationship Id="rId9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1.jpe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Relationship Id="rId9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11B2290-79AB-F84A-80B1-B71E39953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07072"/>
          </a:xfrm>
        </p:spPr>
        <p:txBody>
          <a:bodyPr>
            <a:normAutofit/>
          </a:bodyPr>
          <a:lstStyle/>
          <a:p>
            <a:r>
              <a:rPr lang="zh-CN" altLang="en-US" sz="4800" b="1" dirty="0"/>
              <a:t>第</a:t>
            </a:r>
            <a:r>
              <a:rPr lang="zh-CN" altLang="en-US" sz="4800" b="1" dirty="0" smtClean="0"/>
              <a:t>十二</a:t>
            </a:r>
            <a:r>
              <a:rPr lang="zh-CN" altLang="en-US" sz="4800" b="1" dirty="0"/>
              <a:t>课 约的破坏与重建</a:t>
            </a:r>
            <a:endParaRPr lang="en-US" sz="4800" b="1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E842C2-DF7C-F541-8D91-79CE8C7CCD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26908"/>
            <a:ext cx="9144000" cy="1655762"/>
          </a:xfrm>
        </p:spPr>
        <p:txBody>
          <a:bodyPr/>
          <a:lstStyle/>
          <a:p>
            <a:r>
              <a:rPr lang="en-US" sz="4000" dirty="0" smtClean="0"/>
              <a:t>（</a:t>
            </a:r>
            <a:r>
              <a:rPr lang="zh-CN" altLang="en-US" sz="4000" dirty="0" smtClean="0"/>
              <a:t>三二：</a:t>
            </a:r>
            <a:r>
              <a:rPr lang="en-US" altLang="zh-CN" sz="4000" dirty="0" smtClean="0"/>
              <a:t>1</a:t>
            </a:r>
            <a:r>
              <a:rPr lang="en-US" altLang="zh-CN" sz="4000" dirty="0" smtClean="0"/>
              <a:t>—</a:t>
            </a:r>
            <a:r>
              <a:rPr lang="zh-CN" altLang="en-US" sz="4000" dirty="0"/>
              <a:t>三</a:t>
            </a:r>
            <a:r>
              <a:rPr lang="zh-CN" altLang="en-US" sz="4000" dirty="0" smtClean="0"/>
              <a:t>四</a:t>
            </a:r>
            <a:r>
              <a:rPr lang="en-US" altLang="zh-CN" sz="4000" dirty="0" smtClean="0"/>
              <a:t>35</a:t>
            </a:r>
            <a:r>
              <a:rPr lang="en-US" sz="4000" dirty="0" smtClean="0"/>
              <a:t>)</a:t>
            </a:r>
            <a:endParaRPr lang="en-US" sz="4000" dirty="0"/>
          </a:p>
          <a:p>
            <a:r>
              <a:rPr lang="en-US" sz="400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08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0066" name="Picture 2" descr="Moses_destroys_golden_calf_1130-1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467995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0067" name="Rectangle 3"/>
          <p:cNvSpPr>
            <a:spLocks noChangeArrowheads="1"/>
          </p:cNvSpPr>
          <p:nvPr/>
        </p:nvSpPr>
        <p:spPr bwMode="auto">
          <a:xfrm>
            <a:off x="6743701" y="981076"/>
            <a:ext cx="3306763" cy="4450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>
                    <a:alpha val="7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100000"/>
              </a:spcAft>
            </a:pP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又將他們所鑄的牛犢用火焚燒，磨得粉碎，撒在水面上，叫以色列人喝。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出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32:20)</a:t>
            </a:r>
          </a:p>
          <a:p>
            <a:pPr>
              <a:lnSpc>
                <a:spcPct val="120000"/>
              </a:lnSpc>
              <a:spcAft>
                <a:spcPct val="100000"/>
              </a:spcAft>
            </a:pP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神不信靠他的眾聖者；在他眼前，天也不潔淨，何況那污穢可憎、</a:t>
            </a:r>
            <a:r>
              <a:rPr lang="zh-TW" altLang="en-US" sz="24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喝罪孽如水</a:t>
            </a: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的世人呢！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伯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15:15-16)</a:t>
            </a:r>
          </a:p>
        </p:txBody>
      </p:sp>
    </p:spTree>
    <p:extLst>
      <p:ext uri="{BB962C8B-B14F-4D97-AF65-F5344CB8AC3E}">
        <p14:creationId xmlns:p14="http://schemas.microsoft.com/office/powerpoint/2010/main" val="417647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2" descr="Brown marble"/>
          <p:cNvSpPr>
            <a:spLocks noChangeArrowheads="1"/>
          </p:cNvSpPr>
          <p:nvPr/>
        </p:nvSpPr>
        <p:spPr bwMode="auto">
          <a:xfrm>
            <a:off x="1524001" y="1"/>
            <a:ext cx="2555875" cy="9810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637955" name="Rectangle 3"/>
          <p:cNvSpPr>
            <a:spLocks noChangeArrowheads="1"/>
          </p:cNvSpPr>
          <p:nvPr/>
        </p:nvSpPr>
        <p:spPr bwMode="auto">
          <a:xfrm>
            <a:off x="2120901" y="1177925"/>
            <a:ext cx="7631113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我現在是要得人的心呢？還是要得神的心呢？我豈是討人的喜歡嗎？若仍舊討人的喜歡，我就不是基督的僕人了。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加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1:10)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懼怕人的，陷入網羅；惟有倚靠耶和華的，必得安穩。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箴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29:25)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en-US" altLang="zh-TW" sz="240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zh-TW" altLang="en-US" sz="240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掃羅懼怕、討好百姓，以致犯罪，被神厭棄。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撒上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15:24)</a:t>
            </a:r>
            <a:endParaRPr lang="en-US" altLang="zh-TW" sz="240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37956" name="Text Box 4"/>
          <p:cNvSpPr txBox="1">
            <a:spLocks noChangeArrowheads="1"/>
          </p:cNvSpPr>
          <p:nvPr/>
        </p:nvSpPr>
        <p:spPr bwMode="auto">
          <a:xfrm>
            <a:off x="2135188" y="404813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亞倫的失敗</a:t>
            </a:r>
          </a:p>
        </p:txBody>
      </p:sp>
    </p:spTree>
    <p:extLst>
      <p:ext uri="{BB962C8B-B14F-4D97-AF65-F5344CB8AC3E}">
        <p14:creationId xmlns:p14="http://schemas.microsoft.com/office/powerpoint/2010/main" val="97337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 descr="Brown marble"/>
          <p:cNvSpPr>
            <a:spLocks noChangeArrowheads="1"/>
          </p:cNvSpPr>
          <p:nvPr/>
        </p:nvSpPr>
        <p:spPr bwMode="auto">
          <a:xfrm>
            <a:off x="1524001" y="1"/>
            <a:ext cx="2555875" cy="9810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650243" name="Rectangle 3"/>
          <p:cNvSpPr>
            <a:spLocks noChangeArrowheads="1"/>
          </p:cNvSpPr>
          <p:nvPr/>
        </p:nvSpPr>
        <p:spPr bwMode="auto">
          <a:xfrm>
            <a:off x="2120901" y="1177926"/>
            <a:ext cx="7631113" cy="5373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我現在是要得人的心呢？還是要得神的心呢？我豈是討人的喜歡嗎？若仍舊討人的喜歡，我就不是基督的僕人了。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加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1:10)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懼怕人的，陷入網羅；惟有倚靠耶和華的，必得安穩。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箴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29:25)</a:t>
            </a:r>
          </a:p>
          <a:p>
            <a:pPr>
              <a:lnSpc>
                <a:spcPct val="120000"/>
              </a:lnSpc>
              <a:spcAft>
                <a:spcPct val="10000"/>
              </a:spcAft>
            </a:pPr>
            <a:r>
              <a:rPr lang="zh-TW" altLang="en-US" sz="24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縱容在先：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摩西見百姓放肆（亞倫縱容他們，使他們在仇敵中間被譏刺）。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出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32:25)</a:t>
            </a:r>
          </a:p>
          <a:p>
            <a:pPr>
              <a:lnSpc>
                <a:spcPct val="120000"/>
              </a:lnSpc>
              <a:spcAft>
                <a:spcPct val="10000"/>
              </a:spcAft>
            </a:pPr>
            <a:r>
              <a:rPr lang="zh-TW" altLang="en-US" sz="24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卸責於後：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亞倫說：「求我主不要發烈怒。這百姓專於作惡，是你知道的。」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出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32:22) </a:t>
            </a:r>
          </a:p>
        </p:txBody>
      </p:sp>
      <p:sp>
        <p:nvSpPr>
          <p:cNvPr id="650244" name="Text Box 4"/>
          <p:cNvSpPr txBox="1">
            <a:spLocks noChangeArrowheads="1"/>
          </p:cNvSpPr>
          <p:nvPr/>
        </p:nvSpPr>
        <p:spPr bwMode="auto">
          <a:xfrm>
            <a:off x="2135188" y="404813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亞倫的失敗</a:t>
            </a:r>
          </a:p>
        </p:txBody>
      </p:sp>
    </p:spTree>
    <p:extLst>
      <p:ext uri="{BB962C8B-B14F-4D97-AF65-F5344CB8AC3E}">
        <p14:creationId xmlns:p14="http://schemas.microsoft.com/office/powerpoint/2010/main" val="30964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 descr="Brown marble"/>
          <p:cNvSpPr>
            <a:spLocks noChangeArrowheads="1"/>
          </p:cNvSpPr>
          <p:nvPr/>
        </p:nvSpPr>
        <p:spPr bwMode="auto">
          <a:xfrm>
            <a:off x="1524001" y="1"/>
            <a:ext cx="2555875" cy="9810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645123" name="Rectangle 3"/>
          <p:cNvSpPr>
            <a:spLocks noChangeArrowheads="1"/>
          </p:cNvSpPr>
          <p:nvPr/>
        </p:nvSpPr>
        <p:spPr bwMode="auto">
          <a:xfrm>
            <a:off x="2120901" y="1177926"/>
            <a:ext cx="7631113" cy="4450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zh-TW" altLang="en-US" sz="240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根據猶太人的傳統，亞倫被緬懷為一位「與人和睦的偉人」。</a:t>
            </a:r>
          </a:p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zh-TW" altLang="en-US" sz="240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偉大的拉比希列</a:t>
            </a:r>
            <a:r>
              <a:rPr lang="en-US" altLang="zh-TW" sz="2400">
                <a:solidFill>
                  <a:schemeClr val="bg2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(Rabbi Hillel</a:t>
            </a:r>
            <a:r>
              <a:rPr lang="zh-TW" altLang="en-US" sz="2400">
                <a:solidFill>
                  <a:schemeClr val="bg2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，保羅的師傅迦瑪列的祖父</a:t>
            </a:r>
            <a:r>
              <a:rPr lang="en-US" altLang="zh-TW" sz="2400">
                <a:solidFill>
                  <a:schemeClr val="bg2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)</a:t>
            </a:r>
            <a:r>
              <a:rPr lang="zh-TW" altLang="en-US" sz="240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曾說，他的跟隨者必須成為「亞倫的門徒，熱愛和平與追求和平，熱愛他的同伴，和帶領他們接近妥拉</a:t>
            </a:r>
            <a:r>
              <a:rPr lang="en-US" altLang="zh-TW" sz="2400">
                <a:solidFill>
                  <a:schemeClr val="bg2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(Torah,</a:t>
            </a:r>
            <a:r>
              <a:rPr lang="zh-TW" altLang="en-US" sz="2400">
                <a:solidFill>
                  <a:schemeClr val="bg2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指摩西五經</a:t>
            </a:r>
            <a:r>
              <a:rPr lang="en-US" altLang="zh-TW" sz="2400">
                <a:solidFill>
                  <a:schemeClr val="bg2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)</a:t>
            </a:r>
            <a:r>
              <a:rPr lang="zh-TW" altLang="en-US" sz="240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。」</a:t>
            </a:r>
          </a:p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凡從人間挑選的大祭司，是奉派替人辦理屬神的事，為要獻上禮物和贖罪祭。他能體諒那愚蒙的和失迷的人，因為他自己也是被軟弱所困。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來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5:1-2)</a:t>
            </a:r>
          </a:p>
        </p:txBody>
      </p:sp>
      <p:sp>
        <p:nvSpPr>
          <p:cNvPr id="645124" name="Text Box 4"/>
          <p:cNvSpPr txBox="1">
            <a:spLocks noChangeArrowheads="1"/>
          </p:cNvSpPr>
          <p:nvPr/>
        </p:nvSpPr>
        <p:spPr bwMode="auto">
          <a:xfrm>
            <a:off x="2135188" y="404813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亞倫的失敗</a:t>
            </a:r>
          </a:p>
        </p:txBody>
      </p:sp>
    </p:spTree>
    <p:extLst>
      <p:ext uri="{BB962C8B-B14F-4D97-AF65-F5344CB8AC3E}">
        <p14:creationId xmlns:p14="http://schemas.microsoft.com/office/powerpoint/2010/main" val="99698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Rectangle 2" descr="Green marble"/>
          <p:cNvSpPr>
            <a:spLocks noChangeArrowheads="1"/>
          </p:cNvSpPr>
          <p:nvPr/>
        </p:nvSpPr>
        <p:spPr bwMode="auto">
          <a:xfrm>
            <a:off x="1524001" y="1"/>
            <a:ext cx="3065463" cy="9810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636932" name="Text Box 4"/>
          <p:cNvSpPr txBox="1">
            <a:spLocks noChangeArrowheads="1"/>
          </p:cNvSpPr>
          <p:nvPr/>
        </p:nvSpPr>
        <p:spPr bwMode="auto">
          <a:xfrm>
            <a:off x="2135188" y="404813"/>
            <a:ext cx="231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利未支派的得勝</a:t>
            </a:r>
          </a:p>
        </p:txBody>
      </p:sp>
      <p:sp>
        <p:nvSpPr>
          <p:cNvPr id="636933" name="Rectangle 5" descr="Stationery"/>
          <p:cNvSpPr>
            <a:spLocks noChangeArrowheads="1"/>
          </p:cNvSpPr>
          <p:nvPr/>
        </p:nvSpPr>
        <p:spPr bwMode="auto">
          <a:xfrm>
            <a:off x="1992313" y="1341438"/>
            <a:ext cx="647700" cy="1008062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西</a:t>
            </a:r>
          </a:p>
          <a:p>
            <a:pPr algn="ctr"/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緬</a:t>
            </a:r>
          </a:p>
        </p:txBody>
      </p:sp>
      <p:sp>
        <p:nvSpPr>
          <p:cNvPr id="636934" name="Rectangle 6" descr="Stationery"/>
          <p:cNvSpPr>
            <a:spLocks noChangeArrowheads="1"/>
          </p:cNvSpPr>
          <p:nvPr/>
        </p:nvSpPr>
        <p:spPr bwMode="auto">
          <a:xfrm>
            <a:off x="1992313" y="3105151"/>
            <a:ext cx="647700" cy="1008063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利</a:t>
            </a:r>
          </a:p>
          <a:p>
            <a:pPr algn="ctr"/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未</a:t>
            </a:r>
          </a:p>
        </p:txBody>
      </p:sp>
      <p:sp>
        <p:nvSpPr>
          <p:cNvPr id="636935" name="Rectangle 7" descr="Pink tissue paper"/>
          <p:cNvSpPr>
            <a:spLocks noChangeArrowheads="1"/>
          </p:cNvSpPr>
          <p:nvPr/>
        </p:nvSpPr>
        <p:spPr bwMode="auto">
          <a:xfrm>
            <a:off x="3071813" y="2060576"/>
            <a:ext cx="1008062" cy="1368425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屠殺</a:t>
            </a:r>
          </a:p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示劍城</a:t>
            </a:r>
          </a:p>
          <a:p>
            <a:pPr algn="ctr">
              <a:spcAft>
                <a:spcPct val="20000"/>
              </a:spcAft>
            </a:pPr>
            <a:r>
              <a:rPr lang="en-US" altLang="zh-TW" sz="20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0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創</a:t>
            </a:r>
            <a:r>
              <a:rPr lang="en-US" altLang="zh-TW" sz="20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34)</a:t>
            </a:r>
          </a:p>
        </p:txBody>
      </p:sp>
      <p:sp>
        <p:nvSpPr>
          <p:cNvPr id="636936" name="Rectangle 8" descr="Parchment"/>
          <p:cNvSpPr>
            <a:spLocks noChangeArrowheads="1"/>
          </p:cNvSpPr>
          <p:nvPr/>
        </p:nvSpPr>
        <p:spPr bwMode="auto">
          <a:xfrm>
            <a:off x="4295776" y="2060576"/>
            <a:ext cx="1439863" cy="1368425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雅各咒詛</a:t>
            </a:r>
          </a:p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後裔分散</a:t>
            </a:r>
          </a:p>
          <a:p>
            <a:pPr algn="ctr">
              <a:spcAft>
                <a:spcPct val="20000"/>
              </a:spcAft>
            </a:pPr>
            <a:r>
              <a:rPr lang="en-US" altLang="zh-TW" sz="20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0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創</a:t>
            </a:r>
            <a:r>
              <a:rPr lang="en-US" altLang="zh-TW" sz="20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49:5-7)</a:t>
            </a:r>
          </a:p>
        </p:txBody>
      </p:sp>
      <p:sp>
        <p:nvSpPr>
          <p:cNvPr id="636937" name="Rectangle 9" descr="Recycled paper"/>
          <p:cNvSpPr>
            <a:spLocks noChangeArrowheads="1"/>
          </p:cNvSpPr>
          <p:nvPr/>
        </p:nvSpPr>
        <p:spPr bwMode="auto">
          <a:xfrm>
            <a:off x="9048750" y="1341438"/>
            <a:ext cx="1295400" cy="1008062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散居於</a:t>
            </a:r>
          </a:p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猶大支派</a:t>
            </a:r>
          </a:p>
        </p:txBody>
      </p:sp>
      <p:sp>
        <p:nvSpPr>
          <p:cNvPr id="636938" name="Rectangle 10" descr="Recycled paper"/>
          <p:cNvSpPr>
            <a:spLocks noChangeArrowheads="1"/>
          </p:cNvSpPr>
          <p:nvPr/>
        </p:nvSpPr>
        <p:spPr bwMode="auto">
          <a:xfrm>
            <a:off x="9048750" y="3105151"/>
            <a:ext cx="1295400" cy="1008063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散居於</a:t>
            </a:r>
          </a:p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十二支派</a:t>
            </a:r>
          </a:p>
        </p:txBody>
      </p:sp>
      <p:cxnSp>
        <p:nvCxnSpPr>
          <p:cNvPr id="636941" name="AutoShape 13" descr="Stationery"/>
          <p:cNvCxnSpPr>
            <a:cxnSpLocks noChangeShapeType="1"/>
            <a:stCxn id="636933" idx="3"/>
            <a:endCxn id="636935" idx="1"/>
          </p:cNvCxnSpPr>
          <p:nvPr/>
        </p:nvCxnSpPr>
        <p:spPr bwMode="auto">
          <a:xfrm>
            <a:off x="2640013" y="1846264"/>
            <a:ext cx="431800" cy="8985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6942" name="AutoShape 14" descr="Stationery"/>
          <p:cNvCxnSpPr>
            <a:cxnSpLocks noChangeShapeType="1"/>
            <a:stCxn id="636934" idx="3"/>
            <a:endCxn id="636935" idx="1"/>
          </p:cNvCxnSpPr>
          <p:nvPr/>
        </p:nvCxnSpPr>
        <p:spPr bwMode="auto">
          <a:xfrm flipV="1">
            <a:off x="2640013" y="2744789"/>
            <a:ext cx="431800" cy="8651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6943" name="AutoShape 15" descr="Stationery"/>
          <p:cNvCxnSpPr>
            <a:cxnSpLocks noChangeShapeType="1"/>
            <a:stCxn id="636935" idx="3"/>
            <a:endCxn id="636936" idx="1"/>
          </p:cNvCxnSpPr>
          <p:nvPr/>
        </p:nvCxnSpPr>
        <p:spPr bwMode="auto">
          <a:xfrm>
            <a:off x="4079875" y="2744788"/>
            <a:ext cx="2159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6944" name="AutoShape 16" descr="Stationery"/>
          <p:cNvCxnSpPr>
            <a:cxnSpLocks noChangeShapeType="1"/>
            <a:stCxn id="636936" idx="3"/>
            <a:endCxn id="636937" idx="1"/>
          </p:cNvCxnSpPr>
          <p:nvPr/>
        </p:nvCxnSpPr>
        <p:spPr bwMode="auto">
          <a:xfrm flipV="1">
            <a:off x="5735638" y="1846264"/>
            <a:ext cx="3313112" cy="898525"/>
          </a:xfrm>
          <a:prstGeom prst="bentConnector3">
            <a:avLst>
              <a:gd name="adj1" fmla="val 536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6945" name="AutoShape 17" descr="Stationery"/>
          <p:cNvCxnSpPr>
            <a:cxnSpLocks noChangeShapeType="1"/>
            <a:stCxn id="636936" idx="3"/>
            <a:endCxn id="636952" idx="1"/>
          </p:cNvCxnSpPr>
          <p:nvPr/>
        </p:nvCxnSpPr>
        <p:spPr bwMode="auto">
          <a:xfrm>
            <a:off x="5735639" y="2744789"/>
            <a:ext cx="358775" cy="865187"/>
          </a:xfrm>
          <a:prstGeom prst="bentConnector3">
            <a:avLst>
              <a:gd name="adj1" fmla="val 4955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6947" name="AutoShape 19" descr="Stationery"/>
          <p:cNvCxnSpPr>
            <a:cxnSpLocks noChangeShapeType="1"/>
            <a:endCxn id="636938" idx="1"/>
          </p:cNvCxnSpPr>
          <p:nvPr/>
        </p:nvCxnSpPr>
        <p:spPr bwMode="auto">
          <a:xfrm>
            <a:off x="8831264" y="3609975"/>
            <a:ext cx="2174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6949" name="Rectangle 21"/>
          <p:cNvSpPr>
            <a:spLocks noChangeArrowheads="1"/>
          </p:cNvSpPr>
          <p:nvPr/>
        </p:nvSpPr>
        <p:spPr bwMode="auto">
          <a:xfrm>
            <a:off x="2386013" y="4724401"/>
            <a:ext cx="741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>
                    <a:alpha val="7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zh-TW" altLang="en-US" sz="20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摩西說：今天你們要自潔，歸耶和華為聖，各人攻擊他的兒子和弟兄，使耶和華賜福與你們。</a:t>
            </a:r>
            <a:r>
              <a:rPr lang="en-US" altLang="zh-TW" sz="20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0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出</a:t>
            </a:r>
            <a:r>
              <a:rPr lang="en-US" altLang="zh-TW" sz="20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32:29) </a:t>
            </a:r>
          </a:p>
        </p:txBody>
      </p:sp>
      <p:sp>
        <p:nvSpPr>
          <p:cNvPr id="636950" name="Text Box 22" descr="Brown marble"/>
          <p:cNvSpPr txBox="1">
            <a:spLocks noChangeArrowheads="1"/>
          </p:cNvSpPr>
          <p:nvPr/>
        </p:nvSpPr>
        <p:spPr bwMode="auto">
          <a:xfrm>
            <a:off x="9355139" y="2446338"/>
            <a:ext cx="701675" cy="406400"/>
          </a:xfrm>
          <a:prstGeom prst="rect">
            <a:avLst/>
          </a:prstGeom>
          <a:blipFill dpi="0" rotWithShape="1">
            <a:blip r:embed="rId8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000">
                <a:solidFill>
                  <a:schemeClr val="bg1"/>
                </a:solidFill>
                <a:ea typeface="SimHei" panose="02010609060101010101" pitchFamily="49" charset="-122"/>
              </a:rPr>
              <a:t>消極</a:t>
            </a:r>
          </a:p>
        </p:txBody>
      </p:sp>
      <p:sp>
        <p:nvSpPr>
          <p:cNvPr id="636951" name="Text Box 23" descr="Green marble"/>
          <p:cNvSpPr txBox="1">
            <a:spLocks noChangeArrowheads="1"/>
          </p:cNvSpPr>
          <p:nvPr/>
        </p:nvSpPr>
        <p:spPr bwMode="auto">
          <a:xfrm>
            <a:off x="9336089" y="4211638"/>
            <a:ext cx="701675" cy="4064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000">
                <a:solidFill>
                  <a:schemeClr val="bg1"/>
                </a:solidFill>
                <a:ea typeface="SimHei" panose="02010609060101010101" pitchFamily="49" charset="-122"/>
              </a:rPr>
              <a:t>積極</a:t>
            </a:r>
          </a:p>
        </p:txBody>
      </p:sp>
      <p:sp>
        <p:nvSpPr>
          <p:cNvPr id="636952" name="Rectangle 24" descr="Pink tissue paper"/>
          <p:cNvSpPr>
            <a:spLocks noChangeArrowheads="1"/>
          </p:cNvSpPr>
          <p:nvPr/>
        </p:nvSpPr>
        <p:spPr bwMode="auto">
          <a:xfrm>
            <a:off x="6094413" y="3105151"/>
            <a:ext cx="1295400" cy="1008063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為神擊殺</a:t>
            </a:r>
          </a:p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拜金牛者</a:t>
            </a:r>
          </a:p>
        </p:txBody>
      </p:sp>
      <p:sp>
        <p:nvSpPr>
          <p:cNvPr id="636953" name="Rectangle 25" descr="Blue tissue paper"/>
          <p:cNvSpPr>
            <a:spLocks noChangeArrowheads="1"/>
          </p:cNvSpPr>
          <p:nvPr/>
        </p:nvSpPr>
        <p:spPr bwMode="auto">
          <a:xfrm>
            <a:off x="7608889" y="3105151"/>
            <a:ext cx="1222375" cy="1008063"/>
          </a:xfrm>
          <a:prstGeom prst="rect">
            <a:avLst/>
          </a:prstGeom>
          <a:blipFill dpi="0" rotWithShape="1">
            <a:blip r:embed="rId9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成為</a:t>
            </a:r>
          </a:p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祭司支派</a:t>
            </a:r>
          </a:p>
        </p:txBody>
      </p:sp>
      <p:cxnSp>
        <p:nvCxnSpPr>
          <p:cNvPr id="636954" name="AutoShape 26" descr="Stationery"/>
          <p:cNvCxnSpPr>
            <a:cxnSpLocks noChangeShapeType="1"/>
            <a:stCxn id="636952" idx="3"/>
            <a:endCxn id="636953" idx="1"/>
          </p:cNvCxnSpPr>
          <p:nvPr/>
        </p:nvCxnSpPr>
        <p:spPr bwMode="auto">
          <a:xfrm>
            <a:off x="7389814" y="3609975"/>
            <a:ext cx="2190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6955" name="Rectangle 27"/>
          <p:cNvSpPr>
            <a:spLocks noChangeArrowheads="1"/>
          </p:cNvSpPr>
          <p:nvPr/>
        </p:nvSpPr>
        <p:spPr bwMode="auto">
          <a:xfrm>
            <a:off x="2386013" y="5599114"/>
            <a:ext cx="741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>
                    <a:alpha val="7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2000">
                <a:solidFill>
                  <a:schemeClr val="accent2"/>
                </a:solidFill>
                <a:cs typeface="Arial" panose="020B0604020202020204" pitchFamily="34" charset="0"/>
              </a:rPr>
              <a:t>Then Moses said, “</a:t>
            </a:r>
            <a:r>
              <a:rPr lang="en-US" altLang="zh-TW" sz="2000">
                <a:solidFill>
                  <a:srgbClr val="FF0000"/>
                </a:solidFill>
                <a:cs typeface="Arial" panose="020B0604020202020204" pitchFamily="34" charset="0"/>
              </a:rPr>
              <a:t>You have been set apart to the Lord today, </a:t>
            </a:r>
            <a:r>
              <a:rPr lang="en-US" altLang="zh-TW" sz="2000">
                <a:solidFill>
                  <a:schemeClr val="accent2"/>
                </a:solidFill>
                <a:cs typeface="Arial" panose="020B0604020202020204" pitchFamily="34" charset="0"/>
              </a:rPr>
              <a:t>for you were against your own sons and brothers, and he has blessed you this day.” </a:t>
            </a:r>
            <a:r>
              <a:rPr lang="en-US" altLang="zh-TW" sz="2000">
                <a:solidFill>
                  <a:schemeClr val="bg2"/>
                </a:solidFill>
                <a:cs typeface="Arial" panose="020B0604020202020204" pitchFamily="34" charset="0"/>
              </a:rPr>
              <a:t>(NIV)</a:t>
            </a:r>
            <a:endParaRPr lang="en-US" altLang="zh-TW" sz="2000">
              <a:solidFill>
                <a:schemeClr val="bg2"/>
              </a:solidFill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567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933" grpId="0" animBg="1"/>
      <p:bldP spid="636934" grpId="0" animBg="1"/>
      <p:bldP spid="636935" grpId="0" animBg="1"/>
      <p:bldP spid="636936" grpId="0" animBg="1"/>
      <p:bldP spid="636937" grpId="0" animBg="1"/>
      <p:bldP spid="636938" grpId="0" animBg="1"/>
      <p:bldP spid="636949" grpId="0"/>
      <p:bldP spid="636950" grpId="0" animBg="1"/>
      <p:bldP spid="636951" grpId="0" animBg="1"/>
      <p:bldP spid="636952" grpId="0" animBg="1"/>
      <p:bldP spid="636953" grpId="0" animBg="1"/>
      <p:bldP spid="63695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 descr="Green marble"/>
          <p:cNvSpPr>
            <a:spLocks noChangeArrowheads="1"/>
          </p:cNvSpPr>
          <p:nvPr/>
        </p:nvSpPr>
        <p:spPr bwMode="auto">
          <a:xfrm>
            <a:off x="1524001" y="1"/>
            <a:ext cx="3065463" cy="9810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641027" name="Text Box 3"/>
          <p:cNvSpPr txBox="1">
            <a:spLocks noChangeArrowheads="1"/>
          </p:cNvSpPr>
          <p:nvPr/>
        </p:nvSpPr>
        <p:spPr bwMode="auto">
          <a:xfrm>
            <a:off x="2135188" y="404813"/>
            <a:ext cx="231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利未支派的得勝</a:t>
            </a:r>
          </a:p>
        </p:txBody>
      </p:sp>
      <p:sp>
        <p:nvSpPr>
          <p:cNvPr id="641028" name="Rectangle 4" descr="Stationery"/>
          <p:cNvSpPr>
            <a:spLocks noChangeArrowheads="1"/>
          </p:cNvSpPr>
          <p:nvPr/>
        </p:nvSpPr>
        <p:spPr bwMode="auto">
          <a:xfrm>
            <a:off x="1992313" y="1341438"/>
            <a:ext cx="647700" cy="1008062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西</a:t>
            </a:r>
          </a:p>
          <a:p>
            <a:pPr algn="ctr"/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緬</a:t>
            </a:r>
          </a:p>
        </p:txBody>
      </p:sp>
      <p:sp>
        <p:nvSpPr>
          <p:cNvPr id="641029" name="Rectangle 5" descr="Stationery"/>
          <p:cNvSpPr>
            <a:spLocks noChangeArrowheads="1"/>
          </p:cNvSpPr>
          <p:nvPr/>
        </p:nvSpPr>
        <p:spPr bwMode="auto">
          <a:xfrm>
            <a:off x="1992313" y="3105151"/>
            <a:ext cx="647700" cy="1008063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利</a:t>
            </a:r>
          </a:p>
          <a:p>
            <a:pPr algn="ctr"/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未</a:t>
            </a:r>
          </a:p>
        </p:txBody>
      </p:sp>
      <p:sp>
        <p:nvSpPr>
          <p:cNvPr id="641030" name="Rectangle 6" descr="Pink tissue paper"/>
          <p:cNvSpPr>
            <a:spLocks noChangeArrowheads="1"/>
          </p:cNvSpPr>
          <p:nvPr/>
        </p:nvSpPr>
        <p:spPr bwMode="auto">
          <a:xfrm>
            <a:off x="3071813" y="2060576"/>
            <a:ext cx="1008062" cy="1368425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屠殺</a:t>
            </a:r>
          </a:p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示劍城</a:t>
            </a:r>
          </a:p>
          <a:p>
            <a:pPr algn="ctr">
              <a:spcAft>
                <a:spcPct val="20000"/>
              </a:spcAft>
            </a:pPr>
            <a:r>
              <a:rPr lang="en-US" altLang="zh-TW" sz="20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0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創</a:t>
            </a:r>
            <a:r>
              <a:rPr lang="en-US" altLang="zh-TW" sz="20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34)</a:t>
            </a:r>
          </a:p>
        </p:txBody>
      </p:sp>
      <p:sp>
        <p:nvSpPr>
          <p:cNvPr id="641031" name="Rectangle 7" descr="Parchment"/>
          <p:cNvSpPr>
            <a:spLocks noChangeArrowheads="1"/>
          </p:cNvSpPr>
          <p:nvPr/>
        </p:nvSpPr>
        <p:spPr bwMode="auto">
          <a:xfrm>
            <a:off x="4295776" y="2060576"/>
            <a:ext cx="1439863" cy="1368425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雅各咒詛</a:t>
            </a:r>
          </a:p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後裔分散</a:t>
            </a:r>
          </a:p>
          <a:p>
            <a:pPr algn="ctr">
              <a:spcAft>
                <a:spcPct val="20000"/>
              </a:spcAft>
            </a:pPr>
            <a:r>
              <a:rPr lang="en-US" altLang="zh-TW" sz="20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0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創</a:t>
            </a:r>
            <a:r>
              <a:rPr lang="en-US" altLang="zh-TW" sz="20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49:5-7)</a:t>
            </a:r>
          </a:p>
        </p:txBody>
      </p:sp>
      <p:sp>
        <p:nvSpPr>
          <p:cNvPr id="641032" name="Rectangle 8" descr="Recycled paper"/>
          <p:cNvSpPr>
            <a:spLocks noChangeArrowheads="1"/>
          </p:cNvSpPr>
          <p:nvPr/>
        </p:nvSpPr>
        <p:spPr bwMode="auto">
          <a:xfrm>
            <a:off x="9048750" y="1341438"/>
            <a:ext cx="1295400" cy="1008062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散居於</a:t>
            </a:r>
          </a:p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猶大支派</a:t>
            </a:r>
          </a:p>
        </p:txBody>
      </p:sp>
      <p:sp>
        <p:nvSpPr>
          <p:cNvPr id="641033" name="Rectangle 9" descr="Recycled paper"/>
          <p:cNvSpPr>
            <a:spLocks noChangeArrowheads="1"/>
          </p:cNvSpPr>
          <p:nvPr/>
        </p:nvSpPr>
        <p:spPr bwMode="auto">
          <a:xfrm>
            <a:off x="9048750" y="3105151"/>
            <a:ext cx="1295400" cy="1008063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散居於</a:t>
            </a:r>
          </a:p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十二支派</a:t>
            </a:r>
          </a:p>
        </p:txBody>
      </p:sp>
      <p:cxnSp>
        <p:nvCxnSpPr>
          <p:cNvPr id="641034" name="AutoShape 10" descr="Stationery"/>
          <p:cNvCxnSpPr>
            <a:cxnSpLocks noChangeShapeType="1"/>
            <a:stCxn id="641028" idx="3"/>
            <a:endCxn id="641030" idx="1"/>
          </p:cNvCxnSpPr>
          <p:nvPr/>
        </p:nvCxnSpPr>
        <p:spPr bwMode="auto">
          <a:xfrm>
            <a:off x="2640013" y="1846264"/>
            <a:ext cx="431800" cy="8985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1035" name="AutoShape 11" descr="Stationery"/>
          <p:cNvCxnSpPr>
            <a:cxnSpLocks noChangeShapeType="1"/>
            <a:stCxn id="641029" idx="3"/>
            <a:endCxn id="641030" idx="1"/>
          </p:cNvCxnSpPr>
          <p:nvPr/>
        </p:nvCxnSpPr>
        <p:spPr bwMode="auto">
          <a:xfrm flipV="1">
            <a:off x="2640013" y="2744789"/>
            <a:ext cx="431800" cy="8651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1036" name="AutoShape 12" descr="Stationery"/>
          <p:cNvCxnSpPr>
            <a:cxnSpLocks noChangeShapeType="1"/>
            <a:stCxn id="641030" idx="3"/>
            <a:endCxn id="641031" idx="1"/>
          </p:cNvCxnSpPr>
          <p:nvPr/>
        </p:nvCxnSpPr>
        <p:spPr bwMode="auto">
          <a:xfrm>
            <a:off x="4079875" y="2744788"/>
            <a:ext cx="2159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1037" name="AutoShape 13" descr="Stationery"/>
          <p:cNvCxnSpPr>
            <a:cxnSpLocks noChangeShapeType="1"/>
            <a:stCxn id="641031" idx="3"/>
            <a:endCxn id="641032" idx="1"/>
          </p:cNvCxnSpPr>
          <p:nvPr/>
        </p:nvCxnSpPr>
        <p:spPr bwMode="auto">
          <a:xfrm flipV="1">
            <a:off x="5735638" y="1846264"/>
            <a:ext cx="3313112" cy="898525"/>
          </a:xfrm>
          <a:prstGeom prst="bentConnector3">
            <a:avLst>
              <a:gd name="adj1" fmla="val 536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1038" name="AutoShape 14" descr="Stationery"/>
          <p:cNvCxnSpPr>
            <a:cxnSpLocks noChangeShapeType="1"/>
            <a:stCxn id="641031" idx="3"/>
            <a:endCxn id="641043" idx="1"/>
          </p:cNvCxnSpPr>
          <p:nvPr/>
        </p:nvCxnSpPr>
        <p:spPr bwMode="auto">
          <a:xfrm>
            <a:off x="5735639" y="2744789"/>
            <a:ext cx="358775" cy="865187"/>
          </a:xfrm>
          <a:prstGeom prst="bentConnector3">
            <a:avLst>
              <a:gd name="adj1" fmla="val 4955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1039" name="AutoShape 15" descr="Stationery"/>
          <p:cNvCxnSpPr>
            <a:cxnSpLocks noChangeShapeType="1"/>
            <a:endCxn id="641033" idx="1"/>
          </p:cNvCxnSpPr>
          <p:nvPr/>
        </p:nvCxnSpPr>
        <p:spPr bwMode="auto">
          <a:xfrm>
            <a:off x="8831264" y="3609975"/>
            <a:ext cx="2174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1040" name="Rectangle 16"/>
          <p:cNvSpPr>
            <a:spLocks noChangeArrowheads="1"/>
          </p:cNvSpPr>
          <p:nvPr/>
        </p:nvSpPr>
        <p:spPr bwMode="auto">
          <a:xfrm>
            <a:off x="2386013" y="4724401"/>
            <a:ext cx="741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>
                    <a:alpha val="7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zh-TW" altLang="en-US" sz="20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摩西說：今天你們已歸耶和華為聖，因為各人攻擊他的兒子和弟兄，耶和華已賜福與你們。</a:t>
            </a:r>
            <a:r>
              <a:rPr lang="en-US" altLang="zh-TW" sz="20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0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出</a:t>
            </a:r>
            <a:r>
              <a:rPr lang="en-US" altLang="zh-TW" sz="20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32:29</a:t>
            </a:r>
            <a:r>
              <a:rPr lang="zh-TW" altLang="en-US" sz="20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另譯</a:t>
            </a:r>
            <a:r>
              <a:rPr lang="en-US" altLang="zh-TW" sz="20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641041" name="Text Box 17" descr="Brown marble"/>
          <p:cNvSpPr txBox="1">
            <a:spLocks noChangeArrowheads="1"/>
          </p:cNvSpPr>
          <p:nvPr/>
        </p:nvSpPr>
        <p:spPr bwMode="auto">
          <a:xfrm>
            <a:off x="9355139" y="2446338"/>
            <a:ext cx="701675" cy="406400"/>
          </a:xfrm>
          <a:prstGeom prst="rect">
            <a:avLst/>
          </a:prstGeom>
          <a:blipFill dpi="0" rotWithShape="1">
            <a:blip r:embed="rId8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000">
                <a:solidFill>
                  <a:schemeClr val="bg1"/>
                </a:solidFill>
                <a:ea typeface="SimHei" panose="02010609060101010101" pitchFamily="49" charset="-122"/>
              </a:rPr>
              <a:t>消極</a:t>
            </a:r>
          </a:p>
        </p:txBody>
      </p:sp>
      <p:sp>
        <p:nvSpPr>
          <p:cNvPr id="641042" name="Text Box 18" descr="Green marble"/>
          <p:cNvSpPr txBox="1">
            <a:spLocks noChangeArrowheads="1"/>
          </p:cNvSpPr>
          <p:nvPr/>
        </p:nvSpPr>
        <p:spPr bwMode="auto">
          <a:xfrm>
            <a:off x="9336089" y="4211638"/>
            <a:ext cx="701675" cy="4064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000">
                <a:solidFill>
                  <a:schemeClr val="bg1"/>
                </a:solidFill>
                <a:ea typeface="SimHei" panose="02010609060101010101" pitchFamily="49" charset="-122"/>
              </a:rPr>
              <a:t>積極</a:t>
            </a:r>
          </a:p>
        </p:txBody>
      </p:sp>
      <p:sp>
        <p:nvSpPr>
          <p:cNvPr id="641043" name="Rectangle 19" descr="Pink tissue paper"/>
          <p:cNvSpPr>
            <a:spLocks noChangeArrowheads="1"/>
          </p:cNvSpPr>
          <p:nvPr/>
        </p:nvSpPr>
        <p:spPr bwMode="auto">
          <a:xfrm>
            <a:off x="6094413" y="3105151"/>
            <a:ext cx="1295400" cy="1008063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為神擊殺</a:t>
            </a:r>
          </a:p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拜金牛者</a:t>
            </a:r>
          </a:p>
        </p:txBody>
      </p:sp>
      <p:sp>
        <p:nvSpPr>
          <p:cNvPr id="641044" name="Rectangle 20" descr="Blue tissue paper"/>
          <p:cNvSpPr>
            <a:spLocks noChangeArrowheads="1"/>
          </p:cNvSpPr>
          <p:nvPr/>
        </p:nvSpPr>
        <p:spPr bwMode="auto">
          <a:xfrm>
            <a:off x="7608889" y="3105151"/>
            <a:ext cx="1222375" cy="1008063"/>
          </a:xfrm>
          <a:prstGeom prst="rect">
            <a:avLst/>
          </a:prstGeom>
          <a:blipFill dpi="0" rotWithShape="1">
            <a:blip r:embed="rId9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成為</a:t>
            </a:r>
          </a:p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祭司支派</a:t>
            </a:r>
          </a:p>
        </p:txBody>
      </p:sp>
      <p:cxnSp>
        <p:nvCxnSpPr>
          <p:cNvPr id="641045" name="AutoShape 21" descr="Stationery"/>
          <p:cNvCxnSpPr>
            <a:cxnSpLocks noChangeShapeType="1"/>
            <a:stCxn id="641043" idx="3"/>
            <a:endCxn id="641044" idx="1"/>
          </p:cNvCxnSpPr>
          <p:nvPr/>
        </p:nvCxnSpPr>
        <p:spPr bwMode="auto">
          <a:xfrm>
            <a:off x="7389814" y="3609975"/>
            <a:ext cx="2190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1046" name="Rectangle 22"/>
          <p:cNvSpPr>
            <a:spLocks noChangeArrowheads="1"/>
          </p:cNvSpPr>
          <p:nvPr/>
        </p:nvSpPr>
        <p:spPr bwMode="auto">
          <a:xfrm>
            <a:off x="2386013" y="5599114"/>
            <a:ext cx="741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>
                    <a:alpha val="7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2000">
                <a:solidFill>
                  <a:schemeClr val="accent2"/>
                </a:solidFill>
                <a:cs typeface="Arial" panose="020B0604020202020204" pitchFamily="34" charset="0"/>
              </a:rPr>
              <a:t>Then Moses said, “</a:t>
            </a:r>
            <a:r>
              <a:rPr lang="en-US" altLang="zh-TW" sz="2000">
                <a:solidFill>
                  <a:srgbClr val="FF0000"/>
                </a:solidFill>
                <a:cs typeface="Arial" panose="020B0604020202020204" pitchFamily="34" charset="0"/>
              </a:rPr>
              <a:t>You have been set apart to the Lord today, </a:t>
            </a:r>
            <a:r>
              <a:rPr lang="en-US" altLang="zh-TW" sz="2000">
                <a:solidFill>
                  <a:schemeClr val="accent2"/>
                </a:solidFill>
                <a:cs typeface="Arial" panose="020B0604020202020204" pitchFamily="34" charset="0"/>
              </a:rPr>
              <a:t>for you were against your own sons and brothers, and he has blessed you this day.” </a:t>
            </a:r>
            <a:r>
              <a:rPr lang="en-US" altLang="zh-TW" sz="2000">
                <a:solidFill>
                  <a:schemeClr val="bg2"/>
                </a:solidFill>
                <a:cs typeface="Arial" panose="020B0604020202020204" pitchFamily="34" charset="0"/>
              </a:rPr>
              <a:t>(NIV)</a:t>
            </a:r>
            <a:endParaRPr lang="en-US" altLang="zh-TW" sz="2000">
              <a:solidFill>
                <a:schemeClr val="bg2"/>
              </a:solidFill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56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4" name="Rectangle 4"/>
          <p:cNvSpPr>
            <a:spLocks noChangeArrowheads="1"/>
          </p:cNvSpPr>
          <p:nvPr/>
        </p:nvSpPr>
        <p:spPr bwMode="auto">
          <a:xfrm>
            <a:off x="2135189" y="1196975"/>
            <a:ext cx="7635875" cy="4856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論利未說：耶和華啊，你的土明和烏陵都在你的虔誠人那裏。你在瑪撒曾試驗他，在米利巴水與他爭論。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他論自己的父母說：我未曾看見；他也不承認弟兄，也不認識自己的兒女。這是因利未人遵行你的話，謹守你的約。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他們要將你的典章教訓雅各，將你的律法教訓以色列。他們要把香焚在你面前，把全牲的燔祭獻在你的壇上。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求耶和華降福在他的財物上，悅納他手裏所辦的事。那些起來攻擊他和恨惡他的人，願你刺透他們的腰，使他們不得再起來。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申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33:8-11)</a:t>
            </a:r>
          </a:p>
        </p:txBody>
      </p:sp>
      <p:sp>
        <p:nvSpPr>
          <p:cNvPr id="640005" name="Rectangle 5" descr="Green marble"/>
          <p:cNvSpPr>
            <a:spLocks noChangeArrowheads="1"/>
          </p:cNvSpPr>
          <p:nvPr/>
        </p:nvSpPr>
        <p:spPr bwMode="auto">
          <a:xfrm>
            <a:off x="1524001" y="1"/>
            <a:ext cx="3065463" cy="9810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640006" name="Text Box 6"/>
          <p:cNvSpPr txBox="1">
            <a:spLocks noChangeArrowheads="1"/>
          </p:cNvSpPr>
          <p:nvPr/>
        </p:nvSpPr>
        <p:spPr bwMode="auto">
          <a:xfrm>
            <a:off x="2135188" y="404813"/>
            <a:ext cx="231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利未支派的得勝</a:t>
            </a:r>
          </a:p>
        </p:txBody>
      </p:sp>
    </p:spTree>
    <p:extLst>
      <p:ext uri="{BB962C8B-B14F-4D97-AF65-F5344CB8AC3E}">
        <p14:creationId xmlns:p14="http://schemas.microsoft.com/office/powerpoint/2010/main" val="274236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 descr="blue-marble"/>
          <p:cNvSpPr>
            <a:spLocks noChangeArrowheads="1"/>
          </p:cNvSpPr>
          <p:nvPr/>
        </p:nvSpPr>
        <p:spPr bwMode="auto">
          <a:xfrm>
            <a:off x="1524001" y="1"/>
            <a:ext cx="2555875" cy="9810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635907" name="Rectangle 3"/>
          <p:cNvSpPr>
            <a:spLocks noChangeArrowheads="1"/>
          </p:cNvSpPr>
          <p:nvPr/>
        </p:nvSpPr>
        <p:spPr bwMode="auto">
          <a:xfrm>
            <a:off x="2120901" y="1177926"/>
            <a:ext cx="7631113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en-US" altLang="zh-TW" sz="24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1.</a:t>
            </a:r>
            <a:r>
              <a:rPr lang="zh-TW" altLang="en-US" sz="24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不接受神的建議，卻為神百姓代求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「你且由著我，我要向他們發烈怒，將他們滅絕，使你的後裔成為大國。」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出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32:10)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en-US" altLang="zh-TW" sz="24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2.</a:t>
            </a:r>
            <a:r>
              <a:rPr lang="zh-TW" altLang="en-US" sz="24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情願捨己，為民贖罪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到了第二天，摩西對百姓說：「你們犯了大罪。我如今要上耶和華那裡去，或者可以為你們贖罪。」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摩西回到耶和華那裡，說：「唉！這百姓犯了大罪，為自己做了金像。倘或你肯赦免他們的罪</a:t>
            </a:r>
            <a:r>
              <a:rPr lang="en-US" altLang="zh-TW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……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不然，求你從你所寫的冊上塗抹我的名。」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出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32:30-32)</a:t>
            </a:r>
          </a:p>
        </p:txBody>
      </p:sp>
      <p:sp>
        <p:nvSpPr>
          <p:cNvPr id="635908" name="Text Box 4"/>
          <p:cNvSpPr txBox="1">
            <a:spLocks noChangeArrowheads="1"/>
          </p:cNvSpPr>
          <p:nvPr/>
        </p:nvSpPr>
        <p:spPr bwMode="auto">
          <a:xfrm>
            <a:off x="2135188" y="404813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摩西的忠心</a:t>
            </a:r>
          </a:p>
        </p:txBody>
      </p:sp>
      <p:sp>
        <p:nvSpPr>
          <p:cNvPr id="635909" name="AutoShape 5"/>
          <p:cNvSpPr>
            <a:spLocks noChangeArrowheads="1"/>
          </p:cNvSpPr>
          <p:nvPr/>
        </p:nvSpPr>
        <p:spPr bwMode="auto">
          <a:xfrm>
            <a:off x="7032625" y="2420939"/>
            <a:ext cx="2592388" cy="865187"/>
          </a:xfrm>
          <a:prstGeom prst="wedgeEllipseCallout">
            <a:avLst>
              <a:gd name="adj1" fmla="val -39528"/>
              <a:gd name="adj2" fmla="val -67796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Aft>
                <a:spcPct val="10000"/>
              </a:spcAft>
            </a:pPr>
            <a:r>
              <a:rPr lang="zh-TW" altLang="en-US">
                <a:latin typeface="SimHei" panose="02010609060101010101" pitchFamily="49" charset="-122"/>
                <a:ea typeface="SimHei" panose="02010609060101010101" pitchFamily="49" charset="-122"/>
              </a:rPr>
              <a:t>比較：洗巴</a:t>
            </a:r>
          </a:p>
          <a:p>
            <a:pPr algn="ctr">
              <a:spcAft>
                <a:spcPct val="10000"/>
              </a:spcAft>
            </a:pPr>
            <a:r>
              <a:rPr lang="en-US" altLang="zh-TW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>
                <a:latin typeface="SimHei" panose="02010609060101010101" pitchFamily="49" charset="-122"/>
                <a:ea typeface="SimHei" panose="02010609060101010101" pitchFamily="49" charset="-122"/>
              </a:rPr>
              <a:t>撒下</a:t>
            </a:r>
            <a:r>
              <a:rPr lang="en-US" altLang="zh-TW">
                <a:latin typeface="SimHei" panose="02010609060101010101" pitchFamily="49" charset="-122"/>
                <a:ea typeface="SimHei" panose="02010609060101010101" pitchFamily="49" charset="-122"/>
              </a:rPr>
              <a:t>16:3)</a:t>
            </a:r>
          </a:p>
        </p:txBody>
      </p:sp>
    </p:spTree>
    <p:extLst>
      <p:ext uri="{BB962C8B-B14F-4D97-AF65-F5344CB8AC3E}">
        <p14:creationId xmlns:p14="http://schemas.microsoft.com/office/powerpoint/2010/main" val="44200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909" grpId="0" animBg="1"/>
      <p:bldP spid="635909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 descr="blue-marble"/>
          <p:cNvSpPr>
            <a:spLocks noChangeArrowheads="1"/>
          </p:cNvSpPr>
          <p:nvPr/>
        </p:nvSpPr>
        <p:spPr bwMode="auto">
          <a:xfrm>
            <a:off x="1524001" y="1"/>
            <a:ext cx="2555875" cy="9810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644099" name="Rectangle 3"/>
          <p:cNvSpPr>
            <a:spLocks noChangeArrowheads="1"/>
          </p:cNvSpPr>
          <p:nvPr/>
        </p:nvSpPr>
        <p:spPr bwMode="auto">
          <a:xfrm>
            <a:off x="2120900" y="1177925"/>
            <a:ext cx="7862888" cy="4487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311275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833563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35585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81305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27025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72745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418465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耶和華說：「你們且聽我的話：你們中間若有先知，我─耶和華必在異象中向他顯現，在夢中與他說話。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我的僕人摩西不是這樣；他是在我全家盡忠的。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我要與他面對面說話，乃是明說，不用謎語，並且他必見我的形像。你們毀謗我的僕人摩西，為何不懼怕呢？」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民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12:6-8)</a:t>
            </a:r>
          </a:p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他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基督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)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為那設立他的盡忠，如同</a:t>
            </a:r>
            <a:r>
              <a:rPr lang="zh-TW" altLang="en-US" sz="24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摩西在神的全家盡忠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一樣。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來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3:2)</a:t>
            </a:r>
            <a:r>
              <a:rPr lang="en-US" altLang="zh-TW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我是大有憂愁，心裡時常傷痛；為我弟兄，我骨肉之親，就是自己被咒詛，與基督分離，我也願意。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羅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9:2-3)</a:t>
            </a:r>
          </a:p>
        </p:txBody>
      </p:sp>
      <p:sp>
        <p:nvSpPr>
          <p:cNvPr id="644100" name="Text Box 4"/>
          <p:cNvSpPr txBox="1">
            <a:spLocks noChangeArrowheads="1"/>
          </p:cNvSpPr>
          <p:nvPr/>
        </p:nvSpPr>
        <p:spPr bwMode="auto">
          <a:xfrm>
            <a:off x="2135188" y="404813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摩西的忠心</a:t>
            </a:r>
          </a:p>
        </p:txBody>
      </p:sp>
    </p:spTree>
    <p:extLst>
      <p:ext uri="{BB962C8B-B14F-4D97-AF65-F5344CB8AC3E}">
        <p14:creationId xmlns:p14="http://schemas.microsoft.com/office/powerpoint/2010/main" val="349304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7952"/>
            <a:ext cx="10515600" cy="57990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0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zh-CN" altLang="en-US" sz="4000" dirty="0">
                <a:latin typeface="DengXian" panose="02010600030101010101" pitchFamily="2" charset="-122"/>
                <a:ea typeface="DengXian" panose="02010600030101010101" pitchFamily="2" charset="-122"/>
              </a:rPr>
              <a:t>摩西的代</a:t>
            </a:r>
            <a:r>
              <a:rPr lang="zh-CN" altLang="en-US" sz="40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求 </a:t>
            </a:r>
            <a:r>
              <a:rPr lang="en-US" altLang="zh-CN" sz="40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33</a:t>
            </a:r>
            <a:r>
              <a:rPr lang="zh-CN" altLang="en-US" sz="40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endParaRPr lang="en-US" altLang="zh-CN" sz="4000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TW" altLang="en-US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神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不願與百姓同行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(1~3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節</a:t>
            </a:r>
            <a:r>
              <a:rPr lang="en-US" altLang="zh-TW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  <a:endParaRPr lang="en-US" altLang="zh-TW" sz="36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TW" altLang="en-US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百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姓聞訊悲哀，摘除飾物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(4~6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節</a:t>
            </a:r>
            <a:r>
              <a:rPr lang="en-US" altLang="zh-TW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  <a:endParaRPr lang="en-US" altLang="zh-TW" sz="36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TW" altLang="en-US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摩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西離營進會幕朝見神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(7~11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節</a:t>
            </a:r>
            <a:r>
              <a:rPr lang="en-US" altLang="zh-TW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  <a:endParaRPr lang="en-US" altLang="zh-TW" sz="36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TW" altLang="en-US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摩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西求神同去，蒙神應允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(12~17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節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</a:p>
          <a:p>
            <a:pPr lvl="1"/>
            <a:r>
              <a:rPr lang="zh-TW" altLang="en-US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摩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西求見神的榮耀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(18~23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節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  <a:endParaRPr lang="en-US" altLang="zh-CN" sz="3600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endParaRPr lang="en-US" altLang="zh-CN" sz="3600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endParaRPr lang="en-US" altLang="zh-CN" sz="36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endParaRPr lang="en-US" altLang="zh-CN" sz="3600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1265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E842C2-DF7C-F541-8D91-79CE8C7CCD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25778"/>
            <a:ext cx="10295468" cy="645724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zh-CN" altLang="en-US" sz="3900" dirty="0"/>
              <a:t>第一课 预备合用的领袖（</a:t>
            </a:r>
            <a:r>
              <a:rPr lang="en-US" altLang="zh-CN" sz="3900" dirty="0"/>
              <a:t>1:1-2:25)</a:t>
            </a:r>
          </a:p>
          <a:p>
            <a:pPr algn="l"/>
            <a:r>
              <a:rPr lang="zh-CN" altLang="en-US" sz="3900" dirty="0"/>
              <a:t>第二课 摩西回应神的呼召（</a:t>
            </a:r>
            <a:r>
              <a:rPr lang="en-US" altLang="zh-CN" sz="3900" dirty="0"/>
              <a:t>3:1-4:31)</a:t>
            </a:r>
          </a:p>
          <a:p>
            <a:pPr algn="l"/>
            <a:r>
              <a:rPr lang="zh-CN" altLang="en-US" sz="3900" dirty="0"/>
              <a:t>第三课 摩西向法老宣告神的旨意（</a:t>
            </a:r>
            <a:r>
              <a:rPr lang="en-US" altLang="zh-CN" sz="3900" dirty="0"/>
              <a:t>5:1-7:13)</a:t>
            </a:r>
          </a:p>
          <a:p>
            <a:pPr algn="l"/>
            <a:r>
              <a:rPr lang="zh-CN" altLang="en-US" sz="3900" dirty="0"/>
              <a:t>第四课 神降前九灾（</a:t>
            </a:r>
            <a:r>
              <a:rPr lang="en-US" altLang="zh-CN" sz="3900" dirty="0"/>
              <a:t>7:14-10:29)</a:t>
            </a:r>
          </a:p>
          <a:p>
            <a:pPr algn="l"/>
            <a:r>
              <a:rPr lang="zh-CN" altLang="en-US" sz="3900" dirty="0"/>
              <a:t>第五课 第十灾与过逾越节（</a:t>
            </a:r>
            <a:r>
              <a:rPr lang="en-US" altLang="zh-CN" sz="3900" dirty="0"/>
              <a:t>11:1-13:16)</a:t>
            </a:r>
          </a:p>
          <a:p>
            <a:pPr algn="l"/>
            <a:r>
              <a:rPr lang="zh-CN" altLang="en-US" sz="3900" dirty="0"/>
              <a:t>第六课 过红海（</a:t>
            </a:r>
            <a:r>
              <a:rPr lang="en-US" altLang="zh-CN" sz="3900" dirty="0"/>
              <a:t>13:17-15:21)</a:t>
            </a:r>
          </a:p>
          <a:p>
            <a:pPr algn="l"/>
            <a:r>
              <a:rPr lang="zh-CN" altLang="en-US" sz="3900" dirty="0"/>
              <a:t>第七课 旷野的经历（</a:t>
            </a:r>
            <a:r>
              <a:rPr lang="en-US" altLang="zh-CN" sz="3900" dirty="0"/>
              <a:t>15:22-17:7</a:t>
            </a:r>
            <a:r>
              <a:rPr lang="zh-CN" altLang="en-US" sz="3900" dirty="0"/>
              <a:t>）</a:t>
            </a:r>
          </a:p>
          <a:p>
            <a:pPr algn="l"/>
            <a:r>
              <a:rPr lang="zh-CN" altLang="en-US" sz="3900" dirty="0"/>
              <a:t>第八课 战败亚玛力人与职责的分配（</a:t>
            </a:r>
            <a:r>
              <a:rPr lang="en-US" altLang="zh-CN" sz="3900" dirty="0"/>
              <a:t>17:8-18:27</a:t>
            </a:r>
            <a:r>
              <a:rPr lang="zh-CN" altLang="en-US" sz="3900" dirty="0"/>
              <a:t>）</a:t>
            </a:r>
          </a:p>
          <a:p>
            <a:pPr algn="l"/>
            <a:r>
              <a:rPr lang="zh-CN" altLang="en-US" sz="3900" dirty="0"/>
              <a:t>第九课  颁佈十诫于律法（</a:t>
            </a:r>
            <a:r>
              <a:rPr lang="en-US" altLang="zh-CN" sz="3900" dirty="0"/>
              <a:t>19:1-23:19</a:t>
            </a:r>
            <a:r>
              <a:rPr lang="zh-CN" altLang="en-US" sz="3900" dirty="0"/>
              <a:t>）</a:t>
            </a:r>
          </a:p>
          <a:p>
            <a:pPr algn="l"/>
            <a:r>
              <a:rPr lang="zh-CN" altLang="en-US" sz="3900" dirty="0">
                <a:solidFill>
                  <a:srgbClr val="00B050"/>
                </a:solidFill>
              </a:rPr>
              <a:t>第十课 与神立约（</a:t>
            </a:r>
            <a:r>
              <a:rPr lang="en-US" altLang="zh-CN" sz="3900" dirty="0">
                <a:solidFill>
                  <a:srgbClr val="00B050"/>
                </a:solidFill>
              </a:rPr>
              <a:t>23:20-24:18</a:t>
            </a:r>
            <a:r>
              <a:rPr lang="zh-CN" altLang="en-US" sz="3900" dirty="0" smtClean="0">
                <a:solidFill>
                  <a:srgbClr val="00B050"/>
                </a:solidFill>
              </a:rPr>
              <a:t>）</a:t>
            </a:r>
            <a:r>
              <a:rPr lang="en-US" sz="3900" dirty="0"/>
              <a:t> </a:t>
            </a:r>
            <a:endParaRPr lang="en-US" sz="3900" dirty="0" smtClean="0"/>
          </a:p>
          <a:p>
            <a:pPr algn="l"/>
            <a:r>
              <a:rPr lang="zh-CN" altLang="en-US" sz="3900" dirty="0"/>
              <a:t>第十一课 会幕的设计（</a:t>
            </a:r>
            <a:r>
              <a:rPr lang="en-US" sz="3900" dirty="0"/>
              <a:t>25:1-31:18</a:t>
            </a:r>
            <a:r>
              <a:rPr lang="zh-CN" altLang="en-US" sz="3900" dirty="0"/>
              <a:t>）</a:t>
            </a:r>
            <a:endParaRPr lang="en-US" sz="3900" dirty="0"/>
          </a:p>
          <a:p>
            <a:pPr algn="l"/>
            <a:r>
              <a:rPr lang="zh-CN" altLang="en-US" sz="4300" b="1" u="sng" dirty="0">
                <a:solidFill>
                  <a:srgbClr val="FF0000"/>
                </a:solidFill>
              </a:rPr>
              <a:t>第十二课  约的破坏与重建（</a:t>
            </a:r>
            <a:r>
              <a:rPr lang="en-US" sz="4300" b="1" u="sng" dirty="0">
                <a:solidFill>
                  <a:srgbClr val="FF0000"/>
                </a:solidFill>
              </a:rPr>
              <a:t>32:1-34:35</a:t>
            </a:r>
            <a:r>
              <a:rPr lang="zh-CN" altLang="en-US" sz="4300" b="1" u="sng" dirty="0">
                <a:solidFill>
                  <a:srgbClr val="FF0000"/>
                </a:solidFill>
              </a:rPr>
              <a:t>）</a:t>
            </a:r>
            <a:endParaRPr lang="en-US" sz="4300" b="1" u="sng" dirty="0">
              <a:solidFill>
                <a:srgbClr val="FF0000"/>
              </a:solidFill>
            </a:endParaRPr>
          </a:p>
          <a:p>
            <a:pPr algn="l"/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54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3584"/>
            <a:ext cx="10515600" cy="4933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耶</a:t>
            </a:r>
            <a:r>
              <a:rPr lang="zh-CN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和华吩咐摩西说：“我曾起誓应许亚伯拉罕、以撒、雅各说</a:t>
            </a:r>
            <a:r>
              <a:rPr lang="zh-CN" altLang="en-US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：‘</a:t>
            </a:r>
            <a:r>
              <a:rPr lang="zh-CN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要将迦南地赐给你的后裔。’现在你和你从埃及地所领出来的百姓，</a:t>
            </a:r>
            <a:r>
              <a:rPr lang="zh-CN" altLang="en-US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要从</a:t>
            </a:r>
            <a:r>
              <a:rPr lang="zh-CN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这里往那地去。我要差遣使者在你前面，撵出迦南人、亚摩利人、赫人</a:t>
            </a:r>
            <a:r>
              <a:rPr lang="zh-CN" altLang="en-US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、比</a:t>
            </a:r>
            <a:r>
              <a:rPr lang="zh-CN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利洗人、希未人、耶布斯人，领你到那流奶与蜜之地。</a:t>
            </a:r>
            <a:r>
              <a:rPr lang="zh-CN" altLang="en-US" sz="3600" b="1" u="sng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我自己不同你</a:t>
            </a:r>
            <a:r>
              <a:rPr lang="zh-CN" altLang="en-US" sz="3600" b="1" u="sng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们上</a:t>
            </a:r>
            <a:r>
              <a:rPr lang="zh-CN" altLang="en-US" sz="3600" b="1" u="sng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去</a:t>
            </a:r>
            <a:r>
              <a:rPr lang="zh-CN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，因为你们是硬着颈项的百姓，恐怕我在路上把你们灭绝。” </a:t>
            </a:r>
            <a:r>
              <a:rPr lang="en-US" altLang="zh-CN" sz="3600" dirty="0">
                <a:latin typeface="DengXian" panose="02010600030101010101" pitchFamily="2" charset="-122"/>
                <a:ea typeface="DengXian" panose="02010600030101010101" pitchFamily="2" charset="-122"/>
              </a:rPr>
              <a:t>(</a:t>
            </a:r>
            <a:r>
              <a:rPr lang="zh-CN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出</a:t>
            </a:r>
            <a:r>
              <a:rPr lang="en-US" altLang="zh-CN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33:1-3)</a:t>
            </a:r>
          </a:p>
        </p:txBody>
      </p:sp>
    </p:spTree>
    <p:extLst>
      <p:ext uri="{BB962C8B-B14F-4D97-AF65-F5344CB8AC3E}">
        <p14:creationId xmlns:p14="http://schemas.microsoft.com/office/powerpoint/2010/main" val="171031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 descr="Purple mesh"/>
          <p:cNvSpPr>
            <a:spLocks noChangeArrowheads="1"/>
          </p:cNvSpPr>
          <p:nvPr/>
        </p:nvSpPr>
        <p:spPr bwMode="auto">
          <a:xfrm>
            <a:off x="1524001" y="1"/>
            <a:ext cx="3419475" cy="9810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646147" name="Rectangle 3"/>
          <p:cNvSpPr>
            <a:spLocks noChangeArrowheads="1"/>
          </p:cNvSpPr>
          <p:nvPr/>
        </p:nvSpPr>
        <p:spPr bwMode="auto">
          <a:xfrm>
            <a:off x="2120900" y="1177925"/>
            <a:ext cx="786288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881063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40335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925638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447925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9051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3623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8195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42767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百姓聽見這凶信就悲哀，也沒有人佩戴</a:t>
            </a:r>
            <a:r>
              <a:rPr lang="zh-TW" altLang="en-US" sz="24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妝飾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耶和華對摩西說：「你告訴以色列人說：耶和華說：你們是硬著頸項的百姓，我若一霎時臨到你們中間，必滅絕你們。現在你們要把</a:t>
            </a:r>
            <a:r>
              <a:rPr lang="zh-TW" altLang="en-US" sz="24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身上的妝飾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摘下來，使我可以知道怎樣待你們。」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以色列人從住何烈山以後，就把</a:t>
            </a:r>
            <a:r>
              <a:rPr lang="zh-TW" altLang="en-US" sz="24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身上的妝飾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摘得乾淨。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出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33:4-6)</a:t>
            </a:r>
          </a:p>
        </p:txBody>
      </p:sp>
      <p:sp>
        <p:nvSpPr>
          <p:cNvPr id="646148" name="Text Box 4"/>
          <p:cNvSpPr txBox="1">
            <a:spLocks noChangeArrowheads="1"/>
          </p:cNvSpPr>
          <p:nvPr/>
        </p:nvSpPr>
        <p:spPr bwMode="auto">
          <a:xfrm>
            <a:off x="2135188" y="404813"/>
            <a:ext cx="2622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以色列人摘除妝飾</a:t>
            </a:r>
          </a:p>
        </p:txBody>
      </p:sp>
    </p:spTree>
    <p:extLst>
      <p:ext uri="{BB962C8B-B14F-4D97-AF65-F5344CB8AC3E}">
        <p14:creationId xmlns:p14="http://schemas.microsoft.com/office/powerpoint/2010/main" val="295554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 descr="Purple mesh"/>
          <p:cNvSpPr>
            <a:spLocks noChangeArrowheads="1"/>
          </p:cNvSpPr>
          <p:nvPr/>
        </p:nvSpPr>
        <p:spPr bwMode="auto">
          <a:xfrm>
            <a:off x="1524001" y="1"/>
            <a:ext cx="3419475" cy="9810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647171" name="Rectangle 3"/>
          <p:cNvSpPr>
            <a:spLocks noChangeArrowheads="1"/>
          </p:cNvSpPr>
          <p:nvPr/>
        </p:nvSpPr>
        <p:spPr bwMode="auto">
          <a:xfrm>
            <a:off x="2120900" y="1177925"/>
            <a:ext cx="7862888" cy="385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881063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40335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925638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447925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9051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3623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8195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42767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雅各就對他家中的人並一切與他同在的人說：「你們要除掉你們中間的外邦神，也要</a:t>
            </a:r>
            <a:r>
              <a:rPr lang="zh-TW" altLang="en-US" sz="24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自潔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，更換衣裳。我們要起來，上伯特利去，在那裡我要築一座壇給神，就是在我遭難的日子應允我的禱告、在我行的路上保佑我的那位。」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他們就把外邦人的神像和</a:t>
            </a:r>
            <a:r>
              <a:rPr lang="zh-TW" altLang="en-US" sz="24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他們耳朵上的環子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交給雅各；雅各都藏在示劍那裡的橡樹底下。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創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35:2-4)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en-US" altLang="zh-TW" sz="240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zh-TW" altLang="en-US" sz="240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耳環、妝飾和衣裳象徵他們過去的行事為人，甚至和偶像之間的關聯，如今走上屬天的新路，就當全部埋葬。</a:t>
            </a:r>
            <a:endParaRPr lang="zh-TW" altLang="en-US" sz="2400">
              <a:solidFill>
                <a:srgbClr val="6633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47172" name="Text Box 4"/>
          <p:cNvSpPr txBox="1">
            <a:spLocks noChangeArrowheads="1"/>
          </p:cNvSpPr>
          <p:nvPr/>
        </p:nvSpPr>
        <p:spPr bwMode="auto">
          <a:xfrm>
            <a:off x="2135188" y="404813"/>
            <a:ext cx="2622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以色列人摘除妝飾</a:t>
            </a:r>
          </a:p>
        </p:txBody>
      </p:sp>
    </p:spTree>
    <p:extLst>
      <p:ext uri="{BB962C8B-B14F-4D97-AF65-F5344CB8AC3E}">
        <p14:creationId xmlns:p14="http://schemas.microsoft.com/office/powerpoint/2010/main" val="230027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 descr="Purple mesh"/>
          <p:cNvSpPr>
            <a:spLocks noChangeArrowheads="1"/>
          </p:cNvSpPr>
          <p:nvPr/>
        </p:nvSpPr>
        <p:spPr bwMode="auto">
          <a:xfrm>
            <a:off x="1524001" y="1"/>
            <a:ext cx="3419475" cy="9810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648195" name="Rectangle 3"/>
          <p:cNvSpPr>
            <a:spLocks noChangeArrowheads="1"/>
          </p:cNvSpPr>
          <p:nvPr/>
        </p:nvSpPr>
        <p:spPr bwMode="auto">
          <a:xfrm>
            <a:off x="2120900" y="1177925"/>
            <a:ext cx="7862888" cy="529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881063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40335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925638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447925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9051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3623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8195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42767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雅各就對他家中的人並一切與他同在的人說：「你們要除掉你們中間的外邦神，也要</a:t>
            </a:r>
            <a:r>
              <a:rPr lang="zh-TW" altLang="en-US" sz="24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自潔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，更換衣裳。我們要起來，上伯特利去，在那裡我要築一座壇給神，就是在我遭難的日子應允我的禱告、在我行的路上保佑我的那位。」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他們就把外邦人的神像和</a:t>
            </a:r>
            <a:r>
              <a:rPr lang="zh-TW" altLang="en-US" sz="24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他們耳朵上的環子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交給雅各；雅各都藏在示劍那裡的橡樹底下。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創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35:2-4)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en-US" altLang="zh-TW" sz="2400" dirty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zh-TW" altLang="en-US" sz="2400" dirty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耳環和妝飾也預表神所賜的恩賜</a:t>
            </a:r>
            <a:r>
              <a:rPr lang="en-US" altLang="zh-TW" sz="2400" dirty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如利百加的聘禮</a:t>
            </a:r>
            <a:r>
              <a:rPr lang="en-US" altLang="zh-TW" sz="2400" dirty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r>
              <a:rPr lang="zh-TW" altLang="en-US" sz="2400" dirty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，原是為建造會幕所用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出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35:22)</a:t>
            </a:r>
            <a:r>
              <a:rPr lang="zh-TW" altLang="en-US" sz="2400" dirty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，卻被撒但利用，拿來製作金牛犢，供人敬拜。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自潔，就是不再按自己的意思濫用恩賜，為使自己被高舉和崇拜；主若不用，甚至情願忘記技巧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詩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137:5-6)</a:t>
            </a:r>
            <a:r>
              <a:rPr lang="zh-TW" altLang="en-US" sz="2400" dirty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。</a:t>
            </a:r>
          </a:p>
        </p:txBody>
      </p:sp>
      <p:sp>
        <p:nvSpPr>
          <p:cNvPr id="648196" name="Text Box 4"/>
          <p:cNvSpPr txBox="1">
            <a:spLocks noChangeArrowheads="1"/>
          </p:cNvSpPr>
          <p:nvPr/>
        </p:nvSpPr>
        <p:spPr bwMode="auto">
          <a:xfrm>
            <a:off x="2135188" y="404813"/>
            <a:ext cx="2622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以色列人摘除妝飾</a:t>
            </a:r>
          </a:p>
        </p:txBody>
      </p:sp>
    </p:spTree>
    <p:extLst>
      <p:ext uri="{BB962C8B-B14F-4D97-AF65-F5344CB8AC3E}">
        <p14:creationId xmlns:p14="http://schemas.microsoft.com/office/powerpoint/2010/main" val="174843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ChangeArrowheads="1"/>
          </p:cNvSpPr>
          <p:nvPr/>
        </p:nvSpPr>
        <p:spPr bwMode="auto">
          <a:xfrm>
            <a:off x="6743700" y="549276"/>
            <a:ext cx="3600450" cy="4635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摩西素常將帳棚支搭在營外，離營卻遠，他稱這帳棚為會幕。凡求問耶和華的，就到營外的會幕那裡去。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當摩西出營到會幕去的時候，百姓就都起來，各人站在自己帳棚的門口，望著摩西，直等到他進了會幕。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出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33:7-8)</a:t>
            </a:r>
          </a:p>
        </p:txBody>
      </p:sp>
      <p:pic>
        <p:nvPicPr>
          <p:cNvPr id="649219" name="Picture 3" descr="9f85e3879d82671df46ec212511004a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44526"/>
            <a:ext cx="4984750" cy="5567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801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0242" name="Picture 2" descr="9f85e3879d82671df46ec212511004a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44526"/>
            <a:ext cx="4984750" cy="5567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0243" name="Rectangle 3"/>
          <p:cNvSpPr>
            <a:spLocks noChangeArrowheads="1"/>
          </p:cNvSpPr>
          <p:nvPr/>
        </p:nvSpPr>
        <p:spPr bwMode="auto">
          <a:xfrm>
            <a:off x="6743701" y="549276"/>
            <a:ext cx="3744913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摩西進會幕的時候，雲柱降下來，立在會幕的門前，耶和華便與摩西說話。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眾百姓看見雲柱立在會幕門前，就都起來，各人在自己帳棚的門口下拜。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耶和華與摩西面對面說話，好像人與朋友說話一般。摩西轉到營裡去，惟有他的幫手，一個少年人嫩的兒子約書亞不離開會幕。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出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33:9-11)</a:t>
            </a:r>
            <a:endParaRPr lang="en-US" altLang="zh-TW" sz="240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79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40" name="Rectangle 4"/>
          <p:cNvSpPr>
            <a:spLocks noChangeArrowheads="1"/>
          </p:cNvSpPr>
          <p:nvPr/>
        </p:nvSpPr>
        <p:spPr bwMode="auto">
          <a:xfrm>
            <a:off x="2135188" y="765175"/>
            <a:ext cx="8001000" cy="197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摩西對耶和華說：「你吩咐我說：</a:t>
            </a:r>
            <a:r>
              <a:rPr lang="en-US" altLang="zh-TW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『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將這百姓領上去，</a:t>
            </a:r>
            <a:r>
              <a:rPr lang="en-US" altLang="zh-TW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』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卻沒有叫我知道你要打發誰與我同去，只說：</a:t>
            </a:r>
            <a:r>
              <a:rPr lang="en-US" altLang="zh-TW" sz="2400">
                <a:ea typeface="SimHei" panose="02010609060101010101" pitchFamily="49" charset="-122"/>
                <a:cs typeface="Arial" panose="020B0604020202020204" pitchFamily="34" charset="0"/>
              </a:rPr>
              <a:t>『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我按你的名認識你，你在我眼前也蒙了恩。</a:t>
            </a:r>
            <a:r>
              <a:rPr lang="en-US" altLang="zh-TW" sz="2400">
                <a:ea typeface="SimHei" panose="02010609060101010101" pitchFamily="49" charset="-122"/>
                <a:cs typeface="Arial" panose="020B0604020202020204" pitchFamily="34" charset="0"/>
              </a:rPr>
              <a:t>』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endParaRPr lang="en-US" altLang="zh-TW" sz="240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54342" name="AutoShape 6" descr="Parchment"/>
          <p:cNvSpPr>
            <a:spLocks noChangeArrowheads="1"/>
          </p:cNvSpPr>
          <p:nvPr/>
        </p:nvSpPr>
        <p:spPr bwMode="auto">
          <a:xfrm>
            <a:off x="2351088" y="2565401"/>
            <a:ext cx="2520950" cy="576263"/>
          </a:xfrm>
          <a:prstGeom prst="wedgeRectCallout">
            <a:avLst>
              <a:gd name="adj1" fmla="val -27394"/>
              <a:gd name="adj2" fmla="val -104819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r>
              <a:rPr lang="zh-TW" altLang="en-US" sz="2000">
                <a:ea typeface="SimHei" panose="02010609060101010101" pitchFamily="49" charset="-122"/>
                <a:cs typeface="Arial" panose="020B0604020202020204" pitchFamily="34" charset="0"/>
              </a:rPr>
              <a:t>意為：我揀選了你。</a:t>
            </a:r>
          </a:p>
        </p:txBody>
      </p:sp>
    </p:spTree>
    <p:extLst>
      <p:ext uri="{BB962C8B-B14F-4D97-AF65-F5344CB8AC3E}">
        <p14:creationId xmlns:p14="http://schemas.microsoft.com/office/powerpoint/2010/main" val="230980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434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ChangeArrowheads="1"/>
          </p:cNvSpPr>
          <p:nvPr/>
        </p:nvSpPr>
        <p:spPr bwMode="auto">
          <a:xfrm>
            <a:off x="2135188" y="765175"/>
            <a:ext cx="8001000" cy="2973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摩西對耶和華說：「你吩咐我說：</a:t>
            </a:r>
            <a:r>
              <a:rPr lang="en-US" altLang="zh-TW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『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將這百姓領上去，</a:t>
            </a:r>
            <a:r>
              <a:rPr lang="en-US" altLang="zh-TW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』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卻沒有叫我知道你要打發誰與我同去，只說：</a:t>
            </a:r>
            <a:r>
              <a:rPr lang="en-US" altLang="zh-TW" sz="2400">
                <a:ea typeface="SimHei" panose="02010609060101010101" pitchFamily="49" charset="-122"/>
                <a:cs typeface="Arial" panose="020B0604020202020204" pitchFamily="34" charset="0"/>
              </a:rPr>
              <a:t>『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我按你的名認識你，你在我眼前也蒙了恩。</a:t>
            </a:r>
            <a:r>
              <a:rPr lang="en-US" altLang="zh-TW" sz="2400">
                <a:ea typeface="SimHei" panose="02010609060101010101" pitchFamily="49" charset="-122"/>
                <a:cs typeface="Arial" panose="020B0604020202020204" pitchFamily="34" charset="0"/>
              </a:rPr>
              <a:t>』</a:t>
            </a:r>
            <a:endParaRPr lang="en-US" altLang="zh-TW" sz="240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我如今若在你眼前蒙恩，</a:t>
            </a:r>
            <a:r>
              <a:rPr lang="zh-TW" altLang="en-US" sz="24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求你將你的道指示我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，使我可以認識你，好在你眼前蒙恩。求你想到這民是你的民。」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endParaRPr lang="zh-TW" altLang="en-US" sz="240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56388" name="AutoShape 4" descr="Parchment"/>
          <p:cNvSpPr>
            <a:spLocks noChangeArrowheads="1"/>
          </p:cNvSpPr>
          <p:nvPr/>
        </p:nvSpPr>
        <p:spPr bwMode="auto">
          <a:xfrm>
            <a:off x="6888163" y="3357563"/>
            <a:ext cx="2303462" cy="576262"/>
          </a:xfrm>
          <a:prstGeom prst="wedgeRectCallout">
            <a:avLst>
              <a:gd name="adj1" fmla="val -32704"/>
              <a:gd name="adj2" fmla="val -165153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zh-TW" altLang="en-US" sz="2000">
                <a:ea typeface="SimHei" panose="02010609060101010101" pitchFamily="49" charset="-122"/>
                <a:cs typeface="Arial" panose="020B0604020202020204" pitchFamily="34" charset="0"/>
              </a:rPr>
              <a:t>道路；計畫；法則</a:t>
            </a:r>
          </a:p>
        </p:txBody>
      </p:sp>
      <p:sp>
        <p:nvSpPr>
          <p:cNvPr id="656390" name="AutoShape 6" descr="Parchment"/>
          <p:cNvSpPr>
            <a:spLocks noChangeArrowheads="1"/>
          </p:cNvSpPr>
          <p:nvPr/>
        </p:nvSpPr>
        <p:spPr bwMode="auto">
          <a:xfrm>
            <a:off x="4872038" y="3573463"/>
            <a:ext cx="1295400" cy="576262"/>
          </a:xfrm>
          <a:prstGeom prst="wedgeRectCallout">
            <a:avLst>
              <a:gd name="adj1" fmla="val -19241"/>
              <a:gd name="adj2" fmla="val -127685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zh-TW" altLang="en-US" sz="2000">
                <a:ea typeface="SimHei" panose="02010609060101010101" pitchFamily="49" charset="-122"/>
                <a:cs typeface="Arial" panose="020B0604020202020204" pitchFamily="34" charset="0"/>
              </a:rPr>
              <a:t>繼續蒙恩</a:t>
            </a:r>
          </a:p>
        </p:txBody>
      </p:sp>
      <p:sp>
        <p:nvSpPr>
          <p:cNvPr id="656391" name="Oval 7"/>
          <p:cNvSpPr>
            <a:spLocks noChangeArrowheads="1"/>
          </p:cNvSpPr>
          <p:nvPr/>
        </p:nvSpPr>
        <p:spPr bwMode="auto">
          <a:xfrm>
            <a:off x="1666876" y="2276476"/>
            <a:ext cx="468313" cy="4683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56393" name="Rectangle 9"/>
          <p:cNvSpPr>
            <a:spLocks noChangeArrowheads="1"/>
          </p:cNvSpPr>
          <p:nvPr/>
        </p:nvSpPr>
        <p:spPr bwMode="auto">
          <a:xfrm>
            <a:off x="2135188" y="4437064"/>
            <a:ext cx="7848600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他使摩西知道他的</a:t>
            </a:r>
            <a:r>
              <a:rPr lang="zh-TW" altLang="en-US" sz="24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法則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，叫以色列人曉得他的作為。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詩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103:7)</a:t>
            </a:r>
          </a:p>
        </p:txBody>
      </p:sp>
      <p:sp>
        <p:nvSpPr>
          <p:cNvPr id="656394" name="Text Box 10"/>
          <p:cNvSpPr txBox="1">
            <a:spLocks noChangeArrowheads="1"/>
          </p:cNvSpPr>
          <p:nvPr/>
        </p:nvSpPr>
        <p:spPr bwMode="auto">
          <a:xfrm>
            <a:off x="4583113" y="5013325"/>
            <a:ext cx="697242" cy="40011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solidFill>
                  <a:schemeClr val="bg1"/>
                </a:solidFill>
              </a:rPr>
              <a:t>ways</a:t>
            </a:r>
          </a:p>
        </p:txBody>
      </p:sp>
      <p:sp>
        <p:nvSpPr>
          <p:cNvPr id="656395" name="Text Box 11"/>
          <p:cNvSpPr txBox="1">
            <a:spLocks noChangeArrowheads="1"/>
          </p:cNvSpPr>
          <p:nvPr/>
        </p:nvSpPr>
        <p:spPr bwMode="auto">
          <a:xfrm>
            <a:off x="8183564" y="5013325"/>
            <a:ext cx="811441" cy="40011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solidFill>
                  <a:schemeClr val="bg1"/>
                </a:solidFill>
              </a:rPr>
              <a:t>deeds</a:t>
            </a:r>
          </a:p>
        </p:txBody>
      </p:sp>
    </p:spTree>
    <p:extLst>
      <p:ext uri="{BB962C8B-B14F-4D97-AF65-F5344CB8AC3E}">
        <p14:creationId xmlns:p14="http://schemas.microsoft.com/office/powerpoint/2010/main" val="3619059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6388" grpId="0" animBg="1"/>
      <p:bldP spid="656390" grpId="0" animBg="1"/>
      <p:bldP spid="656391" grpId="0" animBg="1"/>
      <p:bldP spid="656393" grpId="0"/>
      <p:bldP spid="656394" grpId="0" animBg="1"/>
      <p:bldP spid="65639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ChangeArrowheads="1"/>
          </p:cNvSpPr>
          <p:nvPr/>
        </p:nvSpPr>
        <p:spPr bwMode="auto">
          <a:xfrm>
            <a:off x="2135188" y="765175"/>
            <a:ext cx="8001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摩西對耶和華說：「你吩咐我說：</a:t>
            </a:r>
            <a:r>
              <a:rPr lang="en-US" altLang="zh-TW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『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將這百姓領上去，</a:t>
            </a:r>
            <a:r>
              <a:rPr lang="en-US" altLang="zh-TW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』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卻沒有叫我知道你要打發誰與我同去，只說：</a:t>
            </a:r>
            <a:r>
              <a:rPr lang="en-US" altLang="zh-TW" sz="2400">
                <a:ea typeface="SimHei" panose="02010609060101010101" pitchFamily="49" charset="-122"/>
                <a:cs typeface="Arial" panose="020B0604020202020204" pitchFamily="34" charset="0"/>
              </a:rPr>
              <a:t>『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我按你的名認識你，你在我眼前也蒙了恩。</a:t>
            </a:r>
            <a:r>
              <a:rPr lang="en-US" altLang="zh-TW" sz="2400">
                <a:ea typeface="SimHei" panose="02010609060101010101" pitchFamily="49" charset="-122"/>
                <a:cs typeface="Arial" panose="020B0604020202020204" pitchFamily="34" charset="0"/>
              </a:rPr>
              <a:t>』</a:t>
            </a:r>
            <a:endParaRPr lang="en-US" altLang="zh-TW" sz="240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我如今若在你眼前蒙恩，</a:t>
            </a:r>
            <a:r>
              <a:rPr lang="zh-TW" altLang="en-US" sz="24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求你將你的道指示我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，使我可以認識你，好在你眼前蒙恩。求你想到這民是你的民。」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耶和華說：</a:t>
            </a:r>
            <a:r>
              <a:rPr lang="zh-TW" altLang="en-US" sz="2400">
                <a:ea typeface="SimHei" panose="02010609060101010101" pitchFamily="49" charset="-122"/>
                <a:cs typeface="Arial" panose="020B0604020202020204" pitchFamily="34" charset="0"/>
              </a:rPr>
              <a:t>「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我必親自和你同去，使你得安息。</a:t>
            </a:r>
            <a:r>
              <a:rPr lang="zh-TW" altLang="en-US" sz="2400">
                <a:ea typeface="SimHei" panose="02010609060101010101" pitchFamily="49" charset="-122"/>
                <a:cs typeface="Arial" panose="020B0604020202020204" pitchFamily="34" charset="0"/>
              </a:rPr>
              <a:t>」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出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33:12-14)</a:t>
            </a:r>
          </a:p>
        </p:txBody>
      </p:sp>
      <p:sp>
        <p:nvSpPr>
          <p:cNvPr id="658436" name="Oval 4"/>
          <p:cNvSpPr>
            <a:spLocks noChangeArrowheads="1"/>
          </p:cNvSpPr>
          <p:nvPr/>
        </p:nvSpPr>
        <p:spPr bwMode="auto">
          <a:xfrm>
            <a:off x="1666876" y="2276476"/>
            <a:ext cx="468313" cy="4683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58437" name="AutoShape 5" descr="Parchment"/>
          <p:cNvSpPr>
            <a:spLocks noChangeArrowheads="1"/>
          </p:cNvSpPr>
          <p:nvPr/>
        </p:nvSpPr>
        <p:spPr bwMode="auto">
          <a:xfrm>
            <a:off x="2640014" y="5229226"/>
            <a:ext cx="4105275" cy="936625"/>
          </a:xfrm>
          <a:prstGeom prst="wedgeRectCallout">
            <a:avLst>
              <a:gd name="adj1" fmla="val -29389"/>
              <a:gd name="adj2" fmla="val -113051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r>
              <a:rPr lang="zh-TW" altLang="en-US" sz="2000">
                <a:ea typeface="SimHei" panose="02010609060101010101" pitchFamily="49" charset="-122"/>
                <a:cs typeface="Arial" panose="020B0604020202020204" pitchFamily="34" charset="0"/>
              </a:rPr>
              <a:t>原文：臉面</a:t>
            </a:r>
            <a:r>
              <a:rPr lang="en-US" altLang="zh-TW" sz="2000">
                <a:solidFill>
                  <a:schemeClr val="accent2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(Face)</a:t>
            </a:r>
            <a:r>
              <a:rPr lang="zh-TW" altLang="en-US" sz="2000">
                <a:ea typeface="SimHei" panose="02010609060101010101" pitchFamily="49" charset="-122"/>
                <a:cs typeface="Arial" panose="020B0604020202020204" pitchFamily="34" charset="0"/>
              </a:rPr>
              <a:t>，即神的同在，指可感知的神之臨在。</a:t>
            </a:r>
          </a:p>
        </p:txBody>
      </p:sp>
      <p:sp>
        <p:nvSpPr>
          <p:cNvPr id="658438" name="Rectangle 6"/>
          <p:cNvSpPr>
            <a:spLocks noChangeArrowheads="1"/>
          </p:cNvSpPr>
          <p:nvPr/>
        </p:nvSpPr>
        <p:spPr bwMode="auto">
          <a:xfrm>
            <a:off x="2127250" y="4149726"/>
            <a:ext cx="8001000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en-US" altLang="zh-TW" sz="2400">
                <a:solidFill>
                  <a:schemeClr val="accent2"/>
                </a:solidFill>
                <a:cs typeface="Arial" panose="020B0604020202020204" pitchFamily="34" charset="0"/>
              </a:rPr>
              <a:t>“</a:t>
            </a:r>
            <a:r>
              <a:rPr lang="en-US" altLang="zh-TW" sz="2400">
                <a:solidFill>
                  <a:srgbClr val="FF0000"/>
                </a:solidFill>
                <a:cs typeface="Arial" panose="020B0604020202020204" pitchFamily="34" charset="0"/>
              </a:rPr>
              <a:t>My Presence</a:t>
            </a:r>
            <a:r>
              <a:rPr lang="en-US" altLang="zh-TW" sz="2400">
                <a:solidFill>
                  <a:schemeClr val="accent2"/>
                </a:solidFill>
                <a:cs typeface="Arial" panose="020B0604020202020204" pitchFamily="34" charset="0"/>
              </a:rPr>
              <a:t> will go with you, and I will give you rest.” </a:t>
            </a:r>
            <a:r>
              <a:rPr lang="en-US" altLang="zh-TW" sz="2400">
                <a:solidFill>
                  <a:schemeClr val="bg2"/>
                </a:solidFill>
                <a:cs typeface="Arial" panose="020B0604020202020204" pitchFamily="34" charset="0"/>
              </a:rPr>
              <a:t>(NIV)</a:t>
            </a:r>
          </a:p>
        </p:txBody>
      </p:sp>
      <p:sp>
        <p:nvSpPr>
          <p:cNvPr id="658439" name="AutoShape 7" descr="Parchment"/>
          <p:cNvSpPr>
            <a:spLocks noChangeArrowheads="1"/>
          </p:cNvSpPr>
          <p:nvPr/>
        </p:nvSpPr>
        <p:spPr bwMode="auto">
          <a:xfrm>
            <a:off x="7102476" y="5229226"/>
            <a:ext cx="2809875" cy="576263"/>
          </a:xfrm>
          <a:prstGeom prst="wedgeRectCallout">
            <a:avLst>
              <a:gd name="adj1" fmla="val 19208"/>
              <a:gd name="adj2" fmla="val -150551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zh-TW" altLang="en-US" sz="2000">
                <a:ea typeface="SimHei" panose="02010609060101010101" pitchFamily="49" charset="-122"/>
                <a:cs typeface="Arial" panose="020B0604020202020204" pitchFamily="34" charset="0"/>
              </a:rPr>
              <a:t>使摩西不致背負重擔。</a:t>
            </a:r>
          </a:p>
        </p:txBody>
      </p:sp>
    </p:spTree>
    <p:extLst>
      <p:ext uri="{BB962C8B-B14F-4D97-AF65-F5344CB8AC3E}">
        <p14:creationId xmlns:p14="http://schemas.microsoft.com/office/powerpoint/2010/main" val="422784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8437" grpId="0" animBg="1"/>
      <p:bldP spid="658438" grpId="0"/>
      <p:bldP spid="65843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ChangeArrowheads="1"/>
          </p:cNvSpPr>
          <p:nvPr/>
        </p:nvSpPr>
        <p:spPr bwMode="auto">
          <a:xfrm>
            <a:off x="2135188" y="765175"/>
            <a:ext cx="8001000" cy="2419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摩西說：</a:t>
            </a:r>
            <a:r>
              <a:rPr lang="zh-TW" altLang="en-US" sz="2400">
                <a:ea typeface="SimHei" panose="02010609060101010101" pitchFamily="49" charset="-122"/>
                <a:cs typeface="Arial" panose="020B0604020202020204" pitchFamily="34" charset="0"/>
              </a:rPr>
              <a:t>「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你若不</a:t>
            </a:r>
            <a:r>
              <a:rPr lang="zh-TW" altLang="en-US" sz="24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親自和我同去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，就不要把我們從這裡領上去。人在何事上得以知道我和你的百姓在你眼前蒙恩呢？豈不是因你與我們同去，使我和你的百姓與地上的萬民有分別嗎？</a:t>
            </a:r>
            <a:r>
              <a:rPr lang="zh-TW" altLang="en-US" sz="2400">
                <a:ea typeface="SimHei" panose="02010609060101010101" pitchFamily="49" charset="-122"/>
                <a:cs typeface="Arial" panose="020B0604020202020204" pitchFamily="34" charset="0"/>
              </a:rPr>
              <a:t>」</a:t>
            </a:r>
            <a:endParaRPr lang="zh-TW" altLang="en-US" sz="240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ct val="30000"/>
              </a:spcAft>
            </a:pPr>
            <a:endParaRPr lang="zh-TW" altLang="en-US" sz="2400"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55364" name="Rectangle 4"/>
          <p:cNvSpPr>
            <a:spLocks noChangeArrowheads="1"/>
          </p:cNvSpPr>
          <p:nvPr/>
        </p:nvSpPr>
        <p:spPr bwMode="auto">
          <a:xfrm>
            <a:off x="2127250" y="2781301"/>
            <a:ext cx="8001000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en-US" altLang="zh-TW" sz="2400">
                <a:solidFill>
                  <a:schemeClr val="accent2"/>
                </a:solidFill>
                <a:cs typeface="Arial" panose="020B0604020202020204" pitchFamily="34" charset="0"/>
              </a:rPr>
              <a:t>If </a:t>
            </a:r>
            <a:r>
              <a:rPr lang="en-US" altLang="zh-TW" sz="2400">
                <a:solidFill>
                  <a:srgbClr val="FF0000"/>
                </a:solidFill>
                <a:cs typeface="Arial" panose="020B0604020202020204" pitchFamily="34" charset="0"/>
              </a:rPr>
              <a:t>your Presence</a:t>
            </a:r>
            <a:r>
              <a:rPr lang="en-US" altLang="zh-TW" sz="2400">
                <a:solidFill>
                  <a:schemeClr val="accent2"/>
                </a:solidFill>
                <a:cs typeface="Arial" panose="020B0604020202020204" pitchFamily="34" charset="0"/>
              </a:rPr>
              <a:t> does not go with us, do not send us up from here. </a:t>
            </a:r>
            <a:r>
              <a:rPr lang="en-US" altLang="zh-TW" sz="2400">
                <a:solidFill>
                  <a:schemeClr val="bg2"/>
                </a:solidFill>
                <a:cs typeface="Arial" panose="020B0604020202020204" pitchFamily="34" charset="0"/>
              </a:rPr>
              <a:t>(NIV)</a:t>
            </a:r>
          </a:p>
        </p:txBody>
      </p:sp>
      <p:sp>
        <p:nvSpPr>
          <p:cNvPr id="655365" name="Oval 5"/>
          <p:cNvSpPr>
            <a:spLocks noChangeArrowheads="1"/>
          </p:cNvSpPr>
          <p:nvPr/>
        </p:nvSpPr>
        <p:spPr bwMode="auto">
          <a:xfrm>
            <a:off x="1666876" y="836613"/>
            <a:ext cx="468313" cy="46831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9575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64" grpId="0"/>
      <p:bldP spid="65536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Rectangle 4"/>
          <p:cNvSpPr>
            <a:spLocks noChangeArrowheads="1"/>
          </p:cNvSpPr>
          <p:nvPr/>
        </p:nvSpPr>
        <p:spPr bwMode="auto">
          <a:xfrm>
            <a:off x="2260600" y="1177926"/>
            <a:ext cx="6859588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8775" indent="-3587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5381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lnSpc>
                <a:spcPct val="120000"/>
              </a:lnSpc>
              <a:spcAft>
                <a:spcPct val="40000"/>
              </a:spcAft>
              <a:buFontTx/>
              <a:buBlip>
                <a:blip r:embed="rId2"/>
              </a:buBlip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口述神的命令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十誡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、典章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出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20:22-23:19)</a:t>
            </a:r>
          </a:p>
          <a:p>
            <a:pPr>
              <a:lnSpc>
                <a:spcPct val="120000"/>
              </a:lnSpc>
              <a:spcAft>
                <a:spcPct val="40000"/>
              </a:spcAft>
              <a:buFontTx/>
              <a:buBlip>
                <a:blip r:embed="rId2"/>
              </a:buBlip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百姓回應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同意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</a:p>
          <a:p>
            <a:pPr>
              <a:lnSpc>
                <a:spcPct val="120000"/>
              </a:lnSpc>
              <a:spcAft>
                <a:spcPct val="40000"/>
              </a:spcAft>
              <a:buFontTx/>
              <a:buBlip>
                <a:blip r:embed="rId2"/>
              </a:buBlip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寫下約書</a:t>
            </a:r>
          </a:p>
          <a:p>
            <a:pPr>
              <a:lnSpc>
                <a:spcPct val="120000"/>
              </a:lnSpc>
              <a:spcAft>
                <a:spcPct val="40000"/>
              </a:spcAft>
              <a:buFontTx/>
              <a:buBlip>
                <a:blip r:embed="rId2"/>
              </a:buBlip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築壇，立柱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(12</a:t>
            </a:r>
            <a:r>
              <a:rPr lang="zh-TW" altLang="en-US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根柱子象徵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12</a:t>
            </a:r>
            <a:r>
              <a:rPr lang="zh-TW" altLang="en-US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支派的見證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</a:p>
          <a:p>
            <a:pPr>
              <a:lnSpc>
                <a:spcPct val="120000"/>
              </a:lnSpc>
              <a:spcAft>
                <a:spcPct val="40000"/>
              </a:spcAft>
              <a:buFontTx/>
              <a:buBlip>
                <a:blip r:embed="rId2"/>
              </a:buBlip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獻燔祭和平安祭</a:t>
            </a:r>
          </a:p>
          <a:p>
            <a:pPr>
              <a:lnSpc>
                <a:spcPct val="120000"/>
              </a:lnSpc>
              <a:spcAft>
                <a:spcPct val="40000"/>
              </a:spcAft>
              <a:buFontTx/>
              <a:buBlip>
                <a:blip r:embed="rId2"/>
              </a:buBlip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灑血在壇上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以壇代表神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</a:rPr>
              <a:t>--</a:t>
            </a:r>
            <a:r>
              <a:rPr lang="zh-TW" altLang="en-US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立約的第一方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en-US" altLang="zh-TW" sz="320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20000"/>
              </a:lnSpc>
              <a:spcAft>
                <a:spcPct val="40000"/>
              </a:spcAft>
              <a:buFontTx/>
              <a:buBlip>
                <a:blip r:embed="rId2"/>
              </a:buBlip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二度宣讀約書，百姓再度回應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確認同意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</a:p>
          <a:p>
            <a:pPr>
              <a:lnSpc>
                <a:spcPct val="120000"/>
              </a:lnSpc>
              <a:spcAft>
                <a:spcPct val="40000"/>
              </a:spcAft>
              <a:buFontTx/>
              <a:buBlip>
                <a:blip r:embed="rId2"/>
              </a:buBlip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灑血在百姓身上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立約的第二方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</a:p>
          <a:p>
            <a:pPr>
              <a:lnSpc>
                <a:spcPct val="120000"/>
              </a:lnSpc>
              <a:spcAft>
                <a:spcPct val="40000"/>
              </a:spcAft>
              <a:buFontTx/>
              <a:buBlip>
                <a:blip r:embed="rId2"/>
              </a:buBlip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祭司、長老在神面前吃飯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完成立約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</a:p>
        </p:txBody>
      </p:sp>
      <p:sp>
        <p:nvSpPr>
          <p:cNvPr id="178185" name="Rectangle 9"/>
          <p:cNvSpPr>
            <a:spLocks noChangeArrowheads="1"/>
          </p:cNvSpPr>
          <p:nvPr/>
        </p:nvSpPr>
        <p:spPr bwMode="auto">
          <a:xfrm>
            <a:off x="6999288" y="3900488"/>
            <a:ext cx="3668712" cy="295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8183" name="AutoShape 7" descr="Bouquet"/>
          <p:cNvSpPr>
            <a:spLocks noChangeArrowheads="1"/>
          </p:cNvSpPr>
          <p:nvPr/>
        </p:nvSpPr>
        <p:spPr bwMode="auto">
          <a:xfrm>
            <a:off x="7175501" y="4076700"/>
            <a:ext cx="3311525" cy="2592388"/>
          </a:xfrm>
          <a:prstGeom prst="horizontalScroll">
            <a:avLst>
              <a:gd name="adj" fmla="val 8449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>
              <a:lnSpc>
                <a:spcPct val="120000"/>
              </a:lnSpc>
            </a:pPr>
            <a:r>
              <a:rPr lang="zh-TW" altLang="en-US" sz="2400">
                <a:ea typeface="SimHei" panose="02010609060101010101" pitchFamily="49" charset="-122"/>
              </a:rPr>
              <a:t>以色列在萬民中</a:t>
            </a:r>
          </a:p>
          <a:p>
            <a:pPr>
              <a:lnSpc>
                <a:spcPct val="120000"/>
              </a:lnSpc>
            </a:pPr>
            <a:r>
              <a:rPr lang="zh-TW" altLang="en-US" sz="2400">
                <a:ea typeface="SimHei" panose="02010609060101010101" pitchFamily="49" charset="-122"/>
              </a:rPr>
              <a:t>作屬神的子民，</a:t>
            </a:r>
          </a:p>
          <a:p>
            <a:pPr>
              <a:lnSpc>
                <a:spcPct val="120000"/>
              </a:lnSpc>
            </a:pPr>
            <a:r>
              <a:rPr lang="zh-TW" altLang="en-US" sz="2400">
                <a:ea typeface="SimHei" panose="02010609060101010101" pitchFamily="49" charset="-122"/>
              </a:rPr>
              <a:t>歸神作祭司的國度，為聖潔的國民。</a:t>
            </a:r>
          </a:p>
        </p:txBody>
      </p:sp>
      <p:sp>
        <p:nvSpPr>
          <p:cNvPr id="178184" name="Rectangle 8" descr="Brown marble"/>
          <p:cNvSpPr>
            <a:spLocks noChangeArrowheads="1"/>
          </p:cNvSpPr>
          <p:nvPr/>
        </p:nvSpPr>
        <p:spPr bwMode="auto">
          <a:xfrm>
            <a:off x="1524000" y="1"/>
            <a:ext cx="9144000" cy="981075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立約的儀式：宣讀約書，獻祭，灑血，聚餐</a:t>
            </a:r>
          </a:p>
        </p:txBody>
      </p:sp>
    </p:spTree>
    <p:extLst>
      <p:ext uri="{BB962C8B-B14F-4D97-AF65-F5344CB8AC3E}">
        <p14:creationId xmlns:p14="http://schemas.microsoft.com/office/powerpoint/2010/main" val="229118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5" grpId="0" animBg="1"/>
      <p:bldP spid="17818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5" name="Rectangle 3"/>
          <p:cNvSpPr>
            <a:spLocks noChangeArrowheads="1"/>
          </p:cNvSpPr>
          <p:nvPr/>
        </p:nvSpPr>
        <p:spPr bwMode="auto">
          <a:xfrm>
            <a:off x="2135188" y="765175"/>
            <a:ext cx="80010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摩西說：</a:t>
            </a:r>
            <a:r>
              <a:rPr lang="zh-TW" altLang="en-US" sz="2400">
                <a:ea typeface="SimHei" panose="02010609060101010101" pitchFamily="49" charset="-122"/>
                <a:cs typeface="Arial" panose="020B0604020202020204" pitchFamily="34" charset="0"/>
              </a:rPr>
              <a:t>「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你若不</a:t>
            </a:r>
            <a:r>
              <a:rPr lang="zh-TW" altLang="en-US" sz="24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親自和我同去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，就不要把我們從這裡領上去。人在何事上得以知道我和你的百姓在你眼前蒙恩呢？豈不是因你與我們同去，使我和你的百姓與地上的萬民有分別嗎？</a:t>
            </a:r>
            <a:r>
              <a:rPr lang="zh-TW" altLang="en-US" sz="2400">
                <a:ea typeface="SimHei" panose="02010609060101010101" pitchFamily="49" charset="-122"/>
                <a:cs typeface="Arial" panose="020B0604020202020204" pitchFamily="34" charset="0"/>
              </a:rPr>
              <a:t>」</a:t>
            </a:r>
            <a:endParaRPr lang="zh-TW" altLang="en-US" sz="240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耶和華對摩西說：</a:t>
            </a:r>
            <a:r>
              <a:rPr lang="zh-TW" altLang="en-US" sz="2400">
                <a:ea typeface="SimHei" panose="02010609060101010101" pitchFamily="49" charset="-122"/>
                <a:cs typeface="Arial" panose="020B0604020202020204" pitchFamily="34" charset="0"/>
              </a:rPr>
              <a:t>「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你這所求的我也要行；因為你在我眼前蒙了恩，並且我按你的名認識你。</a:t>
            </a:r>
            <a:r>
              <a:rPr lang="zh-TW" altLang="en-US" sz="2400">
                <a:ea typeface="SimHei" panose="02010609060101010101" pitchFamily="49" charset="-122"/>
                <a:cs typeface="Arial" panose="020B0604020202020204" pitchFamily="34" charset="0"/>
              </a:rPr>
              <a:t>」</a:t>
            </a:r>
            <a:endParaRPr lang="zh-TW" altLang="en-US" sz="240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摩西說：</a:t>
            </a:r>
            <a:r>
              <a:rPr lang="zh-TW" altLang="en-US" sz="2400">
                <a:ea typeface="SimHei" panose="02010609060101010101" pitchFamily="49" charset="-122"/>
                <a:cs typeface="Arial" panose="020B0604020202020204" pitchFamily="34" charset="0"/>
              </a:rPr>
              <a:t>「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求你顯出你的榮耀給我看。</a:t>
            </a:r>
            <a:r>
              <a:rPr lang="zh-TW" altLang="en-US" sz="2400">
                <a:ea typeface="SimHei" panose="02010609060101010101" pitchFamily="49" charset="-122"/>
                <a:cs typeface="Arial" panose="020B0604020202020204" pitchFamily="34" charset="0"/>
              </a:rPr>
              <a:t>」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出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33:15-18)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endParaRPr lang="en-US" altLang="zh-TW" sz="240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63556" name="Oval 4"/>
          <p:cNvSpPr>
            <a:spLocks noChangeArrowheads="1"/>
          </p:cNvSpPr>
          <p:nvPr/>
        </p:nvSpPr>
        <p:spPr bwMode="auto">
          <a:xfrm>
            <a:off x="1666876" y="836613"/>
            <a:ext cx="468313" cy="46831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63557" name="Oval 5"/>
          <p:cNvSpPr>
            <a:spLocks noChangeArrowheads="1"/>
          </p:cNvSpPr>
          <p:nvPr/>
        </p:nvSpPr>
        <p:spPr bwMode="auto">
          <a:xfrm>
            <a:off x="1666876" y="3716338"/>
            <a:ext cx="468313" cy="46831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663561" name="Rectangle 9" descr="Pink tissue paper"/>
          <p:cNvSpPr>
            <a:spLocks noChangeArrowheads="1"/>
          </p:cNvSpPr>
          <p:nvPr/>
        </p:nvSpPr>
        <p:spPr bwMode="auto">
          <a:xfrm>
            <a:off x="5230814" y="4581525"/>
            <a:ext cx="1584325" cy="1081088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神的同在</a:t>
            </a:r>
          </a:p>
          <a:p>
            <a:pPr algn="ctr">
              <a:spcAft>
                <a:spcPct val="20000"/>
              </a:spcAft>
            </a:pPr>
            <a:r>
              <a:rPr lang="en-US" altLang="zh-TW" sz="200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可感知</a:t>
            </a:r>
            <a:r>
              <a:rPr lang="en-US" altLang="zh-TW" sz="200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</a:p>
        </p:txBody>
      </p:sp>
      <p:sp>
        <p:nvSpPr>
          <p:cNvPr id="663562" name="Rectangle 10" descr="Bouquet"/>
          <p:cNvSpPr>
            <a:spLocks noChangeArrowheads="1"/>
          </p:cNvSpPr>
          <p:nvPr/>
        </p:nvSpPr>
        <p:spPr bwMode="auto">
          <a:xfrm>
            <a:off x="7753350" y="4581525"/>
            <a:ext cx="1582738" cy="108108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神的榮耀</a:t>
            </a:r>
          </a:p>
        </p:txBody>
      </p:sp>
      <p:cxnSp>
        <p:nvCxnSpPr>
          <p:cNvPr id="663564" name="AutoShape 12" descr="Bouquet"/>
          <p:cNvCxnSpPr>
            <a:cxnSpLocks noChangeShapeType="1"/>
            <a:stCxn id="663561" idx="3"/>
            <a:endCxn id="663562" idx="1"/>
          </p:cNvCxnSpPr>
          <p:nvPr/>
        </p:nvCxnSpPr>
        <p:spPr bwMode="auto">
          <a:xfrm>
            <a:off x="6815138" y="5122863"/>
            <a:ext cx="9382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3565" name="AutoShape 13" descr="Parchment"/>
          <p:cNvSpPr>
            <a:spLocks noChangeArrowheads="1"/>
          </p:cNvSpPr>
          <p:nvPr/>
        </p:nvSpPr>
        <p:spPr bwMode="auto">
          <a:xfrm>
            <a:off x="8039101" y="5878514"/>
            <a:ext cx="1008063" cy="574675"/>
          </a:xfrm>
          <a:prstGeom prst="wedgeRectCallout">
            <a:avLst>
              <a:gd name="adj1" fmla="val 19292"/>
              <a:gd name="adj2" fmla="val -119060"/>
            </a:avLst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20000"/>
              </a:lnSpc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神自己</a:t>
            </a:r>
            <a:endParaRPr lang="zh-TW" altLang="en-US" sz="200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63566" name="Rectangle 14" descr="Stationery"/>
          <p:cNvSpPr>
            <a:spLocks noChangeArrowheads="1"/>
          </p:cNvSpPr>
          <p:nvPr/>
        </p:nvSpPr>
        <p:spPr bwMode="auto">
          <a:xfrm>
            <a:off x="2640014" y="4581525"/>
            <a:ext cx="1582737" cy="1081088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神的法則</a:t>
            </a:r>
          </a:p>
        </p:txBody>
      </p:sp>
      <p:cxnSp>
        <p:nvCxnSpPr>
          <p:cNvPr id="663567" name="AutoShape 15"/>
          <p:cNvCxnSpPr>
            <a:cxnSpLocks noChangeShapeType="1"/>
            <a:stCxn id="663566" idx="3"/>
            <a:endCxn id="663561" idx="1"/>
          </p:cNvCxnSpPr>
          <p:nvPr/>
        </p:nvCxnSpPr>
        <p:spPr bwMode="auto">
          <a:xfrm>
            <a:off x="4222751" y="5122863"/>
            <a:ext cx="1008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3568" name="AutoShape 16" descr="Parchment"/>
          <p:cNvSpPr>
            <a:spLocks noChangeArrowheads="1"/>
          </p:cNvSpPr>
          <p:nvPr/>
        </p:nvSpPr>
        <p:spPr bwMode="auto">
          <a:xfrm>
            <a:off x="5303838" y="5876926"/>
            <a:ext cx="1511300" cy="574675"/>
          </a:xfrm>
          <a:prstGeom prst="wedgeRectCallout">
            <a:avLst>
              <a:gd name="adj1" fmla="val 20167"/>
              <a:gd name="adj2" fmla="val -109944"/>
            </a:avLst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20000"/>
              </a:lnSpc>
              <a:spcAft>
                <a:spcPct val="2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雲柱、火柱</a:t>
            </a:r>
            <a:endParaRPr lang="zh-TW" altLang="en-US" sz="200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83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557" grpId="0" animBg="1"/>
      <p:bldP spid="663561" grpId="0" animBg="1"/>
      <p:bldP spid="663562" grpId="0" animBg="1"/>
      <p:bldP spid="663565" grpId="0" animBg="1"/>
      <p:bldP spid="663566" grpId="0" animBg="1"/>
      <p:bldP spid="66356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ChangeArrowheads="1"/>
          </p:cNvSpPr>
          <p:nvPr/>
        </p:nvSpPr>
        <p:spPr bwMode="auto">
          <a:xfrm>
            <a:off x="2135188" y="765175"/>
            <a:ext cx="8001000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耶和華說：「我要顯我一切的恩慈，在你面前經過，宣告我的名。我要恩待誰就恩待誰；要憐憫誰就憐憫誰。」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出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33:19)</a:t>
            </a:r>
          </a:p>
        </p:txBody>
      </p:sp>
      <p:sp>
        <p:nvSpPr>
          <p:cNvPr id="681987" name="Rectangle 3"/>
          <p:cNvSpPr>
            <a:spLocks noChangeArrowheads="1"/>
          </p:cNvSpPr>
          <p:nvPr/>
        </p:nvSpPr>
        <p:spPr bwMode="auto">
          <a:xfrm>
            <a:off x="2208214" y="2189164"/>
            <a:ext cx="7775575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TW" sz="2400">
                <a:solidFill>
                  <a:schemeClr val="accent2"/>
                </a:solidFill>
              </a:rPr>
              <a:t>Then He said, "I will make </a:t>
            </a:r>
            <a:r>
              <a:rPr lang="en-US" altLang="zh-TW" sz="2400">
                <a:solidFill>
                  <a:srgbClr val="FF0000"/>
                </a:solidFill>
              </a:rPr>
              <a:t>all My goodness</a:t>
            </a:r>
            <a:r>
              <a:rPr lang="en-US" altLang="zh-TW" sz="2400">
                <a:solidFill>
                  <a:schemeClr val="accent2"/>
                </a:solidFill>
              </a:rPr>
              <a:t> pass before you, and I will proclaim </a:t>
            </a:r>
            <a:r>
              <a:rPr lang="en-US" altLang="zh-TW" sz="2400">
                <a:solidFill>
                  <a:srgbClr val="FF0000"/>
                </a:solidFill>
              </a:rPr>
              <a:t>the name of the Lord</a:t>
            </a:r>
            <a:r>
              <a:rPr lang="en-US" altLang="zh-TW" sz="2400">
                <a:solidFill>
                  <a:schemeClr val="accent2"/>
                </a:solidFill>
              </a:rPr>
              <a:t> before you…." </a:t>
            </a:r>
            <a:r>
              <a:rPr lang="en-US" altLang="zh-TW" sz="2400">
                <a:solidFill>
                  <a:schemeClr val="bg2"/>
                </a:solidFill>
              </a:rPr>
              <a:t>(NKJV)</a:t>
            </a:r>
          </a:p>
        </p:txBody>
      </p:sp>
      <p:sp>
        <p:nvSpPr>
          <p:cNvPr id="681988" name="Rectangle 4"/>
          <p:cNvSpPr>
            <a:spLocks noChangeArrowheads="1"/>
          </p:cNvSpPr>
          <p:nvPr/>
        </p:nvSpPr>
        <p:spPr bwMode="auto">
          <a:xfrm>
            <a:off x="2135189" y="3700464"/>
            <a:ext cx="7921625" cy="1532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solidFill>
                  <a:srgbClr val="FF00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恩慈：</a:t>
            </a:r>
            <a:r>
              <a:rPr lang="zh-TW" altLang="en-US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原文</a:t>
            </a:r>
            <a:r>
              <a:rPr lang="en-US" altLang="zh-TW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tuwb</a:t>
            </a:r>
            <a:r>
              <a:rPr lang="zh-TW" altLang="en-US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，意為</a:t>
            </a:r>
            <a:r>
              <a:rPr lang="en-US" altLang="zh-TW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goodness, beauty</a:t>
            </a:r>
            <a:r>
              <a:rPr lang="zh-TW" altLang="en-US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，指神一切美善的屬性：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endParaRPr lang="zh-TW" altLang="en-US" sz="2400">
              <a:solidFill>
                <a:srgbClr val="663300"/>
              </a:solidFill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81990" name="Rectangle 6"/>
          <p:cNvSpPr>
            <a:spLocks noChangeArrowheads="1"/>
          </p:cNvSpPr>
          <p:nvPr/>
        </p:nvSpPr>
        <p:spPr bwMode="auto">
          <a:xfrm>
            <a:off x="3963988" y="5059364"/>
            <a:ext cx="1223962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幽默</a:t>
            </a:r>
            <a:r>
              <a:rPr lang="en-US" altLang="zh-TW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681991" name="Rectangle 7"/>
          <p:cNvSpPr>
            <a:spLocks noChangeArrowheads="1"/>
          </p:cNvSpPr>
          <p:nvPr/>
        </p:nvSpPr>
        <p:spPr bwMode="auto">
          <a:xfrm>
            <a:off x="3352800" y="4200525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慈愛、</a:t>
            </a:r>
          </a:p>
        </p:txBody>
      </p:sp>
      <p:sp>
        <p:nvSpPr>
          <p:cNvPr id="681992" name="Rectangle 8"/>
          <p:cNvSpPr>
            <a:spLocks noChangeArrowheads="1"/>
          </p:cNvSpPr>
          <p:nvPr/>
        </p:nvSpPr>
        <p:spPr bwMode="auto">
          <a:xfrm>
            <a:off x="4268788" y="41973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公義、</a:t>
            </a:r>
          </a:p>
        </p:txBody>
      </p:sp>
      <p:sp>
        <p:nvSpPr>
          <p:cNvPr id="681993" name="Rectangle 9"/>
          <p:cNvSpPr>
            <a:spLocks noChangeArrowheads="1"/>
          </p:cNvSpPr>
          <p:nvPr/>
        </p:nvSpPr>
        <p:spPr bwMode="auto">
          <a:xfrm>
            <a:off x="5186363" y="4202113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聖潔、</a:t>
            </a:r>
          </a:p>
        </p:txBody>
      </p:sp>
      <p:sp>
        <p:nvSpPr>
          <p:cNvPr id="681994" name="Rectangle 10"/>
          <p:cNvSpPr>
            <a:spLocks noChangeArrowheads="1"/>
          </p:cNvSpPr>
          <p:nvPr/>
        </p:nvSpPr>
        <p:spPr bwMode="auto">
          <a:xfrm>
            <a:off x="6097588" y="4198938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能力、</a:t>
            </a:r>
          </a:p>
        </p:txBody>
      </p:sp>
      <p:sp>
        <p:nvSpPr>
          <p:cNvPr id="681995" name="Rectangle 11"/>
          <p:cNvSpPr>
            <a:spLocks noChangeArrowheads="1"/>
          </p:cNvSpPr>
          <p:nvPr/>
        </p:nvSpPr>
        <p:spPr bwMode="auto">
          <a:xfrm>
            <a:off x="7015163" y="4198938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智慧、</a:t>
            </a:r>
          </a:p>
        </p:txBody>
      </p:sp>
      <p:sp>
        <p:nvSpPr>
          <p:cNvPr id="681996" name="Rectangle 12"/>
          <p:cNvSpPr>
            <a:spLocks noChangeArrowheads="1"/>
          </p:cNvSpPr>
          <p:nvPr/>
        </p:nvSpPr>
        <p:spPr bwMode="auto">
          <a:xfrm>
            <a:off x="7929563" y="4198938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永恆、</a:t>
            </a:r>
          </a:p>
        </p:txBody>
      </p:sp>
      <p:sp>
        <p:nvSpPr>
          <p:cNvPr id="681997" name="Rectangle 13"/>
          <p:cNvSpPr>
            <a:spLocks noChangeArrowheads="1"/>
          </p:cNvSpPr>
          <p:nvPr/>
        </p:nvSpPr>
        <p:spPr bwMode="auto">
          <a:xfrm>
            <a:off x="8842375" y="4202113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無限、</a:t>
            </a:r>
          </a:p>
        </p:txBody>
      </p:sp>
      <p:sp>
        <p:nvSpPr>
          <p:cNvPr id="681998" name="Rectangle 14"/>
          <p:cNvSpPr>
            <a:spLocks noChangeArrowheads="1"/>
          </p:cNvSpPr>
          <p:nvPr/>
        </p:nvSpPr>
        <p:spPr bwMode="auto">
          <a:xfrm>
            <a:off x="2136775" y="4656138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喜樂、</a:t>
            </a:r>
          </a:p>
        </p:txBody>
      </p:sp>
      <p:sp>
        <p:nvSpPr>
          <p:cNvPr id="681999" name="Rectangle 15"/>
          <p:cNvSpPr>
            <a:spLocks noChangeArrowheads="1"/>
          </p:cNvSpPr>
          <p:nvPr/>
        </p:nvSpPr>
        <p:spPr bwMode="auto">
          <a:xfrm>
            <a:off x="3051175" y="4656138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平安、</a:t>
            </a:r>
          </a:p>
        </p:txBody>
      </p:sp>
      <p:sp>
        <p:nvSpPr>
          <p:cNvPr id="682000" name="Rectangle 16"/>
          <p:cNvSpPr>
            <a:spLocks noChangeArrowheads="1"/>
          </p:cNvSpPr>
          <p:nvPr/>
        </p:nvSpPr>
        <p:spPr bwMode="auto">
          <a:xfrm>
            <a:off x="3965575" y="4649788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忍耐、</a:t>
            </a:r>
          </a:p>
        </p:txBody>
      </p:sp>
      <p:sp>
        <p:nvSpPr>
          <p:cNvPr id="682001" name="Rectangle 17"/>
          <p:cNvSpPr>
            <a:spLocks noChangeArrowheads="1"/>
          </p:cNvSpPr>
          <p:nvPr/>
        </p:nvSpPr>
        <p:spPr bwMode="auto">
          <a:xfrm>
            <a:off x="4873625" y="4657725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良善、</a:t>
            </a:r>
          </a:p>
        </p:txBody>
      </p:sp>
      <p:sp>
        <p:nvSpPr>
          <p:cNvPr id="682002" name="Rectangle 18"/>
          <p:cNvSpPr>
            <a:spLocks noChangeArrowheads="1"/>
          </p:cNvSpPr>
          <p:nvPr/>
        </p:nvSpPr>
        <p:spPr bwMode="auto">
          <a:xfrm>
            <a:off x="5794375" y="4656138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信實、</a:t>
            </a:r>
          </a:p>
        </p:txBody>
      </p:sp>
      <p:sp>
        <p:nvSpPr>
          <p:cNvPr id="682003" name="Rectangle 19"/>
          <p:cNvSpPr>
            <a:spLocks noChangeArrowheads="1"/>
          </p:cNvSpPr>
          <p:nvPr/>
        </p:nvSpPr>
        <p:spPr bwMode="auto">
          <a:xfrm>
            <a:off x="6708775" y="4649788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溫柔、</a:t>
            </a:r>
          </a:p>
        </p:txBody>
      </p:sp>
      <p:sp>
        <p:nvSpPr>
          <p:cNvPr id="682004" name="Rectangle 20"/>
          <p:cNvSpPr>
            <a:spLocks noChangeArrowheads="1"/>
          </p:cNvSpPr>
          <p:nvPr/>
        </p:nvSpPr>
        <p:spPr bwMode="auto">
          <a:xfrm>
            <a:off x="7620000" y="4649788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謙卑、</a:t>
            </a:r>
          </a:p>
        </p:txBody>
      </p:sp>
      <p:sp>
        <p:nvSpPr>
          <p:cNvPr id="682005" name="Rectangle 21"/>
          <p:cNvSpPr>
            <a:spLocks noChangeArrowheads="1"/>
          </p:cNvSpPr>
          <p:nvPr/>
        </p:nvSpPr>
        <p:spPr bwMode="auto">
          <a:xfrm>
            <a:off x="8535988" y="4649788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憐憫、</a:t>
            </a:r>
          </a:p>
        </p:txBody>
      </p:sp>
      <p:sp>
        <p:nvSpPr>
          <p:cNvPr id="682006" name="Rectangle 22"/>
          <p:cNvSpPr>
            <a:spLocks noChangeArrowheads="1"/>
          </p:cNvSpPr>
          <p:nvPr/>
        </p:nvSpPr>
        <p:spPr bwMode="auto">
          <a:xfrm>
            <a:off x="2136775" y="5100638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慷慨、</a:t>
            </a:r>
          </a:p>
        </p:txBody>
      </p:sp>
      <p:sp>
        <p:nvSpPr>
          <p:cNvPr id="682007" name="Rectangle 23"/>
          <p:cNvSpPr>
            <a:spLocks noChangeArrowheads="1"/>
          </p:cNvSpPr>
          <p:nvPr/>
        </p:nvSpPr>
        <p:spPr bwMode="auto">
          <a:xfrm>
            <a:off x="3051175" y="5097463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新鮮、</a:t>
            </a:r>
          </a:p>
        </p:txBody>
      </p:sp>
      <p:sp>
        <p:nvSpPr>
          <p:cNvPr id="682009" name="Rectangle 25"/>
          <p:cNvSpPr>
            <a:spLocks noChangeArrowheads="1"/>
          </p:cNvSpPr>
          <p:nvPr/>
        </p:nvSpPr>
        <p:spPr bwMode="auto">
          <a:xfrm>
            <a:off x="2136775" y="5656264"/>
            <a:ext cx="7334250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solidFill>
                  <a:srgbClr val="FF00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宣告神的名：</a:t>
            </a:r>
            <a:r>
              <a:rPr lang="zh-TW" altLang="en-US" sz="24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宣告神的所是。</a:t>
            </a:r>
          </a:p>
        </p:txBody>
      </p:sp>
    </p:spTree>
    <p:extLst>
      <p:ext uri="{BB962C8B-B14F-4D97-AF65-F5344CB8AC3E}">
        <p14:creationId xmlns:p14="http://schemas.microsoft.com/office/powerpoint/2010/main" val="325363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87" grpId="0"/>
      <p:bldP spid="681988" grpId="0"/>
      <p:bldP spid="681990" grpId="0"/>
      <p:bldP spid="681991" grpId="0"/>
      <p:bldP spid="681992" grpId="0"/>
      <p:bldP spid="681993" grpId="0"/>
      <p:bldP spid="681994" grpId="0"/>
      <p:bldP spid="681995" grpId="0"/>
      <p:bldP spid="681996" grpId="0"/>
      <p:bldP spid="681997" grpId="0"/>
      <p:bldP spid="681998" grpId="0"/>
      <p:bldP spid="681999" grpId="0"/>
      <p:bldP spid="682000" grpId="0"/>
      <p:bldP spid="682001" grpId="0"/>
      <p:bldP spid="682002" grpId="0"/>
      <p:bldP spid="682003" grpId="0"/>
      <p:bldP spid="682004" grpId="0"/>
      <p:bldP spid="682005" grpId="0"/>
      <p:bldP spid="682006" grpId="0"/>
      <p:bldP spid="682007" grpId="0"/>
      <p:bldP spid="68200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ChangeArrowheads="1"/>
          </p:cNvSpPr>
          <p:nvPr/>
        </p:nvSpPr>
        <p:spPr bwMode="auto">
          <a:xfrm>
            <a:off x="2135188" y="765175"/>
            <a:ext cx="8001000" cy="2419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又說：「你不能看見我的面，因為人見我的面不能存活。」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耶和華說：「看哪，在我這裡有地方，你要站在磐石上。我的榮耀經過的時候，我必將你放在磐石穴中，用我的手遮掩你，等我過去，然後我要將我的手收回，你就得見我的背，卻不得見我的面。」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出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33:20-23)</a:t>
            </a:r>
          </a:p>
        </p:txBody>
      </p:sp>
    </p:spTree>
    <p:extLst>
      <p:ext uri="{BB962C8B-B14F-4D97-AF65-F5344CB8AC3E}">
        <p14:creationId xmlns:p14="http://schemas.microsoft.com/office/powerpoint/2010/main" val="82761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7952"/>
            <a:ext cx="10515600" cy="57990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神</a:t>
            </a:r>
            <a:r>
              <a:rPr lang="zh-TW" altLang="en-US" sz="4000" dirty="0">
                <a:latin typeface="DengXian" panose="02010600030101010101" pitchFamily="2" charset="-122"/>
                <a:ea typeface="DengXian" panose="02010600030101010101" pitchFamily="2" charset="-122"/>
              </a:rPr>
              <a:t>復造法版</a:t>
            </a:r>
            <a:r>
              <a:rPr lang="en-US" altLang="zh-TW" sz="4000" dirty="0">
                <a:latin typeface="DengXian" panose="02010600030101010101" pitchFamily="2" charset="-122"/>
                <a:ea typeface="DengXian" panose="02010600030101010101" pitchFamily="2" charset="-122"/>
              </a:rPr>
              <a:t>﹐</a:t>
            </a:r>
            <a:r>
              <a:rPr lang="zh-TW" altLang="en-US" sz="4000" dirty="0">
                <a:latin typeface="DengXian" panose="02010600030101010101" pitchFamily="2" charset="-122"/>
                <a:ea typeface="DengXian" panose="02010600030101010101" pitchFamily="2" charset="-122"/>
              </a:rPr>
              <a:t>重申其</a:t>
            </a:r>
            <a:r>
              <a:rPr lang="zh-TW" altLang="en-US" sz="40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約 </a:t>
            </a:r>
            <a:r>
              <a:rPr lang="en-US" altLang="zh-CN" sz="40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34</a:t>
            </a:r>
            <a:r>
              <a:rPr lang="zh-CN" altLang="en-US" sz="4000" dirty="0"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endParaRPr lang="en-US" altLang="zh-CN" sz="4000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TW" altLang="en-US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摩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西鑿石板上山見神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(1~4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節</a:t>
            </a:r>
            <a:r>
              <a:rPr lang="en-US" altLang="zh-TW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  <a:endParaRPr lang="en-US" altLang="zh-TW" sz="36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TW" altLang="en-US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神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在雲中降臨與摩西相會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(5~9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節</a:t>
            </a:r>
            <a:r>
              <a:rPr lang="en-US" altLang="zh-TW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  <a:endParaRPr lang="en-US" altLang="zh-TW" sz="36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TW" altLang="en-US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神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立約戒民不可拜偶像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(10~16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節</a:t>
            </a:r>
            <a:r>
              <a:rPr lang="en-US" altLang="zh-TW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  <a:endParaRPr lang="en-US" altLang="zh-TW" sz="36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TW" altLang="en-US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神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詳述約的內容，命摩西寫下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(17~28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節</a:t>
            </a:r>
            <a:r>
              <a:rPr lang="en-US" altLang="zh-TW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  <a:endParaRPr lang="en-US" altLang="zh-TW" sz="36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TW" altLang="en-US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摩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西手拿兩塊法版下山，臉上發光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(29~35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節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  <a:endParaRPr lang="en-US" altLang="zh-CN" sz="3600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endParaRPr lang="en-US" altLang="zh-CN" sz="36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457200" lvl="1" indent="0">
              <a:buNone/>
            </a:pPr>
            <a:endParaRPr lang="en-US" altLang="zh-CN" sz="3600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7761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824" y="280416"/>
            <a:ext cx="11353800" cy="58965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200" dirty="0">
                <a:latin typeface="DengXian" panose="02010600030101010101" pitchFamily="2" charset="-122"/>
                <a:ea typeface="DengXian" panose="02010600030101010101" pitchFamily="2" charset="-122"/>
              </a:rPr>
              <a:t>1 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耶和华吩咐摩西说：“你要凿出两块石版，和先前你摔碎的那版一样，其</a:t>
            </a:r>
            <a:r>
              <a:rPr lang="zh-CN" altLang="en-US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上的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字我要写在这版上。</a:t>
            </a:r>
            <a:r>
              <a:rPr lang="en-US" altLang="zh-CN" sz="3200" dirty="0">
                <a:latin typeface="DengXian" panose="02010600030101010101" pitchFamily="2" charset="-122"/>
                <a:ea typeface="DengXian" panose="02010600030101010101" pitchFamily="2" charset="-122"/>
              </a:rPr>
              <a:t>2 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明日早晨，你要预备好了，上西乃山，在山顶上站在我</a:t>
            </a:r>
            <a:r>
              <a:rPr lang="zh-CN" altLang="en-US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面前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3200" dirty="0">
                <a:latin typeface="DengXian" panose="02010600030101010101" pitchFamily="2" charset="-122"/>
                <a:ea typeface="DengXian" panose="02010600030101010101" pitchFamily="2" charset="-122"/>
              </a:rPr>
              <a:t>3 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谁也不可和你一同上去，遍山都不可有人，在山根也不可叫羊群牛群吃草</a:t>
            </a:r>
            <a:r>
              <a:rPr lang="zh-CN" altLang="en-US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。”</a:t>
            </a:r>
            <a:r>
              <a:rPr lang="en-US" altLang="zh-CN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 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摩西就凿出两块石版，和先前的一样。清晨起来，照耶和华所吩咐的上西乃山去</a:t>
            </a:r>
            <a:r>
              <a:rPr lang="zh-CN" altLang="en-US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，手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里拿着两块石版。</a:t>
            </a:r>
            <a:r>
              <a:rPr lang="en-US" altLang="zh-CN" sz="3200" dirty="0">
                <a:latin typeface="DengXian" panose="02010600030101010101" pitchFamily="2" charset="-122"/>
                <a:ea typeface="DengXian" panose="02010600030101010101" pitchFamily="2" charset="-122"/>
              </a:rPr>
              <a:t>5 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耶和华在云中降临，和摩西一同站在那里，宣告耶和华的名</a:t>
            </a:r>
            <a:r>
              <a:rPr lang="zh-CN" altLang="en-US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3200" b="1" u="sng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6 </a:t>
            </a:r>
            <a:r>
              <a:rPr lang="zh-CN" altLang="en-US" sz="3200" b="1" u="sng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耶和华在他面前宣告说：“耶和华，耶和华，是有怜悯、有恩典的神，不轻易</a:t>
            </a:r>
            <a:r>
              <a:rPr lang="zh-CN" altLang="en-US" sz="3200" b="1" u="sng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发怒</a:t>
            </a:r>
            <a:r>
              <a:rPr lang="zh-CN" altLang="en-US" sz="3200" b="1" u="sng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，并有丰盛的慈爱和诚实。</a:t>
            </a:r>
            <a:r>
              <a:rPr lang="en-US" altLang="zh-CN" sz="3200" dirty="0">
                <a:latin typeface="DengXian" panose="02010600030101010101" pitchFamily="2" charset="-122"/>
                <a:ea typeface="DengXian" panose="02010600030101010101" pitchFamily="2" charset="-122"/>
              </a:rPr>
              <a:t>7 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为千万人存留慈爱，赦免罪孽、过犯和罪恶，万</a:t>
            </a:r>
            <a:r>
              <a:rPr lang="zh-CN" altLang="en-US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不以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有罪的为无罪，必追讨他的罪，自父及子，直到三四代。”</a:t>
            </a:r>
            <a:r>
              <a:rPr lang="en-US" altLang="zh-CN" sz="3200" dirty="0">
                <a:latin typeface="DengXian" panose="02010600030101010101" pitchFamily="2" charset="-122"/>
                <a:ea typeface="DengXian" panose="02010600030101010101" pitchFamily="2" charset="-122"/>
              </a:rPr>
              <a:t>8 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摩西急忙伏地下拜</a:t>
            </a:r>
            <a:r>
              <a:rPr lang="zh-CN" altLang="en-US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en-US" altLang="zh-CN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9 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说：“主啊，我若在你眼前蒙恩，求你在我们中间同行，因为这是硬着颈项的</a:t>
            </a:r>
            <a:r>
              <a:rPr lang="zh-CN" altLang="en-US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百姓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，又求你赦免我们的罪孽和罪恶，以我们为你的产业</a:t>
            </a:r>
            <a:r>
              <a:rPr lang="zh-CN" altLang="en-US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。” </a:t>
            </a:r>
            <a:r>
              <a:rPr lang="en-US" altLang="zh-TW" sz="3200" dirty="0">
                <a:solidFill>
                  <a:schemeClr val="bg2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  <a:sym typeface="Wingdings" panose="05000000000000000000" pitchFamily="2" charset="2"/>
              </a:rPr>
              <a:t>(</a:t>
            </a:r>
            <a:r>
              <a:rPr lang="zh-TW" altLang="en-US" sz="3200" dirty="0">
                <a:solidFill>
                  <a:schemeClr val="bg2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  <a:sym typeface="Wingdings" panose="05000000000000000000" pitchFamily="2" charset="2"/>
              </a:rPr>
              <a:t>出</a:t>
            </a:r>
            <a:r>
              <a:rPr lang="en-US" altLang="zh-TW" sz="3200" dirty="0" smtClean="0">
                <a:solidFill>
                  <a:schemeClr val="bg2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r>
              <a:rPr lang="en-US" altLang="zh-CN" sz="3200" dirty="0" smtClean="0">
                <a:solidFill>
                  <a:schemeClr val="bg2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r>
              <a:rPr lang="en-US" altLang="zh-TW" sz="3200" dirty="0" smtClean="0">
                <a:solidFill>
                  <a:schemeClr val="bg2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  <a:sym typeface="Wingdings" panose="05000000000000000000" pitchFamily="2" charset="2"/>
              </a:rPr>
              <a:t>:</a:t>
            </a:r>
            <a:r>
              <a:rPr lang="en-US" altLang="zh-CN" sz="3200" dirty="0" smtClean="0">
                <a:solidFill>
                  <a:schemeClr val="bg2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  <a:sym typeface="Wingdings" panose="05000000000000000000" pitchFamily="2" charset="2"/>
              </a:rPr>
              <a:t>1-9</a:t>
            </a:r>
            <a:r>
              <a:rPr lang="zh-CN" altLang="en-US" sz="3200" dirty="0" smtClean="0">
                <a:solidFill>
                  <a:schemeClr val="bg2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  <a:sym typeface="Wingdings" panose="05000000000000000000" pitchFamily="2" charset="2"/>
              </a:rPr>
              <a:t>）</a:t>
            </a:r>
            <a:endParaRPr lang="en-US" altLang="zh-CN" sz="1800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6042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824" y="816864"/>
            <a:ext cx="11146536" cy="53600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出 </a:t>
            </a:r>
            <a:r>
              <a:rPr lang="en-US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34:6-7 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中，神自己說祂是怎樣的一位神 </a:t>
            </a:r>
            <a:r>
              <a:rPr lang="en-US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(i.e., 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神自己說祂的”所是” </a:t>
            </a:r>
            <a:r>
              <a:rPr lang="en-US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or 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神的屬性</a:t>
            </a:r>
            <a:r>
              <a:rPr lang="en-US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) – 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有憐憫、有恩典，</a:t>
            </a:r>
            <a:r>
              <a:rPr lang="zh-TW" altLang="en-US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不輕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易發怒，並有豐盛的慈愛和誠實 </a:t>
            </a:r>
            <a:endParaRPr lang="en-US" altLang="zh-TW" sz="3200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TW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 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詩篇</a:t>
            </a:r>
            <a:r>
              <a:rPr lang="en-US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86:15, 103:8, 145:8</a:t>
            </a:r>
          </a:p>
          <a:p>
            <a:pPr marL="0" indent="0">
              <a:buNone/>
            </a:pPr>
            <a:r>
              <a:rPr lang="en-US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 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民數記</a:t>
            </a:r>
            <a:r>
              <a:rPr lang="en-US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14:8,</a:t>
            </a:r>
          </a:p>
          <a:p>
            <a:pPr marL="0" indent="0">
              <a:buNone/>
            </a:pPr>
            <a:r>
              <a:rPr lang="en-US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 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約珥書</a:t>
            </a:r>
            <a:r>
              <a:rPr lang="en-US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2:13 ,</a:t>
            </a:r>
          </a:p>
          <a:p>
            <a:pPr marL="0" indent="0">
              <a:buNone/>
            </a:pPr>
            <a:r>
              <a:rPr lang="en-US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 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那鴻書</a:t>
            </a:r>
            <a:r>
              <a:rPr lang="en-US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1:3,</a:t>
            </a:r>
          </a:p>
          <a:p>
            <a:pPr marL="0" indent="0">
              <a:buNone/>
            </a:pPr>
            <a:r>
              <a:rPr lang="en-US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 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尼希米記</a:t>
            </a:r>
            <a:r>
              <a:rPr lang="en-US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9:17,</a:t>
            </a:r>
          </a:p>
          <a:p>
            <a:pPr marL="0" indent="0">
              <a:buNone/>
            </a:pPr>
            <a:r>
              <a:rPr lang="en-US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 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約拿書</a:t>
            </a:r>
            <a:r>
              <a:rPr lang="en-US" altLang="zh-TW" sz="3200" dirty="0">
                <a:latin typeface="DengXian" panose="02010600030101010101" pitchFamily="2" charset="-122"/>
                <a:ea typeface="DengXian" panose="02010600030101010101" pitchFamily="2" charset="-122"/>
              </a:rPr>
              <a:t>4:2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07498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8" name="Text Box 4"/>
          <p:cNvSpPr txBox="1">
            <a:spLocks noChangeArrowheads="1"/>
          </p:cNvSpPr>
          <p:nvPr/>
        </p:nvSpPr>
        <p:spPr bwMode="auto">
          <a:xfrm>
            <a:off x="1255776" y="255334"/>
            <a:ext cx="9777984" cy="62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58775" indent="-3587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630238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marL="0" indent="0">
              <a:lnSpc>
                <a:spcPct val="120000"/>
              </a:lnSpc>
              <a:spcAft>
                <a:spcPct val="30000"/>
              </a:spcAft>
            </a:pPr>
            <a:r>
              <a:rPr lang="zh-CN" altLang="en-US" sz="3200" dirty="0">
                <a:ea typeface="SimHei" panose="02010609060101010101" pitchFamily="49" charset="-122"/>
              </a:rPr>
              <a:t>出 </a:t>
            </a:r>
            <a:r>
              <a:rPr lang="en-US" altLang="zh-CN" sz="3200" dirty="0" smtClean="0">
                <a:ea typeface="SimHei" panose="02010609060101010101" pitchFamily="49" charset="-122"/>
              </a:rPr>
              <a:t>34:10-27 </a:t>
            </a:r>
            <a:endParaRPr lang="en-US" altLang="zh-TW" sz="3200" dirty="0" smtClean="0">
              <a:ea typeface="SimHei" panose="02010609060101010101" pitchFamily="49" charset="-122"/>
            </a:endParaRPr>
          </a:p>
          <a:p>
            <a:pPr>
              <a:lnSpc>
                <a:spcPct val="120000"/>
              </a:lnSpc>
              <a:spcAft>
                <a:spcPct val="30000"/>
              </a:spcAft>
              <a:buFontTx/>
              <a:buBlip>
                <a:blip r:embed="rId3"/>
              </a:buBlip>
            </a:pPr>
            <a:r>
              <a:rPr lang="zh-TW" altLang="en-US" sz="2400" dirty="0" smtClean="0">
                <a:ea typeface="SimHei" panose="02010609060101010101" pitchFamily="49" charset="-122"/>
              </a:rPr>
              <a:t>不</a:t>
            </a:r>
            <a:r>
              <a:rPr lang="zh-TW" altLang="en-US" sz="2400" dirty="0">
                <a:ea typeface="SimHei" panose="02010609060101010101" pitchFamily="49" charset="-122"/>
              </a:rPr>
              <a:t>可和迦南外族立約、通婚</a:t>
            </a:r>
          </a:p>
          <a:p>
            <a:pPr>
              <a:lnSpc>
                <a:spcPct val="120000"/>
              </a:lnSpc>
              <a:spcAft>
                <a:spcPct val="30000"/>
              </a:spcAft>
              <a:buFontTx/>
              <a:buBlip>
                <a:blip r:embed="rId3"/>
              </a:buBlip>
            </a:pPr>
            <a:r>
              <a:rPr lang="zh-TW" altLang="en-US" sz="2400" dirty="0">
                <a:ea typeface="SimHei" panose="02010609060101010101" pitchFamily="49" charset="-122"/>
              </a:rPr>
              <a:t>要拆毀迦南人的祭壇、偶像</a:t>
            </a:r>
          </a:p>
          <a:p>
            <a:pPr>
              <a:lnSpc>
                <a:spcPct val="120000"/>
              </a:lnSpc>
              <a:spcAft>
                <a:spcPct val="30000"/>
              </a:spcAft>
              <a:buFontTx/>
              <a:buBlip>
                <a:blip r:embed="rId3"/>
              </a:buBlip>
            </a:pPr>
            <a:r>
              <a:rPr lang="zh-TW" altLang="en-US" sz="2400" dirty="0">
                <a:ea typeface="SimHei" panose="02010609060101010101" pitchFamily="49" charset="-122"/>
              </a:rPr>
              <a:t>不可拜別神，鑄造偶像</a:t>
            </a:r>
          </a:p>
          <a:p>
            <a:pPr>
              <a:lnSpc>
                <a:spcPct val="120000"/>
              </a:lnSpc>
              <a:spcAft>
                <a:spcPct val="30000"/>
              </a:spcAft>
              <a:buFontTx/>
              <a:buBlip>
                <a:blip r:embed="rId3"/>
              </a:buBlip>
            </a:pPr>
            <a:r>
              <a:rPr lang="zh-TW" altLang="en-US" sz="2400" dirty="0">
                <a:ea typeface="SimHei" panose="02010609060101010101" pitchFamily="49" charset="-122"/>
              </a:rPr>
              <a:t>頭生的兒子、公的牲畜都要歸主</a:t>
            </a:r>
          </a:p>
          <a:p>
            <a:pPr>
              <a:lnSpc>
                <a:spcPct val="120000"/>
              </a:lnSpc>
              <a:spcAft>
                <a:spcPct val="30000"/>
              </a:spcAft>
              <a:buFontTx/>
              <a:buBlip>
                <a:blip r:embed="rId3"/>
              </a:buBlip>
            </a:pPr>
            <a:r>
              <a:rPr lang="zh-TW" altLang="en-US" sz="2400" dirty="0">
                <a:ea typeface="SimHei" panose="02010609060101010101" pitchFamily="49" charset="-122"/>
              </a:rPr>
              <a:t>初熟之物要歸主</a:t>
            </a:r>
          </a:p>
          <a:p>
            <a:pPr>
              <a:lnSpc>
                <a:spcPct val="120000"/>
              </a:lnSpc>
              <a:spcAft>
                <a:spcPct val="30000"/>
              </a:spcAft>
              <a:buFontTx/>
              <a:buBlip>
                <a:blip r:embed="rId3"/>
              </a:buBlip>
            </a:pPr>
            <a:r>
              <a:rPr lang="zh-TW" altLang="en-US" sz="2400" dirty="0">
                <a:ea typeface="SimHei" panose="02010609060101010101" pitchFamily="49" charset="-122"/>
              </a:rPr>
              <a:t>要守安息日</a:t>
            </a:r>
          </a:p>
          <a:p>
            <a:pPr>
              <a:lnSpc>
                <a:spcPct val="120000"/>
              </a:lnSpc>
              <a:spcAft>
                <a:spcPct val="30000"/>
              </a:spcAft>
              <a:buFontTx/>
              <a:buBlip>
                <a:blip r:embed="rId3"/>
              </a:buBlip>
            </a:pPr>
            <a:r>
              <a:rPr lang="zh-TW" altLang="en-US" sz="2400" dirty="0">
                <a:ea typeface="SimHei" panose="02010609060101010101" pitchFamily="49" charset="-122"/>
              </a:rPr>
              <a:t>當守除酵節、七七節、收藏節，每年三次朝見神</a:t>
            </a:r>
          </a:p>
          <a:p>
            <a:pPr>
              <a:lnSpc>
                <a:spcPct val="120000"/>
              </a:lnSpc>
              <a:spcAft>
                <a:spcPct val="30000"/>
              </a:spcAft>
              <a:buFontTx/>
              <a:buBlip>
                <a:blip r:embed="rId3"/>
              </a:buBlip>
            </a:pPr>
            <a:r>
              <a:rPr lang="zh-TW" altLang="en-US" sz="2400" dirty="0">
                <a:ea typeface="SimHei" panose="02010609060101010101" pitchFamily="49" charset="-122"/>
              </a:rPr>
              <a:t>血與酵不可同獻</a:t>
            </a:r>
          </a:p>
          <a:p>
            <a:pPr>
              <a:lnSpc>
                <a:spcPct val="120000"/>
              </a:lnSpc>
              <a:spcAft>
                <a:spcPct val="30000"/>
              </a:spcAft>
              <a:buFontTx/>
              <a:buBlip>
                <a:blip r:embed="rId3"/>
              </a:buBlip>
            </a:pPr>
            <a:r>
              <a:rPr lang="zh-TW" altLang="en-US" sz="2400" dirty="0">
                <a:ea typeface="SimHei" panose="02010609060101010101" pitchFamily="49" charset="-122"/>
              </a:rPr>
              <a:t>逾越節祭物不可留到早晨</a:t>
            </a:r>
          </a:p>
          <a:p>
            <a:pPr>
              <a:lnSpc>
                <a:spcPct val="120000"/>
              </a:lnSpc>
              <a:spcAft>
                <a:spcPct val="30000"/>
              </a:spcAft>
              <a:buFontTx/>
              <a:buBlip>
                <a:blip r:embed="rId3"/>
              </a:buBlip>
            </a:pPr>
            <a:r>
              <a:rPr lang="zh-TW" altLang="en-US" sz="2400" dirty="0">
                <a:ea typeface="SimHei" panose="02010609060101010101" pitchFamily="49" charset="-122"/>
              </a:rPr>
              <a:t>不可用羊奶煮羊羔</a:t>
            </a:r>
          </a:p>
        </p:txBody>
      </p:sp>
    </p:spTree>
    <p:extLst>
      <p:ext uri="{BB962C8B-B14F-4D97-AF65-F5344CB8AC3E}">
        <p14:creationId xmlns:p14="http://schemas.microsoft.com/office/powerpoint/2010/main" val="324010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9282" name="Picture 2" descr="moses-10-commandmen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3702050" cy="6858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9285" name="Rectangle 5"/>
          <p:cNvSpPr>
            <a:spLocks noChangeArrowheads="1"/>
          </p:cNvSpPr>
          <p:nvPr/>
        </p:nvSpPr>
        <p:spPr bwMode="auto">
          <a:xfrm>
            <a:off x="5735638" y="476250"/>
            <a:ext cx="4176712" cy="385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摩西在耶和華那裏四十晝夜，也不吃飯也不喝水。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耶和華將這約的話，就是十條誡，寫在兩塊版上。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摩西手裏拿著兩塊法版下西乃山的時候，不知道自己的面皮因耶和華和他說話，就發了光。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出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34:28-29)</a:t>
            </a:r>
          </a:p>
        </p:txBody>
      </p:sp>
    </p:spTree>
    <p:extLst>
      <p:ext uri="{BB962C8B-B14F-4D97-AF65-F5344CB8AC3E}">
        <p14:creationId xmlns:p14="http://schemas.microsoft.com/office/powerpoint/2010/main" val="165995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8132" name="Picture 4" descr="Moses-by-Michelangelo-c1513-15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2"/>
          <a:stretch>
            <a:fillRect/>
          </a:stretch>
        </p:blipFill>
        <p:spPr bwMode="auto">
          <a:xfrm>
            <a:off x="1524000" y="647701"/>
            <a:ext cx="3898900" cy="5229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8133" name="AutoShape 5" descr="Parchment"/>
          <p:cNvSpPr>
            <a:spLocks noChangeArrowheads="1"/>
          </p:cNvSpPr>
          <p:nvPr/>
        </p:nvSpPr>
        <p:spPr bwMode="auto">
          <a:xfrm>
            <a:off x="7824789" y="4508500"/>
            <a:ext cx="2016125" cy="863600"/>
          </a:xfrm>
          <a:prstGeom prst="wedgeRectCallout">
            <a:avLst>
              <a:gd name="adj1" fmla="val 13699"/>
              <a:gd name="adj2" fmla="val -121509"/>
            </a:avLst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20000"/>
              </a:lnSpc>
              <a:spcAft>
                <a:spcPct val="30000"/>
              </a:spcAft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武加大</a:t>
            </a:r>
            <a:r>
              <a:rPr lang="en-US" altLang="zh-TW" sz="200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拉丁文</a:t>
            </a:r>
            <a:r>
              <a:rPr lang="en-US" altLang="zh-TW" sz="200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譯本：</a:t>
            </a:r>
            <a:r>
              <a:rPr lang="zh-TW" altLang="en-US" sz="20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長了角</a:t>
            </a: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</p:txBody>
      </p:sp>
      <p:sp>
        <p:nvSpPr>
          <p:cNvPr id="688134" name="Text Box 6"/>
          <p:cNvSpPr txBox="1">
            <a:spLocks noChangeArrowheads="1"/>
          </p:cNvSpPr>
          <p:nvPr/>
        </p:nvSpPr>
        <p:spPr bwMode="auto">
          <a:xfrm>
            <a:off x="1919288" y="5984876"/>
            <a:ext cx="297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>
                    <a:alpha val="7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000">
                <a:solidFill>
                  <a:srgbClr val="663300"/>
                </a:solidFill>
                <a:ea typeface="SimHei" panose="02010609060101010101" pitchFamily="49" charset="-122"/>
              </a:rPr>
              <a:t>米開朗基羅的作品：摩西</a:t>
            </a:r>
          </a:p>
        </p:txBody>
      </p:sp>
      <p:sp>
        <p:nvSpPr>
          <p:cNvPr id="688135" name="Rectangle 7"/>
          <p:cNvSpPr>
            <a:spLocks noChangeArrowheads="1"/>
          </p:cNvSpPr>
          <p:nvPr/>
        </p:nvSpPr>
        <p:spPr bwMode="auto">
          <a:xfrm>
            <a:off x="5735638" y="476250"/>
            <a:ext cx="4176712" cy="385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摩西在耶和華那裏四十晝夜，也不吃飯也不喝水。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耶和華將這約的話，就是十條誡，寫在兩塊版上。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摩西手裏拿著兩塊法版下西乃山的時候，不知道自己的面皮因耶和華和他說話，就發了光。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出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34:28-29)</a:t>
            </a:r>
          </a:p>
        </p:txBody>
      </p:sp>
    </p:spTree>
    <p:extLst>
      <p:ext uri="{BB962C8B-B14F-4D97-AF65-F5344CB8AC3E}">
        <p14:creationId xmlns:p14="http://schemas.microsoft.com/office/powerpoint/2010/main" val="268062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813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8" name="Rectangle 6"/>
          <p:cNvSpPr>
            <a:spLocks noChangeArrowheads="1"/>
          </p:cNvSpPr>
          <p:nvPr/>
        </p:nvSpPr>
        <p:spPr bwMode="auto">
          <a:xfrm>
            <a:off x="5735638" y="520701"/>
            <a:ext cx="424815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那用字刻在石頭上屬死的職事尚且有榮光，甚至以色列人因摩西面上的榮光，不能定睛看他的臉；這榮光原是漸漸退去的，何況那屬靈的職事，豈不更有榮光嗎？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…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我們眾人既然敞著臉，得以看見主的榮光，好像從鏡子裡返照，就變成主的形狀，榮上加榮，如同從主的靈變成的。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林後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3:7-8,18)</a:t>
            </a:r>
          </a:p>
        </p:txBody>
      </p:sp>
      <p:sp>
        <p:nvSpPr>
          <p:cNvPr id="689159" name="Rectangle 7"/>
          <p:cNvSpPr>
            <a:spLocks noChangeArrowheads="1"/>
          </p:cNvSpPr>
          <p:nvPr/>
        </p:nvSpPr>
        <p:spPr bwMode="auto">
          <a:xfrm>
            <a:off x="5861240" y="5551074"/>
            <a:ext cx="4031873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Low">
              <a:lnSpc>
                <a:spcPct val="120000"/>
              </a:lnSpc>
            </a:pPr>
            <a:r>
              <a:rPr lang="en-US" altLang="zh-TW" sz="2400">
                <a:solidFill>
                  <a:srgbClr val="663300"/>
                </a:solidFill>
                <a:latin typeface="SimHei" panose="02010609060101010101" pitchFamily="49" charset="-122"/>
              </a:rPr>
              <a:t>… </a:t>
            </a:r>
            <a:r>
              <a:rPr lang="zh-TW" altLang="en-US" sz="240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乃是由於主的靈作成的。</a:t>
            </a:r>
          </a:p>
          <a:p>
            <a:pPr algn="justLow">
              <a:lnSpc>
                <a:spcPct val="120000"/>
              </a:lnSpc>
            </a:pP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呂振中譯本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 </a:t>
            </a:r>
          </a:p>
        </p:txBody>
      </p:sp>
      <p:pic>
        <p:nvPicPr>
          <p:cNvPr id="689160" name="Picture 8" descr="moses-10-commandmen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3702050" cy="6858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900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91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6592"/>
            <a:ext cx="10515600" cy="5250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0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zh-CN" altLang="en-US" sz="4000" dirty="0">
                <a:latin typeface="DengXian" panose="02010600030101010101" pitchFamily="2" charset="-122"/>
                <a:ea typeface="DengXian" panose="02010600030101010101" pitchFamily="2" charset="-122"/>
              </a:rPr>
              <a:t>约的破</a:t>
            </a:r>
            <a:r>
              <a:rPr lang="zh-CN" altLang="en-US" sz="40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坏</a:t>
            </a:r>
            <a:r>
              <a:rPr lang="en-US" altLang="zh-CN" sz="4000" dirty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en-US" altLang="zh-CN" sz="40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(</a:t>
            </a:r>
            <a:r>
              <a:rPr lang="zh-CN" altLang="en-US" sz="40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神</a:t>
            </a:r>
            <a:r>
              <a:rPr lang="zh-CN" altLang="en-US" sz="4000" dirty="0">
                <a:latin typeface="DengXian" panose="02010600030101010101" pitchFamily="2" charset="-122"/>
                <a:ea typeface="DengXian" panose="02010600030101010101" pitchFamily="2" charset="-122"/>
              </a:rPr>
              <a:t>的審</a:t>
            </a:r>
            <a:r>
              <a:rPr lang="zh-CN" altLang="en-US" sz="40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判</a:t>
            </a:r>
            <a:r>
              <a:rPr lang="en-US" altLang="zh-CN" sz="40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) 32</a:t>
            </a:r>
            <a:r>
              <a:rPr lang="zh-CN" altLang="en-US" sz="40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endParaRPr lang="en-US" altLang="zh-CN" sz="4000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zh-TW" altLang="en-US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鑄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造金牛犢並向牠獻祭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(1~6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節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</a:p>
          <a:p>
            <a:pPr lvl="1"/>
            <a:r>
              <a:rPr lang="en-US" altLang="zh-TW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 </a:t>
            </a:r>
            <a:r>
              <a:rPr lang="zh-TW" altLang="en-US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神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為此發怒，摩西代禱求情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(7~14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節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</a:p>
          <a:p>
            <a:pPr lvl="1"/>
            <a:r>
              <a:rPr lang="en-US" altLang="zh-TW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 </a:t>
            </a:r>
            <a:r>
              <a:rPr lang="zh-TW" altLang="en-US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摩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西下山見狀怒碎法版，責問亞倫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(15~24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節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</a:p>
          <a:p>
            <a:pPr lvl="1"/>
            <a:r>
              <a:rPr lang="en-US" altLang="zh-TW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 </a:t>
            </a:r>
            <a:r>
              <a:rPr lang="zh-TW" altLang="en-US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摩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西呼召利未人攻擊弟兄討罪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(25~29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節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</a:p>
          <a:p>
            <a:pPr lvl="1"/>
            <a:r>
              <a:rPr lang="en-US" altLang="zh-TW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 </a:t>
            </a:r>
            <a:r>
              <a:rPr lang="zh-TW" altLang="en-US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摩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西再次為百姓向神代禱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(30~35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節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  <a:r>
              <a:rPr lang="zh-TW" altLang="en-US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zh-TW" altLang="en-US" sz="36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endParaRPr lang="en-US" altLang="zh-CN" sz="3600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endParaRPr lang="en-US" altLang="zh-CN" sz="3600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endParaRPr lang="en-US" altLang="zh-CN" sz="36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endParaRPr lang="en-US" altLang="zh-CN" sz="3600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400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57984"/>
            <a:ext cx="10515600" cy="4165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8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(</a:t>
            </a:r>
            <a:r>
              <a:rPr lang="en-US" altLang="zh-TW" sz="4800" dirty="0">
                <a:latin typeface="DengXian" panose="02010600030101010101" pitchFamily="2" charset="-122"/>
                <a:ea typeface="DengXian" panose="02010600030101010101" pitchFamily="2" charset="-122"/>
              </a:rPr>
              <a:t>1)</a:t>
            </a:r>
            <a:r>
              <a:rPr lang="zh-TW" altLang="en-US" sz="4800" dirty="0">
                <a:latin typeface="DengXian" panose="02010600030101010101" pitchFamily="2" charset="-122"/>
                <a:ea typeface="DengXian" panose="02010600030101010101" pitchFamily="2" charset="-122"/>
              </a:rPr>
              <a:t>神的審判</a:t>
            </a:r>
            <a:r>
              <a:rPr lang="en-US" altLang="zh-TW" sz="4800" dirty="0">
                <a:latin typeface="DengXian" panose="02010600030101010101" pitchFamily="2" charset="-122"/>
                <a:ea typeface="DengXian" panose="02010600030101010101" pitchFamily="2" charset="-122"/>
              </a:rPr>
              <a:t>(</a:t>
            </a:r>
            <a:r>
              <a:rPr lang="zh-TW" altLang="en-US" sz="4800" dirty="0">
                <a:latin typeface="DengXian" panose="02010600030101010101" pitchFamily="2" charset="-122"/>
                <a:ea typeface="DengXian" panose="02010600030101010101" pitchFamily="2" charset="-122"/>
              </a:rPr>
              <a:t>卅二</a:t>
            </a:r>
            <a:r>
              <a:rPr lang="en-US" altLang="zh-TW" sz="4800" dirty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</a:p>
          <a:p>
            <a:pPr marL="0" indent="0">
              <a:buNone/>
            </a:pPr>
            <a:r>
              <a:rPr lang="en-US" altLang="zh-TW" sz="4800" dirty="0">
                <a:latin typeface="DengXian" panose="02010600030101010101" pitchFamily="2" charset="-122"/>
                <a:ea typeface="DengXian" panose="02010600030101010101" pitchFamily="2" charset="-122"/>
              </a:rPr>
              <a:t>(2)</a:t>
            </a:r>
            <a:r>
              <a:rPr lang="zh-TW" altLang="en-US" sz="4800" dirty="0">
                <a:latin typeface="DengXian" panose="02010600030101010101" pitchFamily="2" charset="-122"/>
                <a:ea typeface="DengXian" panose="02010600030101010101" pitchFamily="2" charset="-122"/>
              </a:rPr>
              <a:t>摩西的代求</a:t>
            </a:r>
            <a:r>
              <a:rPr lang="en-US" altLang="zh-TW" sz="4800" dirty="0">
                <a:latin typeface="DengXian" panose="02010600030101010101" pitchFamily="2" charset="-122"/>
                <a:ea typeface="DengXian" panose="02010600030101010101" pitchFamily="2" charset="-122"/>
              </a:rPr>
              <a:t>(</a:t>
            </a:r>
            <a:r>
              <a:rPr lang="zh-TW" altLang="en-US" sz="4800" dirty="0">
                <a:latin typeface="DengXian" panose="02010600030101010101" pitchFamily="2" charset="-122"/>
                <a:ea typeface="DengXian" panose="02010600030101010101" pitchFamily="2" charset="-122"/>
              </a:rPr>
              <a:t>卅三</a:t>
            </a:r>
            <a:r>
              <a:rPr lang="en-US" altLang="zh-TW" sz="4800" dirty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</a:p>
          <a:p>
            <a:pPr marL="0" indent="0">
              <a:buNone/>
            </a:pPr>
            <a:r>
              <a:rPr lang="en-US" altLang="zh-TW" sz="4800" dirty="0">
                <a:latin typeface="DengXian" panose="02010600030101010101" pitchFamily="2" charset="-122"/>
                <a:ea typeface="DengXian" panose="02010600030101010101" pitchFamily="2" charset="-122"/>
              </a:rPr>
              <a:t>(3)</a:t>
            </a:r>
            <a:r>
              <a:rPr lang="zh-TW" altLang="en-US" sz="4800" dirty="0">
                <a:latin typeface="DengXian" panose="02010600030101010101" pitchFamily="2" charset="-122"/>
                <a:ea typeface="DengXian" panose="02010600030101010101" pitchFamily="2" charset="-122"/>
              </a:rPr>
              <a:t>神復造法版</a:t>
            </a:r>
            <a:r>
              <a:rPr lang="en-US" altLang="zh-TW" sz="4800" dirty="0">
                <a:latin typeface="DengXian" panose="02010600030101010101" pitchFamily="2" charset="-122"/>
                <a:ea typeface="DengXian" panose="02010600030101010101" pitchFamily="2" charset="-122"/>
              </a:rPr>
              <a:t>﹐</a:t>
            </a:r>
            <a:r>
              <a:rPr lang="zh-TW" altLang="en-US" sz="4800" dirty="0">
                <a:latin typeface="DengXian" panose="02010600030101010101" pitchFamily="2" charset="-122"/>
                <a:ea typeface="DengXian" panose="02010600030101010101" pitchFamily="2" charset="-122"/>
              </a:rPr>
              <a:t>重申其約</a:t>
            </a:r>
            <a:r>
              <a:rPr lang="en-US" altLang="zh-TW" sz="4800" dirty="0">
                <a:latin typeface="DengXian" panose="02010600030101010101" pitchFamily="2" charset="-122"/>
                <a:ea typeface="DengXian" panose="02010600030101010101" pitchFamily="2" charset="-122"/>
              </a:rPr>
              <a:t>(</a:t>
            </a:r>
            <a:r>
              <a:rPr lang="zh-TW" altLang="en-US" sz="4800" dirty="0">
                <a:latin typeface="DengXian" panose="02010600030101010101" pitchFamily="2" charset="-122"/>
                <a:ea typeface="DengXian" panose="02010600030101010101" pitchFamily="2" charset="-122"/>
              </a:rPr>
              <a:t>卅四</a:t>
            </a:r>
            <a:r>
              <a:rPr lang="en-US" altLang="zh-TW" sz="4800" dirty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  <a:endParaRPr lang="en-US" altLang="zh-CN" sz="4400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endParaRPr lang="en-US" altLang="zh-CN" sz="3600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endParaRPr lang="en-US" altLang="zh-CN" sz="36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endParaRPr lang="en-US" altLang="zh-CN" sz="3600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06368" y="768096"/>
            <a:ext cx="46695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6600" dirty="0"/>
              <a:t>金牛犢事件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87075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C6B76F-D290-954C-A67F-65F74D253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/>
            </a:r>
            <a:br>
              <a:rPr lang="en-US" altLang="zh-CN" dirty="0"/>
            </a:br>
            <a:r>
              <a:rPr lang="zh-CN" altLang="en-US" dirty="0" smtClean="0"/>
              <a:t>思</a:t>
            </a:r>
            <a:r>
              <a:rPr lang="zh-CN" altLang="en-US" dirty="0"/>
              <a:t>考题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/>
              <a:t>金牛犊反映</a:t>
            </a:r>
            <a:r>
              <a:rPr lang="zh-CN" altLang="en-US" sz="3200" dirty="0" smtClean="0"/>
              <a:t>了以</a:t>
            </a:r>
            <a:r>
              <a:rPr lang="zh-CN" altLang="en-US" sz="3200" dirty="0"/>
              <a:t>色列百姓的怎样的宗教心态？我们的心中是否也有金牛犊</a:t>
            </a:r>
            <a:r>
              <a:rPr lang="zh-CN" altLang="en-US" sz="3200" dirty="0" smtClean="0"/>
              <a:t>？</a:t>
            </a:r>
            <a:endParaRPr lang="en-US" altLang="zh-CN" sz="3200" dirty="0" smtClean="0"/>
          </a:p>
          <a:p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摩</a:t>
            </a:r>
            <a:r>
              <a:rPr lang="zh-CN" altLang="en-US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西</a:t>
            </a:r>
            <a:r>
              <a:rPr lang="en-US" altLang="zh-CN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32</a:t>
            </a:r>
            <a:r>
              <a:rPr lang="zh-CN" altLang="en-US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章再次上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山后，如何向神祷告？你个人如何理解和解</a:t>
            </a:r>
            <a:r>
              <a:rPr lang="zh-CN" altLang="en-US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释 </a:t>
            </a:r>
            <a:r>
              <a:rPr lang="en-US" altLang="zh-CN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32:32 </a:t>
            </a:r>
            <a:r>
              <a:rPr lang="zh-CN" altLang="en-US" u="sng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倘</a:t>
            </a:r>
            <a:r>
              <a:rPr lang="zh-CN" altLang="en-US" u="sng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或你肯赦免他们的罪，</a:t>
            </a:r>
            <a:r>
              <a:rPr lang="en-US" altLang="zh-CN" u="sng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——</a:t>
            </a:r>
            <a:r>
              <a:rPr lang="zh-CN" altLang="en-US" u="sng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不然，求你从你所写的册上涂抹</a:t>
            </a:r>
            <a:r>
              <a:rPr lang="zh-CN" altLang="en-US" u="sng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我的名</a:t>
            </a:r>
            <a:endParaRPr lang="zh-CN" altLang="en-US" u="sng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摩西手里拿着两块法版下西奈山的时候，亚伦和以色列百姓</a:t>
            </a:r>
            <a:r>
              <a:rPr lang="zh-CN" altLang="en-US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在摩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西的脸上发现了什么情况？他们如何反应？为什么</a:t>
            </a:r>
            <a:r>
              <a:rPr lang="zh-CN" altLang="en-US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？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8275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4946" name="Picture 2" descr="tencommandmentsforki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5064125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4947" name="Rectangle 3"/>
          <p:cNvSpPr>
            <a:spLocks noChangeArrowheads="1"/>
          </p:cNvSpPr>
          <p:nvPr/>
        </p:nvSpPr>
        <p:spPr bwMode="auto">
          <a:xfrm>
            <a:off x="6959601" y="385763"/>
            <a:ext cx="3381375" cy="541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4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摩西進入雲中上山，在山上四十晝夜。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出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24:18)</a:t>
            </a:r>
          </a:p>
          <a:p>
            <a:pPr>
              <a:lnSpc>
                <a:spcPct val="120000"/>
              </a:lnSpc>
              <a:spcAft>
                <a:spcPct val="4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那時我在山上住了四十晝夜，沒有吃飯，也沒有喝水。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申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9:9) </a:t>
            </a:r>
          </a:p>
          <a:p>
            <a:pPr>
              <a:lnSpc>
                <a:spcPct val="120000"/>
              </a:lnSpc>
              <a:spcAft>
                <a:spcPct val="40000"/>
              </a:spcAft>
            </a:pPr>
            <a:r>
              <a:rPr lang="en-CA" altLang="zh-TW" sz="2400" dirty="0">
                <a:solidFill>
                  <a:srgbClr val="CC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zh-TW" altLang="en-CA" sz="2400" dirty="0">
                <a:solidFill>
                  <a:srgbClr val="CC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指示會幕藍圖</a:t>
            </a:r>
            <a:endParaRPr lang="zh-TW" altLang="en-US" sz="2400" dirty="0">
              <a:solidFill>
                <a:srgbClr val="CC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ct val="4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耶和華在西乃山和摩西說完了話，就把兩塊法版交給他，是神用指頭寫的石版。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出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31:18)</a:t>
            </a:r>
          </a:p>
        </p:txBody>
      </p:sp>
      <p:sp>
        <p:nvSpPr>
          <p:cNvPr id="594954" name="AutoShape 10" descr="Parchment"/>
          <p:cNvSpPr>
            <a:spLocks noChangeArrowheads="1"/>
          </p:cNvSpPr>
          <p:nvPr/>
        </p:nvSpPr>
        <p:spPr bwMode="auto">
          <a:xfrm>
            <a:off x="7319963" y="6021388"/>
            <a:ext cx="1871662" cy="576262"/>
          </a:xfrm>
          <a:prstGeom prst="wedgeRectCallout">
            <a:avLst>
              <a:gd name="adj1" fmla="val -17093"/>
              <a:gd name="adj2" fmla="val -100690"/>
            </a:avLst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zh-TW" altLang="en-US" sz="2000">
                <a:ea typeface="SimHei" panose="02010609060101010101" pitchFamily="49" charset="-122"/>
              </a:rPr>
              <a:t>約：一式兩份</a:t>
            </a:r>
          </a:p>
        </p:txBody>
      </p:sp>
    </p:spTree>
    <p:extLst>
      <p:ext uri="{BB962C8B-B14F-4D97-AF65-F5344CB8AC3E}">
        <p14:creationId xmlns:p14="http://schemas.microsoft.com/office/powerpoint/2010/main" val="71373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 descr="Walnut"/>
          <p:cNvSpPr>
            <a:spLocks noChangeArrowheads="1"/>
          </p:cNvSpPr>
          <p:nvPr/>
        </p:nvSpPr>
        <p:spPr bwMode="auto">
          <a:xfrm>
            <a:off x="1524001" y="1"/>
            <a:ext cx="2555875" cy="9810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634883" name="Rectangle 3"/>
          <p:cNvSpPr>
            <a:spLocks noChangeArrowheads="1"/>
          </p:cNvSpPr>
          <p:nvPr/>
        </p:nvSpPr>
        <p:spPr bwMode="auto">
          <a:xfrm>
            <a:off x="2120901" y="1177926"/>
            <a:ext cx="7631113" cy="374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>
                    <a:alpha val="7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zh-TW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百姓見摩西遲延不下山，就大家聚集到亞倫那裏，對他說：「起來！為我們做神像，可以在我們前面引路；因為領我們出埃及地的那個摩西，我們不知道他遭了甚麼事。」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出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32:1)</a:t>
            </a:r>
          </a:p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en-US" altLang="zh-TW" sz="2400" dirty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 40</a:t>
            </a:r>
            <a:r>
              <a:rPr lang="zh-TW" altLang="en-US" sz="2400" dirty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是試驗和熬煉的數字：對百姓信心的試驗。</a:t>
            </a:r>
          </a:p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zh-TW" altLang="en-US" sz="2400" dirty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撒母耳的遲延，是對掃羅信心的試驗。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撒上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13:8)</a:t>
            </a:r>
          </a:p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zh-TW" altLang="en-US" sz="2400" dirty="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耶穌的遲延，是對馬大、馬利亞信心的試驗。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約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11:17)</a:t>
            </a:r>
          </a:p>
        </p:txBody>
      </p:sp>
      <p:sp>
        <p:nvSpPr>
          <p:cNvPr id="634884" name="Text Box 4"/>
          <p:cNvSpPr txBox="1">
            <a:spLocks noChangeArrowheads="1"/>
          </p:cNvSpPr>
          <p:nvPr/>
        </p:nvSpPr>
        <p:spPr bwMode="auto">
          <a:xfrm>
            <a:off x="2135188" y="404813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摩西的遲延</a:t>
            </a:r>
          </a:p>
        </p:txBody>
      </p:sp>
    </p:spTree>
    <p:extLst>
      <p:ext uri="{BB962C8B-B14F-4D97-AF65-F5344CB8AC3E}">
        <p14:creationId xmlns:p14="http://schemas.microsoft.com/office/powerpoint/2010/main" val="198992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44" name="Rectangle 12" descr="Purple mesh"/>
          <p:cNvSpPr>
            <a:spLocks noChangeArrowheads="1"/>
          </p:cNvSpPr>
          <p:nvPr/>
        </p:nvSpPr>
        <p:spPr bwMode="auto">
          <a:xfrm>
            <a:off x="1524001" y="1"/>
            <a:ext cx="2555875" cy="9810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632836" name="Rectangle 4"/>
          <p:cNvSpPr>
            <a:spLocks noChangeArrowheads="1"/>
          </p:cNvSpPr>
          <p:nvPr/>
        </p:nvSpPr>
        <p:spPr bwMode="auto">
          <a:xfrm>
            <a:off x="2120900" y="1177926"/>
            <a:ext cx="6567488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>
                    <a:alpha val="7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摩西便懇求耶和華─他的神說：「耶和華啊，你為什麼向你的百姓發烈怒呢？這百姓是你用大力和大能的手從埃及地領出來的。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為什麼使埃及人議論說他領他們出去，是要降禍與他們，把他們殺在山中，將他們從地上除滅？求你轉意，不發你的烈怒；後悔，不降禍與你的百姓。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求你記念你的僕人亞伯拉罕、以撒、以色列。你曾指著自己起誓說：</a:t>
            </a:r>
            <a:r>
              <a:rPr lang="en-US" altLang="zh-TW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『</a:t>
            </a:r>
            <a:r>
              <a:rPr lang="zh-TW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我必使你們的後裔像天上的星那樣多，並且我所應許的這全地，必給你們的後裔，他們要永遠承受為業。</a:t>
            </a:r>
            <a:r>
              <a:rPr lang="en-US" altLang="zh-TW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』</a:t>
            </a:r>
            <a:r>
              <a:rPr lang="zh-TW" altLang="en-US" sz="2400" dirty="0" smtClean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」</a:t>
            </a:r>
            <a:r>
              <a:rPr lang="en-US" altLang="zh-TW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出</a:t>
            </a:r>
            <a:r>
              <a:rPr lang="en-US" altLang="zh-TW" sz="2400" dirty="0" smtClean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32:1</a:t>
            </a:r>
            <a:r>
              <a:rPr lang="en-US" altLang="zh-CN" sz="2400" dirty="0" smtClean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1-14</a:t>
            </a:r>
            <a:r>
              <a:rPr lang="en-US" altLang="zh-TW" sz="2400" dirty="0" smtClean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)</a:t>
            </a:r>
            <a:endParaRPr lang="zh-TW" altLang="en-US" sz="2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32837" name="Text Box 5"/>
          <p:cNvSpPr txBox="1">
            <a:spLocks noChangeArrowheads="1"/>
          </p:cNvSpPr>
          <p:nvPr/>
        </p:nvSpPr>
        <p:spPr bwMode="auto">
          <a:xfrm>
            <a:off x="2135188" y="404813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摩西的代求</a:t>
            </a:r>
          </a:p>
        </p:txBody>
      </p:sp>
      <p:sp>
        <p:nvSpPr>
          <p:cNvPr id="632838" name="AutoShape 6"/>
          <p:cNvSpPr>
            <a:spLocks/>
          </p:cNvSpPr>
          <p:nvPr/>
        </p:nvSpPr>
        <p:spPr bwMode="auto">
          <a:xfrm>
            <a:off x="8543925" y="1412876"/>
            <a:ext cx="215900" cy="1008063"/>
          </a:xfrm>
          <a:prstGeom prst="rightBrace">
            <a:avLst>
              <a:gd name="adj1" fmla="val 38909"/>
              <a:gd name="adj2" fmla="val 50000"/>
            </a:avLst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632839" name="AutoShape 7"/>
          <p:cNvSpPr>
            <a:spLocks/>
          </p:cNvSpPr>
          <p:nvPr/>
        </p:nvSpPr>
        <p:spPr bwMode="auto">
          <a:xfrm>
            <a:off x="8543925" y="2779714"/>
            <a:ext cx="215900" cy="1584325"/>
          </a:xfrm>
          <a:prstGeom prst="rightBrace">
            <a:avLst>
              <a:gd name="adj1" fmla="val 61152"/>
              <a:gd name="adj2" fmla="val 50000"/>
            </a:avLst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632840" name="AutoShape 8"/>
          <p:cNvSpPr>
            <a:spLocks/>
          </p:cNvSpPr>
          <p:nvPr/>
        </p:nvSpPr>
        <p:spPr bwMode="auto">
          <a:xfrm>
            <a:off x="8543925" y="4652964"/>
            <a:ext cx="215900" cy="1584325"/>
          </a:xfrm>
          <a:prstGeom prst="rightBrace">
            <a:avLst>
              <a:gd name="adj1" fmla="val 61152"/>
              <a:gd name="adj2" fmla="val 50000"/>
            </a:avLst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632841" name="Text Box 9"/>
          <p:cNvSpPr txBox="1">
            <a:spLocks noChangeArrowheads="1"/>
          </p:cNvSpPr>
          <p:nvPr/>
        </p:nvSpPr>
        <p:spPr bwMode="auto">
          <a:xfrm>
            <a:off x="8883650" y="1674813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CC0000"/>
                </a:solidFill>
                <a:ea typeface="SimHei" panose="02010609060101010101" pitchFamily="49" charset="-122"/>
              </a:rPr>
              <a:t>神的百姓</a:t>
            </a:r>
          </a:p>
        </p:txBody>
      </p:sp>
      <p:sp>
        <p:nvSpPr>
          <p:cNvPr id="632842" name="Text Box 10"/>
          <p:cNvSpPr txBox="1">
            <a:spLocks noChangeArrowheads="1"/>
          </p:cNvSpPr>
          <p:nvPr/>
        </p:nvSpPr>
        <p:spPr bwMode="auto">
          <a:xfrm>
            <a:off x="8869363" y="3330575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CC0000"/>
                </a:solidFill>
                <a:ea typeface="SimHei" panose="02010609060101010101" pitchFamily="49" charset="-122"/>
              </a:rPr>
              <a:t>神的名聲</a:t>
            </a:r>
          </a:p>
        </p:txBody>
      </p:sp>
      <p:sp>
        <p:nvSpPr>
          <p:cNvPr id="632843" name="Text Box 11"/>
          <p:cNvSpPr txBox="1">
            <a:spLocks noChangeArrowheads="1"/>
          </p:cNvSpPr>
          <p:nvPr/>
        </p:nvSpPr>
        <p:spPr bwMode="auto">
          <a:xfrm>
            <a:off x="8869363" y="5203825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CC0000"/>
                </a:solidFill>
                <a:ea typeface="SimHei" panose="02010609060101010101" pitchFamily="49" charset="-122"/>
              </a:rPr>
              <a:t>神的誓言</a:t>
            </a:r>
          </a:p>
        </p:txBody>
      </p:sp>
      <p:sp>
        <p:nvSpPr>
          <p:cNvPr id="632848" name="AutoShape 16"/>
          <p:cNvSpPr>
            <a:spLocks noChangeArrowheads="1"/>
          </p:cNvSpPr>
          <p:nvPr/>
        </p:nvSpPr>
        <p:spPr bwMode="auto">
          <a:xfrm>
            <a:off x="4440238" y="2349500"/>
            <a:ext cx="2881312" cy="1728788"/>
          </a:xfrm>
          <a:prstGeom prst="wedgeEllipseCallout">
            <a:avLst>
              <a:gd name="adj1" fmla="val -32532"/>
              <a:gd name="adj2" fmla="val 6662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神和摩西談心所透露的話</a:t>
            </a:r>
            <a:r>
              <a:rPr lang="en-US" altLang="zh-TW" sz="2400">
                <a:latin typeface="SimHei" panose="02010609060101010101" pitchFamily="49" charset="-122"/>
                <a:ea typeface="SimHei" panose="02010609060101010101" pitchFamily="49" charset="-122"/>
              </a:rPr>
              <a:t>!?</a:t>
            </a:r>
          </a:p>
        </p:txBody>
      </p:sp>
    </p:spTree>
    <p:extLst>
      <p:ext uri="{BB962C8B-B14F-4D97-AF65-F5344CB8AC3E}">
        <p14:creationId xmlns:p14="http://schemas.microsoft.com/office/powerpoint/2010/main" val="24290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8" grpId="0" animBg="1"/>
      <p:bldP spid="632839" grpId="0" animBg="1"/>
      <p:bldP spid="632840" grpId="0" animBg="1"/>
      <p:bldP spid="632841" grpId="0"/>
      <p:bldP spid="632842" grpId="0"/>
      <p:bldP spid="632843" grpId="0"/>
      <p:bldP spid="6328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 descr="Purple mesh"/>
          <p:cNvSpPr>
            <a:spLocks noChangeArrowheads="1"/>
          </p:cNvSpPr>
          <p:nvPr/>
        </p:nvSpPr>
        <p:spPr bwMode="auto">
          <a:xfrm>
            <a:off x="1524001" y="1"/>
            <a:ext cx="2555875" cy="9810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649219" name="Rectangle 3"/>
          <p:cNvSpPr>
            <a:spLocks noChangeArrowheads="1"/>
          </p:cNvSpPr>
          <p:nvPr/>
        </p:nvSpPr>
        <p:spPr bwMode="auto">
          <a:xfrm>
            <a:off x="2120900" y="1177926"/>
            <a:ext cx="6567488" cy="518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>
                    <a:alpha val="7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摩西便懇求耶和華─他的神說：「耶和華啊，你為什麼向你的百姓發烈怒呢？這百姓是你用大力和大能的手從埃及地領出來的。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為什麼使埃及人議論說他領他們出去，是要降禍與他們，把他們殺在山中，將他們從地上除滅？求你轉意，不發你的烈怒；後悔，不降禍與你的百姓。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求你記念你的僕人亞伯拉罕、以撒、以色列。你曾指著自己起誓說：</a:t>
            </a:r>
            <a:r>
              <a:rPr lang="en-US" altLang="zh-TW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『</a:t>
            </a: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我必使你們的後裔像天上的星那樣多，並且我所應許的這全地，必給你們的後裔，他們要永遠承受為業。</a:t>
            </a:r>
            <a:r>
              <a:rPr lang="en-US" altLang="zh-TW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』</a:t>
            </a: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」</a:t>
            </a:r>
          </a:p>
        </p:txBody>
      </p:sp>
      <p:sp>
        <p:nvSpPr>
          <p:cNvPr id="649220" name="Text Box 4"/>
          <p:cNvSpPr txBox="1">
            <a:spLocks noChangeArrowheads="1"/>
          </p:cNvSpPr>
          <p:nvPr/>
        </p:nvSpPr>
        <p:spPr bwMode="auto">
          <a:xfrm>
            <a:off x="2135188" y="404813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摩西的代求</a:t>
            </a:r>
          </a:p>
        </p:txBody>
      </p:sp>
      <p:sp>
        <p:nvSpPr>
          <p:cNvPr id="649221" name="AutoShape 5"/>
          <p:cNvSpPr>
            <a:spLocks/>
          </p:cNvSpPr>
          <p:nvPr/>
        </p:nvSpPr>
        <p:spPr bwMode="auto">
          <a:xfrm>
            <a:off x="8543925" y="1412876"/>
            <a:ext cx="215900" cy="1008063"/>
          </a:xfrm>
          <a:prstGeom prst="rightBrace">
            <a:avLst>
              <a:gd name="adj1" fmla="val 38909"/>
              <a:gd name="adj2" fmla="val 50000"/>
            </a:avLst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649222" name="AutoShape 6"/>
          <p:cNvSpPr>
            <a:spLocks/>
          </p:cNvSpPr>
          <p:nvPr/>
        </p:nvSpPr>
        <p:spPr bwMode="auto">
          <a:xfrm>
            <a:off x="8543925" y="2779714"/>
            <a:ext cx="215900" cy="1584325"/>
          </a:xfrm>
          <a:prstGeom prst="rightBrace">
            <a:avLst>
              <a:gd name="adj1" fmla="val 61152"/>
              <a:gd name="adj2" fmla="val 50000"/>
            </a:avLst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649223" name="AutoShape 7"/>
          <p:cNvSpPr>
            <a:spLocks/>
          </p:cNvSpPr>
          <p:nvPr/>
        </p:nvSpPr>
        <p:spPr bwMode="auto">
          <a:xfrm>
            <a:off x="8543925" y="4652964"/>
            <a:ext cx="215900" cy="1584325"/>
          </a:xfrm>
          <a:prstGeom prst="rightBrace">
            <a:avLst>
              <a:gd name="adj1" fmla="val 61152"/>
              <a:gd name="adj2" fmla="val 50000"/>
            </a:avLst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649224" name="Text Box 8"/>
          <p:cNvSpPr txBox="1">
            <a:spLocks noChangeArrowheads="1"/>
          </p:cNvSpPr>
          <p:nvPr/>
        </p:nvSpPr>
        <p:spPr bwMode="auto">
          <a:xfrm>
            <a:off x="8883650" y="1674813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CC0000"/>
                </a:solidFill>
                <a:ea typeface="SimHei" panose="02010609060101010101" pitchFamily="49" charset="-122"/>
              </a:rPr>
              <a:t>神的百姓</a:t>
            </a:r>
          </a:p>
        </p:txBody>
      </p:sp>
      <p:sp>
        <p:nvSpPr>
          <p:cNvPr id="649225" name="Text Box 9"/>
          <p:cNvSpPr txBox="1">
            <a:spLocks noChangeArrowheads="1"/>
          </p:cNvSpPr>
          <p:nvPr/>
        </p:nvSpPr>
        <p:spPr bwMode="auto">
          <a:xfrm>
            <a:off x="8869363" y="3330575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CC0000"/>
                </a:solidFill>
                <a:ea typeface="SimHei" panose="02010609060101010101" pitchFamily="49" charset="-122"/>
              </a:rPr>
              <a:t>神的名聲</a:t>
            </a:r>
          </a:p>
        </p:txBody>
      </p:sp>
      <p:sp>
        <p:nvSpPr>
          <p:cNvPr id="649226" name="Text Box 10"/>
          <p:cNvSpPr txBox="1">
            <a:spLocks noChangeArrowheads="1"/>
          </p:cNvSpPr>
          <p:nvPr/>
        </p:nvSpPr>
        <p:spPr bwMode="auto">
          <a:xfrm>
            <a:off x="8869363" y="5203825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CC0000"/>
                </a:solidFill>
                <a:ea typeface="SimHei" panose="02010609060101010101" pitchFamily="49" charset="-122"/>
              </a:rPr>
              <a:t>神的誓言</a:t>
            </a:r>
          </a:p>
        </p:txBody>
      </p:sp>
      <p:sp>
        <p:nvSpPr>
          <p:cNvPr id="649227" name="Text Box 11" descr="blue-marble2"/>
          <p:cNvSpPr txBox="1">
            <a:spLocks noChangeArrowheads="1"/>
          </p:cNvSpPr>
          <p:nvPr/>
        </p:nvSpPr>
        <p:spPr bwMode="auto">
          <a:xfrm>
            <a:off x="9120189" y="2241551"/>
            <a:ext cx="803275" cy="466725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慈愛</a:t>
            </a:r>
          </a:p>
        </p:txBody>
      </p:sp>
      <p:sp>
        <p:nvSpPr>
          <p:cNvPr id="649228" name="Text Box 12" descr="blue-marble2"/>
          <p:cNvSpPr txBox="1">
            <a:spLocks noChangeArrowheads="1"/>
          </p:cNvSpPr>
          <p:nvPr/>
        </p:nvSpPr>
        <p:spPr bwMode="auto">
          <a:xfrm>
            <a:off x="9120189" y="3933826"/>
            <a:ext cx="803275" cy="466725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榮耀</a:t>
            </a:r>
          </a:p>
        </p:txBody>
      </p:sp>
      <p:sp>
        <p:nvSpPr>
          <p:cNvPr id="649229" name="Text Box 13" descr="blue-marble2"/>
          <p:cNvSpPr txBox="1">
            <a:spLocks noChangeArrowheads="1"/>
          </p:cNvSpPr>
          <p:nvPr/>
        </p:nvSpPr>
        <p:spPr bwMode="auto">
          <a:xfrm>
            <a:off x="9120189" y="5805489"/>
            <a:ext cx="803275" cy="466725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信實</a:t>
            </a:r>
          </a:p>
        </p:txBody>
      </p:sp>
    </p:spTree>
    <p:extLst>
      <p:ext uri="{BB962C8B-B14F-4D97-AF65-F5344CB8AC3E}">
        <p14:creationId xmlns:p14="http://schemas.microsoft.com/office/powerpoint/2010/main" val="4859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9227" grpId="0" animBg="1"/>
      <p:bldP spid="649228" grpId="0" animBg="1"/>
      <p:bldP spid="6492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 descr="red-marble"/>
          <p:cNvSpPr>
            <a:spLocks noChangeArrowheads="1"/>
          </p:cNvSpPr>
          <p:nvPr/>
        </p:nvSpPr>
        <p:spPr bwMode="auto">
          <a:xfrm>
            <a:off x="1524001" y="1"/>
            <a:ext cx="2798763" cy="9810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643075" name="Rectangle 3"/>
          <p:cNvSpPr>
            <a:spLocks noChangeArrowheads="1"/>
          </p:cNvSpPr>
          <p:nvPr/>
        </p:nvSpPr>
        <p:spPr bwMode="auto">
          <a:xfrm>
            <a:off x="2120900" y="1177926"/>
            <a:ext cx="7505700" cy="4191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>
                    <a:alpha val="7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摩西轉身下山，手裡拿著兩塊法版。這版是兩面寫的，這面那面都有字，是神的工作，字是神寫的，刻在版上。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出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32:15-16)</a:t>
            </a:r>
          </a:p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摩西挨近營前就看見牛犢，又看見人跳舞，便發烈怒，把兩塊版扔在山下摔碎了。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出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32:19)</a:t>
            </a:r>
          </a:p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en-US" altLang="zh-TW" sz="240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zh-TW" altLang="en-US" sz="240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摩西明白重要的是與神關係的實質，不是聖物。</a:t>
            </a:r>
          </a:p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zh-TW" altLang="en-US" sz="240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聖物還包括：約櫃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撒上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4:3)</a:t>
            </a:r>
            <a:r>
              <a:rPr lang="zh-TW" altLang="en-US" sz="240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、銅蛇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王下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18:4)</a:t>
            </a:r>
            <a:r>
              <a:rPr lang="zh-TW" altLang="en-US" sz="240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、以弗得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士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8:27)</a:t>
            </a:r>
            <a:r>
              <a:rPr lang="zh-TW" altLang="en-US" sz="240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、聖殿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王上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9:7)</a:t>
            </a:r>
            <a:r>
              <a:rPr lang="en-US" altLang="zh-TW" sz="2400">
                <a:solidFill>
                  <a:srgbClr val="6633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 …</a:t>
            </a:r>
          </a:p>
        </p:txBody>
      </p:sp>
      <p:sp>
        <p:nvSpPr>
          <p:cNvPr id="643076" name="Text Box 4"/>
          <p:cNvSpPr txBox="1">
            <a:spLocks noChangeArrowheads="1"/>
          </p:cNvSpPr>
          <p:nvPr/>
        </p:nvSpPr>
        <p:spPr bwMode="auto">
          <a:xfrm>
            <a:off x="2135188" y="404813"/>
            <a:ext cx="201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摩西摔碎法版</a:t>
            </a:r>
          </a:p>
        </p:txBody>
      </p:sp>
    </p:spTree>
    <p:extLst>
      <p:ext uri="{BB962C8B-B14F-4D97-AF65-F5344CB8AC3E}">
        <p14:creationId xmlns:p14="http://schemas.microsoft.com/office/powerpoint/2010/main" val="45740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5937</Words>
  <Application>Microsoft Office PowerPoint</Application>
  <PresentationFormat>Widescreen</PresentationFormat>
  <Paragraphs>318</Paragraphs>
  <Slides>41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2" baseType="lpstr">
      <vt:lpstr>DengXian</vt:lpstr>
      <vt:lpstr>DengXian</vt:lpstr>
      <vt:lpstr>等线 Light</vt:lpstr>
      <vt:lpstr>新細明體</vt:lpstr>
      <vt:lpstr>SimHei</vt:lpstr>
      <vt:lpstr>宋体</vt:lpstr>
      <vt:lpstr>Arial</vt:lpstr>
      <vt:lpstr>Calibri</vt:lpstr>
      <vt:lpstr>Calibri Light</vt:lpstr>
      <vt:lpstr>Wingdings</vt:lpstr>
      <vt:lpstr>Office Theme</vt:lpstr>
      <vt:lpstr>第十二课 约的破坏与重建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思考题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第五课 第十灾与过逾越节</dc:title>
  <dc:creator>Cheryl Franks</dc:creator>
  <cp:lastModifiedBy>jason xiang</cp:lastModifiedBy>
  <cp:revision>83</cp:revision>
  <dcterms:created xsi:type="dcterms:W3CDTF">2021-10-02T16:12:30Z</dcterms:created>
  <dcterms:modified xsi:type="dcterms:W3CDTF">2021-12-05T07:55:56Z</dcterms:modified>
</cp:coreProperties>
</file>