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23"/>
  </p:notesMasterIdLst>
  <p:sldIdLst>
    <p:sldId id="256" r:id="rId2"/>
    <p:sldId id="315" r:id="rId3"/>
    <p:sldId id="302" r:id="rId4"/>
    <p:sldId id="309" r:id="rId5"/>
    <p:sldId id="310" r:id="rId6"/>
    <p:sldId id="303" r:id="rId7"/>
    <p:sldId id="311" r:id="rId8"/>
    <p:sldId id="312" r:id="rId9"/>
    <p:sldId id="313" r:id="rId10"/>
    <p:sldId id="314" r:id="rId11"/>
    <p:sldId id="317" r:id="rId12"/>
    <p:sldId id="318" r:id="rId13"/>
    <p:sldId id="319" r:id="rId14"/>
    <p:sldId id="320" r:id="rId15"/>
    <p:sldId id="322" r:id="rId16"/>
    <p:sldId id="323" r:id="rId17"/>
    <p:sldId id="324" r:id="rId18"/>
    <p:sldId id="325" r:id="rId19"/>
    <p:sldId id="326" r:id="rId20"/>
    <p:sldId id="327" r:id="rId21"/>
    <p:sldId id="328" r:id="rId22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18" autoAdjust="0"/>
    <p:restoredTop sz="95204" autoAdjust="0"/>
  </p:normalViewPr>
  <p:slideViewPr>
    <p:cSldViewPr>
      <p:cViewPr varScale="1">
        <p:scale>
          <a:sx n="83" d="100"/>
          <a:sy n="83" d="100"/>
        </p:scale>
        <p:origin x="1637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55AA4-B3CE-45CA-BD79-A3846D944EEF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CD52F-CEB2-4821-9867-1CFED27A3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78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589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19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5246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9188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6959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1311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4112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884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863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0695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64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3610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7956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62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760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76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0573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303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0483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2369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910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D382FE-92A9-468C-BA68-09E3D24B2DF3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091397"/>
            <a:ext cx="85344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dirty="0">
                <a:solidFill>
                  <a:srgbClr val="FFC000"/>
                </a:solidFill>
              </a:rPr>
              <a:t/>
            </a:r>
            <a:br>
              <a:rPr lang="en-US" altLang="zh-CN" dirty="0">
                <a:solidFill>
                  <a:srgbClr val="FFC000"/>
                </a:solidFill>
              </a:rPr>
            </a:br>
            <a:r>
              <a:rPr lang="en-US" dirty="0">
                <a:solidFill>
                  <a:srgbClr val="FFC000"/>
                </a:solidFill>
              </a:rPr>
              <a:t/>
            </a:r>
            <a:br>
              <a:rPr lang="en-US" dirty="0">
                <a:solidFill>
                  <a:srgbClr val="FFC000"/>
                </a:solidFill>
              </a:rPr>
            </a:br>
            <a:r>
              <a:rPr lang="zh-CN" altLang="en-US" sz="107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何西阿</a:t>
            </a:r>
            <a:r>
              <a:rPr lang="zh-CN" altLang="en-US" sz="10700" dirty="0" smtClean="0">
                <a:solidFill>
                  <a:srgbClr val="FFC000"/>
                </a:solidFill>
                <a:effectLst/>
                <a:latin typeface="+mn-ea"/>
                <a:ea typeface="+mn-ea"/>
              </a:rPr>
              <a:t>书</a:t>
            </a:r>
            <a:endParaRPr lang="en-US" sz="10700" dirty="0">
              <a:solidFill>
                <a:srgbClr val="FFC00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99208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295400"/>
            <a:ext cx="85344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、第四章：以色列民与领袖犯罪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 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和華與這地的居民爭辯、因這地上無誠實、無良善、無人認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識神</a:t>
            </a: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en-US" altLang="zh-CN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 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的民因無知識而滅亡．你棄掉知識、我也必棄掉你、使你不再給我作祭司．你既忘了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你神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的律法、我也必忘記你的兒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女</a:t>
            </a:r>
            <a:r>
              <a:rPr lang="zh-CN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800" b="1" dirty="0" smtClean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endParaRPr lang="en-US" altLang="zh-TW" sz="2800" b="1" dirty="0" smtClean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zh-CN" altLang="en-US" sz="2800" b="1" dirty="0">
                <a:latin typeface="KaiTi" panose="02010609060101010101" pitchFamily="49" charset="-122"/>
                <a:ea typeface="KaiTi" panose="02010609060101010101" pitchFamily="49" charset="-122"/>
              </a:rPr>
              <a:t>讨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论题：</a:t>
            </a:r>
            <a:r>
              <a:rPr lang="en-US" altLang="zh-CN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）神责备以色列从百姓开始，然后到祭司。以色列的百姓和祭司都犯了哪些罪？</a:t>
            </a:r>
            <a:r>
              <a:rPr lang="en-US" altLang="zh-CN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）应用到今天我们的教会，会众和领</a:t>
            </a:r>
            <a:r>
              <a:rPr lang="zh-CN" altLang="en-US" sz="2800" b="1" dirty="0">
                <a:latin typeface="KaiTi" panose="02010609060101010101" pitchFamily="49" charset="-122"/>
                <a:ea typeface="KaiTi" panose="02010609060101010101" pitchFamily="49" charset="-122"/>
              </a:rPr>
              <a:t>袖都犯了哪些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罪，得罪了神？</a:t>
            </a:r>
            <a:endParaRPr lang="en-US" altLang="zh-TW" sz="2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ctr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何西书</a:t>
            </a:r>
            <a:r>
              <a:rPr lang="zh-CN" altLang="en-US" sz="3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十七讲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73096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295400"/>
            <a:ext cx="85344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、第五章：神对以色列民发怒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en-US" altLang="zh-CN" sz="2800" b="1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CN" altLang="en-US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 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眾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祭司阿、要聽我的話。以色列家阿、要留心聽．王家阿、要側耳而聽．審判要臨到你們、因你們在米斯巴如網羅、在他泊山如鋪張的網</a:t>
            </a: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800" b="1" dirty="0" smtClean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endParaRPr lang="en-US" altLang="zh-TW" sz="2800" b="1" dirty="0" smtClean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zh-CN" altLang="en-US" sz="2800" b="1" dirty="0">
                <a:latin typeface="KaiTi" panose="02010609060101010101" pitchFamily="49" charset="-122"/>
                <a:ea typeface="KaiTi" panose="02010609060101010101" pitchFamily="49" charset="-122"/>
              </a:rPr>
              <a:t>讨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论题：</a:t>
            </a:r>
            <a:r>
              <a:rPr lang="en-US" altLang="zh-CN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）神都已经责备以色列，为什么还要发怒，惩罚以色列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r>
              <a:rPr lang="en-US" altLang="zh-CN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）今天，神若责备我们，还会惩罚我们吗？</a:t>
            </a:r>
            <a:endParaRPr lang="en-US" altLang="zh-TW" sz="2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ctr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何西书</a:t>
            </a:r>
            <a:r>
              <a:rPr lang="zh-CN" altLang="en-US" sz="3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十七讲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07917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295400"/>
            <a:ext cx="81534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、第六章：虚假的悔改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CN" altLang="en-US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 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來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罷、我們歸向耶和華．他撕裂我們、也必醫治．他打傷我們、也必纏裹</a:t>
            </a: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en-US" altLang="zh-CN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 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喜愛良善、</a:t>
            </a:r>
            <a:r>
              <a:rPr lang="en-US" altLang="zh-TW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〔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或作憐恤</a:t>
            </a:r>
            <a:r>
              <a:rPr lang="en-US" altLang="zh-TW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〕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不喜愛祭祀、喜愛認識　神、勝於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燔</a:t>
            </a: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800" b="1" dirty="0" smtClean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endParaRPr lang="en-US" altLang="zh-TW" sz="2800" b="1" dirty="0" smtClean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zh-CN" altLang="en-US" sz="2800" b="1" dirty="0">
                <a:latin typeface="KaiTi" panose="02010609060101010101" pitchFamily="49" charset="-122"/>
                <a:ea typeface="KaiTi" panose="02010609060101010101" pitchFamily="49" charset="-122"/>
              </a:rPr>
              <a:t>讨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论题：</a:t>
            </a:r>
            <a:r>
              <a:rPr lang="en-US" altLang="zh-CN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）看到</a:t>
            </a:r>
            <a:r>
              <a:rPr lang="en-US" altLang="zh-CN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1-3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，我们是不是大得欣慰，以色列民悔改了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r>
              <a:rPr lang="en-US" altLang="zh-CN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）可是，神为什么还不满意？</a:t>
            </a:r>
            <a:r>
              <a:rPr lang="en-US" altLang="zh-CN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告诉我们神要的是什么？</a:t>
            </a:r>
            <a:r>
              <a:rPr lang="en-US" altLang="zh-CN" sz="2800" b="1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）应用到今天，神向我们要的悔改是什么？</a:t>
            </a:r>
            <a:endParaRPr lang="en-US" altLang="zh-TW" sz="2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ctr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何西书</a:t>
            </a:r>
            <a:r>
              <a:rPr lang="zh-CN" altLang="en-US" sz="3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十七讲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09043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295400"/>
            <a:ext cx="81534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、第七章：以色列悖逆神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CN" altLang="en-US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 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想醫治以色列的時候、以法蓮的罪孽、和撒瑪利亞的罪惡、就顯露出來．他們行事虛謊、內有賊人入室偷竊、外有強盜成群騷擾</a:t>
            </a: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800" b="1" dirty="0" smtClean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endParaRPr lang="en-US" altLang="zh-TW" sz="2800" b="1" dirty="0" smtClean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zh-CN" altLang="en-US" sz="2800" b="1" dirty="0">
                <a:latin typeface="KaiTi" panose="02010609060101010101" pitchFamily="49" charset="-122"/>
                <a:ea typeface="KaiTi" panose="02010609060101010101" pitchFamily="49" charset="-122"/>
              </a:rPr>
              <a:t>讨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论题：</a:t>
            </a:r>
            <a:r>
              <a:rPr lang="en-US" altLang="zh-CN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）神要医治以色列，却想起他们悖逆的罪。神为什么不能不看以色列悖逆的罪，就医治他们？</a:t>
            </a:r>
            <a:r>
              <a:rPr lang="en-US" altLang="zh-CN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）我们个人和教会要得神的医治，先要做什么？</a:t>
            </a:r>
            <a:endParaRPr lang="en-US" altLang="zh-TW" sz="2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ctr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何西书</a:t>
            </a:r>
            <a:r>
              <a:rPr lang="zh-CN" altLang="en-US" sz="3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十七讲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727065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295400"/>
            <a:ext cx="81534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、第八章：以色列拜偶像的罪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en-US" altLang="zh-CN" sz="2800" b="1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CN" altLang="en-US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5 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撒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瑪利亞阿、耶和華已經丟棄你的牛犢．我的怒氣向拜牛犢的人發作．他們到幾時方能無罪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呢</a:t>
            </a: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endParaRPr lang="en-US" altLang="zh-CN" sz="2800" b="1" dirty="0" smtClean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endParaRPr lang="en-US" altLang="zh-TW" sz="2800" b="1" dirty="0" smtClean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zh-CN" altLang="en-US" sz="2800" b="1" dirty="0">
                <a:latin typeface="KaiTi" panose="02010609060101010101" pitchFamily="49" charset="-122"/>
                <a:ea typeface="KaiTi" panose="02010609060101010101" pitchFamily="49" charset="-122"/>
              </a:rPr>
              <a:t>讨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论题：北国以色列从耶罗波安开始，就陷在拜金牛犊的罪，直到亡国，也没有摆脱。我们这个时代，基督徒都有哪些拜偶像的罪？</a:t>
            </a:r>
            <a:endParaRPr lang="en-US" altLang="zh-TW" sz="2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ctr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何西书</a:t>
            </a:r>
            <a:r>
              <a:rPr lang="zh-CN" altLang="en-US" sz="3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十七讲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41578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295400"/>
            <a:ext cx="81534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、第九章：宣告对以色列的审判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en-US" altLang="zh-CN" sz="2800" b="1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CN" altLang="en-US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他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們必不得住耶和華的地、以法蓮卻要歸回埃及、必在亞述喫不潔淨的食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物</a:t>
            </a:r>
            <a:r>
              <a:rPr lang="zh-CN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800" b="1" dirty="0" smtClean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endParaRPr lang="en-US" altLang="zh-TW" sz="2800" b="1" dirty="0" smtClean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zh-CN" altLang="en-US" sz="2800" b="1" dirty="0">
                <a:latin typeface="KaiTi" panose="02010609060101010101" pitchFamily="49" charset="-122"/>
                <a:ea typeface="KaiTi" panose="02010609060101010101" pitchFamily="49" charset="-122"/>
              </a:rPr>
              <a:t>讨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论题：历史上，北国以色列和南国犹大何时才摆脱拜金牛犊和有形偶像的罪呢？被掳之后。请思想，神为何要用亡国与被掳为奴这种方式对待以色列？这我们什么样的惊醒？</a:t>
            </a:r>
            <a:endParaRPr lang="en-US" altLang="zh-TW" sz="2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ctr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何西书</a:t>
            </a:r>
            <a:r>
              <a:rPr lang="zh-CN" altLang="en-US" sz="3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十七讲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31443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295400"/>
            <a:ext cx="81534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、第十章：以色列的刑罚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CN" altLang="en-US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6-</a:t>
            </a:r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人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必將牛犢帶到亞述、當作禮物、獻給耶雷布王．以法蓮必蒙羞、以色列必因自己的計謀慚愧</a:t>
            </a: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至於撒瑪利亞、他的王必滅沒、如水面的沫子一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樣</a:t>
            </a: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800" b="1" dirty="0" smtClean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endParaRPr lang="en-US" altLang="zh-TW" sz="2800" b="1" dirty="0" smtClean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zh-CN" altLang="en-US" sz="2800" b="1" dirty="0">
                <a:latin typeface="KaiTi" panose="02010609060101010101" pitchFamily="49" charset="-122"/>
                <a:ea typeface="KaiTi" panose="02010609060101010101" pitchFamily="49" charset="-122"/>
              </a:rPr>
              <a:t>讨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论题：金牛犊代表北国的国教，是以色列人所依靠的物；王是一国之主，是以色列人所依靠的人。神为什么要把这两样都灭掉？今天，我们有没有依靠神以外的人或物？若有的话，以色列人的历史给我们什么警戒？</a:t>
            </a:r>
            <a:endParaRPr lang="en-US" altLang="zh-TW" sz="2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ctr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何西书</a:t>
            </a:r>
            <a:r>
              <a:rPr lang="zh-CN" altLang="en-US" sz="3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十七讲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04044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295400"/>
            <a:ext cx="8153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13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、第十一章：神不变的慈爱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CN" altLang="en-US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8 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法蓮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哪</a:t>
            </a: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怎能捨棄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</a:t>
            </a: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色列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阿</a:t>
            </a: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怎能棄絕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</a:t>
            </a: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怎能使你如押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瑪</a:t>
            </a: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怎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能使你如洗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扁</a:t>
            </a: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endParaRPr lang="en-US" altLang="zh-CN" sz="2800" b="1" dirty="0" smtClean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endParaRPr lang="en-US" altLang="zh-TW" sz="2800" b="1" dirty="0" smtClean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zh-CN" altLang="en-US" sz="2800" b="1" dirty="0">
                <a:latin typeface="KaiTi" panose="02010609060101010101" pitchFamily="49" charset="-122"/>
                <a:ea typeface="KaiTi" panose="02010609060101010101" pitchFamily="49" charset="-122"/>
              </a:rPr>
              <a:t>讨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论题：爱能医治罪恶带来的伤</a:t>
            </a:r>
            <a:r>
              <a:rPr lang="zh-CN" altLang="en-US" sz="2800" b="1" dirty="0">
                <a:latin typeface="KaiTi" panose="02010609060101010101" pitchFamily="49" charset="-122"/>
                <a:ea typeface="KaiTi" panose="02010609060101010101" pitchFamily="49" charset="-122"/>
              </a:rPr>
              <a:t>害与心灵的饥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渴。神怎样用爱来医治以色列？</a:t>
            </a:r>
            <a:endParaRPr lang="en-US" altLang="zh-TW" sz="2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ctr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何西书</a:t>
            </a:r>
            <a:r>
              <a:rPr lang="zh-CN" altLang="en-US" sz="3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十七讲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418202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295400"/>
            <a:ext cx="81534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14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、第十二章：以色列社会的堕落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CN" altLang="en-US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 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法蓮喫風、且追趕東風．時常增添虛謊和強暴．與亞述立約、把油送到埃及</a:t>
            </a: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endParaRPr lang="en-US" altLang="zh-CN" sz="2800" b="1" dirty="0" smtClean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endParaRPr lang="en-US" altLang="zh-TW" sz="2800" b="1" dirty="0" smtClean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zh-CN" altLang="en-US" sz="2800" b="1" dirty="0">
                <a:latin typeface="KaiTi" panose="02010609060101010101" pitchFamily="49" charset="-122"/>
                <a:ea typeface="KaiTi" panose="02010609060101010101" pitchFamily="49" charset="-122"/>
              </a:rPr>
              <a:t>讨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论题：罪因一人入了世界，玷污了人的世界的每个层面，包括信仰、道德和社会。从这一章看，以色列社会的问题是什么？今天，我们的社会有没有同样或类似的问题？</a:t>
            </a:r>
            <a:endParaRPr lang="en-US" altLang="zh-TW" sz="2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ctr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何西书</a:t>
            </a:r>
            <a:r>
              <a:rPr lang="zh-CN" altLang="en-US" sz="3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十七讲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954598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295400"/>
            <a:ext cx="81534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15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、第十三章：预言以色列亡国被掳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13</a:t>
            </a:r>
            <a:r>
              <a:rPr lang="zh-CN" altLang="en-US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 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從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前以法蓮說話、人都戰兢、他在以色列中居處高位、但他在事奉巴力的事上犯罪就死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了</a:t>
            </a: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800" b="1" dirty="0" smtClean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endParaRPr lang="en-US" altLang="zh-TW" sz="2800" b="1" dirty="0" smtClean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zh-CN" altLang="en-US" sz="2800" b="1" dirty="0">
                <a:latin typeface="KaiTi" panose="02010609060101010101" pitchFamily="49" charset="-122"/>
                <a:ea typeface="KaiTi" panose="02010609060101010101" pitchFamily="49" charset="-122"/>
              </a:rPr>
              <a:t>讨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论题：迦南地处欧亚非的交通要道，自古就是列强逐鹿的地方，以色列在夹缝中求生存。在人看，以色列灭亡似乎是必然的。这段（章）经文告诉我们，以以法莲为代表的以色列灭亡的真正原因是什么？给我们什么样的警示？</a:t>
            </a:r>
            <a:endParaRPr lang="en-US" altLang="zh-TW" sz="2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ctr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何西书</a:t>
            </a:r>
            <a:r>
              <a:rPr lang="zh-CN" altLang="en-US" sz="3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十七讲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78707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990600"/>
            <a:ext cx="7924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srgbClr val="FFC000"/>
                </a:solidFill>
                <a:latin typeface="+mn-ea"/>
                <a:cs typeface="Times New Roman" panose="02020603050405020304" pitchFamily="18" charset="0"/>
              </a:rPr>
              <a:t>老</a:t>
            </a:r>
            <a:r>
              <a:rPr lang="zh-CN" altLang="en-US" sz="3200" b="1" dirty="0" smtClean="0">
                <a:solidFill>
                  <a:srgbClr val="FFC000"/>
                </a:solidFill>
                <a:latin typeface="+mn-ea"/>
                <a:cs typeface="Times New Roman" panose="02020603050405020304" pitchFamily="18" charset="0"/>
              </a:rPr>
              <a:t>师：筱益、红波、则贤、陶源</a:t>
            </a:r>
            <a:endParaRPr lang="en-US" altLang="zh-CN" sz="3200" b="1" dirty="0" smtClean="0">
              <a:solidFill>
                <a:srgbClr val="FFC000"/>
              </a:solidFill>
              <a:latin typeface="+mn-ea"/>
              <a:cs typeface="Times New Roman" panose="02020603050405020304" pitchFamily="18" charset="0"/>
            </a:endParaRPr>
          </a:p>
          <a:p>
            <a:endParaRPr lang="en-US" altLang="zh-CN" sz="3200" b="1" dirty="0" smtClean="0">
              <a:solidFill>
                <a:srgbClr val="FFC000"/>
              </a:solidFill>
              <a:latin typeface="+mn-ea"/>
              <a:cs typeface="Times New Roman" panose="02020603050405020304" pitchFamily="18" charset="0"/>
            </a:endParaRPr>
          </a:p>
          <a:p>
            <a:r>
              <a:rPr lang="zh-CN" altLang="en-US" sz="3200" b="1" dirty="0">
                <a:solidFill>
                  <a:srgbClr val="FFC000"/>
                </a:solidFill>
                <a:latin typeface="+mn-ea"/>
                <a:cs typeface="Times New Roman" panose="02020603050405020304" pitchFamily="18" charset="0"/>
              </a:rPr>
              <a:t>学</a:t>
            </a:r>
            <a:r>
              <a:rPr lang="zh-CN" altLang="en-US" sz="3200" b="1" dirty="0" smtClean="0">
                <a:solidFill>
                  <a:srgbClr val="FFC000"/>
                </a:solidFill>
                <a:latin typeface="+mn-ea"/>
                <a:cs typeface="Times New Roman" panose="02020603050405020304" pitchFamily="18" charset="0"/>
              </a:rPr>
              <a:t>员：弟兄姐妹</a:t>
            </a:r>
            <a:endParaRPr lang="en-US" altLang="zh-CN" sz="3200" b="1" dirty="0" smtClean="0">
              <a:solidFill>
                <a:srgbClr val="FFC000"/>
              </a:solidFill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1053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295400"/>
            <a:ext cx="81534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16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、第十四章：呼吁以色列民悔改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14</a:t>
            </a:r>
            <a:r>
              <a:rPr lang="zh-CN" altLang="en-US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2-3 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當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歸向耶和華、用言語禱告他說、求你除淨罪孽、悅納善行、這樣、我們就把嘴唇的祭代替牛犢獻上</a:t>
            </a: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我們不向亞述求救．不騎埃及的馬．也不再對我們手所造的說、你是我們的　神、因為孤兒在你耶和華那裡得蒙憐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憫</a:t>
            </a: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800" dirty="0" smtClean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endParaRPr lang="en-US" altLang="zh-TW" sz="2800" b="1" dirty="0" smtClean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zh-CN" altLang="en-US" sz="2800" b="1" dirty="0">
                <a:latin typeface="KaiTi" panose="02010609060101010101" pitchFamily="49" charset="-122"/>
                <a:ea typeface="KaiTi" panose="02010609060101010101" pitchFamily="49" charset="-122"/>
              </a:rPr>
              <a:t>讨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论题：面对国家沉疴宿疾、即将灭亡的重症，神借着先知开的处方是什么？今天，我们国家和教会有何病症？要什么样的处方？</a:t>
            </a:r>
            <a:endParaRPr lang="en-US" altLang="zh-TW" sz="2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ctr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何西书</a:t>
            </a:r>
            <a:r>
              <a:rPr lang="zh-CN" altLang="en-US" sz="3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十七讲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095990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295400"/>
            <a:ext cx="8153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17</a:t>
            </a:r>
            <a:r>
              <a:rPr lang="zh-CN" altLang="en-US" sz="3200" smtClean="0">
                <a:latin typeface="KaiTi" panose="02010609060101010101" pitchFamily="49" charset="-122"/>
                <a:ea typeface="KaiTi" panose="02010609060101010101" pitchFamily="49" charset="-122"/>
              </a:rPr>
              <a:t>、全书总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结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ctr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何西书</a:t>
            </a:r>
            <a:r>
              <a:rPr lang="zh-CN" altLang="en-US" sz="3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十七讲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07306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990600"/>
            <a:ext cx="7924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>
                <a:latin typeface="+mn-ea"/>
              </a:rPr>
              <a:t>一个老是犯罪的人可以得到神的爱吗？</a:t>
            </a:r>
            <a:endParaRPr lang="en-US" altLang="zh-CN" sz="3200" dirty="0" smtClean="0">
              <a:latin typeface="+mn-ea"/>
            </a:endParaRPr>
          </a:p>
          <a:p>
            <a:endParaRPr lang="en-US" altLang="zh-CN" sz="3200" dirty="0" smtClean="0">
              <a:latin typeface="+mn-ea"/>
            </a:endParaRPr>
          </a:p>
          <a:p>
            <a:r>
              <a:rPr lang="zh-CN" altLang="en-US" sz="3200" b="1" dirty="0" smtClean="0">
                <a:solidFill>
                  <a:srgbClr val="FFC000"/>
                </a:solidFill>
                <a:latin typeface="+mn-ea"/>
                <a:cs typeface="Times New Roman" panose="02020603050405020304" pitchFamily="18" charset="0"/>
              </a:rPr>
              <a:t>神让先知何西阿娶了一个淫乱的妇人为妻、收纳了她从淫乱生的孩子、并在妇人离弃他之后赎回妇人。借着先知痛苦的婚姻故事，神告诉世人一个信息：</a:t>
            </a:r>
            <a:r>
              <a:rPr lang="zh-CN" altLang="en-US" sz="3200" b="1" dirty="0">
                <a:solidFill>
                  <a:srgbClr val="FFC000"/>
                </a:solidFill>
                <a:latin typeface="+mn-ea"/>
                <a:cs typeface="Times New Roman" panose="02020603050405020304" pitchFamily="18" charset="0"/>
              </a:rPr>
              <a:t>在</a:t>
            </a:r>
            <a:r>
              <a:rPr lang="zh-CN" altLang="en-US" sz="3200" b="1" dirty="0" smtClean="0">
                <a:solidFill>
                  <a:srgbClr val="FFC000"/>
                </a:solidFill>
                <a:latin typeface="+mn-ea"/>
                <a:cs typeface="Times New Roman" panose="02020603050405020304" pitchFamily="18" charset="0"/>
              </a:rPr>
              <a:t>他有救赎的爱！</a:t>
            </a:r>
            <a:endParaRPr lang="en-US" altLang="zh-CN" sz="3200" b="1" dirty="0" smtClean="0">
              <a:solidFill>
                <a:srgbClr val="FFC000"/>
              </a:solidFill>
              <a:latin typeface="+mn-ea"/>
              <a:cs typeface="Times New Roman" panose="02020603050405020304" pitchFamily="18" charset="0"/>
            </a:endParaRPr>
          </a:p>
          <a:p>
            <a:endParaRPr lang="en-US" altLang="zh-CN" sz="3200" b="1" dirty="0">
              <a:solidFill>
                <a:srgbClr val="FFC000"/>
              </a:solidFill>
              <a:latin typeface="+mn-ea"/>
              <a:cs typeface="Times New Roman" panose="02020603050405020304" pitchFamily="18" charset="0"/>
            </a:endParaRPr>
          </a:p>
          <a:p>
            <a:r>
              <a:rPr lang="zh-CN" altLang="en-US" sz="3200" b="1" dirty="0" smtClean="0">
                <a:solidFill>
                  <a:srgbClr val="FFC000"/>
                </a:solidFill>
                <a:latin typeface="+mn-ea"/>
                <a:cs typeface="Times New Roman" panose="02020603050405020304" pitchFamily="18" charset="0"/>
              </a:rPr>
              <a:t>罪带来伤害，不管多大多深，救赎的爱都能医治。</a:t>
            </a:r>
            <a:endParaRPr lang="en-US" altLang="zh-CN" sz="3200" b="1" dirty="0" smtClean="0">
              <a:solidFill>
                <a:srgbClr val="FFC000"/>
              </a:solidFill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385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990600"/>
            <a:ext cx="7924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>
                <a:latin typeface="+mn-ea"/>
              </a:rPr>
              <a:t>怎么学习神的话语，包括何西阿书？</a:t>
            </a:r>
            <a:endParaRPr lang="en-US" altLang="zh-CN" sz="3200" dirty="0" smtClean="0">
              <a:latin typeface="+mn-ea"/>
            </a:endParaRPr>
          </a:p>
          <a:p>
            <a:endParaRPr lang="en-US" altLang="zh-CN" sz="3200" dirty="0" smtClean="0">
              <a:latin typeface="+mn-ea"/>
            </a:endParaRPr>
          </a:p>
          <a:p>
            <a:r>
              <a:rPr lang="zh-CN" altLang="en-US" sz="3200" b="1" dirty="0" smtClean="0">
                <a:solidFill>
                  <a:srgbClr val="FFC000"/>
                </a:solidFill>
                <a:latin typeface="+mn-ea"/>
              </a:rPr>
              <a:t>做一个高高在上的旁观者，还是身体力行的旅客？</a:t>
            </a:r>
            <a:endParaRPr lang="en-US" sz="3200" b="1" dirty="0">
              <a:solidFill>
                <a:srgbClr val="FFC000"/>
              </a:solidFill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91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990600"/>
            <a:ext cx="3505200" cy="525677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962400" y="990600"/>
            <a:ext cx="4724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>
                <a:latin typeface="+mn-ea"/>
              </a:rPr>
              <a:t>书名：救赎之爱</a:t>
            </a:r>
            <a:endParaRPr lang="en-US" altLang="zh-CN" sz="3200" dirty="0" smtClean="0">
              <a:latin typeface="+mn-ea"/>
            </a:endParaRPr>
          </a:p>
          <a:p>
            <a:r>
              <a:rPr lang="zh-CN" altLang="en-US" sz="3200" dirty="0">
                <a:latin typeface="+mn-ea"/>
              </a:rPr>
              <a:t>作</a:t>
            </a:r>
            <a:r>
              <a:rPr lang="zh-CN" altLang="en-US" sz="3200" dirty="0" smtClean="0">
                <a:latin typeface="+mn-ea"/>
              </a:rPr>
              <a:t>者：</a:t>
            </a:r>
            <a:r>
              <a:rPr lang="en-US" altLang="zh-CN" sz="3200" dirty="0" smtClean="0">
                <a:latin typeface="+mn-ea"/>
              </a:rPr>
              <a:t>Francine Rivers</a:t>
            </a:r>
          </a:p>
          <a:p>
            <a:r>
              <a:rPr lang="zh-CN" altLang="en-US" sz="3200" dirty="0" smtClean="0">
                <a:latin typeface="+mn-ea"/>
              </a:rPr>
              <a:t>日期：</a:t>
            </a:r>
            <a:r>
              <a:rPr lang="en-US" altLang="zh-CN" sz="3200" dirty="0" smtClean="0">
                <a:latin typeface="+mn-ea"/>
              </a:rPr>
              <a:t>1991 </a:t>
            </a:r>
            <a:r>
              <a:rPr lang="zh-CN" altLang="en-US" sz="3200" dirty="0" smtClean="0">
                <a:latin typeface="+mn-ea"/>
              </a:rPr>
              <a:t>畅销书</a:t>
            </a:r>
            <a:endParaRPr lang="en-US" altLang="zh-CN" sz="3200" dirty="0" smtClean="0">
              <a:latin typeface="+mn-ea"/>
            </a:endParaRPr>
          </a:p>
          <a:p>
            <a:endParaRPr lang="en-US" altLang="zh-CN" sz="3200" b="1" dirty="0">
              <a:solidFill>
                <a:srgbClr val="FFC000"/>
              </a:solidFill>
              <a:latin typeface="+mn-ea"/>
              <a:cs typeface="Times New Roman" panose="02020603050405020304" pitchFamily="18" charset="0"/>
            </a:endParaRPr>
          </a:p>
          <a:p>
            <a:r>
              <a:rPr lang="zh-CN" altLang="en-US" sz="3200" b="1" dirty="0" smtClean="0">
                <a:solidFill>
                  <a:srgbClr val="FFC000"/>
                </a:solidFill>
                <a:latin typeface="+mn-ea"/>
                <a:cs typeface="Times New Roman" panose="02020603050405020304" pitchFamily="18" charset="0"/>
              </a:rPr>
              <a:t>电影：</a:t>
            </a:r>
            <a:r>
              <a:rPr lang="zh-CN" altLang="en-US" sz="3200" dirty="0" smtClean="0">
                <a:solidFill>
                  <a:srgbClr val="FFC000"/>
                </a:solidFill>
                <a:latin typeface="+mn-ea"/>
              </a:rPr>
              <a:t>救赎之爱</a:t>
            </a:r>
            <a:endParaRPr lang="en-US" altLang="zh-CN" sz="3200" dirty="0" smtClean="0">
              <a:solidFill>
                <a:srgbClr val="FFC000"/>
              </a:solidFill>
              <a:latin typeface="+mn-ea"/>
            </a:endParaRPr>
          </a:p>
          <a:p>
            <a:r>
              <a:rPr lang="zh-CN" altLang="en-US" sz="3200" b="1" dirty="0">
                <a:solidFill>
                  <a:srgbClr val="FFC000"/>
                </a:solidFill>
                <a:latin typeface="+mn-ea"/>
                <a:cs typeface="Times New Roman" panose="02020603050405020304" pitchFamily="18" charset="0"/>
              </a:rPr>
              <a:t>拍</a:t>
            </a:r>
            <a:r>
              <a:rPr lang="zh-CN" altLang="en-US" sz="3200" b="1" dirty="0" smtClean="0">
                <a:solidFill>
                  <a:srgbClr val="FFC000"/>
                </a:solidFill>
                <a:latin typeface="+mn-ea"/>
                <a:cs typeface="Times New Roman" panose="02020603050405020304" pitchFamily="18" charset="0"/>
              </a:rPr>
              <a:t>摄：</a:t>
            </a:r>
            <a:r>
              <a:rPr lang="en-US" altLang="zh-CN" sz="3200" b="1" dirty="0" smtClean="0">
                <a:solidFill>
                  <a:srgbClr val="FFC000"/>
                </a:solidFill>
                <a:latin typeface="+mn-ea"/>
                <a:cs typeface="Times New Roman" panose="02020603050405020304" pitchFamily="18" charset="0"/>
              </a:rPr>
              <a:t>2020.3</a:t>
            </a:r>
            <a:r>
              <a:rPr lang="zh-CN" altLang="en-US" sz="3200" b="1" dirty="0" smtClean="0">
                <a:solidFill>
                  <a:srgbClr val="FFC000"/>
                </a:solidFill>
                <a:latin typeface="+mn-ea"/>
                <a:cs typeface="Times New Roman" panose="02020603050405020304" pitchFamily="18" charset="0"/>
              </a:rPr>
              <a:t>完成</a:t>
            </a:r>
            <a:endParaRPr lang="en-US" altLang="zh-CN" sz="3200" b="1" dirty="0" smtClean="0">
              <a:solidFill>
                <a:srgbClr val="FFC000"/>
              </a:solidFill>
              <a:latin typeface="+mn-ea"/>
              <a:cs typeface="Times New Roman" panose="02020603050405020304" pitchFamily="18" charset="0"/>
            </a:endParaRPr>
          </a:p>
          <a:p>
            <a:r>
              <a:rPr lang="zh-CN" altLang="en-US" sz="3200" b="1" dirty="0">
                <a:solidFill>
                  <a:srgbClr val="FFC000"/>
                </a:solidFill>
                <a:latin typeface="+mn-ea"/>
                <a:cs typeface="Times New Roman" panose="02020603050405020304" pitchFamily="18" charset="0"/>
              </a:rPr>
              <a:t>上</a:t>
            </a:r>
            <a:r>
              <a:rPr lang="zh-CN" altLang="en-US" sz="3200" b="1" dirty="0" smtClean="0">
                <a:solidFill>
                  <a:srgbClr val="FFC000"/>
                </a:solidFill>
                <a:latin typeface="+mn-ea"/>
                <a:cs typeface="Times New Roman" panose="02020603050405020304" pitchFamily="18" charset="0"/>
              </a:rPr>
              <a:t>映：</a:t>
            </a:r>
            <a:r>
              <a:rPr lang="en-US" altLang="zh-CN" sz="3200" b="1" dirty="0" smtClean="0">
                <a:solidFill>
                  <a:srgbClr val="FFC000"/>
                </a:solidFill>
                <a:latin typeface="+mn-ea"/>
                <a:cs typeface="Times New Roman" panose="02020603050405020304" pitchFamily="18" charset="0"/>
              </a:rPr>
              <a:t>2021 </a:t>
            </a:r>
            <a:r>
              <a:rPr lang="zh-CN" altLang="en-US" sz="3200" b="1" dirty="0" smtClean="0">
                <a:solidFill>
                  <a:srgbClr val="FFC000"/>
                </a:solidFill>
                <a:latin typeface="+mn-ea"/>
                <a:cs typeface="Times New Roman" panose="02020603050405020304" pitchFamily="18" charset="0"/>
              </a:rPr>
              <a:t>早春（预计）</a:t>
            </a:r>
            <a:endParaRPr lang="en-US" altLang="zh-CN" sz="3200" b="1" dirty="0" smtClean="0">
              <a:solidFill>
                <a:srgbClr val="FFC000"/>
              </a:solidFill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95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295400"/>
            <a:ext cx="8534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何西阿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书的历史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、第一章：何西阿娶淫妇为妻</a:t>
            </a:r>
            <a:endParaRPr lang="en-US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TW" altLang="en-US" sz="2800" b="1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耶和華初次與何西阿說話、對他說、你去娶淫婦為妻、也收那從淫亂所生的兒女、因為這地大行淫亂、離棄耶和</a:t>
            </a:r>
            <a:r>
              <a:rPr lang="zh-TW" altLang="en-US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華</a:t>
            </a:r>
            <a:r>
              <a:rPr lang="zh-CN" altLang="en-US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800" b="1" dirty="0" smtClean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endParaRPr lang="en-US" altLang="zh-TW" sz="2800" b="1" dirty="0" smtClean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zh-CN" altLang="en-US" sz="2800" b="1" dirty="0">
                <a:latin typeface="KaiTi" panose="02010609060101010101" pitchFamily="49" charset="-122"/>
                <a:ea typeface="KaiTi" panose="02010609060101010101" pitchFamily="49" charset="-122"/>
              </a:rPr>
              <a:t>讨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论：神要求先知娶淫妇为妻，道德吗？淫乱代表悖逆、离弃与不忠，我们愿意爱一个悖逆、离弃与不忠于我们的人吗？如果我们是那个悖逆、离弃与不忠的人，我们想不想得到神的救赎之爱？</a:t>
            </a:r>
            <a:endParaRPr lang="en-US" altLang="zh-TW" sz="2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ctr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何西书</a:t>
            </a:r>
            <a:r>
              <a:rPr lang="zh-CN" altLang="en-US" sz="3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十七讲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85432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295400"/>
            <a:ext cx="8534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、第二章前半段：何西阿为儿女改名、神对以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色列的管教</a:t>
            </a:r>
            <a:endParaRPr lang="en-US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 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們要稱你們的弟兄為阿米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、稱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你們的姐妹為路哈瑪</a:t>
            </a:r>
            <a:r>
              <a:rPr lang="zh-CN" altLang="en-US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 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因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此、我必用荊棘堵塞他的道、築牆擋住他、使他找不著路</a:t>
            </a:r>
            <a:endParaRPr lang="en-US" altLang="zh-CN" sz="2800" b="1" dirty="0" smtClean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endParaRPr lang="en-US" altLang="zh-TW" sz="2800" b="1" dirty="0" smtClean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zh-CN" altLang="en-US" sz="2800" b="1" dirty="0">
                <a:latin typeface="KaiTi" panose="02010609060101010101" pitchFamily="49" charset="-122"/>
                <a:ea typeface="KaiTi" panose="02010609060101010101" pitchFamily="49" charset="-122"/>
              </a:rPr>
              <a:t>讨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论题：我们愿意接纳曾经悖逆与不忠、给我们带来伤害与羞耻的人吗？换个角度，如果我们是那样的人，我们渴望得到接纳与宽恕吗？</a:t>
            </a:r>
            <a:endParaRPr lang="en-US" altLang="zh-CN" sz="28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神要管教以色列，管教与接纳和宽恕有什么关系？</a:t>
            </a:r>
            <a:endParaRPr lang="en-US" altLang="zh-TW" sz="2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ctr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何西书</a:t>
            </a:r>
            <a:r>
              <a:rPr lang="zh-CN" altLang="en-US" sz="3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十七讲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54112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295400"/>
            <a:ext cx="85344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、第二章后半段：神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重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新接纳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以色列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14 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後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來我必勸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導</a:t>
            </a: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她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、領</a:t>
            </a: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她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到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曠野、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對</a:t>
            </a: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她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說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安慰的話</a:t>
            </a:r>
            <a:r>
              <a:rPr lang="zh-CN" altLang="en-US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19-20 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必聘你永遠歸我為妻、以仁義、公平、慈愛、憐憫聘你歸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</a:t>
            </a: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；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也以誠實聘你歸我、你就必認識我耶和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華</a:t>
            </a: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800" b="1" dirty="0" smtClean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endParaRPr lang="en-US" altLang="zh-TW" sz="2800" b="1" dirty="0" smtClean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zh-CN" altLang="en-US" sz="2800" b="1" dirty="0">
                <a:latin typeface="KaiTi" panose="02010609060101010101" pitchFamily="49" charset="-122"/>
                <a:ea typeface="KaiTi" panose="02010609060101010101" pitchFamily="49" charset="-122"/>
              </a:rPr>
              <a:t>讨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论题：</a:t>
            </a:r>
            <a:r>
              <a:rPr lang="en-US" altLang="zh-CN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）神为什么要领以色列到旷野？</a:t>
            </a:r>
            <a:r>
              <a:rPr lang="en-US" altLang="zh-CN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）我们若经历旷野，当如何？</a:t>
            </a:r>
            <a:r>
              <a:rPr lang="en-US" altLang="zh-CN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神聘以色列的聘礼很特别，有何感想？</a:t>
            </a:r>
            <a:endParaRPr lang="en-US" altLang="zh-TW" sz="2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ctr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何西书</a:t>
            </a:r>
            <a:r>
              <a:rPr lang="zh-CN" altLang="en-US" sz="3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十七讲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04076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295400"/>
            <a:ext cx="85344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、第三章：何西阿赎回悖逆与出走的妻子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 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和華對我說、你再去愛一個淫婦、就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是</a:t>
            </a: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她</a:t>
            </a:r>
            <a:r>
              <a:rPr lang="zh-TW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情</a:t>
            </a:r>
            <a:r>
              <a:rPr lang="zh-TW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人所愛的、好像以色列人、雖然偏向別神、喜愛葡萄餅、耶和華還是愛他們</a:t>
            </a: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800" b="1" dirty="0" smtClean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endParaRPr lang="en-US" altLang="zh-TW" sz="2800" b="1" dirty="0" smtClean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zh-CN" altLang="en-US" sz="2800" b="1" dirty="0">
                <a:latin typeface="KaiTi" panose="02010609060101010101" pitchFamily="49" charset="-122"/>
                <a:ea typeface="KaiTi" panose="02010609060101010101" pitchFamily="49" charset="-122"/>
              </a:rPr>
              <a:t>讨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论题：</a:t>
            </a:r>
            <a:r>
              <a:rPr lang="en-US" altLang="zh-CN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）妻子背叛到了出走、沦落为妓的地步，何西阿还要去爱她，赎回她。这样的人，怎能去爱？怎么去爱？</a:t>
            </a:r>
            <a:endParaRPr lang="en-US" altLang="zh-TW" sz="2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ctr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何西书</a:t>
            </a:r>
            <a:r>
              <a:rPr lang="zh-CN" altLang="en-US" sz="3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十七讲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151504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RPPTCOMPATIBLERD03" val="RXP"/>
  <p:tag name="VARPPTTYPE" val="RXP"/>
  <p:tag name="VARPPTSLIDEFORMAT" val="RXP"/>
  <p:tag name="VARPPTCOMPATIBLE4" val="RXP"/>
  <p:tag name="VARSAVEMESSAGETIMESTAMP" val="RXP8/14/20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17585</TotalTime>
  <Words>2546</Words>
  <Application>Microsoft Office PowerPoint</Application>
  <PresentationFormat>On-screen Show (4:3)</PresentationFormat>
  <Paragraphs>120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KaiTi</vt:lpstr>
      <vt:lpstr>隶书</vt:lpstr>
      <vt:lpstr>宋体</vt:lpstr>
      <vt:lpstr>Calibri</vt:lpstr>
      <vt:lpstr>Constantia</vt:lpstr>
      <vt:lpstr>Times New Roman</vt:lpstr>
      <vt:lpstr>Wingdings 2</vt:lpstr>
      <vt:lpstr>Flow</vt:lpstr>
      <vt:lpstr>  何西阿书</vt:lpstr>
      <vt:lpstr>PowerPoint Presentation</vt:lpstr>
      <vt:lpstr>PowerPoint Presentation</vt:lpstr>
      <vt:lpstr>PowerPoint Presentation</vt:lpstr>
      <vt:lpstr>PowerPoint Presentation</vt:lpstr>
      <vt:lpstr>  何西书十七讲</vt:lpstr>
      <vt:lpstr>  何西书十七讲</vt:lpstr>
      <vt:lpstr>  何西书十七讲</vt:lpstr>
      <vt:lpstr>  何西书十七讲</vt:lpstr>
      <vt:lpstr>  何西书十七讲</vt:lpstr>
      <vt:lpstr>  何西书十七讲</vt:lpstr>
      <vt:lpstr>  何西书十七讲</vt:lpstr>
      <vt:lpstr>  何西书十七讲</vt:lpstr>
      <vt:lpstr>  何西书十七讲</vt:lpstr>
      <vt:lpstr>  何西书十七讲</vt:lpstr>
      <vt:lpstr>  何西书十七讲</vt:lpstr>
      <vt:lpstr>  何西书十七讲</vt:lpstr>
      <vt:lpstr>  何西书十七讲</vt:lpstr>
      <vt:lpstr>  何西书十七讲</vt:lpstr>
      <vt:lpstr>  何西书十七讲</vt:lpstr>
      <vt:lpstr>  何西书十七讲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xwu</dc:creator>
  <cp:lastModifiedBy>Wu, Xiaoyi - (xwu)</cp:lastModifiedBy>
  <cp:revision>156</cp:revision>
  <dcterms:created xsi:type="dcterms:W3CDTF">2014-07-24T16:47:52Z</dcterms:created>
  <dcterms:modified xsi:type="dcterms:W3CDTF">2021-01-09T23:15:55Z</dcterms:modified>
</cp:coreProperties>
</file>