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4" r:id="rId2"/>
    <p:sldMasterId id="2147483696" r:id="rId3"/>
    <p:sldMasterId id="2147483708" r:id="rId4"/>
  </p:sldMasterIdLst>
  <p:notesMasterIdLst>
    <p:notesMasterId r:id="rId23"/>
  </p:notesMasterIdLst>
  <p:sldIdLst>
    <p:sldId id="256" r:id="rId5"/>
    <p:sldId id="270" r:id="rId6"/>
    <p:sldId id="325" r:id="rId7"/>
    <p:sldId id="326" r:id="rId8"/>
    <p:sldId id="327" r:id="rId9"/>
    <p:sldId id="328" r:id="rId10"/>
    <p:sldId id="264" r:id="rId11"/>
    <p:sldId id="324" r:id="rId12"/>
    <p:sldId id="321" r:id="rId13"/>
    <p:sldId id="284" r:id="rId14"/>
    <p:sldId id="329" r:id="rId15"/>
    <p:sldId id="331" r:id="rId16"/>
    <p:sldId id="330" r:id="rId17"/>
    <p:sldId id="314" r:id="rId18"/>
    <p:sldId id="332" r:id="rId19"/>
    <p:sldId id="323" r:id="rId20"/>
    <p:sldId id="322" r:id="rId21"/>
    <p:sldId id="26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67894" autoAdjust="0"/>
  </p:normalViewPr>
  <p:slideViewPr>
    <p:cSldViewPr snapToGrid="0" snapToObjects="1">
      <p:cViewPr varScale="1">
        <p:scale>
          <a:sx n="79" d="100"/>
          <a:sy n="79" d="100"/>
        </p:scale>
        <p:origin x="17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AFA0D-5C21-4A00-9FDC-2E442D60F373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1E329-3380-43DB-BEE1-7A3D6E8C5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1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657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【</a:t>
            </a:r>
            <a:r>
              <a:rPr lang="zh-CN" altLang="en-US" dirty="0" smtClean="0"/>
              <a:t>与神的三种关系</a:t>
            </a:r>
            <a:r>
              <a:rPr lang="en-US" altLang="zh-CN" dirty="0" smtClean="0"/>
              <a:t>】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</a:t>
            </a:r>
            <a:r>
              <a:rPr lang="zh-CN" altLang="en-US" dirty="0" smtClean="0"/>
              <a:t>一、祭司和七十长老在山腰远远的观看并敬拜神</a:t>
            </a:r>
            <a:r>
              <a:rPr lang="en-US" altLang="zh-CN" dirty="0" smtClean="0"/>
              <a:t>(1</a:t>
            </a:r>
            <a:r>
              <a:rPr lang="zh-CN" altLang="en-US" dirty="0" smtClean="0"/>
              <a:t>，</a:t>
            </a:r>
            <a:r>
              <a:rPr lang="en-US" altLang="zh-CN" dirty="0" smtClean="0"/>
              <a:t>9~11</a:t>
            </a:r>
            <a:r>
              <a:rPr lang="zh-CN" altLang="en-US" dirty="0" smtClean="0"/>
              <a:t>节</a:t>
            </a:r>
            <a:r>
              <a:rPr lang="en-US" altLang="zh-CN" dirty="0" smtClean="0"/>
              <a:t>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</a:t>
            </a:r>
            <a:r>
              <a:rPr lang="zh-CN" altLang="en-US" dirty="0" smtClean="0"/>
              <a:t>二、百姓在山下献祭并听律法的教训</a:t>
            </a:r>
            <a:r>
              <a:rPr lang="en-US" altLang="zh-CN" dirty="0" smtClean="0"/>
              <a:t>(2</a:t>
            </a:r>
            <a:r>
              <a:rPr lang="zh-CN" altLang="en-US" dirty="0" smtClean="0"/>
              <a:t>节下</a:t>
            </a:r>
            <a:r>
              <a:rPr lang="en-US" altLang="zh-CN" dirty="0" smtClean="0"/>
              <a:t>~8</a:t>
            </a:r>
            <a:r>
              <a:rPr lang="zh-CN" altLang="en-US" dirty="0" smtClean="0"/>
              <a:t>节</a:t>
            </a:r>
            <a:r>
              <a:rPr lang="en-US" altLang="zh-CN" dirty="0" smtClean="0"/>
              <a:t>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</a:t>
            </a:r>
            <a:r>
              <a:rPr lang="zh-CN" altLang="en-US" dirty="0" smtClean="0"/>
              <a:t>三、摩西在山顶上亲近并面见神</a:t>
            </a:r>
            <a:r>
              <a:rPr lang="en-US" altLang="zh-CN" dirty="0" smtClean="0"/>
              <a:t>(2</a:t>
            </a:r>
            <a:r>
              <a:rPr lang="zh-CN" altLang="en-US" dirty="0" smtClean="0"/>
              <a:t>节上，</a:t>
            </a:r>
            <a:r>
              <a:rPr lang="en-US" altLang="zh-CN" dirty="0" smtClean="0"/>
              <a:t>12~18</a:t>
            </a:r>
            <a:r>
              <a:rPr lang="zh-CN" altLang="en-US" dirty="0" smtClean="0"/>
              <a:t>节</a:t>
            </a:r>
            <a:r>
              <a:rPr lang="en-US" altLang="zh-CN" dirty="0" smtClean="0"/>
              <a:t>)</a:t>
            </a:r>
          </a:p>
          <a:p>
            <a:endParaRPr lang="en-US" altLang="zh-CN" dirty="0" smtClean="0"/>
          </a:p>
          <a:p>
            <a:r>
              <a:rPr lang="zh-CN" altLang="en-US" dirty="0" smtClean="0"/>
              <a:t> </a:t>
            </a:r>
            <a:r>
              <a:rPr lang="en-US" altLang="zh-CN" dirty="0" smtClean="0"/>
              <a:t>1.</a:t>
            </a:r>
            <a:r>
              <a:rPr lang="zh-CN" altLang="en-US" dirty="0" smtClean="0"/>
              <a:t>摩西</a:t>
            </a:r>
          </a:p>
          <a:p>
            <a:endParaRPr lang="zh-CN" altLang="en-US" dirty="0" smtClean="0"/>
          </a:p>
          <a:p>
            <a:r>
              <a:rPr lang="zh-CN" altLang="en-US" dirty="0" smtClean="0"/>
              <a:t>               </a:t>
            </a:r>
            <a:r>
              <a:rPr lang="en-US" altLang="zh-CN" dirty="0" smtClean="0"/>
              <a:t>(1)</a:t>
            </a:r>
            <a:r>
              <a:rPr lang="zh-CN" altLang="en-US" dirty="0" smtClean="0"/>
              <a:t>先知的职任：「将耶和华的命令典章都述说与百姓听」</a:t>
            </a:r>
            <a:r>
              <a:rPr lang="en-US" altLang="zh-CN" dirty="0" smtClean="0"/>
              <a:t>(3</a:t>
            </a:r>
            <a:r>
              <a:rPr lang="zh-CN" altLang="en-US" dirty="0" smtClean="0"/>
              <a:t>，</a:t>
            </a:r>
            <a:r>
              <a:rPr lang="en-US" altLang="zh-CN" dirty="0" smtClean="0"/>
              <a:t>7</a:t>
            </a:r>
            <a:r>
              <a:rPr lang="zh-CN" altLang="en-US" dirty="0" smtClean="0"/>
              <a:t>节</a:t>
            </a:r>
            <a:r>
              <a:rPr lang="en-US" altLang="zh-CN" dirty="0" smtClean="0"/>
              <a:t>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            (2)</a:t>
            </a:r>
            <a:r>
              <a:rPr lang="zh-CN" altLang="en-US" dirty="0" smtClean="0"/>
              <a:t>从神领受命令：「摩西将耶和华的命令都写上」</a:t>
            </a:r>
            <a:r>
              <a:rPr lang="en-US" altLang="zh-CN" dirty="0" smtClean="0"/>
              <a:t>(4</a:t>
            </a:r>
            <a:r>
              <a:rPr lang="zh-CN" altLang="en-US" dirty="0" smtClean="0"/>
              <a:t>节</a:t>
            </a:r>
            <a:r>
              <a:rPr lang="en-US" altLang="zh-CN" dirty="0" smtClean="0"/>
              <a:t>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            (3)</a:t>
            </a:r>
            <a:r>
              <a:rPr lang="zh-CN" altLang="en-US" dirty="0" smtClean="0"/>
              <a:t>大祭司的职任：「筑一座坛</a:t>
            </a:r>
            <a:r>
              <a:rPr lang="en-US" altLang="zh-CN" dirty="0" smtClean="0"/>
              <a:t>…</a:t>
            </a:r>
            <a:r>
              <a:rPr lang="zh-CN" altLang="en-US" dirty="0" smtClean="0"/>
              <a:t>献燔祭</a:t>
            </a:r>
            <a:r>
              <a:rPr lang="en-US" altLang="zh-CN" dirty="0" smtClean="0"/>
              <a:t>…</a:t>
            </a:r>
            <a:r>
              <a:rPr lang="zh-CN" altLang="en-US" dirty="0" smtClean="0"/>
              <a:t>平安祭」</a:t>
            </a:r>
            <a:r>
              <a:rPr lang="en-US" altLang="zh-CN" dirty="0" smtClean="0"/>
              <a:t>(4~5</a:t>
            </a:r>
            <a:r>
              <a:rPr lang="zh-CN" altLang="en-US" dirty="0" smtClean="0"/>
              <a:t>节</a:t>
            </a:r>
            <a:r>
              <a:rPr lang="en-US" altLang="zh-CN" dirty="0" smtClean="0"/>
              <a:t>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            (4)</a:t>
            </a:r>
            <a:r>
              <a:rPr lang="zh-CN" altLang="en-US" dirty="0" smtClean="0"/>
              <a:t>亲近神：「耶和华的荣耀在山顶上，</a:t>
            </a:r>
            <a:r>
              <a:rPr lang="en-US" altLang="zh-CN" dirty="0" smtClean="0"/>
              <a:t>…</a:t>
            </a:r>
            <a:r>
              <a:rPr lang="zh-CN" altLang="en-US" dirty="0" smtClean="0"/>
              <a:t>摩西进入云中上山，在山上四十昼夜」</a:t>
            </a:r>
            <a:r>
              <a:rPr lang="en-US" altLang="zh-CN" dirty="0" smtClean="0"/>
              <a:t>(16~18</a:t>
            </a:r>
            <a:r>
              <a:rPr lang="zh-CN" altLang="en-US" dirty="0" smtClean="0"/>
              <a:t>节</a:t>
            </a:r>
            <a:r>
              <a:rPr lang="en-US" altLang="zh-CN" dirty="0" smtClean="0"/>
              <a:t>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            (5)</a:t>
            </a:r>
            <a:r>
              <a:rPr lang="zh-CN" altLang="en-US" dirty="0" smtClean="0"/>
              <a:t>预表耶稣基督，作了更美之约的中保</a:t>
            </a:r>
            <a:r>
              <a:rPr lang="en-US" altLang="zh-CN" dirty="0" smtClean="0"/>
              <a:t>(</a:t>
            </a:r>
            <a:r>
              <a:rPr lang="zh-CN" altLang="en-US" dirty="0" smtClean="0"/>
              <a:t>来七</a:t>
            </a:r>
            <a:r>
              <a:rPr lang="en-US" altLang="zh-CN" dirty="0" smtClean="0"/>
              <a:t>22)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      2.</a:t>
            </a:r>
            <a:r>
              <a:rPr lang="zh-CN" altLang="en-US" dirty="0" smtClean="0"/>
              <a:t>百姓</a:t>
            </a:r>
          </a:p>
          <a:p>
            <a:endParaRPr lang="zh-CN" altLang="en-US" dirty="0" smtClean="0"/>
          </a:p>
          <a:p>
            <a:r>
              <a:rPr lang="zh-CN" altLang="en-US" dirty="0" smtClean="0"/>
              <a:t>               </a:t>
            </a:r>
            <a:r>
              <a:rPr lang="en-US" altLang="zh-CN" dirty="0" smtClean="0"/>
              <a:t>(1)</a:t>
            </a:r>
            <a:r>
              <a:rPr lang="zh-CN" altLang="en-US" dirty="0" smtClean="0"/>
              <a:t>遵行神的命令：「众百姓齐声说：耶和华所吩咐的，我们都必遵行」</a:t>
            </a:r>
            <a:r>
              <a:rPr lang="en-US" altLang="zh-CN" dirty="0" smtClean="0"/>
              <a:t>(3</a:t>
            </a:r>
            <a:r>
              <a:rPr lang="zh-CN" altLang="en-US" dirty="0" smtClean="0"/>
              <a:t>，</a:t>
            </a:r>
            <a:r>
              <a:rPr lang="en-US" altLang="zh-CN" dirty="0" smtClean="0"/>
              <a:t>7</a:t>
            </a:r>
            <a:r>
              <a:rPr lang="zh-CN" altLang="en-US" dirty="0" smtClean="0"/>
              <a:t>节</a:t>
            </a:r>
            <a:r>
              <a:rPr lang="en-US" altLang="zh-CN" dirty="0" smtClean="0"/>
              <a:t>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            (2)</a:t>
            </a:r>
            <a:r>
              <a:rPr lang="zh-CN" altLang="en-US" dirty="0" smtClean="0"/>
              <a:t>作见证：「按以色列十二支派立十二根柱子」</a:t>
            </a:r>
            <a:r>
              <a:rPr lang="en-US" altLang="zh-CN" dirty="0" smtClean="0"/>
              <a:t>(4</a:t>
            </a:r>
            <a:r>
              <a:rPr lang="zh-CN" altLang="en-US" dirty="0" smtClean="0"/>
              <a:t>节</a:t>
            </a:r>
            <a:r>
              <a:rPr lang="en-US" altLang="zh-CN" dirty="0" smtClean="0"/>
              <a:t>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            (3)</a:t>
            </a:r>
            <a:r>
              <a:rPr lang="zh-CN" altLang="en-US" dirty="0" smtClean="0"/>
              <a:t>立约：「摩西将血洒在百姓身上，</a:t>
            </a:r>
            <a:r>
              <a:rPr lang="en-US" altLang="zh-CN" dirty="0" smtClean="0"/>
              <a:t>…</a:t>
            </a:r>
            <a:r>
              <a:rPr lang="zh-CN" altLang="en-US" dirty="0" smtClean="0"/>
              <a:t>是</a:t>
            </a:r>
            <a:r>
              <a:rPr lang="en-US" altLang="zh-CN" dirty="0" smtClean="0"/>
              <a:t>…</a:t>
            </a:r>
            <a:r>
              <a:rPr lang="zh-CN" altLang="en-US" dirty="0" smtClean="0"/>
              <a:t>立约的凭据」</a:t>
            </a:r>
            <a:r>
              <a:rPr lang="en-US" altLang="zh-CN" dirty="0" smtClean="0"/>
              <a:t>(8</a:t>
            </a:r>
            <a:r>
              <a:rPr lang="zh-CN" altLang="en-US" dirty="0" smtClean="0"/>
              <a:t>节</a:t>
            </a:r>
            <a:r>
              <a:rPr lang="en-US" altLang="zh-CN" dirty="0" smtClean="0"/>
              <a:t>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            (4)</a:t>
            </a:r>
            <a:r>
              <a:rPr lang="zh-CN" altLang="en-US" dirty="0" smtClean="0"/>
              <a:t>预表信徒，神与他们立了新约：「我要将我的律法放在他们里面，写在他们心上；我要作他们的神；他们要作我的子民。」</a:t>
            </a:r>
            <a:r>
              <a:rPr lang="en-US" altLang="zh-CN" dirty="0" smtClean="0"/>
              <a:t>(</a:t>
            </a:r>
            <a:r>
              <a:rPr lang="zh-CN" altLang="en-US" dirty="0" smtClean="0"/>
              <a:t>来八</a:t>
            </a:r>
            <a:r>
              <a:rPr lang="en-US" altLang="zh-CN" dirty="0" smtClean="0"/>
              <a:t>10)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      3.</a:t>
            </a:r>
            <a:r>
              <a:rPr lang="zh-CN" altLang="en-US" dirty="0" smtClean="0"/>
              <a:t>以色列的尊者</a:t>
            </a:r>
          </a:p>
          <a:p>
            <a:endParaRPr lang="zh-CN" altLang="en-US" dirty="0" smtClean="0"/>
          </a:p>
          <a:p>
            <a:r>
              <a:rPr lang="zh-CN" altLang="en-US" dirty="0" smtClean="0"/>
              <a:t>               </a:t>
            </a:r>
            <a:r>
              <a:rPr lang="en-US" altLang="zh-CN" dirty="0" smtClean="0"/>
              <a:t>(1)</a:t>
            </a:r>
            <a:r>
              <a:rPr lang="zh-CN" altLang="en-US" dirty="0" smtClean="0"/>
              <a:t>看见神：「都上了山，他们看见以色列的神」</a:t>
            </a:r>
            <a:r>
              <a:rPr lang="en-US" altLang="zh-CN" dirty="0" smtClean="0"/>
              <a:t>(9~10</a:t>
            </a:r>
            <a:r>
              <a:rPr lang="zh-CN" altLang="en-US" dirty="0" smtClean="0"/>
              <a:t>节</a:t>
            </a:r>
            <a:r>
              <a:rPr lang="en-US" altLang="zh-CN" dirty="0" smtClean="0"/>
              <a:t>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            (2)</a:t>
            </a:r>
            <a:r>
              <a:rPr lang="zh-CN" altLang="en-US" dirty="0" smtClean="0"/>
              <a:t>仅看见神的脚和手；「祂脚下彷佛有平铺的蓝宝石，</a:t>
            </a:r>
            <a:r>
              <a:rPr lang="en-US" altLang="zh-CN" dirty="0" smtClean="0"/>
              <a:t>…</a:t>
            </a:r>
            <a:r>
              <a:rPr lang="zh-CN" altLang="en-US" dirty="0" smtClean="0"/>
              <a:t>祂的手不加害在以色列的尊者身上」</a:t>
            </a:r>
            <a:r>
              <a:rPr lang="en-US" altLang="zh-CN" dirty="0" smtClean="0"/>
              <a:t>(10~11</a:t>
            </a:r>
            <a:r>
              <a:rPr lang="zh-CN" altLang="en-US" dirty="0" smtClean="0"/>
              <a:t>节</a:t>
            </a:r>
            <a:r>
              <a:rPr lang="en-US" altLang="zh-CN" dirty="0" smtClean="0"/>
              <a:t>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            (3)</a:t>
            </a:r>
            <a:r>
              <a:rPr lang="zh-CN" altLang="en-US" dirty="0" smtClean="0"/>
              <a:t>又吃又喝：「他们观看神；他们又吃又喝」</a:t>
            </a:r>
            <a:r>
              <a:rPr lang="en-US" altLang="zh-CN" dirty="0" smtClean="0"/>
              <a:t>(11</a:t>
            </a:r>
            <a:r>
              <a:rPr lang="zh-CN" altLang="en-US" dirty="0" smtClean="0"/>
              <a:t>节</a:t>
            </a:r>
            <a:r>
              <a:rPr lang="en-US" altLang="zh-CN" dirty="0" smtClean="0"/>
              <a:t>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            (4)</a:t>
            </a:r>
            <a:r>
              <a:rPr lang="zh-CN" altLang="en-US" dirty="0" smtClean="0"/>
              <a:t>预表神的仆人，就是使徒和先知等人</a:t>
            </a:r>
            <a:r>
              <a:rPr lang="en-US" altLang="zh-CN" dirty="0" smtClean="0"/>
              <a:t>(</a:t>
            </a:r>
            <a:r>
              <a:rPr lang="zh-CN" altLang="en-US" dirty="0" smtClean="0"/>
              <a:t>弗四</a:t>
            </a:r>
            <a:r>
              <a:rPr lang="en-US" altLang="zh-CN" dirty="0" smtClean="0"/>
              <a:t>11)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89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也显明信徒对于世界和其中罪恶的关系：（一）不可容忍（大五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29-30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），（二）不可与他相交（林后六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14-18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；弗五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），（三）当常与他争战（林后十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；西三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）。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哥林多後書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17-18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dirty="0" smtClean="0"/>
              <a:t>1</a:t>
            </a:r>
            <a:r>
              <a:rPr lang="en-US" altLang="zh-TW" dirty="0" smtClean="0"/>
              <a:t>7</a:t>
            </a:r>
            <a:r>
              <a:rPr lang="zh-TW" altLang="en-US" dirty="0" smtClean="0"/>
              <a:t>主就是那靈；主的靈在哪裏，那裏就得以自由。 </a:t>
            </a:r>
            <a:r>
              <a:rPr lang="en-US" altLang="zh-TW" dirty="0" smtClean="0"/>
              <a:t>18</a:t>
            </a:r>
            <a:r>
              <a:rPr lang="zh-TW" altLang="en-US" dirty="0" smtClean="0"/>
              <a:t>我們眾人既然敞着臉得以看見主的榮光，好像從鏡子裏返照，就變成主的形狀，榮上加榮，如同從主的靈變成的。</a:t>
            </a:r>
            <a:endParaRPr lang="en-US" altLang="zh-TW" dirty="0" smtClean="0"/>
          </a:p>
          <a:p>
            <a:endParaRPr lang="en-US" dirty="0" smtClean="0"/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圣经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中“荣耀”一词含义非常丰富，比如，诗人大卫说：“诸天述说神的荣耀，穹苍传扬他的手段。（诗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19:1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）”这里的荣耀是指神的智慧与神大能的作为。又比如，使徒保罗说：“因为世人都犯了罪，亏缺了神的荣耀。（罗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3:23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）”这里的荣耀乃是指神的圣洁和完全。再比如，先知以赛亚说：“一切山洼都要填满，大小山冈都要削平。高高低低的要改为平坦，崎崎岖岖的要成为平原。耶和华的荣耀必然显现。（赛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40:4-5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）”这里的荣耀则是指神的信实和神的公义。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但是神显现在其所有属性中的荣耀永远不会消逝。它是永恒的。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以赛亚书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43:7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说神为自己的荣耀创造了我们。与其他经文联合起来理解，可以说人“荣耀”神，因为神的荣耀可以通过人见诸于爱、音乐、英雄主义等等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这些属于神的东西都“放在瓦器里”（哥林多后书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4:7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。我们是一些“容纳”神的荣耀的器皿。我们能做的和能成为的一切都源于他。神和自然的互动也是如此。自然展示了他的荣耀。神的荣耀以许多方式通过物质世界展示给人的头脑，常常对于不同的人有不同的方式。有人会惊诧于山的壮观，有人会爱上大海的美丽。但是两者背后有一个共同点（神的荣耀）在与人交流，将他们与神联系起来。神用这种方法得以将自己展示给所有人，不论种族、传承或是地域。如诗篇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19:1-4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所说：“诸天述说神的荣耀。穹苍传扬他的手段。这日到那日发出言语；这夜到那夜传出知识。无言无语，也无声音可听。他的量带通遍天下，他的言语传到地极。”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25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獲啟示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(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十九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~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卅一章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)</a:t>
            </a:r>
          </a:p>
          <a:p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 (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一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)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立「西乃之約」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(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十九章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)</a:t>
            </a:r>
          </a:p>
          <a:p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 (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二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)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頒十誡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(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廿章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) (Moral Law)</a:t>
            </a:r>
          </a:p>
          <a:p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 (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三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)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定「約書」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(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廿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~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廿四章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)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重在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--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「生活的條例」 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(Civil Law)</a:t>
            </a:r>
          </a:p>
          <a:p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 (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四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)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頒佈「山上的樣式」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(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廿五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~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卅一章</a:t>
            </a:r>
            <a:r>
              <a:rPr lang="en-US" altLang="zh-TW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)--</a:t>
            </a:r>
            <a:r>
              <a:rPr lang="zh-TW" altLang="en-US" sz="2400" b="0" i="0" u="none" strike="noStrike" kern="1200" baseline="0" dirty="0" smtClean="0">
                <a:solidFill>
                  <a:schemeClr val="tx1"/>
                </a:solidFill>
                <a:latin typeface="+mn-ea"/>
                <a:ea typeface="+mn-ea"/>
                <a:cs typeface="+mn-cs"/>
              </a:rPr>
              <a:t>重在「事奉的典章」 </a:t>
            </a:r>
            <a:endParaRPr lang="en-US" sz="2400" dirty="0">
              <a:latin typeface="+mn-ea"/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42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摩西之 約也 被 稱為舊約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哥林多後書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3:14;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希伯來書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8: 6 , 13)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 取而代之的是在基督裡 的 新約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路加福音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22: 20;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哥林多前書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11: 25;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哥林多後書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3: 6;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希伯 來書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8: 8 , 13;9 : 15; 12:24 )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。在基督裡 的 新約遠 遠好過 它 所 取代 的 舊的 摩西之 約 ， 因為它 實現了 耶利米 書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31:31-34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所作的應許 ， 在希伯來書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 引用。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22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 dirty="0" smtClean="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43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 dirty="0" smtClean="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CN" altLang="en-US" dirty="0" smtClean="0"/>
              <a:t>（一）神的使者，就是神自己，要领他们进入迦南地。因此，（二）在他们进入迦南地后，要切记不可敬拜他们的神，乃要专一的事奉神。（三）因为以色列的人数不多，神不会在一年内就将当地的人撵出，乃要逐渐的把他们驱除。（四）以色列人所得的界限，南由旷野至北边的幼发拉底河，东由亚卡巴湾至西边的地中海滨。但是，以色列人自己要上去进占地土，因神已将那地的居民交在他们的手中。（五）最后，以色列人既与神立约，专一事奉祂，就不可再与当地的人或他们的神立约，免得得罪神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58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（一）神的使者，就是神自己，要领他们进入迦南地。因此，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（二）在他们进入迦南地后，要切记不可敬拜他们的神，乃要专一的事奉神。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（三）因为以色列的人数不多，神不会在一年内就将当地的人撵出，乃要逐渐的把他们驱除。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（四）以色列人所得的界限，南由旷野至北边的幼发拉底河，东由亚卡巴湾至西边的地中海滨。但是，以色列人自己要上去进占地土，因神已将那地的居民交在他们的手中。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（五）最后，以色列人既与神立约，专一事奉祂，就不可再与当地的人或他们的神立约，免得得罪神。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14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1 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摩西蒙召上山。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百姓承诺顺从。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摩西筑了一座坛，立了十二根柱子。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他洒立约的血。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神的荣耀显现。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亚伦和户珥负责管理百姓。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摩西上山，在那里停留了四十昼夜。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3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 dirty="0" smtClean="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22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1E329-3380-43DB-BEE1-7A3D6E8C5A0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04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770A45-ABA9-3240-AD16-9686E2E07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5C1D3A3-6A19-CE44-855D-8F394B2F4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99B019-ECEA-5C4D-840B-B79A16E92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56D3CD-7B34-104C-8493-EE7228088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2E69BD-860E-A146-BD8C-9D791200B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2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0A7117-F1B2-9E45-97AA-0C86FA1E3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1671ABA-1C3D-464A-A7BC-6B5B2AE04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3780AC-3534-444F-883B-B77351C8E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F717C5-FA6E-884C-90C7-E0C1F0970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D771FC-F1F9-0544-BF10-3B5555B23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67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D845A00-0BEE-274E-A7F4-66C08C77CA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B19A285-575A-B24B-A62D-ABB131504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89DC56-D76F-8B4C-B05E-B648EB2E1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2DD084-DC46-3E41-BA03-07223F362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1A0CE55-E68C-334D-A724-D4FE62A8E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19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14507-02F3-41AF-98BA-A5269E624409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853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E7607-E564-4543-9E8A-5D860E85036A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02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C5BC6-0C77-4829-A553-EF7A9B408D14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77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E450D-A56B-4841-BD8A-1D1C74BF520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01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4480C-E433-426C-8A0D-5AB967CA4889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406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4A393-A64C-413D-81E5-1720975D735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4751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E232C-82A3-4241-A276-5272A575943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698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CAEF0-969C-43A5-8821-3E04D00E832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75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7B180D-461E-4346-973D-71688D5A7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BA243B-DEC2-E745-84AD-AD308117D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F76B3F0-2BD4-6D45-9CFC-B89FBB08C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ABF790C-E367-F84A-9C3D-02128ED2E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D0EF38-621A-1B46-9EF6-76E66EFEA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93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58BB9-FD17-475F-890D-71DC37DCB59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1454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58D76-A5F5-4889-9E42-54872E516D1A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36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7E3D4-296C-4D05-A66E-424EDE60590D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2537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44077-323B-4C73-8511-CE9E86191C6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3973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739BA-691C-400C-A457-1A5051278B5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9789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9F298-2597-43D2-8CB4-3BF0B044F22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9793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1F5FF-6BCD-4BAB-B80F-D70AD9BCF1E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6840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47BED-992F-4DB3-85D4-908A19223B0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8974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C916E-1998-48C9-9633-F227122A654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6895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1E74E-BE2E-4D18-916D-785FFA2F31D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744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65A90A-D6D7-C944-99AC-D34AF2A9A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ED3484C-7FE7-2B48-A04C-3C4D01559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FC9A52-B715-394D-AB98-0FF19A613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FFAC3F-C41F-6348-87DA-5339E9B50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16A676-CA47-854B-BC5E-69E3FCE02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669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40507-14D2-4DE3-BEAF-EB7D67ABDD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6401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1DE61-3CC8-4EE7-AE0E-969EA00EE5C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5246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570C7-3D2D-40AB-A42C-3ED6596FE61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404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5A6B0-78C7-4E33-A976-4B61BA004D0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7248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44077-323B-4C73-8511-CE9E86191C6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2770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739BA-691C-400C-A457-1A5051278B5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5743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9F298-2597-43D2-8CB4-3BF0B044F22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2463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1F5FF-6BCD-4BAB-B80F-D70AD9BCF1E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2619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47BED-992F-4DB3-85D4-908A19223B0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5129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C916E-1998-48C9-9633-F227122A654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00223B-0B12-6D44-8EFE-3B8B90A2A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4B0B22-4314-A24F-8ED9-C9E37A060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06F6059-5223-FA46-836C-CB78C5EED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C44E8BB-2A6A-C847-A5B8-C8F4B09F9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75F78F0-7AB0-7A49-B4A5-8D2E0F83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83C0765-3BB6-C543-9100-46B9AB853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292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1E74E-BE2E-4D18-916D-785FFA2F31D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3439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40507-14D2-4DE3-BEAF-EB7D67ABDD8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3421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1DE61-3CC8-4EE7-AE0E-969EA00EE5C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4180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570C7-3D2D-40AB-A42C-3ED6596FE61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2637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5A6B0-78C7-4E33-A976-4B61BA004D0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054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7E57C6-58B0-B541-82A6-FF675DF31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47E882B-966A-2441-B6B8-39E4203B0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82FF434-C712-3241-844E-FF8CA7874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C4C8676-8CD2-3844-BB42-8CCD9D7B5D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FB8F625-EBEB-B44E-923D-557A879870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8510CAC-42BB-7849-B87F-B3B050BA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46AEF01-12F4-4D46-BB6C-D9D8A434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E9CB5F1-A01F-1148-9C76-FBE635A2A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5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665F7A-B62A-E047-A195-95811D193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487E6AA-C3E5-5742-9B01-EEED9AA73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018015E-6608-A04C-BD62-C63BD942B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9ED8346-3081-4E4E-A2CE-44B7DE6B1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308EF49-8FAD-5142-BEEB-3D84DA3EE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59F7ED1-F58E-0B43-A163-079FA2B57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47D8347-1A40-1A45-A8FB-14AA65C22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8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317BD0-E1B4-F340-A97C-B22F55E07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060384-F251-1F44-BB85-016440088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EC157E1-4E67-BF4C-B8E0-BFA58ED48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732527B-DB04-AC4D-92EC-83D39E938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C0EBC80-B6C1-D64F-B0FE-2EA9F9F60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D570143-0DA6-764B-9DE6-2B05A4A6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C3A0CF-2490-3348-A3A0-3024458C2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51040A0-D704-8943-9E20-8210E07B3D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C9913AD-E6FD-F949-9869-665BDF95C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7BFB98-A88A-E14A-BAC8-966322C11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FFAD-40E7-1545-A50F-0B40D5ED3EB1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AF11F75-BAB8-9440-B268-84E4ACF82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519D53-33F2-004D-A1A6-12FF6DC82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99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90B77B7-5C2B-2049-9948-AC9EB08A0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9D5DAC6-E0A1-C140-97BB-02CB73B3E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D73F7C-7CA1-AE42-85C3-E79583B61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CFFAD-40E7-1545-A50F-0B40D5ED3EB1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E696F7-1E01-B54D-ACAF-4A0BCAC282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68A52C-1A9E-2F4B-9E29-7F4D990292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0DABE-A770-F54F-B55F-BBC45ACBA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19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zh-TW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zh-TW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C207AFA-5FB9-4455-AA16-0045771B7161}" type="slidenum">
              <a:rPr kumimoji="1" lang="en-US" altLang="zh-TW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3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F55E06-0374-4F7F-B54D-4B70FE16212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51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F55E06-0374-4F7F-B54D-4B70FE16212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2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1B2290-79AB-F84A-80B1-B71E39953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07072"/>
          </a:xfrm>
        </p:spPr>
        <p:txBody>
          <a:bodyPr>
            <a:normAutofit/>
          </a:bodyPr>
          <a:lstStyle/>
          <a:p>
            <a:r>
              <a:rPr lang="zh-CN" altLang="en-US" sz="4800" b="1" dirty="0"/>
              <a:t>第十课 与神立约</a:t>
            </a:r>
            <a:endParaRPr lang="en-US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E842C2-DF7C-F541-8D91-79CE8C7CC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26908"/>
            <a:ext cx="9144000" cy="1655762"/>
          </a:xfrm>
        </p:spPr>
        <p:txBody>
          <a:bodyPr/>
          <a:lstStyle/>
          <a:p>
            <a:r>
              <a:rPr lang="en-US" sz="4000" dirty="0" smtClean="0"/>
              <a:t>（</a:t>
            </a:r>
            <a:r>
              <a:rPr lang="zh-CN" altLang="en-US" sz="4000" dirty="0" smtClean="0"/>
              <a:t>二三</a:t>
            </a:r>
            <a:r>
              <a:rPr lang="en-US" altLang="zh-CN" sz="4000" dirty="0" smtClean="0"/>
              <a:t>20—</a:t>
            </a:r>
            <a:r>
              <a:rPr lang="zh-CN" altLang="en-US" sz="4000" dirty="0" smtClean="0"/>
              <a:t>二四</a:t>
            </a:r>
            <a:r>
              <a:rPr lang="en-US" altLang="zh-CN" sz="4000" dirty="0" smtClean="0"/>
              <a:t>18</a:t>
            </a:r>
            <a:r>
              <a:rPr lang="en-US" sz="4000" dirty="0" smtClean="0"/>
              <a:t>)</a:t>
            </a:r>
            <a:endParaRPr lang="en-US" sz="4000" dirty="0"/>
          </a:p>
          <a:p>
            <a:r>
              <a:rPr lang="en-US" sz="40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0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383823" y="259644"/>
            <a:ext cx="11311466" cy="6514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881063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40335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925638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447925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9051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3623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8195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42767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20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「看哪，我</a:t>
            </a:r>
            <a:r>
              <a:rPr lang="zh-TW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差遣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使者在你前面，在路上保護你，領你到我所預備的地方去。 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21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他是奉我名來的；你們要在他面前謹慎，聽從他的話，不可惹 （或譯：違背）他，因為他</a:t>
            </a:r>
            <a:r>
              <a:rPr lang="zh-TW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必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不赦免你們的過犯</a:t>
            </a: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TW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22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「你若實在聽從他的話，照着我一切所說的去行，我就向你的仇敵作仇敵，向你的敵人作敵人</a:t>
            </a: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TW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23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「我的使者要在你前面行，領你到亞摩利人、赫人、比利洗人、迦南人、希未人、耶布斯人那裏去，我</a:t>
            </a:r>
            <a:r>
              <a:rPr lang="zh-TW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必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將他們剪除。 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24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你不可跪拜他們的神，不可事奉他，也不可效法他們的行為，卻要把神像盡行拆毀，打碎他們的柱像。 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25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你們要事奉耶和華－你們的神，他</a:t>
            </a:r>
            <a:r>
              <a:rPr lang="zh-TW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必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賜福與你的糧與你的水，也</a:t>
            </a:r>
            <a:r>
              <a:rPr lang="zh-TW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必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從你們中間除去疾病</a:t>
            </a: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TW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出</a:t>
            </a:r>
            <a:r>
              <a:rPr lang="en-US" altLang="zh-TW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23:20-33)</a:t>
            </a:r>
            <a:endParaRPr lang="zh-TW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02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383823" y="259644"/>
            <a:ext cx="11311466" cy="6592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881063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40335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925638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447925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9051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3623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8195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42767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32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26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你境內</a:t>
            </a:r>
            <a:r>
              <a:rPr lang="zh-TW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必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沒有墜胎的，不生產的。我要使你滿了你年日的數目。 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27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凡你所到的地方，我要使那裏的眾民在你面前驚駭，擾亂，又要使你一切仇敵轉背逃跑。 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28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我要打發黃蜂飛在你前面，把希未人、迦南人、赫人攆出去。 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29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我不在一年之內將他們從你面前攆出去，恐怕地成為荒涼，野地的獸多起來害你。 </a:t>
            </a:r>
            <a:r>
              <a:rPr lang="en-US" altLang="zh-TW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30</a:t>
            </a:r>
            <a:r>
              <a:rPr lang="zh-TW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我要漸漸地將他們從你面前攆出去，等到你的人數加多，承受那地為業。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31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我要定你的境界，從紅海直到非利士海，又從曠野直到大河。我要將那地的居民交在你手中，你要將他們從你面前攆出去。 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32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不可和他們並他們的神立約。 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33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他們不可住在你的地上，恐怕他們使你得罪我。你若事奉他們的神，這必成為你的網羅。」</a:t>
            </a:r>
            <a:endParaRPr lang="zh-TW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2431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二 ，應</a:t>
            </a:r>
            <a:r>
              <a:rPr lang="zh-CN" altLang="en-US" b="1" dirty="0"/>
              <a:t>許和指示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 </a:t>
            </a:r>
            <a:r>
              <a:rPr lang="zh-CN" altLang="en-US" sz="4000" dirty="0"/>
              <a:t>神差使者来引领、</a:t>
            </a:r>
            <a:r>
              <a:rPr lang="en-US" altLang="zh-CN" sz="4000" dirty="0" smtClean="0"/>
              <a:t>20/23</a:t>
            </a:r>
            <a:endParaRPr lang="en-US" altLang="zh-CN" sz="4000" dirty="0"/>
          </a:p>
          <a:p>
            <a:r>
              <a:rPr lang="en-US" altLang="zh-CN" sz="4000" dirty="0" smtClean="0"/>
              <a:t> </a:t>
            </a:r>
            <a:r>
              <a:rPr lang="zh-CN" altLang="en-US" sz="4000" dirty="0"/>
              <a:t>弃绝偶像事奉神、</a:t>
            </a:r>
            <a:r>
              <a:rPr lang="en-US" altLang="zh-CN" sz="4000" dirty="0" smtClean="0"/>
              <a:t>24/28</a:t>
            </a:r>
            <a:endParaRPr lang="en-US" altLang="zh-CN" sz="4000" dirty="0"/>
          </a:p>
          <a:p>
            <a:r>
              <a:rPr lang="zh-CN" altLang="en-US" sz="4000" dirty="0" smtClean="0"/>
              <a:t> 那</a:t>
            </a:r>
            <a:r>
              <a:rPr lang="zh-CN" altLang="en-US" sz="4000" dirty="0"/>
              <a:t>地交在你手中！</a:t>
            </a:r>
            <a:r>
              <a:rPr lang="en-US" altLang="zh-CN" sz="4000" dirty="0"/>
              <a:t>29/33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00370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282222" y="112890"/>
            <a:ext cx="11571111" cy="4745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881063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40335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925638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447925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9051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3623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8195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42767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摩西在西奈山上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12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耶和華對摩西說：「你上山到我這裏來，住在這裏，我要將石版並我所寫的律法和誡命賜給你，使你可以教訓百姓。」 </a:t>
            </a:r>
            <a:r>
              <a:rPr lang="en-US" altLang="zh-TW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摩西和他的幫手約書亞起來，上了神的山。 </a:t>
            </a:r>
            <a:r>
              <a:rPr lang="en-US" altLang="zh-TW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14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摩西對長老說：「你們在這裏等着，等到我們再回來，有亞倫、戶珥與你們同在。凡有爭訟的，都可以就近他們去。」</a:t>
            </a:r>
          </a:p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15 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摩西上山，有雲彩把山遮蓋。 </a:t>
            </a:r>
            <a:r>
              <a:rPr lang="en-US" altLang="zh-TW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16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耶和華的榮耀停於西奈山；雲彩遮蓋山六天，第七天他從雲中召摩西。 </a:t>
            </a:r>
            <a:r>
              <a:rPr lang="en-US" altLang="zh-TW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17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耶和華的榮耀在山頂上，在以色列人眼前，形狀如烈火。 </a:t>
            </a:r>
            <a:r>
              <a:rPr lang="en-US" altLang="zh-TW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18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摩西進入雲中上山，在山上四十晝</a:t>
            </a:r>
            <a:r>
              <a:rPr lang="zh-TW" altLang="en-US" sz="2800" dirty="0" smtClean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夜 </a:t>
            </a:r>
            <a:r>
              <a:rPr lang="en-US" altLang="zh-TW" sz="2800" dirty="0" smtClean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800" dirty="0" smtClean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出</a:t>
            </a:r>
            <a:r>
              <a:rPr lang="en-US" altLang="zh-TW" sz="2800" dirty="0" smtClean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24:</a:t>
            </a:r>
            <a:r>
              <a:rPr lang="en-US" altLang="zh-CN" sz="2800" dirty="0" smtClean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12</a:t>
            </a:r>
            <a:r>
              <a:rPr lang="en-US" altLang="zh-TW" sz="2800" dirty="0" smtClean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-</a:t>
            </a:r>
            <a:r>
              <a:rPr lang="en-US" altLang="zh-CN" sz="2800" dirty="0" smtClean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18</a:t>
            </a:r>
            <a:r>
              <a:rPr lang="en-US" altLang="zh-TW" sz="2800" dirty="0" smtClean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en-US" altLang="zh-TW" sz="3200" dirty="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927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282222" y="112890"/>
            <a:ext cx="11571111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881063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40335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925638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447925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9051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3623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8195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4276725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TW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耶和華對摩西說：「你和亞倫、拿答、亞比戶，並以色列長老中的七十人，都要上到我這裏來，遠遠地下拜。 </a:t>
            </a:r>
            <a:r>
              <a:rPr lang="en-US" altLang="zh-TW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惟獨你可以親近耶和華；他們卻不可親近；百姓也不可和你一同上來</a:t>
            </a:r>
            <a:r>
              <a:rPr lang="zh-TW" altLang="en-US" sz="2800" dirty="0" smtClean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。」</a:t>
            </a:r>
            <a:r>
              <a:rPr lang="en-US" altLang="zh-TW" sz="2800" dirty="0" smtClean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 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摩西下山，將耶和華的命令典章都述說與百姓聽。眾百姓齊聲說：「耶和華所吩咐的，我們都必遵行。」 </a:t>
            </a:r>
            <a:r>
              <a:rPr lang="en-US" altLang="zh-TW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4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摩西將耶和華的命令都寫上。清早起來，在山下築一座壇，按以色列十二支派立十二根柱子， </a:t>
            </a:r>
            <a:r>
              <a:rPr lang="en-US" altLang="zh-TW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5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又打發以色列人中的少年人去獻燔祭，又向耶和華獻牛為平安祭。 </a:t>
            </a:r>
            <a:r>
              <a:rPr lang="en-US" altLang="zh-TW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6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摩西將血一半盛在盆中，一半灑在壇上； </a:t>
            </a:r>
            <a:r>
              <a:rPr lang="en-US" altLang="zh-TW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7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又將約書念給百姓聽。他們說：「耶和華所吩咐的，我們都必遵行。」 </a:t>
            </a:r>
            <a:r>
              <a:rPr lang="en-US" altLang="zh-TW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8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摩西將血灑在百姓身上，說：「你看！這是立約的血，是耶和華按這一切話與你們立約的憑據</a:t>
            </a:r>
            <a:r>
              <a:rPr lang="zh-TW" altLang="en-US" sz="2800" dirty="0" smtClean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。」</a:t>
            </a:r>
            <a:r>
              <a:rPr lang="en-US" altLang="zh-TW" sz="2800" dirty="0" smtClean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9 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摩西、亞倫、拿答、亞比戶，並以色列長老中的七十人，都上了山。 </a:t>
            </a:r>
            <a:r>
              <a:rPr lang="en-US" altLang="zh-TW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10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他們看見以色列的神，他腳下彷彿有平鋪的藍寶石，如同天色明淨。 </a:t>
            </a:r>
            <a:r>
              <a:rPr lang="en-US" altLang="zh-TW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11</a:t>
            </a:r>
            <a:r>
              <a:rPr lang="zh-TW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他的手不加害在以色列的尊者身上。</a:t>
            </a:r>
            <a:r>
              <a:rPr lang="zh-TW" altLang="en-US" sz="28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他們觀看神；他們又吃又喝。</a:t>
            </a:r>
            <a:r>
              <a:rPr lang="en-US" altLang="zh-TW" sz="2800" dirty="0" smtClean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800" dirty="0" smtClean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出</a:t>
            </a:r>
            <a:r>
              <a:rPr lang="en-US" altLang="zh-TW" sz="2800" dirty="0" smtClean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24:</a:t>
            </a:r>
            <a:r>
              <a:rPr lang="en-US" altLang="zh-CN" sz="2800" dirty="0" smtClean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</a:t>
            </a:r>
            <a:r>
              <a:rPr lang="en-US" altLang="zh-TW" sz="2800" dirty="0" smtClean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-</a:t>
            </a:r>
            <a:r>
              <a:rPr lang="en-US" altLang="zh-CN" sz="2800" dirty="0" smtClean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11</a:t>
            </a:r>
            <a:r>
              <a:rPr lang="en-US" altLang="zh-TW" sz="2800" dirty="0" smtClean="0">
                <a:solidFill>
                  <a:srgbClr val="80808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en-US" altLang="zh-TW" sz="3200" dirty="0">
              <a:solidFill>
                <a:srgbClr val="80808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07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三，</a:t>
            </a:r>
            <a:r>
              <a:rPr lang="zh-CN" altLang="en-US" b="1" dirty="0"/>
              <a:t>登山见</a:t>
            </a:r>
            <a:r>
              <a:rPr lang="zh-CN" altLang="en-US" b="1" dirty="0" smtClean="0"/>
              <a:t>神的榮耀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4416"/>
            <a:ext cx="10515600" cy="4498848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sz="4000" dirty="0"/>
              <a:t>摩西</a:t>
            </a:r>
            <a:r>
              <a:rPr lang="zh-CN" altLang="en-US" sz="4000" dirty="0" smtClean="0"/>
              <a:t>山</a:t>
            </a:r>
            <a:r>
              <a:rPr lang="zh-CN" altLang="en-US" sz="4000" dirty="0"/>
              <a:t>上蒙</a:t>
            </a:r>
            <a:r>
              <a:rPr lang="zh-CN" altLang="en-US" sz="4000" dirty="0" smtClean="0"/>
              <a:t>召</a:t>
            </a:r>
            <a:endParaRPr lang="en-US" altLang="zh-CN" sz="4000" dirty="0" smtClean="0"/>
          </a:p>
          <a:p>
            <a:r>
              <a:rPr lang="en-US" altLang="zh-CN" sz="4000" dirty="0"/>
              <a:t> </a:t>
            </a:r>
            <a:r>
              <a:rPr lang="zh-CN" altLang="en-US" sz="4000" dirty="0" smtClean="0"/>
              <a:t>姓</a:t>
            </a:r>
            <a:r>
              <a:rPr lang="zh-CN" altLang="en-US" sz="4000" dirty="0"/>
              <a:t>承诺听诫</a:t>
            </a:r>
            <a:r>
              <a:rPr lang="zh-CN" altLang="en-US" sz="4000" dirty="0" smtClean="0"/>
              <a:t>命</a:t>
            </a:r>
            <a:endParaRPr lang="en-US" altLang="zh-CN" sz="4000" dirty="0" smtClean="0"/>
          </a:p>
          <a:p>
            <a:r>
              <a:rPr lang="en-US" altLang="zh-CN" sz="4000" dirty="0"/>
              <a:t> </a:t>
            </a:r>
            <a:r>
              <a:rPr lang="zh-CN" altLang="en-US" sz="4000" dirty="0"/>
              <a:t>摩西</a:t>
            </a:r>
            <a:r>
              <a:rPr lang="zh-CN" altLang="en-US" sz="4000" dirty="0" smtClean="0"/>
              <a:t>筑坛獻祭</a:t>
            </a:r>
            <a:endParaRPr lang="en-US" altLang="zh-CN" sz="4000" dirty="0" smtClean="0"/>
          </a:p>
          <a:p>
            <a:r>
              <a:rPr lang="zh-CN" altLang="en-US" sz="4000" dirty="0"/>
              <a:t>摩西</a:t>
            </a:r>
            <a:r>
              <a:rPr lang="zh-CN" altLang="en-US" sz="4000" dirty="0" smtClean="0"/>
              <a:t>洒血立约</a:t>
            </a:r>
            <a:endParaRPr lang="en-US" altLang="zh-CN" sz="4000" dirty="0" smtClean="0"/>
          </a:p>
          <a:p>
            <a:r>
              <a:rPr lang="en-US" altLang="zh-CN" sz="4000" dirty="0"/>
              <a:t> </a:t>
            </a:r>
            <a:r>
              <a:rPr lang="zh-CN" altLang="en-US" sz="4000" dirty="0"/>
              <a:t>神的荣耀显</a:t>
            </a:r>
            <a:r>
              <a:rPr lang="zh-CN" altLang="en-US" sz="4000" dirty="0" smtClean="0"/>
              <a:t>现</a:t>
            </a:r>
            <a:endParaRPr lang="en-US" altLang="zh-CN" sz="4000" dirty="0" smtClean="0"/>
          </a:p>
          <a:p>
            <a:r>
              <a:rPr lang="zh-CN" altLang="en-US" sz="4000" dirty="0" smtClean="0"/>
              <a:t>亚伦户珥代理</a:t>
            </a:r>
            <a:endParaRPr lang="en-US" altLang="zh-CN" sz="4000" dirty="0" smtClean="0"/>
          </a:p>
          <a:p>
            <a:r>
              <a:rPr lang="zh-CN" altLang="en-US" sz="4000" dirty="0" smtClean="0"/>
              <a:t>摩西再次上山</a:t>
            </a:r>
            <a:endParaRPr lang="en-US" altLang="zh-CN" sz="4000" dirty="0" smtClean="0"/>
          </a:p>
          <a:p>
            <a:r>
              <a:rPr lang="zh-CN" altLang="en-US" sz="4000" dirty="0"/>
              <a:t>神的榮</a:t>
            </a:r>
            <a:r>
              <a:rPr lang="zh-CN" altLang="en-US" sz="4000" dirty="0" smtClean="0"/>
              <a:t>耀降臨</a:t>
            </a:r>
            <a:endParaRPr lang="en-US" altLang="zh-CN" sz="4000" dirty="0" smtClean="0"/>
          </a:p>
          <a:p>
            <a:r>
              <a:rPr lang="zh-CN" altLang="en-US" sz="4000" dirty="0"/>
              <a:t>停</a:t>
            </a:r>
            <a:r>
              <a:rPr lang="zh-CN" altLang="en-US" sz="4000" dirty="0" smtClean="0"/>
              <a:t>留四</a:t>
            </a:r>
            <a:r>
              <a:rPr lang="zh-CN" altLang="en-US" sz="4000" dirty="0"/>
              <a:t>十昼夜</a:t>
            </a:r>
          </a:p>
        </p:txBody>
      </p:sp>
    </p:spTree>
    <p:extLst>
      <p:ext uri="{BB962C8B-B14F-4D97-AF65-F5344CB8AC3E}">
        <p14:creationId xmlns:p14="http://schemas.microsoft.com/office/powerpoint/2010/main" val="1335390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82" name="AutoShape 10"/>
          <p:cNvSpPr>
            <a:spLocks noChangeArrowheads="1"/>
          </p:cNvSpPr>
          <p:nvPr/>
        </p:nvSpPr>
        <p:spPr bwMode="auto">
          <a:xfrm>
            <a:off x="4318000" y="307975"/>
            <a:ext cx="5741988" cy="2984500"/>
          </a:xfrm>
          <a:prstGeom prst="cloudCallout">
            <a:avLst>
              <a:gd name="adj1" fmla="val 2528"/>
              <a:gd name="adj2" fmla="val 69949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284676" name="Freeform 4" descr="Sand"/>
          <p:cNvSpPr>
            <a:spLocks/>
          </p:cNvSpPr>
          <p:nvPr/>
        </p:nvSpPr>
        <p:spPr bwMode="auto">
          <a:xfrm>
            <a:off x="1524000" y="2332038"/>
            <a:ext cx="9158288" cy="4525962"/>
          </a:xfrm>
          <a:custGeom>
            <a:avLst/>
            <a:gdLst>
              <a:gd name="T0" fmla="*/ 0 w 5769"/>
              <a:gd name="T1" fmla="*/ 2288 h 2851"/>
              <a:gd name="T2" fmla="*/ 826 w 5769"/>
              <a:gd name="T3" fmla="*/ 2283 h 2851"/>
              <a:gd name="T4" fmla="*/ 1320 w 5769"/>
              <a:gd name="T5" fmla="*/ 1520 h 2851"/>
              <a:gd name="T6" fmla="*/ 2129 w 5769"/>
              <a:gd name="T7" fmla="*/ 1513 h 2851"/>
              <a:gd name="T8" fmla="*/ 2379 w 5769"/>
              <a:gd name="T9" fmla="*/ 970 h 2851"/>
              <a:gd name="T10" fmla="*/ 2736 w 5769"/>
              <a:gd name="T11" fmla="*/ 970 h 2851"/>
              <a:gd name="T12" fmla="*/ 3283 w 5769"/>
              <a:gd name="T13" fmla="*/ 0 h 2851"/>
              <a:gd name="T14" fmla="*/ 3874 w 5769"/>
              <a:gd name="T15" fmla="*/ 0 h 2851"/>
              <a:gd name="T16" fmla="*/ 4588 w 5769"/>
              <a:gd name="T17" fmla="*/ 1247 h 2851"/>
              <a:gd name="T18" fmla="*/ 4916 w 5769"/>
              <a:gd name="T19" fmla="*/ 1276 h 2851"/>
              <a:gd name="T20" fmla="*/ 5485 w 5769"/>
              <a:gd name="T21" fmla="*/ 2283 h 2851"/>
              <a:gd name="T22" fmla="*/ 5762 w 5769"/>
              <a:gd name="T23" fmla="*/ 2283 h 2851"/>
              <a:gd name="T24" fmla="*/ 5769 w 5769"/>
              <a:gd name="T25" fmla="*/ 2835 h 2851"/>
              <a:gd name="T26" fmla="*/ 2 w 5769"/>
              <a:gd name="T27" fmla="*/ 2851 h 2851"/>
              <a:gd name="T28" fmla="*/ 0 w 5769"/>
              <a:gd name="T29" fmla="*/ 2288 h 2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769" h="2851">
                <a:moveTo>
                  <a:pt x="0" y="2288"/>
                </a:moveTo>
                <a:lnTo>
                  <a:pt x="826" y="2283"/>
                </a:lnTo>
                <a:lnTo>
                  <a:pt x="1320" y="1520"/>
                </a:lnTo>
                <a:lnTo>
                  <a:pt x="2129" y="1513"/>
                </a:lnTo>
                <a:lnTo>
                  <a:pt x="2379" y="970"/>
                </a:lnTo>
                <a:lnTo>
                  <a:pt x="2736" y="970"/>
                </a:lnTo>
                <a:lnTo>
                  <a:pt x="3283" y="0"/>
                </a:lnTo>
                <a:lnTo>
                  <a:pt x="3874" y="0"/>
                </a:lnTo>
                <a:lnTo>
                  <a:pt x="4588" y="1247"/>
                </a:lnTo>
                <a:lnTo>
                  <a:pt x="4916" y="1276"/>
                </a:lnTo>
                <a:lnTo>
                  <a:pt x="5485" y="2283"/>
                </a:lnTo>
                <a:lnTo>
                  <a:pt x="5762" y="2283"/>
                </a:lnTo>
                <a:lnTo>
                  <a:pt x="5769" y="2835"/>
                </a:lnTo>
                <a:lnTo>
                  <a:pt x="2" y="2851"/>
                </a:lnTo>
                <a:lnTo>
                  <a:pt x="0" y="2288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1614488" y="5235576"/>
            <a:ext cx="1098550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ct val="20000"/>
              </a:spcAft>
            </a:pPr>
            <a:r>
              <a:rPr lang="zh-TW" altLang="en-US">
                <a:ea typeface="SimHei" panose="02010609060101010101" pitchFamily="49" charset="-122"/>
              </a:rPr>
              <a:t>築壇立柱</a:t>
            </a:r>
          </a:p>
          <a:p>
            <a:pPr>
              <a:spcAft>
                <a:spcPct val="20000"/>
              </a:spcAft>
            </a:pPr>
            <a:r>
              <a:rPr lang="zh-TW" altLang="en-US">
                <a:ea typeface="SimHei" panose="02010609060101010101" pitchFamily="49" charset="-122"/>
              </a:rPr>
              <a:t>獻祭立約</a:t>
            </a:r>
          </a:p>
        </p:txBody>
      </p:sp>
      <p:sp>
        <p:nvSpPr>
          <p:cNvPr id="284678" name="Text Box 6"/>
          <p:cNvSpPr txBox="1">
            <a:spLocks noChangeArrowheads="1"/>
          </p:cNvSpPr>
          <p:nvPr/>
        </p:nvSpPr>
        <p:spPr bwMode="auto">
          <a:xfrm>
            <a:off x="3727450" y="3998913"/>
            <a:ext cx="1098550" cy="69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ct val="20000"/>
              </a:spcAft>
            </a:pPr>
            <a:r>
              <a:rPr lang="zh-TW" altLang="en-US">
                <a:ea typeface="SimHei" panose="02010609060101010101" pitchFamily="49" charset="-122"/>
              </a:rPr>
              <a:t>七十長老</a:t>
            </a:r>
          </a:p>
          <a:p>
            <a:pPr>
              <a:spcAft>
                <a:spcPct val="20000"/>
              </a:spcAft>
            </a:pPr>
            <a:r>
              <a:rPr lang="zh-TW" altLang="en-US">
                <a:ea typeface="SimHei" panose="02010609060101010101" pitchFamily="49" charset="-122"/>
              </a:rPr>
              <a:t>神前吃喝</a:t>
            </a:r>
          </a:p>
        </p:txBody>
      </p:sp>
      <p:sp>
        <p:nvSpPr>
          <p:cNvPr id="284679" name="Text Box 7"/>
          <p:cNvSpPr txBox="1">
            <a:spLocks noChangeArrowheads="1"/>
          </p:cNvSpPr>
          <p:nvPr/>
        </p:nvSpPr>
        <p:spPr bwMode="auto">
          <a:xfrm>
            <a:off x="5170488" y="3155951"/>
            <a:ext cx="869950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Aft>
                <a:spcPct val="20000"/>
              </a:spcAft>
            </a:pPr>
            <a:r>
              <a:rPr lang="zh-TW" altLang="en-US">
                <a:ea typeface="SimHei" panose="02010609060101010101" pitchFamily="49" charset="-122"/>
              </a:rPr>
              <a:t>約書亞</a:t>
            </a:r>
          </a:p>
          <a:p>
            <a:pPr algn="ctr">
              <a:spcAft>
                <a:spcPct val="20000"/>
              </a:spcAft>
            </a:pPr>
            <a:r>
              <a:rPr lang="zh-TW" altLang="en-US">
                <a:ea typeface="SimHei" panose="02010609060101010101" pitchFamily="49" charset="-122"/>
              </a:rPr>
              <a:t>等候</a:t>
            </a:r>
          </a:p>
        </p:txBody>
      </p:sp>
      <p:sp>
        <p:nvSpPr>
          <p:cNvPr id="284681" name="Text Box 9"/>
          <p:cNvSpPr txBox="1">
            <a:spLocks noChangeArrowheads="1"/>
          </p:cNvSpPr>
          <p:nvPr/>
        </p:nvSpPr>
        <p:spPr bwMode="auto">
          <a:xfrm>
            <a:off x="6443663" y="4535489"/>
            <a:ext cx="1403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3200">
                <a:solidFill>
                  <a:schemeClr val="bg1"/>
                </a:solidFill>
                <a:ea typeface="SimHei" panose="02010609060101010101" pitchFamily="49" charset="-122"/>
              </a:rPr>
              <a:t>西乃山</a:t>
            </a:r>
          </a:p>
        </p:txBody>
      </p:sp>
      <p:pic>
        <p:nvPicPr>
          <p:cNvPr id="284686" name="Picture 14" descr="fire_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314" y="174625"/>
            <a:ext cx="1335087" cy="213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4680" name="Text Box 8"/>
          <p:cNvSpPr txBox="1">
            <a:spLocks noChangeArrowheads="1"/>
          </p:cNvSpPr>
          <p:nvPr/>
        </p:nvSpPr>
        <p:spPr bwMode="auto">
          <a:xfrm>
            <a:off x="6643688" y="1620838"/>
            <a:ext cx="1098550" cy="69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Aft>
                <a:spcPct val="20000"/>
              </a:spcAft>
            </a:pPr>
            <a:r>
              <a:rPr lang="zh-TW" altLang="en-US">
                <a:ea typeface="SimHei" panose="02010609060101010101" pitchFamily="49" charset="-122"/>
              </a:rPr>
              <a:t>摩西與神</a:t>
            </a:r>
          </a:p>
          <a:p>
            <a:pPr algn="ctr">
              <a:spcAft>
                <a:spcPct val="20000"/>
              </a:spcAft>
            </a:pPr>
            <a:r>
              <a:rPr lang="zh-TW" altLang="en-US">
                <a:ea typeface="SimHei" panose="02010609060101010101" pitchFamily="49" charset="-122"/>
              </a:rPr>
              <a:t>面對面</a:t>
            </a:r>
          </a:p>
        </p:txBody>
      </p:sp>
    </p:spTree>
    <p:extLst>
      <p:ext uri="{BB962C8B-B14F-4D97-AF65-F5344CB8AC3E}">
        <p14:creationId xmlns:p14="http://schemas.microsoft.com/office/powerpoint/2010/main" val="295075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82" grpId="0" animBg="1"/>
      <p:bldP spid="284677" grpId="0"/>
      <p:bldP spid="284678" grpId="0"/>
      <p:bldP spid="284679" grpId="0"/>
      <p:bldP spid="28468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2260600" y="1177926"/>
            <a:ext cx="685958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8775" indent="-3587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5381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口述神的命令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十誡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、典章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出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20:22-23:19)</a:t>
            </a:r>
          </a:p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百姓回應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同意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寫下約書</a:t>
            </a:r>
          </a:p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築壇，立柱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(12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根柱子象徵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12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支派的見證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獻燔祭和平安祭</a:t>
            </a:r>
          </a:p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灑血在壇上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以壇代表神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</a:rPr>
              <a:t>--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立約的第一方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en-US" altLang="zh-TW" sz="320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二度宣讀約書，百姓再度回應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確認同意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灑血在百姓身上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立約的第二方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  <a:p>
            <a:pPr>
              <a:lnSpc>
                <a:spcPct val="120000"/>
              </a:lnSpc>
              <a:spcAft>
                <a:spcPct val="40000"/>
              </a:spcAft>
              <a:buFontTx/>
              <a:buBlip>
                <a:blip r:embed="rId2"/>
              </a:buBlip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祭司、長老在神面前吃飯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完成立約</a:t>
            </a:r>
            <a:r>
              <a:rPr lang="en-US" altLang="zh-TW" sz="240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</p:txBody>
      </p:sp>
      <p:sp>
        <p:nvSpPr>
          <p:cNvPr id="178185" name="Rectangle 9"/>
          <p:cNvSpPr>
            <a:spLocks noChangeArrowheads="1"/>
          </p:cNvSpPr>
          <p:nvPr/>
        </p:nvSpPr>
        <p:spPr bwMode="auto">
          <a:xfrm>
            <a:off x="6999288" y="3900488"/>
            <a:ext cx="3668712" cy="2957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83" name="AutoShape 7" descr="Bouquet"/>
          <p:cNvSpPr>
            <a:spLocks noChangeArrowheads="1"/>
          </p:cNvSpPr>
          <p:nvPr/>
        </p:nvSpPr>
        <p:spPr bwMode="auto">
          <a:xfrm>
            <a:off x="7175501" y="4076700"/>
            <a:ext cx="3311525" cy="2592388"/>
          </a:xfrm>
          <a:prstGeom prst="horizontalScroll">
            <a:avLst>
              <a:gd name="adj" fmla="val 8449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>
              <a:lnSpc>
                <a:spcPct val="120000"/>
              </a:lnSpc>
            </a:pPr>
            <a:r>
              <a:rPr lang="zh-TW" altLang="en-US" sz="2400">
                <a:ea typeface="SimHei" panose="02010609060101010101" pitchFamily="49" charset="-122"/>
              </a:rPr>
              <a:t>以色列在萬民中</a:t>
            </a:r>
          </a:p>
          <a:p>
            <a:pPr>
              <a:lnSpc>
                <a:spcPct val="120000"/>
              </a:lnSpc>
            </a:pPr>
            <a:r>
              <a:rPr lang="zh-TW" altLang="en-US" sz="2400">
                <a:ea typeface="SimHei" panose="02010609060101010101" pitchFamily="49" charset="-122"/>
              </a:rPr>
              <a:t>作屬神的子民，</a:t>
            </a:r>
          </a:p>
          <a:p>
            <a:pPr>
              <a:lnSpc>
                <a:spcPct val="120000"/>
              </a:lnSpc>
            </a:pPr>
            <a:r>
              <a:rPr lang="zh-TW" altLang="en-US" sz="2400">
                <a:ea typeface="SimHei" panose="02010609060101010101" pitchFamily="49" charset="-122"/>
              </a:rPr>
              <a:t>歸神作祭司的國度，為聖潔的國民。</a:t>
            </a:r>
          </a:p>
        </p:txBody>
      </p:sp>
      <p:sp>
        <p:nvSpPr>
          <p:cNvPr id="178184" name="Rectangle 8" descr="Brown marble"/>
          <p:cNvSpPr>
            <a:spLocks noChangeArrowheads="1"/>
          </p:cNvSpPr>
          <p:nvPr/>
        </p:nvSpPr>
        <p:spPr bwMode="auto">
          <a:xfrm>
            <a:off x="1524000" y="1"/>
            <a:ext cx="9144000" cy="98107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立約的儀式：宣讀約書，獻祭，灑血，聚餐</a:t>
            </a:r>
          </a:p>
        </p:txBody>
      </p:sp>
    </p:spTree>
    <p:extLst>
      <p:ext uri="{BB962C8B-B14F-4D97-AF65-F5344CB8AC3E}">
        <p14:creationId xmlns:p14="http://schemas.microsoft.com/office/powerpoint/2010/main" val="229118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5" grpId="0" animBg="1"/>
      <p:bldP spid="17818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C6B76F-D290-954C-A67F-65F74D253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 smtClean="0"/>
              <a:t>思</a:t>
            </a:r>
            <a:r>
              <a:rPr lang="zh-CN" altLang="en-US" dirty="0"/>
              <a:t>考题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從</a:t>
            </a:r>
            <a:r>
              <a:rPr lang="en-US" altLang="zh-CN" sz="3200" dirty="0" smtClean="0"/>
              <a:t>23</a:t>
            </a:r>
            <a:r>
              <a:rPr lang="zh-CN" altLang="en-US" sz="3200" dirty="0"/>
              <a:t>章應許和指</a:t>
            </a:r>
            <a:r>
              <a:rPr lang="zh-CN" altLang="en-US" sz="3200" dirty="0" smtClean="0"/>
              <a:t>示，你覺得信徒</a:t>
            </a:r>
            <a:r>
              <a:rPr lang="zh-CN" altLang="en-US" sz="3200" dirty="0"/>
              <a:t>應</a:t>
            </a:r>
            <a:r>
              <a:rPr lang="zh-CN" altLang="en-US" sz="3200" dirty="0" smtClean="0"/>
              <a:t>如何面對世</a:t>
            </a:r>
            <a:r>
              <a:rPr lang="zh-CN" altLang="en-US" sz="3200" dirty="0"/>
              <a:t>界和其中罪恶的关</a:t>
            </a:r>
            <a:r>
              <a:rPr lang="zh-CN" altLang="en-US" sz="3200" dirty="0" smtClean="0"/>
              <a:t>系？</a:t>
            </a:r>
            <a:endParaRPr lang="en-US" altLang="zh-CN" sz="32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耶</a:t>
            </a:r>
            <a:r>
              <a:rPr lang="zh-CN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和华对以色列民作出两种的应许，一是无条件的应许，一是有条件的应许。为什么有此种分别呢？</a:t>
            </a:r>
          </a:p>
          <a:p>
            <a:r>
              <a:rPr lang="zh-CN" altLang="en-US" sz="3200" dirty="0" smtClean="0"/>
              <a:t>分享一下你</a:t>
            </a:r>
            <a:r>
              <a:rPr lang="zh-CN" altLang="en-US" sz="3200" dirty="0"/>
              <a:t>对「荣耀」一词有什么认识呢？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8275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E842C2-DF7C-F541-8D91-79CE8C7CC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25778"/>
            <a:ext cx="10295468" cy="6457243"/>
          </a:xfrm>
        </p:spPr>
        <p:txBody>
          <a:bodyPr>
            <a:normAutofit fontScale="92500"/>
          </a:bodyPr>
          <a:lstStyle/>
          <a:p>
            <a:pPr algn="l"/>
            <a:r>
              <a:rPr lang="zh-CN" altLang="en-US" sz="4000" dirty="0"/>
              <a:t>第一课 预备合用的领袖（</a:t>
            </a:r>
            <a:r>
              <a:rPr lang="en-US" altLang="zh-CN" sz="4000" dirty="0"/>
              <a:t>1:1-2:25)</a:t>
            </a:r>
          </a:p>
          <a:p>
            <a:pPr algn="l"/>
            <a:r>
              <a:rPr lang="zh-CN" altLang="en-US" sz="4000" dirty="0"/>
              <a:t>第二课 摩西回应神的呼召（</a:t>
            </a:r>
            <a:r>
              <a:rPr lang="en-US" altLang="zh-CN" sz="4000" dirty="0"/>
              <a:t>3:1-4:31)</a:t>
            </a:r>
          </a:p>
          <a:p>
            <a:pPr algn="l"/>
            <a:r>
              <a:rPr lang="zh-CN" altLang="en-US" sz="4000" dirty="0"/>
              <a:t>第三课 摩西向法老宣告神的旨意（</a:t>
            </a:r>
            <a:r>
              <a:rPr lang="en-US" altLang="zh-CN" sz="4000" dirty="0"/>
              <a:t>5:1-7:13)</a:t>
            </a:r>
          </a:p>
          <a:p>
            <a:pPr algn="l"/>
            <a:r>
              <a:rPr lang="zh-CN" altLang="en-US" sz="4000" dirty="0"/>
              <a:t>第四课 神降前九灾（</a:t>
            </a:r>
            <a:r>
              <a:rPr lang="en-US" altLang="zh-CN" sz="4000" dirty="0"/>
              <a:t>7:14-10:29)</a:t>
            </a:r>
          </a:p>
          <a:p>
            <a:pPr algn="l"/>
            <a:r>
              <a:rPr lang="zh-CN" altLang="en-US" sz="4000" dirty="0"/>
              <a:t>第五课 第十灾与过逾越节（</a:t>
            </a:r>
            <a:r>
              <a:rPr lang="en-US" altLang="zh-CN" sz="4000" dirty="0"/>
              <a:t>11:1-13:16)</a:t>
            </a:r>
          </a:p>
          <a:p>
            <a:pPr algn="l"/>
            <a:r>
              <a:rPr lang="zh-CN" altLang="en-US" sz="4000" dirty="0"/>
              <a:t>第六课 过红海（</a:t>
            </a:r>
            <a:r>
              <a:rPr lang="en-US" altLang="zh-CN" sz="4000" dirty="0"/>
              <a:t>13:17-15:21)</a:t>
            </a:r>
          </a:p>
          <a:p>
            <a:pPr algn="l"/>
            <a:r>
              <a:rPr lang="zh-CN" altLang="en-US" sz="4000" dirty="0"/>
              <a:t>第七课 旷野的经历（</a:t>
            </a:r>
            <a:r>
              <a:rPr lang="en-US" altLang="zh-CN" sz="4000" dirty="0"/>
              <a:t>15:22-17:7</a:t>
            </a:r>
            <a:r>
              <a:rPr lang="zh-CN" altLang="en-US" sz="4000" dirty="0"/>
              <a:t>）</a:t>
            </a:r>
          </a:p>
          <a:p>
            <a:pPr algn="l"/>
            <a:r>
              <a:rPr lang="zh-CN" altLang="en-US" sz="4000" dirty="0"/>
              <a:t>第八课 战败亚玛力人与职责的分配（</a:t>
            </a:r>
            <a:r>
              <a:rPr lang="en-US" altLang="zh-CN" sz="4000" dirty="0"/>
              <a:t>17:8-18:27</a:t>
            </a:r>
            <a:r>
              <a:rPr lang="zh-CN" altLang="en-US" sz="4000" dirty="0"/>
              <a:t>）</a:t>
            </a:r>
          </a:p>
          <a:p>
            <a:pPr algn="l"/>
            <a:r>
              <a:rPr lang="zh-CN" altLang="en-US" sz="4000" dirty="0"/>
              <a:t>第九课  颁佈十诫于律法（</a:t>
            </a:r>
            <a:r>
              <a:rPr lang="en-US" altLang="zh-CN" sz="4000" dirty="0"/>
              <a:t>19:1-23:19</a:t>
            </a:r>
            <a:r>
              <a:rPr lang="zh-CN" altLang="en-US" sz="4000" dirty="0"/>
              <a:t>）</a:t>
            </a:r>
          </a:p>
          <a:p>
            <a:pPr algn="l"/>
            <a:r>
              <a:rPr lang="zh-CN" altLang="en-US" sz="4000" b="1" u="sng" dirty="0">
                <a:solidFill>
                  <a:srgbClr val="FF0000"/>
                </a:solidFill>
              </a:rPr>
              <a:t>第十课 与神立约（</a:t>
            </a:r>
            <a:r>
              <a:rPr lang="en-US" altLang="zh-CN" sz="4000" b="1" u="sng" dirty="0">
                <a:solidFill>
                  <a:srgbClr val="FF0000"/>
                </a:solidFill>
              </a:rPr>
              <a:t>23:20-24:18</a:t>
            </a:r>
            <a:r>
              <a:rPr lang="zh-CN" altLang="en-US" sz="4000" b="1" u="sng" dirty="0" smtClean="0">
                <a:solidFill>
                  <a:srgbClr val="FF0000"/>
                </a:solidFill>
              </a:rPr>
              <a:t>）</a:t>
            </a:r>
            <a:r>
              <a:rPr lang="en-US" sz="40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4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57557444yQppEW_f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15926"/>
            <a:ext cx="9144000" cy="6024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3124200" y="990600"/>
            <a:ext cx="914400" cy="609600"/>
          </a:xfrm>
          <a:prstGeom prst="wedgeRectCallout">
            <a:avLst>
              <a:gd name="adj1" fmla="val 51912"/>
              <a:gd name="adj2" fmla="val 8880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000">
                <a:solidFill>
                  <a:srgbClr val="000000"/>
                </a:solidFill>
                <a:ea typeface="SimHei" panose="02010609060101010101" pitchFamily="49" charset="-122"/>
              </a:rPr>
              <a:t>蘭塞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3276600" y="2438400"/>
            <a:ext cx="914400" cy="609600"/>
          </a:xfrm>
          <a:prstGeom prst="wedgeRectCallout">
            <a:avLst>
              <a:gd name="adj1" fmla="val 79167"/>
              <a:gd name="adj2" fmla="val -5286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000">
                <a:solidFill>
                  <a:srgbClr val="000000"/>
                </a:solidFill>
                <a:ea typeface="SimHei" panose="02010609060101010101" pitchFamily="49" charset="-122"/>
              </a:rPr>
              <a:t>疏割</a:t>
            </a: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4572000" y="914400"/>
            <a:ext cx="1295400" cy="609600"/>
          </a:xfrm>
          <a:prstGeom prst="wedgeRectCallout">
            <a:avLst>
              <a:gd name="adj1" fmla="val -44731"/>
              <a:gd name="adj2" fmla="val 11536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000">
                <a:solidFill>
                  <a:srgbClr val="000000"/>
                </a:solidFill>
                <a:ea typeface="SimHei" panose="02010609060101010101" pitchFamily="49" charset="-122"/>
              </a:rPr>
              <a:t>巴力洗分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4038600" y="3429000"/>
            <a:ext cx="914400" cy="609600"/>
          </a:xfrm>
          <a:prstGeom prst="wedgeRectCallout">
            <a:avLst>
              <a:gd name="adj1" fmla="val 73958"/>
              <a:gd name="adj2" fmla="val 5468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000">
                <a:solidFill>
                  <a:srgbClr val="000000"/>
                </a:solidFill>
                <a:ea typeface="SimHei" panose="02010609060101010101" pitchFamily="49" charset="-122"/>
              </a:rPr>
              <a:t>瑪拉</a:t>
            </a: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4267200" y="4267200"/>
            <a:ext cx="914400" cy="609600"/>
          </a:xfrm>
          <a:prstGeom prst="wedgeRectCallout">
            <a:avLst>
              <a:gd name="adj1" fmla="val 60764"/>
              <a:gd name="adj2" fmla="val -8854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000">
                <a:solidFill>
                  <a:srgbClr val="000000"/>
                </a:solidFill>
                <a:ea typeface="SimHei" panose="02010609060101010101" pitchFamily="49" charset="-122"/>
              </a:rPr>
              <a:t>以琳</a:t>
            </a: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4953000" y="5257800"/>
            <a:ext cx="1143000" cy="609600"/>
          </a:xfrm>
          <a:prstGeom prst="wedgeRectCallout">
            <a:avLst>
              <a:gd name="adj1" fmla="val 79167"/>
              <a:gd name="adj2" fmla="val -6119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000">
                <a:solidFill>
                  <a:srgbClr val="000000"/>
                </a:solidFill>
                <a:ea typeface="SimHei" panose="02010609060101010101" pitchFamily="49" charset="-122"/>
              </a:rPr>
              <a:t>西乃山</a:t>
            </a: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5715000" y="3200400"/>
            <a:ext cx="1371600" cy="914400"/>
          </a:xfrm>
          <a:prstGeom prst="wedgeRectCallout">
            <a:avLst>
              <a:gd name="adj1" fmla="val -42245"/>
              <a:gd name="adj2" fmla="val 9913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000">
                <a:solidFill>
                  <a:srgbClr val="000000"/>
                </a:solidFill>
                <a:ea typeface="SimHei" panose="02010609060101010101" pitchFamily="49" charset="-122"/>
              </a:rPr>
              <a:t>汛的曠野</a:t>
            </a:r>
          </a:p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000">
                <a:solidFill>
                  <a:srgbClr val="000000"/>
                </a:solidFill>
                <a:ea typeface="SimHei" panose="02010609060101010101" pitchFamily="49" charset="-122"/>
              </a:rPr>
              <a:t>降嗎哪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775325" y="2743201"/>
            <a:ext cx="1200150" cy="396875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000">
                <a:solidFill>
                  <a:srgbClr val="FFFFFF"/>
                </a:solidFill>
                <a:ea typeface="SimHei" panose="02010609060101010101" pitchFamily="49" charset="-122"/>
              </a:rPr>
              <a:t>西乃半島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7451725" y="585789"/>
            <a:ext cx="438150" cy="701675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000">
                <a:solidFill>
                  <a:srgbClr val="FFFFFF"/>
                </a:solidFill>
                <a:ea typeface="SimHei" panose="02010609060101010101" pitchFamily="49" charset="-122"/>
              </a:rPr>
              <a:t>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000">
                <a:solidFill>
                  <a:srgbClr val="FFFFFF"/>
                </a:solidFill>
                <a:ea typeface="SimHei" panose="02010609060101010101" pitchFamily="49" charset="-122"/>
              </a:rPr>
              <a:t>南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362200" y="2590801"/>
            <a:ext cx="692150" cy="396875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000">
                <a:solidFill>
                  <a:srgbClr val="FFFFFF"/>
                </a:solidFill>
                <a:ea typeface="SimHei" panose="02010609060101010101" pitchFamily="49" charset="-122"/>
              </a:rPr>
              <a:t>埃及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8185150" y="5099050"/>
            <a:ext cx="2300288" cy="1123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30000"/>
              </a:spcAft>
            </a:pPr>
            <a:r>
              <a:rPr lang="zh-TW" altLang="en-US" sz="20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約在</a:t>
            </a:r>
            <a:r>
              <a:rPr lang="en-US" altLang="zh-TW" sz="20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1445BC</a:t>
            </a:r>
          </a:p>
          <a:p>
            <a:pPr algn="ctr" fontAlgn="base">
              <a:spcBef>
                <a:spcPct val="0"/>
              </a:spcBef>
              <a:spcAft>
                <a:spcPct val="30000"/>
              </a:spcAft>
            </a:pPr>
            <a:r>
              <a:rPr lang="zh-TW" altLang="en-US" sz="200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為中國商朝中葉</a:t>
            </a:r>
          </a:p>
        </p:txBody>
      </p:sp>
    </p:spTree>
    <p:extLst>
      <p:ext uri="{BB962C8B-B14F-4D97-AF65-F5344CB8AC3E}">
        <p14:creationId xmlns:p14="http://schemas.microsoft.com/office/powerpoint/2010/main" val="46260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76" grpId="0" animBg="1"/>
      <p:bldP spid="3077" grpId="0" animBg="1"/>
      <p:bldP spid="3078" grpId="0" animBg="1"/>
      <p:bldP spid="3079" grpId="0" animBg="1"/>
      <p:bldP spid="3080" grpId="0" animBg="1"/>
      <p:bldP spid="3081" grpId="0" animBg="1"/>
      <p:bldP spid="308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224sina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091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546725" y="6170613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400">
                <a:solidFill>
                  <a:srgbClr val="000000"/>
                </a:solidFill>
                <a:ea typeface="SimHei" panose="02010609060101010101" pitchFamily="49" charset="-122"/>
              </a:rPr>
              <a:t>西乃山</a:t>
            </a:r>
          </a:p>
        </p:txBody>
      </p:sp>
    </p:spTree>
    <p:extLst>
      <p:ext uri="{BB962C8B-B14F-4D97-AF65-F5344CB8AC3E}">
        <p14:creationId xmlns:p14="http://schemas.microsoft.com/office/powerpoint/2010/main" val="20524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t%20sina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546725" y="6170613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400">
                <a:solidFill>
                  <a:srgbClr val="FFFFFF"/>
                </a:solidFill>
                <a:ea typeface="SimHei" panose="02010609060101010101" pitchFamily="49" charset="-122"/>
              </a:rPr>
              <a:t>西乃山</a:t>
            </a:r>
          </a:p>
        </p:txBody>
      </p:sp>
    </p:spTree>
    <p:extLst>
      <p:ext uri="{BB962C8B-B14F-4D97-AF65-F5344CB8AC3E}">
        <p14:creationId xmlns:p14="http://schemas.microsoft.com/office/powerpoint/2010/main" val="5488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t_Sina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" t="1982" r="1540"/>
          <a:stretch>
            <a:fillRect/>
          </a:stretch>
        </p:blipFill>
        <p:spPr bwMode="auto">
          <a:xfrm>
            <a:off x="3089276" y="0"/>
            <a:ext cx="6011863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9264650" y="609600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400">
                <a:solidFill>
                  <a:srgbClr val="000000"/>
                </a:solidFill>
                <a:ea typeface="SimHei" panose="02010609060101010101" pitchFamily="49" charset="-122"/>
              </a:rPr>
              <a:t>西乃山</a:t>
            </a:r>
          </a:p>
        </p:txBody>
      </p:sp>
    </p:spTree>
    <p:extLst>
      <p:ext uri="{BB962C8B-B14F-4D97-AF65-F5344CB8AC3E}">
        <p14:creationId xmlns:p14="http://schemas.microsoft.com/office/powerpoint/2010/main" val="33456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7E0E2-A09A-6945-B7BB-87F41ACF1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zh-CN" altLang="en-US" b="1" dirty="0" smtClean="0"/>
              <a:t>一，</a:t>
            </a:r>
            <a:r>
              <a:rPr lang="zh-CN" altLang="en-US" sz="5300" b="1" dirty="0" smtClean="0"/>
              <a:t>西奈山之約 （摩</a:t>
            </a:r>
            <a:r>
              <a:rPr lang="zh-CN" altLang="en-US" sz="5300" b="1" dirty="0"/>
              <a:t>西</a:t>
            </a:r>
            <a:r>
              <a:rPr lang="zh-CN" altLang="en-US" sz="5300" b="1" dirty="0" smtClean="0"/>
              <a:t>之約）</a:t>
            </a:r>
            <a:endParaRPr lang="en-US" b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8A3EDF-D9F5-3A47-8B81-925E4E0E1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82598"/>
            <a:ext cx="11116734" cy="4439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5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如今你們若</a:t>
            </a:r>
            <a:r>
              <a:rPr lang="zh-TW" altLang="en-US" sz="3600" u="sng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實在聽從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我的話，</a:t>
            </a:r>
            <a:r>
              <a:rPr lang="zh-TW" altLang="en-US" sz="3600" u="sng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遵守我的約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，就要在萬民中作</a:t>
            </a:r>
            <a:r>
              <a:rPr lang="zh-TW" altLang="en-US" sz="3600" u="sng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屬我的子民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，因為全地都是我的。 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6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你們要歸我作</a:t>
            </a:r>
            <a:r>
              <a:rPr lang="zh-TW" altLang="en-US" sz="3600" u="sng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祭司的國度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，為</a:t>
            </a:r>
            <a:r>
              <a:rPr lang="zh-TW" altLang="en-US" sz="3600" u="sng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聖潔的國民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』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這些話你要告訴以色列人。」</a:t>
            </a:r>
          </a:p>
          <a:p>
            <a:pPr marL="0" indent="0">
              <a:buNone/>
            </a:pP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7 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摩西去召了民間的長老來，將耶和華所吩咐他的話都在他們面前陳明。 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8</a:t>
            </a:r>
            <a:r>
              <a:rPr lang="zh-TW" altLang="en-US" sz="3600" dirty="0">
                <a:latin typeface="DengXian" panose="02010600030101010101" pitchFamily="2" charset="-122"/>
                <a:ea typeface="DengXian" panose="02010600030101010101" pitchFamily="2" charset="-122"/>
              </a:rPr>
              <a:t>百姓都同聲回答說：「凡耶和華所說的，我們都要遵行。」摩西就將百姓的話回覆耶和華</a:t>
            </a:r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TW" sz="3600" dirty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TW" altLang="en-US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出</a:t>
            </a:r>
            <a:r>
              <a:rPr lang="en-US" altLang="zh-CN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en-US" altLang="zh-TW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:</a:t>
            </a:r>
            <a:r>
              <a:rPr lang="en-US" altLang="zh-CN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5</a:t>
            </a:r>
            <a:r>
              <a:rPr lang="en-US" altLang="zh-TW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-</a:t>
            </a:r>
            <a:r>
              <a:rPr lang="en-US" altLang="zh-CN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8</a:t>
            </a:r>
            <a:r>
              <a:rPr lang="en-US" altLang="zh-TW" sz="36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endParaRPr lang="en-US" altLang="zh-TW" sz="36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1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8A3EDF-D9F5-3A47-8B81-925E4E0E1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40178"/>
            <a:ext cx="11173179" cy="5036785"/>
          </a:xfrm>
        </p:spPr>
        <p:txBody>
          <a:bodyPr>
            <a:normAutofit/>
          </a:bodyPr>
          <a:lstStyle/>
          <a:p>
            <a:r>
              <a:rPr lang="zh-TW" altLang="en-US" sz="44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圍</a:t>
            </a:r>
            <a:r>
              <a:rPr lang="zh-TW" altLang="en-US" sz="4400" dirty="0">
                <a:latin typeface="DengXian" panose="02010600030101010101" pitchFamily="2" charset="-122"/>
                <a:ea typeface="DengXian" panose="02010600030101010101" pitchFamily="2" charset="-122"/>
              </a:rPr>
              <a:t>繞上帝在西奈</a:t>
            </a:r>
            <a:r>
              <a:rPr lang="zh-TW" altLang="en-US" sz="44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山賜給</a:t>
            </a:r>
            <a:r>
              <a:rPr lang="zh-TW" altLang="en-US" sz="4400" dirty="0">
                <a:latin typeface="DengXian" panose="02010600030101010101" pitchFamily="2" charset="-122"/>
                <a:ea typeface="DengXian" panose="02010600030101010101" pitchFamily="2" charset="-122"/>
              </a:rPr>
              <a:t>摩西他神聖的律</a:t>
            </a:r>
            <a:r>
              <a:rPr lang="zh-TW" altLang="en-US" sz="44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法</a:t>
            </a:r>
            <a:endParaRPr lang="en-US" altLang="zh-TW" sz="44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44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有</a:t>
            </a:r>
            <a:r>
              <a:rPr lang="zh-CN" altLang="en-US" sz="4400" dirty="0">
                <a:latin typeface="DengXian" panose="02010600030101010101" pitchFamily="2" charset="-122"/>
                <a:ea typeface="DengXian" panose="02010600030101010101" pitchFamily="2" charset="-122"/>
              </a:rPr>
              <a:t>條件的</a:t>
            </a:r>
            <a:r>
              <a:rPr lang="zh-CN" altLang="en-US" sz="44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約順服祝福違背懲罰 </a:t>
            </a:r>
            <a:r>
              <a:rPr lang="en-US" altLang="zh-CN" sz="44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zh-CN" altLang="en-US" sz="44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雙方協議</a:t>
            </a:r>
            <a:r>
              <a:rPr lang="en-US" altLang="zh-CN" sz="44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</a:p>
          <a:p>
            <a:r>
              <a:rPr lang="zh-TW" altLang="en-US" sz="44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上帝應許以</a:t>
            </a:r>
            <a:r>
              <a:rPr lang="zh-TW" altLang="en-US" sz="4400" dirty="0">
                <a:latin typeface="DengXian" panose="02010600030101010101" pitchFamily="2" charset="-122"/>
                <a:ea typeface="DengXian" panose="02010600030101010101" pitchFamily="2" charset="-122"/>
              </a:rPr>
              <a:t>色</a:t>
            </a:r>
            <a:r>
              <a:rPr lang="zh-TW" altLang="en-US" sz="44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列成為</a:t>
            </a:r>
            <a:r>
              <a:rPr lang="en-US" altLang="zh-TW" sz="44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" </a:t>
            </a:r>
            <a:r>
              <a:rPr lang="zh-TW" altLang="en-US" sz="4400" dirty="0">
                <a:latin typeface="DengXian" panose="02010600030101010101" pitchFamily="2" charset="-122"/>
                <a:ea typeface="DengXian" panose="02010600030101010101" pitchFamily="2" charset="-122"/>
              </a:rPr>
              <a:t>祭司的國度，聖潔的國民 </a:t>
            </a:r>
            <a:r>
              <a:rPr lang="en-US" altLang="zh-TW" sz="4400" dirty="0">
                <a:latin typeface="DengXian" panose="02010600030101010101" pitchFamily="2" charset="-122"/>
                <a:ea typeface="DengXian" panose="02010600030101010101" pitchFamily="2" charset="-122"/>
              </a:rPr>
              <a:t>" ( </a:t>
            </a:r>
            <a:r>
              <a:rPr lang="zh-TW" altLang="en-US" sz="4400" dirty="0">
                <a:latin typeface="DengXian" panose="02010600030101010101" pitchFamily="2" charset="-122"/>
                <a:ea typeface="DengXian" panose="02010600030101010101" pitchFamily="2" charset="-122"/>
              </a:rPr>
              <a:t>出埃及記 </a:t>
            </a:r>
            <a:r>
              <a:rPr lang="en-US" altLang="zh-TW" sz="4400" dirty="0">
                <a:latin typeface="DengXian" panose="02010600030101010101" pitchFamily="2" charset="-122"/>
                <a:ea typeface="DengXian" panose="02010600030101010101" pitchFamily="2" charset="-122"/>
              </a:rPr>
              <a:t>19:6 )</a:t>
            </a:r>
            <a:endParaRPr lang="en-US" altLang="zh-TW" sz="44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TW" altLang="en-US" sz="4400" dirty="0">
                <a:latin typeface="DengXian" panose="02010600030101010101" pitchFamily="2" charset="-122"/>
                <a:ea typeface="DengXian" panose="02010600030101010101" pitchFamily="2" charset="-122"/>
              </a:rPr>
              <a:t>摩西</a:t>
            </a:r>
            <a:r>
              <a:rPr lang="zh-TW" altLang="en-US" sz="44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之約也被稱</a:t>
            </a:r>
            <a:r>
              <a:rPr lang="zh-TW" altLang="en-US" sz="4400" dirty="0">
                <a:latin typeface="DengXian" panose="02010600030101010101" pitchFamily="2" charset="-122"/>
                <a:ea typeface="DengXian" panose="02010600030101010101" pitchFamily="2" charset="-122"/>
              </a:rPr>
              <a:t>為舊</a:t>
            </a:r>
            <a:r>
              <a:rPr lang="zh-TW" altLang="en-US" sz="44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約</a:t>
            </a:r>
            <a:endParaRPr lang="en-US" altLang="zh-TW" sz="44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TW" altLang="en-US" sz="40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摩西</a:t>
            </a:r>
            <a:r>
              <a:rPr lang="zh-TW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之約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本身 </a:t>
            </a:r>
            <a:r>
              <a:rPr lang="zh-TW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，以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及它所有 詳細的律法 </a:t>
            </a:r>
            <a:r>
              <a:rPr lang="zh-TW" altLang="en-US" sz="3200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，不</a:t>
            </a:r>
            <a:r>
              <a:rPr lang="zh-TW" altLang="en-US" sz="3200" dirty="0">
                <a:latin typeface="DengXian" panose="02010600030101010101" pitchFamily="2" charset="-122"/>
                <a:ea typeface="DengXian" panose="02010600030101010101" pitchFamily="2" charset="-122"/>
              </a:rPr>
              <a:t>能救人</a:t>
            </a:r>
            <a:endParaRPr lang="en-US" altLang="zh-TW" sz="4800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1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AutoShape 2"/>
          <p:cNvSpPr>
            <a:spLocks/>
          </p:cNvSpPr>
          <p:nvPr/>
        </p:nvSpPr>
        <p:spPr bwMode="auto">
          <a:xfrm>
            <a:off x="7175500" y="1700213"/>
            <a:ext cx="304800" cy="1008062"/>
          </a:xfrm>
          <a:prstGeom prst="rightBrace">
            <a:avLst>
              <a:gd name="adj1" fmla="val 27561"/>
              <a:gd name="adj2" fmla="val 50000"/>
            </a:avLst>
          </a:prstGeom>
          <a:noFill/>
          <a:ln w="9525">
            <a:solidFill>
              <a:srgbClr val="66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15" name="Line 3"/>
          <p:cNvSpPr>
            <a:spLocks noChangeShapeType="1"/>
          </p:cNvSpPr>
          <p:nvPr/>
        </p:nvSpPr>
        <p:spPr bwMode="auto">
          <a:xfrm flipH="1" flipV="1">
            <a:off x="5519739" y="3059114"/>
            <a:ext cx="2016125" cy="9525"/>
          </a:xfrm>
          <a:prstGeom prst="line">
            <a:avLst/>
          </a:prstGeom>
          <a:noFill/>
          <a:ln w="12700">
            <a:solidFill>
              <a:srgbClr val="66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16" name="Line 4"/>
          <p:cNvSpPr>
            <a:spLocks noChangeShapeType="1"/>
          </p:cNvSpPr>
          <p:nvPr/>
        </p:nvSpPr>
        <p:spPr bwMode="auto">
          <a:xfrm flipH="1" flipV="1">
            <a:off x="5519739" y="3419476"/>
            <a:ext cx="2016125" cy="9525"/>
          </a:xfrm>
          <a:prstGeom prst="line">
            <a:avLst/>
          </a:prstGeom>
          <a:noFill/>
          <a:ln w="12700">
            <a:solidFill>
              <a:srgbClr val="66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17" name="Line 5"/>
          <p:cNvSpPr>
            <a:spLocks noChangeShapeType="1"/>
          </p:cNvSpPr>
          <p:nvPr/>
        </p:nvSpPr>
        <p:spPr bwMode="auto">
          <a:xfrm flipH="1" flipV="1">
            <a:off x="6024563" y="1412875"/>
            <a:ext cx="1439862" cy="0"/>
          </a:xfrm>
          <a:prstGeom prst="line">
            <a:avLst/>
          </a:prstGeom>
          <a:noFill/>
          <a:ln w="12700">
            <a:solidFill>
              <a:srgbClr val="66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18" name="Text Box 6"/>
          <p:cNvSpPr txBox="1">
            <a:spLocks noChangeArrowheads="1"/>
          </p:cNvSpPr>
          <p:nvPr/>
        </p:nvSpPr>
        <p:spPr bwMode="auto">
          <a:xfrm>
            <a:off x="7535863" y="1154113"/>
            <a:ext cx="1200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0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要拜對神</a:t>
            </a:r>
          </a:p>
        </p:txBody>
      </p:sp>
      <p:sp>
        <p:nvSpPr>
          <p:cNvPr id="320519" name="Text Box 7"/>
          <p:cNvSpPr txBox="1">
            <a:spLocks noChangeArrowheads="1"/>
          </p:cNvSpPr>
          <p:nvPr/>
        </p:nvSpPr>
        <p:spPr bwMode="auto">
          <a:xfrm>
            <a:off x="7535864" y="1814514"/>
            <a:ext cx="172354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0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要用對的方式</a:t>
            </a:r>
          </a:p>
          <a:p>
            <a:pPr>
              <a:lnSpc>
                <a:spcPct val="120000"/>
              </a:lnSpc>
            </a:pPr>
            <a:r>
              <a:rPr lang="zh-TW" altLang="en-US" sz="20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敬拜神</a:t>
            </a:r>
          </a:p>
        </p:txBody>
      </p:sp>
      <p:sp>
        <p:nvSpPr>
          <p:cNvPr id="320520" name="Text Box 8"/>
          <p:cNvSpPr txBox="1">
            <a:spLocks noChangeArrowheads="1"/>
          </p:cNvSpPr>
          <p:nvPr/>
        </p:nvSpPr>
        <p:spPr bwMode="auto">
          <a:xfrm>
            <a:off x="7535863" y="2781300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0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要正確代表神</a:t>
            </a:r>
          </a:p>
        </p:txBody>
      </p:sp>
      <p:sp>
        <p:nvSpPr>
          <p:cNvPr id="320521" name="Text Box 9"/>
          <p:cNvSpPr txBox="1">
            <a:spLocks noChangeArrowheads="1"/>
          </p:cNvSpPr>
          <p:nvPr/>
        </p:nvSpPr>
        <p:spPr bwMode="auto">
          <a:xfrm>
            <a:off x="7535863" y="3187700"/>
            <a:ext cx="1200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000">
                <a:solidFill>
                  <a:srgbClr val="663300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要倚靠神</a:t>
            </a:r>
          </a:p>
        </p:txBody>
      </p:sp>
      <p:sp>
        <p:nvSpPr>
          <p:cNvPr id="320522" name="AutoShape 10"/>
          <p:cNvSpPr>
            <a:spLocks/>
          </p:cNvSpPr>
          <p:nvPr/>
        </p:nvSpPr>
        <p:spPr bwMode="auto">
          <a:xfrm>
            <a:off x="9409113" y="1270001"/>
            <a:ext cx="304800" cy="2303463"/>
          </a:xfrm>
          <a:prstGeom prst="rightBrace">
            <a:avLst>
              <a:gd name="adj1" fmla="val 62977"/>
              <a:gd name="adj2" fmla="val 50000"/>
            </a:avLst>
          </a:prstGeom>
          <a:noFill/>
          <a:ln w="9525">
            <a:solidFill>
              <a:srgbClr val="66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23" name="AutoShape 11"/>
          <p:cNvSpPr>
            <a:spLocks/>
          </p:cNvSpPr>
          <p:nvPr/>
        </p:nvSpPr>
        <p:spPr bwMode="auto">
          <a:xfrm>
            <a:off x="9409113" y="3716339"/>
            <a:ext cx="304800" cy="2592387"/>
          </a:xfrm>
          <a:prstGeom prst="rightBrace">
            <a:avLst>
              <a:gd name="adj1" fmla="val 70877"/>
              <a:gd name="adj2" fmla="val 50000"/>
            </a:avLst>
          </a:prstGeom>
          <a:noFill/>
          <a:ln w="9525">
            <a:solidFill>
              <a:srgbClr val="66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24" name="Text Box 12"/>
          <p:cNvSpPr txBox="1">
            <a:spLocks noChangeArrowheads="1"/>
          </p:cNvSpPr>
          <p:nvPr/>
        </p:nvSpPr>
        <p:spPr bwMode="auto">
          <a:xfrm>
            <a:off x="9820275" y="22050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</a:rPr>
              <a:t>聖</a:t>
            </a:r>
          </a:p>
        </p:txBody>
      </p:sp>
      <p:sp>
        <p:nvSpPr>
          <p:cNvPr id="320525" name="Text Box 13"/>
          <p:cNvSpPr txBox="1">
            <a:spLocks noChangeArrowheads="1"/>
          </p:cNvSpPr>
          <p:nvPr/>
        </p:nvSpPr>
        <p:spPr bwMode="auto">
          <a:xfrm>
            <a:off x="9840913" y="47720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3300"/>
                </a:solidFill>
                <a:ea typeface="SimHei" panose="02010609060101010101" pitchFamily="49" charset="-122"/>
              </a:rPr>
              <a:t>潔</a:t>
            </a:r>
          </a:p>
        </p:txBody>
      </p:sp>
      <p:sp>
        <p:nvSpPr>
          <p:cNvPr id="320526" name="Rectangle 14"/>
          <p:cNvSpPr>
            <a:spLocks noChangeArrowheads="1"/>
          </p:cNvSpPr>
          <p:nvPr/>
        </p:nvSpPr>
        <p:spPr bwMode="auto">
          <a:xfrm>
            <a:off x="1992313" y="1152525"/>
            <a:ext cx="5287962" cy="525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2573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7145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1717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lnSpc>
                <a:spcPct val="130000"/>
              </a:lnSpc>
              <a:buFontTx/>
              <a:buAutoNum type="arabicPeriod"/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除了我以外，你不可有別的神。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不可為自己雕刻偶像，也不可做甚麼形像彷彿上天、下地，和地底下、水中的百物。不可跪拜那些像，也不可事奉他。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不可妄稱耶和華你神的名。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當記念安息日，守為聖日。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當孝敬父母。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不可殺人。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不可姦淫。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不可偷盜。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不可作假見證陷害人。</a:t>
            </a:r>
          </a:p>
          <a:p>
            <a:pPr>
              <a:lnSpc>
                <a:spcPct val="130000"/>
              </a:lnSpc>
              <a:buFontTx/>
              <a:buAutoNum type="arabicPeriod"/>
            </a:pP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不可貪戀人的房屋；也不可貪戀人的妻子、僕婢、牛驢，並他一切所有的。</a:t>
            </a:r>
          </a:p>
        </p:txBody>
      </p:sp>
      <p:sp>
        <p:nvSpPr>
          <p:cNvPr id="320527" name="Text Box 15"/>
          <p:cNvSpPr txBox="1">
            <a:spLocks noChangeArrowheads="1"/>
          </p:cNvSpPr>
          <p:nvPr/>
        </p:nvSpPr>
        <p:spPr bwMode="auto">
          <a:xfrm>
            <a:off x="2012950" y="487363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800">
                <a:ea typeface="SimHei" panose="02010609060101010101" pitchFamily="49" charset="-122"/>
                <a:cs typeface="Arial" panose="020B0604020202020204" pitchFamily="34" charset="0"/>
              </a:rPr>
              <a:t>十誡</a:t>
            </a:r>
          </a:p>
        </p:txBody>
      </p:sp>
      <p:sp>
        <p:nvSpPr>
          <p:cNvPr id="320528" name="Line 16"/>
          <p:cNvSpPr>
            <a:spLocks noChangeShapeType="1"/>
          </p:cNvSpPr>
          <p:nvPr/>
        </p:nvSpPr>
        <p:spPr bwMode="auto">
          <a:xfrm>
            <a:off x="2090738" y="1096963"/>
            <a:ext cx="5334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5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4" grpId="0" animBg="1"/>
      <p:bldP spid="320515" grpId="0" animBg="1"/>
      <p:bldP spid="320516" grpId="0" animBg="1"/>
      <p:bldP spid="320517" grpId="0" animBg="1"/>
      <p:bldP spid="320518" grpId="0"/>
      <p:bldP spid="320519" grpId="0"/>
      <p:bldP spid="320520" grpId="0"/>
      <p:bldP spid="320521" grpId="0"/>
      <p:bldP spid="320522" grpId="0" animBg="1"/>
      <p:bldP spid="320523" grpId="0" animBg="1"/>
      <p:bldP spid="320524" grpId="0"/>
      <p:bldP spid="3205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4077</Words>
  <Application>Microsoft Office PowerPoint</Application>
  <PresentationFormat>Widescreen</PresentationFormat>
  <Paragraphs>181</Paragraphs>
  <Slides>18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DengXian</vt:lpstr>
      <vt:lpstr>DengXian</vt:lpstr>
      <vt:lpstr>等线 Light</vt:lpstr>
      <vt:lpstr>新細明體</vt:lpstr>
      <vt:lpstr>SimHei</vt:lpstr>
      <vt:lpstr>宋体</vt:lpstr>
      <vt:lpstr>Arial</vt:lpstr>
      <vt:lpstr>Calibri</vt:lpstr>
      <vt:lpstr>Calibri Light</vt:lpstr>
      <vt:lpstr>Office Theme</vt:lpstr>
      <vt:lpstr>2_Default Design</vt:lpstr>
      <vt:lpstr>1_Default Design</vt:lpstr>
      <vt:lpstr>3_Default Design</vt:lpstr>
      <vt:lpstr>第十课 与神立约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一，西奈山之約 （摩西之約）</vt:lpstr>
      <vt:lpstr>PowerPoint Presentation</vt:lpstr>
      <vt:lpstr>PowerPoint Presentation</vt:lpstr>
      <vt:lpstr>PowerPoint Presentation</vt:lpstr>
      <vt:lpstr>PowerPoint Presentation</vt:lpstr>
      <vt:lpstr>二 ，應許和指示 </vt:lpstr>
      <vt:lpstr>PowerPoint Presentation</vt:lpstr>
      <vt:lpstr>PowerPoint Presentation</vt:lpstr>
      <vt:lpstr>三，登山见神的榮耀 </vt:lpstr>
      <vt:lpstr>PowerPoint Presentation</vt:lpstr>
      <vt:lpstr>PowerPoint Presentation</vt:lpstr>
      <vt:lpstr> 思考题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第五课 第十灾与过逾越节</dc:title>
  <dc:creator>Cheryl Franks</dc:creator>
  <cp:lastModifiedBy>jason xiang</cp:lastModifiedBy>
  <cp:revision>65</cp:revision>
  <dcterms:created xsi:type="dcterms:W3CDTF">2021-10-02T16:12:30Z</dcterms:created>
  <dcterms:modified xsi:type="dcterms:W3CDTF">2021-11-14T07:16:30Z</dcterms:modified>
</cp:coreProperties>
</file>