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63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2460-F1F0-4C8A-AAE1-D3EA04639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6D0D-9B65-45D3-A64E-A7C50E86E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9E3AA-3A2E-48DA-B900-51048E05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72896-0090-4590-96EB-3AE32415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CF2FA-525F-45C0-B24B-1C7088F9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2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C0A7-6050-478A-BC22-1791396C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44268-4E3A-4C32-B098-8A3AD2CA8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2C53E-51B8-4951-B226-8F0EDF3E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FC9E6-F0F7-4B27-94A4-13E032D3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8FB6-FE8C-42AE-90BF-42FE9760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3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83000B-3B5B-4985-A2C0-DE6EA4DD5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EF398-2C8C-481F-AC1B-8305CF6FE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84CE-7B21-43C4-BED4-6C12D72D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357A-4BF9-43CC-8FB5-47D978E4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40D4F-F4C4-4BE1-A84B-BBA35C63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8CEE-4DAE-4518-B8BE-079C4214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720F-B3E3-43ED-8BAC-95680E031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F0959-2EFB-4CCB-B301-C74847F0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DBBD-11FD-4FB9-8891-681FBF51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ACD4-4799-4244-B306-8EDC5CA6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6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C57B-7118-4F0C-B686-8DE918FC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1F559-5830-4631-9809-C48CC1948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D160-6DB8-43A9-A7D9-E1FCB659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0E9D4-D233-4EDA-BB32-53A85E6D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D1258-A096-47ED-BB87-157F12E9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C00D-79E7-4483-9E9A-8DD3786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039E-F3C2-4FA0-BF61-D1D3BC039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8838A-FE1F-4032-8D5C-15D74401E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69A74-F464-4AF8-8BA1-347FA6B5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1608B-20A4-4A5A-8972-5E031E06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6DBD0-D518-4C4C-B182-811CE36C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6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9320-91A5-4C49-91FA-9D716217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49D44-049D-4B60-8781-F20133560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3038B-E37E-43A6-B074-435CC56B1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EBD0C-3EC9-41A2-83A6-C6F22EAC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D7B4A-9616-41D4-A6E5-45C36BAFC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25E55-2B98-4D11-B69E-7D0BDE3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1ACB3-9736-4BD3-A34E-FDBCEACC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5EB9A-80DA-466D-8416-23B1C738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0903-FFD4-400A-80C4-35BBB887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D5696-F6DF-4745-A882-7C435685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7E3E5-F380-40DF-9C14-520435BF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7C0B4-56FF-4220-A930-B63C1F51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DB007-484C-4237-8381-BF478C23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996EA-C499-4D46-9AD5-B3834F28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2C705-02E1-4460-B73C-ED7C836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D49C-3298-4129-A4CB-86E84893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7A22-4E3B-42D6-AD5C-4DCF7BAC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6B61-39F4-41C5-AD82-ED0F759ED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1ADC-88D7-4D41-B100-E6FF3839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D42CF-16D8-4314-8584-151C7EA4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3F158-7D62-4C7D-8B61-53A360C4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206C-42B8-446D-BAB7-087ADBDA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F87D-83EE-42E7-94B9-CF2C1C06F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59734-47B4-45C5-BDE0-4CE886A5B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319BD-0C1E-4F87-9079-EFDBF43D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B530A-C0E7-40DC-9C11-CC95F483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0162D-F24D-40D3-8697-349F153D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0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B459C-B109-402A-B5DF-18BDAEB5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A8018-57CF-4F9A-9AE0-0CE9776B5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E491-D29D-4CD7-A10B-DB39A35C4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F9249-E24C-4FA5-9FFE-D301E5B0322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6C10E-EB74-454C-B6D9-04300D5CE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35A0E-AAEF-4DCB-AF89-6AB20DB0B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9A97-BD94-4DD8-97F8-679C759C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加拉太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C76C-B4E5-4DE6-A9AD-56F9401D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7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聖靈所結的果子，就是仁愛、喜樂、和平、忍耐、恩慈、良善、信實、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温柔、节制；这样的事没有律法禁止。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56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9873D0-7D04-4D84-842A-EB4CEE854E58}"/>
              </a:ext>
            </a:extLst>
          </p:cNvPr>
          <p:cNvSpPr/>
          <p:nvPr/>
        </p:nvSpPr>
        <p:spPr>
          <a:xfrm>
            <a:off x="1276646" y="660932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温柔</a:t>
            </a:r>
            <a:r>
              <a:rPr lang="he-IL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וַעֲנָוָה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0EB83-E724-45E3-9BE2-6CF8B969D819}"/>
              </a:ext>
            </a:extLst>
          </p:cNvPr>
          <p:cNvSpPr/>
          <p:nvPr/>
        </p:nvSpPr>
        <p:spPr>
          <a:xfrm>
            <a:off x="4610469" y="7389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腓利比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你們當以基督耶穌的心為心。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他本有神的形象，不以自己與神同等為強奪的，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反倒虛己，取了奴僕的形象，成為人的樣式；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既有人的樣子，就自己卑微，存心順服以至於死，且死在十字架上。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無不口稱耶穌為主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所以神將他升為至高，又賜給他那超乎萬名之上的名，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叫一切在天上的、地上的和地底下的，因耶穌的名無不屈膝，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無不口稱耶穌基督為主，使榮耀歸於父神。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EE0262-BA1C-46B5-B2EF-A1C99D46A8CC}"/>
              </a:ext>
            </a:extLst>
          </p:cNvPr>
          <p:cNvSpPr/>
          <p:nvPr/>
        </p:nvSpPr>
        <p:spPr>
          <a:xfrm>
            <a:off x="1037818" y="5469245"/>
            <a:ext cx="1806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节制</a:t>
            </a:r>
            <a:r>
              <a:rPr lang="he-IL" sz="2000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וּפְרִישׁוּת 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05D281-BB0B-4C62-94E6-D5E136CF0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3" y="1809750"/>
            <a:ext cx="30861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6C63C0-AA16-47FD-A4C8-5A480E630394}"/>
              </a:ext>
            </a:extLst>
          </p:cNvPr>
          <p:cNvSpPr txBox="1"/>
          <p:nvPr/>
        </p:nvSpPr>
        <p:spPr>
          <a:xfrm>
            <a:off x="4239905" y="4020135"/>
            <a:ext cx="683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Revealed by Seeing the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nailed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life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 認識被釘生命所現出來的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5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B2C75D-C7F1-4C69-AFBD-348FEBF71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60632"/>
              </p:ext>
            </p:extLst>
          </p:nvPr>
        </p:nvGraphicFramePr>
        <p:xfrm>
          <a:off x="794940" y="271818"/>
          <a:ext cx="4363920" cy="1036320"/>
        </p:xfrm>
        <a:graphic>
          <a:graphicData uri="http://schemas.openxmlformats.org/drawingml/2006/table">
            <a:tbl>
              <a:tblPr/>
              <a:tblGrid>
                <a:gridCol w="396720">
                  <a:extLst>
                    <a:ext uri="{9D8B030D-6E8A-4147-A177-3AD203B41FA5}">
                      <a16:colId xmlns:a16="http://schemas.microsoft.com/office/drawing/2014/main" val="3744781140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536061675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672710304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031803805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565646359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311390904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537182873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423034419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233251228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367906296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833130285"/>
                    </a:ext>
                  </a:extLst>
                </a:gridCol>
              </a:tblGrid>
              <a:tr h="308611"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0000"/>
                          </a:solidFill>
                          <a:effectLst/>
                          <a:latin typeface="Alef"/>
                        </a:rPr>
                        <a:t>א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C00000"/>
                          </a:solidFill>
                          <a:effectLst/>
                          <a:latin typeface="Alef"/>
                        </a:rPr>
                        <a:t>ב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92D050"/>
                          </a:solidFill>
                          <a:effectLst/>
                          <a:latin typeface="Alef"/>
                        </a:rPr>
                        <a:t>ג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7030A0"/>
                          </a:solidFill>
                          <a:effectLst/>
                          <a:latin typeface="Alef"/>
                        </a:rPr>
                        <a:t>ד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B0F0"/>
                          </a:solidFill>
                          <a:effectLst/>
                          <a:latin typeface="Alef"/>
                        </a:rPr>
                        <a:t>ה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C000"/>
                          </a:solidFill>
                          <a:effectLst/>
                          <a:latin typeface="Alef"/>
                        </a:rPr>
                        <a:t>ו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00FF"/>
                          </a:solidFill>
                          <a:effectLst/>
                          <a:latin typeface="Alef"/>
                        </a:rPr>
                        <a:t>ז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  <a:latin typeface="Alef"/>
                        </a:rPr>
                        <a:t>ח</a:t>
                      </a:r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B050"/>
                          </a:solidFill>
                          <a:effectLst/>
                          <a:latin typeface="Alef"/>
                        </a:rPr>
                        <a:t>ט</a:t>
                      </a:r>
                      <a:r>
                        <a:rPr lang="he-IL" sz="2800" b="1" dirty="0">
                          <a:solidFill>
                            <a:srgbClr val="00B050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70C0"/>
                          </a:solidFill>
                          <a:effectLst/>
                          <a:latin typeface="Alef"/>
                        </a:rPr>
                        <a:t>י</a:t>
                      </a:r>
                      <a:r>
                        <a:rPr lang="he-IL" sz="2800" b="1" dirty="0">
                          <a:solidFill>
                            <a:srgbClr val="0070C0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6"/>
                          </a:solidFill>
                          <a:effectLst/>
                          <a:latin typeface="Alef"/>
                        </a:rPr>
                        <a:t>כ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714119"/>
                  </a:ext>
                </a:extLst>
              </a:tr>
              <a:tr h="308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6"/>
                          </a:solidFill>
                          <a:effectLst/>
                          <a:latin typeface="Alef"/>
                        </a:rPr>
                        <a:t>ך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665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ACA440-B541-466E-83A4-66806DC0B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59821"/>
              </p:ext>
            </p:extLst>
          </p:nvPr>
        </p:nvGraphicFramePr>
        <p:xfrm>
          <a:off x="786313" y="1301272"/>
          <a:ext cx="4363920" cy="1536365"/>
        </p:xfrm>
        <a:graphic>
          <a:graphicData uri="http://schemas.openxmlformats.org/drawingml/2006/table">
            <a:tbl>
              <a:tblPr/>
              <a:tblGrid>
                <a:gridCol w="396720">
                  <a:extLst>
                    <a:ext uri="{9D8B030D-6E8A-4147-A177-3AD203B41FA5}">
                      <a16:colId xmlns:a16="http://schemas.microsoft.com/office/drawing/2014/main" val="692291945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965692619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553664727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738963454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473549109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274903876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154920181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648857386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525888237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914080562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760483664"/>
                    </a:ext>
                  </a:extLst>
                </a:gridCol>
              </a:tblGrid>
              <a:tr h="1018205"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5"/>
                          </a:solidFill>
                          <a:effectLst/>
                          <a:latin typeface="Alef"/>
                        </a:rPr>
                        <a:t>ל</a:t>
                      </a:r>
                      <a:r>
                        <a:rPr lang="he-IL" sz="2800" b="1" dirty="0">
                          <a:solidFill>
                            <a:schemeClr val="accent5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C00000"/>
                          </a:solidFill>
                          <a:effectLst/>
                          <a:latin typeface="Alef"/>
                        </a:rPr>
                        <a:t>מ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  <a:latin typeface="Alef"/>
                        </a:rPr>
                        <a:t>נ</a:t>
                      </a:r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7030A0"/>
                          </a:solidFill>
                          <a:effectLst/>
                          <a:latin typeface="Alef"/>
                        </a:rPr>
                        <a:t>ס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00FF"/>
                          </a:solidFill>
                          <a:effectLst/>
                          <a:latin typeface="Alef"/>
                        </a:rPr>
                        <a:t>ע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  <a:latin typeface="Alef"/>
                        </a:rPr>
                        <a:t>פ</a:t>
                      </a:r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  <a:latin typeface="Alef"/>
                        </a:rPr>
                        <a:t>צ</a:t>
                      </a:r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2"/>
                          </a:solidFill>
                          <a:effectLst/>
                          <a:latin typeface="Alef"/>
                        </a:rPr>
                        <a:t>ק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0000"/>
                          </a:solidFill>
                          <a:effectLst/>
                          <a:latin typeface="Alef"/>
                        </a:rPr>
                        <a:t>ר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B0F0"/>
                          </a:solidFill>
                          <a:effectLst/>
                          <a:latin typeface="Alef"/>
                        </a:rPr>
                        <a:t>ש</a:t>
                      </a:r>
                      <a:r>
                        <a:rPr lang="he-IL" sz="2800" b="1" dirty="0">
                          <a:solidFill>
                            <a:srgbClr val="00B0F0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0000"/>
                          </a:solidFill>
                          <a:effectLst/>
                          <a:latin typeface="Alef"/>
                        </a:rPr>
                        <a:t>ת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5824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B050"/>
                          </a:solidFill>
                          <a:effectLst/>
                          <a:latin typeface="Alef"/>
                        </a:rPr>
                        <a:t>ם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  <a:latin typeface="Alef"/>
                        </a:rPr>
                        <a:t>ן</a:t>
                      </a:r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  <a:latin typeface="Alef"/>
                        </a:rPr>
                        <a:t>ף</a:t>
                      </a:r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  <a:latin typeface="Alef"/>
                        </a:rPr>
                        <a:t>ץ</a:t>
                      </a:r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4977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4E520A-3099-433B-A671-878EADEF3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060" y="410936"/>
            <a:ext cx="457200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67D3E0-EFFC-438D-BA67-9E8F707E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714" y="1797274"/>
            <a:ext cx="1024858" cy="768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C092A-2D37-4A04-ACEC-A5FEE23BC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419"/>
          <a:stretch/>
        </p:blipFill>
        <p:spPr>
          <a:xfrm>
            <a:off x="10221574" y="147735"/>
            <a:ext cx="368365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01CFF-9107-47CB-9AFE-741A7D18F1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9153502" y="147735"/>
            <a:ext cx="371475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A97B0-8659-4D66-A7AB-6DE420337F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49999"/>
          <a:stretch/>
        </p:blipFill>
        <p:spPr>
          <a:xfrm>
            <a:off x="8046405" y="147735"/>
            <a:ext cx="376238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6C9C7-9617-4E07-95DD-2282BA0ED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6645852" y="147735"/>
            <a:ext cx="376238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77B4D-20CF-4D21-BAE4-258C61CFB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74105" y="2004062"/>
            <a:ext cx="694213" cy="766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973179-DD8B-4C62-B24D-17FC77AE0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9066927" y="2017457"/>
            <a:ext cx="494304" cy="659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DD7B97-8749-4A5A-9503-9D207B5E8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3541" y="2004062"/>
            <a:ext cx="620512" cy="517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537559-1181-47D1-8A97-47B1D7706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4358" y="2150502"/>
            <a:ext cx="555980" cy="3706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7F2500-9717-476C-A5BF-D285E7BC22DD}"/>
              </a:ext>
            </a:extLst>
          </p:cNvPr>
          <p:cNvSpPr txBox="1"/>
          <p:nvPr/>
        </p:nvSpPr>
        <p:spPr>
          <a:xfrm>
            <a:off x="11278092" y="3968917"/>
            <a:ext cx="34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行为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70D9A2-6D9C-4506-9070-467FAB68CC3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680" t="18230" r="21891" b="40136"/>
          <a:stretch/>
        </p:blipFill>
        <p:spPr>
          <a:xfrm>
            <a:off x="9994380" y="3064485"/>
            <a:ext cx="853661" cy="6463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B64F47-BACD-4BE2-93C9-CF4C7325D388}"/>
              </a:ext>
            </a:extLst>
          </p:cNvPr>
          <p:cNvSpPr txBox="1"/>
          <p:nvPr/>
        </p:nvSpPr>
        <p:spPr>
          <a:xfrm>
            <a:off x="10238208" y="4005043"/>
            <a:ext cx="432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道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完美的天国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54DD7A-781E-4DEB-B339-8A5592DDBE79}"/>
              </a:ext>
            </a:extLst>
          </p:cNvPr>
          <p:cNvCxnSpPr/>
          <p:nvPr/>
        </p:nvCxnSpPr>
        <p:spPr>
          <a:xfrm>
            <a:off x="10449017" y="4358936"/>
            <a:ext cx="0" cy="256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DCA20E6-56BD-450D-8291-F865158F2D36}"/>
              </a:ext>
            </a:extLst>
          </p:cNvPr>
          <p:cNvSpPr txBox="1"/>
          <p:nvPr/>
        </p:nvSpPr>
        <p:spPr>
          <a:xfrm>
            <a:off x="8990913" y="3059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生命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838D73-B1AA-46A4-8EF9-B742D6EDE2AB}"/>
              </a:ext>
            </a:extLst>
          </p:cNvPr>
          <p:cNvSpPr txBox="1"/>
          <p:nvPr/>
        </p:nvSpPr>
        <p:spPr>
          <a:xfrm>
            <a:off x="7933541" y="30644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言语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D3061D-33EB-4810-957B-CDE55E0ACDD5}"/>
              </a:ext>
            </a:extLst>
          </p:cNvPr>
          <p:cNvSpPr txBox="1"/>
          <p:nvPr/>
        </p:nvSpPr>
        <p:spPr>
          <a:xfrm>
            <a:off x="6462062" y="30644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圣洁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7EC26D1-B0B7-419E-9229-E9A654E15A48}"/>
              </a:ext>
            </a:extLst>
          </p:cNvPr>
          <p:cNvSpPr txBox="1">
            <a:spLocks/>
          </p:cNvSpPr>
          <p:nvPr/>
        </p:nvSpPr>
        <p:spPr>
          <a:xfrm>
            <a:off x="786314" y="4483223"/>
            <a:ext cx="5056054" cy="4372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加 </a:t>
            </a:r>
            <a:r>
              <a:rPr lang="en-US" altLang="zh-CN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聖靈所結的果子，就是仁愛、喜樂、和平、忍耐、恩慈、良善、信實、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温柔、节制；这样的事没有律法禁止。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83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FEE5C9-8BD6-45CE-BCF6-35468C52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54" y="559294"/>
            <a:ext cx="9615691" cy="2041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13619A-2A9B-45CE-BF05-9FC7A045D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159" y="2836724"/>
            <a:ext cx="5297883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0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183ED8-7592-44D6-838D-4429084F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88"/>
            <a:ext cx="12192000" cy="62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2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EB9B77-6F24-4D8A-8ADD-FA8835A9D923}"/>
              </a:ext>
            </a:extLst>
          </p:cNvPr>
          <p:cNvSpPr/>
          <p:nvPr/>
        </p:nvSpPr>
        <p:spPr>
          <a:xfrm>
            <a:off x="4663810" y="296131"/>
            <a:ext cx="2284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וּפְרִי</a:t>
            </a:r>
            <a:endParaRPr lang="en-US" sz="4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BE5DF9-6168-48D6-8946-326A5935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59" y="2414685"/>
            <a:ext cx="24574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1BD4FAA-F0E1-4FB9-8C12-470F300A7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2" t="16245" r="20027" b="17470"/>
          <a:stretch/>
        </p:blipFill>
        <p:spPr bwMode="auto">
          <a:xfrm>
            <a:off x="4747033" y="2127380"/>
            <a:ext cx="1502228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2A1E741-CA5C-4ECC-A0D1-69928D25F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t="18424" r="23011" b="38639"/>
          <a:stretch/>
        </p:blipFill>
        <p:spPr bwMode="auto">
          <a:xfrm>
            <a:off x="559837" y="1965036"/>
            <a:ext cx="1586204" cy="21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3650B4-9392-4B61-8A4E-809185C6B5F1}"/>
              </a:ext>
            </a:extLst>
          </p:cNvPr>
          <p:cNvSpPr txBox="1"/>
          <p:nvPr/>
        </p:nvSpPr>
        <p:spPr>
          <a:xfrm>
            <a:off x="9423918" y="49172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言語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1E169-313B-4056-8BE7-6149F5324984}"/>
              </a:ext>
            </a:extLst>
          </p:cNvPr>
          <p:cNvSpPr txBox="1"/>
          <p:nvPr/>
        </p:nvSpPr>
        <p:spPr>
          <a:xfrm>
            <a:off x="5159829" y="49172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思想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02D07-08F0-4FB3-B33B-1577013F48D8}"/>
              </a:ext>
            </a:extLst>
          </p:cNvPr>
          <p:cNvSpPr txBox="1"/>
          <p:nvPr/>
        </p:nvSpPr>
        <p:spPr>
          <a:xfrm>
            <a:off x="793102" y="49172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行為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959F54-20E7-443A-BEAC-7B35A1C4AA90}"/>
              </a:ext>
            </a:extLst>
          </p:cNvPr>
          <p:cNvCxnSpPr>
            <a:cxnSpLocks/>
          </p:cNvCxnSpPr>
          <p:nvPr/>
        </p:nvCxnSpPr>
        <p:spPr>
          <a:xfrm>
            <a:off x="5708251" y="905794"/>
            <a:ext cx="2956355" cy="176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58227E-C97C-4B47-85D9-D6343F223233}"/>
              </a:ext>
            </a:extLst>
          </p:cNvPr>
          <p:cNvCxnSpPr/>
          <p:nvPr/>
        </p:nvCxnSpPr>
        <p:spPr>
          <a:xfrm>
            <a:off x="5159829" y="905794"/>
            <a:ext cx="113507" cy="1221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DBCF6B-2F60-47AB-84A9-9C1772267A19}"/>
              </a:ext>
            </a:extLst>
          </p:cNvPr>
          <p:cNvCxnSpPr/>
          <p:nvPr/>
        </p:nvCxnSpPr>
        <p:spPr>
          <a:xfrm flipH="1">
            <a:off x="2210540" y="790113"/>
            <a:ext cx="2536493" cy="1447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3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F4BD-E762-41BA-9893-541F9A9E966A}"/>
              </a:ext>
            </a:extLst>
          </p:cNvPr>
          <p:cNvSpPr txBox="1">
            <a:spLocks/>
          </p:cNvSpPr>
          <p:nvPr/>
        </p:nvSpPr>
        <p:spPr>
          <a:xfrm>
            <a:off x="706800" y="1024406"/>
            <a:ext cx="8747917" cy="43729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加 </a:t>
            </a:r>
            <a:r>
              <a:rPr lang="en-US" altLang="zh-CN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聖靈所結的果子，</a:t>
            </a:r>
            <a:r>
              <a:rPr lang="he-IL" sz="2100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וּפְרִי הָרוּחַ</a:t>
            </a:r>
            <a:endParaRPr lang="en-US" sz="2100" dirty="0">
              <a:solidFill>
                <a:srgbClr val="000080"/>
              </a:solidFill>
              <a:latin typeface="Cardo" panose="02020600000000000000" pitchFamily="18" charset="-79"/>
              <a:cs typeface="Cardo" panose="02020600000000000000" pitchFamily="18" charset="-79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仁愛</a:t>
            </a:r>
            <a:r>
              <a:rPr lang="he-IL" sz="2100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אַהֲבָה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喜樂、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和平</a:t>
            </a:r>
            <a:r>
              <a:rPr lang="he-IL" sz="2100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וְשָׁלוֹם 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忍耐、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恩慈、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良善、</a:t>
            </a:r>
            <a:r>
              <a:rPr lang="he-IL" sz="2100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 וְחֶסֶד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信實、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温柔</a:t>
            </a:r>
            <a:r>
              <a:rPr lang="he-IL" sz="2100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וַעֲנָוָה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节制</a:t>
            </a:r>
            <a:r>
              <a:rPr lang="he-IL" sz="2100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וּפְרִישׁוּת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这样的事                没有律法禁止。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DA5D5-271A-4B6E-82E7-EC2905B7EE26}"/>
              </a:ext>
            </a:extLst>
          </p:cNvPr>
          <p:cNvSpPr/>
          <p:nvPr/>
        </p:nvSpPr>
        <p:spPr>
          <a:xfrm>
            <a:off x="5851130" y="1024406"/>
            <a:ext cx="860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就是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06DA2-8846-438B-B60B-3075C563710E}"/>
              </a:ext>
            </a:extLst>
          </p:cNvPr>
          <p:cNvSpPr/>
          <p:nvPr/>
        </p:nvSpPr>
        <p:spPr>
          <a:xfrm>
            <a:off x="6393962" y="1001323"/>
            <a:ext cx="6351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100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הוּא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F416B-74D3-4307-880E-43CE34B8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57" y="1799023"/>
            <a:ext cx="857250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B15E30-17A4-4D08-9565-49690C2A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32" y="2547885"/>
            <a:ext cx="1343025" cy="428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B615B2-6F9A-4A0A-9D54-29B79AEF9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520" y="2992740"/>
            <a:ext cx="1162050" cy="36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5C15D-8DDE-4301-8872-092747F94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094" y="3684452"/>
            <a:ext cx="1019175" cy="361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C852F5-06E7-4728-82AB-9EB81C5E2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019" y="4797812"/>
            <a:ext cx="2085975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8715C-1040-4B57-8D32-6B8E4B82A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358" y="4797812"/>
            <a:ext cx="1390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8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E5BE11-2EF0-46AF-BB62-7C3424BD7FB0}"/>
              </a:ext>
            </a:extLst>
          </p:cNvPr>
          <p:cNvSpPr/>
          <p:nvPr/>
        </p:nvSpPr>
        <p:spPr>
          <a:xfrm>
            <a:off x="4856085" y="504678"/>
            <a:ext cx="6454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約翰福音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「神愛世人，甚至將他的獨生子賜給他們，叫一切信他的不致滅亡，反得永生。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5287E4-C217-4574-9A93-75B9EA28A7DB}"/>
              </a:ext>
            </a:extLst>
          </p:cNvPr>
          <p:cNvSpPr/>
          <p:nvPr/>
        </p:nvSpPr>
        <p:spPr>
          <a:xfrm>
            <a:off x="1400192" y="643177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仁愛</a:t>
            </a:r>
            <a:r>
              <a:rPr lang="he-IL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אַהֲבָה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3E182-F455-4A88-B8B4-8A9E47306367}"/>
              </a:ext>
            </a:extLst>
          </p:cNvPr>
          <p:cNvSpPr/>
          <p:nvPr/>
        </p:nvSpPr>
        <p:spPr>
          <a:xfrm>
            <a:off x="1400192" y="1932188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喜樂、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9225F-034E-420A-BDF5-FFA52361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013" y="1932188"/>
            <a:ext cx="857250" cy="41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E135AD-D584-4731-8549-3EF7839E84B2}"/>
              </a:ext>
            </a:extLst>
          </p:cNvPr>
          <p:cNvSpPr/>
          <p:nvPr/>
        </p:nvSpPr>
        <p:spPr>
          <a:xfrm>
            <a:off x="4695808" y="1593049"/>
            <a:ext cx="7031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路加福音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那七十個人歡歡喜喜地回來，說：「主啊，因你的名，就是鬼也服了我們！」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耶穌對他們說：「我曾看見撒旦從天上墜落，像閃電一樣。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我已經給你們權柄可以踐踏蛇和蠍子，又勝過仇敵一切的能力，斷沒有什麼能害你們。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然而，不要因鬼服了你們就歡喜，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要因你們的名記錄在天上歡喜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。」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93351-0578-471C-826A-257C3A48E0F2}"/>
              </a:ext>
            </a:extLst>
          </p:cNvPr>
          <p:cNvSpPr/>
          <p:nvPr/>
        </p:nvSpPr>
        <p:spPr>
          <a:xfrm>
            <a:off x="1363322" y="3812505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和平</a:t>
            </a:r>
            <a:r>
              <a:rPr lang="he-IL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וְשָׁלוֹם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2138E-1BD9-41AD-A29F-703D576EAE45}"/>
              </a:ext>
            </a:extLst>
          </p:cNvPr>
          <p:cNvSpPr/>
          <p:nvPr/>
        </p:nvSpPr>
        <p:spPr>
          <a:xfrm>
            <a:off x="4695808" y="3787624"/>
            <a:ext cx="699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約翰福音</a:t>
            </a:r>
            <a:r>
              <a:rPr lang="en-US" altLang="zh-CN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aseline="30000" dirty="0">
                <a:latin typeface="KaiTi" panose="02010609060101010101" pitchFamily="49" charset="-122"/>
                <a:ea typeface="KaiTi" panose="02010609060101010101" pitchFamily="49" charset="-122"/>
              </a:rPr>
              <a:t>33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我將這些事告訴你們，是要叫你們在我裡面有平安。在世上你們有苦難，但你們可以放心，我已經勝了世界。」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DBFA5D-5958-4FB7-BB91-CF39632D0E1E}"/>
              </a:ext>
            </a:extLst>
          </p:cNvPr>
          <p:cNvSpPr/>
          <p:nvPr/>
        </p:nvSpPr>
        <p:spPr>
          <a:xfrm>
            <a:off x="1363322" y="510151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忍耐、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EAB94C-3DE6-4F3A-9917-5AF6EFB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540" y="5151284"/>
            <a:ext cx="1343025" cy="428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A3C446-87F6-471A-AABD-9B6A2262CB50}"/>
              </a:ext>
            </a:extLst>
          </p:cNvPr>
          <p:cNvSpPr txBox="1"/>
          <p:nvPr/>
        </p:nvSpPr>
        <p:spPr>
          <a:xfrm>
            <a:off x="5424256" y="515120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深长寬廣的   靈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49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7CB246-E436-4D98-BC13-350A95A414E3}"/>
              </a:ext>
            </a:extLst>
          </p:cNvPr>
          <p:cNvSpPr/>
          <p:nvPr/>
        </p:nvSpPr>
        <p:spPr>
          <a:xfrm>
            <a:off x="1411487" y="78522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恩慈、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7CE01-1E56-4F0B-AAB3-9AE8567DF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60" y="862100"/>
            <a:ext cx="1162050" cy="361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D96630-9308-4F06-A441-93109749C420}"/>
              </a:ext>
            </a:extLst>
          </p:cNvPr>
          <p:cNvSpPr/>
          <p:nvPr/>
        </p:nvSpPr>
        <p:spPr>
          <a:xfrm>
            <a:off x="1411487" y="1708497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良善、</a:t>
            </a:r>
            <a:r>
              <a:rPr lang="he-IL" dirty="0">
                <a:solidFill>
                  <a:srgbClr val="000080"/>
                </a:solidFill>
                <a:latin typeface="Cardo" panose="02020600000000000000" pitchFamily="18" charset="-79"/>
                <a:cs typeface="Cardo" panose="02020600000000000000" pitchFamily="18" charset="-79"/>
              </a:rPr>
              <a:t> וְחֶסֶד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5985F-33B6-4C3E-9EC2-F4289420E893}"/>
              </a:ext>
            </a:extLst>
          </p:cNvPr>
          <p:cNvSpPr/>
          <p:nvPr/>
        </p:nvSpPr>
        <p:spPr>
          <a:xfrm>
            <a:off x="6016966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136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endParaRPr lang="en-US" altLang="zh-TW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你們要稱謝耶和華，因他本為善，他的慈愛永遠長存！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你們要稱謝萬神之神，因他的慈愛永遠長存！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你們要稱謝萬主之主，因他的慈愛永遠長存！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稱謝那獨行大奇事的，因他的慈愛永遠長存！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稱謝那用智慧造天的，因他的慈愛永遠長存！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稱謝那鋪地在水以上的，因他的慈愛永遠長存！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稱謝那造成大光的，因他的慈愛永遠長存！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他造日頭管白晝，因他的慈愛永遠長存！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他造月亮星宿管黑夜，因他的慈愛永遠長存！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稱謝那擊殺埃及人之長子的，因他的慈愛永遠長存！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他領以色列人從他們中間出來，因他的慈愛永遠長存！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他施展大能的手和伸出來的膀臂，因他的慈愛永遠長存！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稱謝那分裂紅海的，因他的慈愛永遠長存！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他領以色列從其中經過，因他的慈愛永遠長存！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卻把法老和他的軍兵推翻在紅海裡，因他的慈愛永遠長存！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稱謝那引導自己的民行走曠野的，因他的慈愛永遠長存！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稱謝那擊殺大君王的，因他的慈愛永遠長存！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他殺戮有名的君王，因他的慈愛永遠長存！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就是殺戮亞摩利王西宏，因他的慈愛永遠長存！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又殺巴珊王噩，因他的慈愛永遠長存！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他將他們的地賜他的百姓為業，因他的慈愛永遠長存！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就是賜他的僕人以色列為業，因他的慈愛永遠長存！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他顧念我們在卑微的地步，因他的慈愛永遠長存！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他救拔我們脫離敵人，因他的慈愛永遠長存！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他賜糧食給凡有血氣的，因他的慈愛永遠長存！</a:t>
            </a:r>
            <a:b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你們要稱謝天上的神，因他的慈愛永遠長存！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89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9CE81D-F335-42BC-9366-ABE29E9C0650}"/>
              </a:ext>
            </a:extLst>
          </p:cNvPr>
          <p:cNvSpPr/>
          <p:nvPr/>
        </p:nvSpPr>
        <p:spPr>
          <a:xfrm>
            <a:off x="967603" y="572155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信實、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B6ECC-0BD0-4754-B851-1E4AEB76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76" y="648289"/>
            <a:ext cx="1019175" cy="361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C989B1-5326-4BFE-8116-9B05A423940E}"/>
              </a:ext>
            </a:extLst>
          </p:cNvPr>
          <p:cNvSpPr/>
          <p:nvPr/>
        </p:nvSpPr>
        <p:spPr>
          <a:xfrm>
            <a:off x="4645981" y="138531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約翰福音 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站在耶穌十字架旁邊的，有他母親與他母親的姐妹，並革羅罷的妻子馬利亞和抹大拉的馬利亞。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耶穌見母親和他所愛的那門徒站在旁邊，就對他母親說：「母親*，看，你的兒子！」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又對那門徒說：「看，你的母親！」從此，那門徒就接她到自己家裡去了。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746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1099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Alef</vt:lpstr>
      <vt:lpstr>KaiTi</vt:lpstr>
      <vt:lpstr>Arial</vt:lpstr>
      <vt:lpstr>Calibri</vt:lpstr>
      <vt:lpstr>Calibri Light</vt:lpstr>
      <vt:lpstr>Cardo</vt:lpstr>
      <vt:lpstr>Office Theme</vt:lpstr>
      <vt:lpstr>加拉太5：22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TAIYAN ZHANG</dc:creator>
  <cp:lastModifiedBy>TAIYAN ZHANG</cp:lastModifiedBy>
  <cp:revision>22</cp:revision>
  <dcterms:created xsi:type="dcterms:W3CDTF">2020-11-29T15:57:50Z</dcterms:created>
  <dcterms:modified xsi:type="dcterms:W3CDTF">2020-12-16T03:52:56Z</dcterms:modified>
</cp:coreProperties>
</file>