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29" r:id="rId43"/>
    <p:sldId id="330" r:id="rId44"/>
    <p:sldId id="317" r:id="rId45"/>
    <p:sldId id="333" r:id="rId46"/>
    <p:sldId id="334" r:id="rId47"/>
    <p:sldId id="323" r:id="rId48"/>
    <p:sldId id="324" r:id="rId49"/>
    <p:sldId id="325" r:id="rId50"/>
    <p:sldId id="322" r:id="rId51"/>
    <p:sldId id="335" r:id="rId52"/>
    <p:sldId id="332" r:id="rId53"/>
    <p:sldId id="328" r:id="rId54"/>
    <p:sldId id="287" r:id="rId55"/>
    <p:sldId id="326" r:id="rId56"/>
    <p:sldId id="327" r:id="rId57"/>
    <p:sldId id="318" r:id="rId58"/>
    <p:sldId id="336" r:id="rId59"/>
    <p:sldId id="337" r:id="rId60"/>
    <p:sldId id="331" r:id="rId61"/>
    <p:sldId id="338" r:id="rId62"/>
    <p:sldId id="319" r:id="rId63"/>
    <p:sldId id="339" r:id="rId64"/>
    <p:sldId id="342" r:id="rId65"/>
    <p:sldId id="341" r:id="rId66"/>
    <p:sldId id="340" r:id="rId67"/>
    <p:sldId id="345" r:id="rId68"/>
    <p:sldId id="346" r:id="rId69"/>
    <p:sldId id="353" r:id="rId70"/>
    <p:sldId id="358" r:id="rId71"/>
    <p:sldId id="354" r:id="rId72"/>
    <p:sldId id="359" r:id="rId73"/>
    <p:sldId id="355" r:id="rId74"/>
    <p:sldId id="361" r:id="rId75"/>
    <p:sldId id="360" r:id="rId76"/>
    <p:sldId id="348" r:id="rId77"/>
    <p:sldId id="362" r:id="rId78"/>
    <p:sldId id="363" r:id="rId79"/>
    <p:sldId id="356" r:id="rId80"/>
    <p:sldId id="357" r:id="rId81"/>
    <p:sldId id="364" r:id="rId82"/>
    <p:sldId id="347" r:id="rId83"/>
    <p:sldId id="289" r:id="rId84"/>
    <p:sldId id="368" r:id="rId85"/>
    <p:sldId id="373" r:id="rId86"/>
    <p:sldId id="365" r:id="rId87"/>
    <p:sldId id="374" r:id="rId88"/>
    <p:sldId id="369" r:id="rId89"/>
    <p:sldId id="370" r:id="rId90"/>
    <p:sldId id="371" r:id="rId91"/>
    <p:sldId id="372" r:id="rId92"/>
    <p:sldId id="366" r:id="rId93"/>
    <p:sldId id="367" r:id="rId94"/>
    <p:sldId id="290" r:id="rId95"/>
    <p:sldId id="375" r:id="rId96"/>
    <p:sldId id="376" r:id="rId97"/>
    <p:sldId id="377" r:id="rId98"/>
    <p:sldId id="385" r:id="rId99"/>
    <p:sldId id="383" r:id="rId100"/>
    <p:sldId id="384" r:id="rId101"/>
    <p:sldId id="378" r:id="rId102"/>
    <p:sldId id="379" r:id="rId103"/>
    <p:sldId id="386" r:id="rId104"/>
    <p:sldId id="380" r:id="rId105"/>
    <p:sldId id="381" r:id="rId106"/>
    <p:sldId id="387" r:id="rId107"/>
    <p:sldId id="291" r:id="rId108"/>
    <p:sldId id="292" r:id="rId109"/>
    <p:sldId id="293" r:id="rId110"/>
    <p:sldId id="294" r:id="rId111"/>
    <p:sldId id="295" r:id="rId112"/>
    <p:sldId id="296" r:id="rId113"/>
    <p:sldId id="297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77386" autoAdjust="0"/>
  </p:normalViewPr>
  <p:slideViewPr>
    <p:cSldViewPr snapToGrid="0">
      <p:cViewPr varScale="1">
        <p:scale>
          <a:sx n="53" d="100"/>
          <a:sy n="53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6D20-7F91-46E5-9E08-0F47F9563E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88C0-1D2F-424C-9707-D842C7C1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耶利米书‬</a:t>
            </a:r>
            <a:r>
              <a:rPr lang="en-US" altLang="zh-CN" dirty="0"/>
              <a:t>5:1-3 </a:t>
            </a:r>
            <a:r>
              <a:rPr lang="zh-CN" altLang="en-US" dirty="0"/>
              <a:t>和合本</a:t>
            </a:r>
          </a:p>
          <a:p>
            <a:r>
              <a:rPr lang="en-US" altLang="zh-CN" dirty="0"/>
              <a:t>1 “</a:t>
            </a:r>
            <a:r>
              <a:rPr lang="zh-CN" altLang="en-US" dirty="0"/>
              <a:t>你们当在耶路撒冷的街上跑来跑去，在宽阔处寻找，看看有一人行公义求诚实没有？若有，我就赦免这城。</a:t>
            </a:r>
            <a:r>
              <a:rPr lang="en-US" altLang="zh-CN" dirty="0"/>
              <a:t>2 </a:t>
            </a:r>
            <a:r>
              <a:rPr lang="zh-CN" altLang="en-US" dirty="0"/>
              <a:t>其中的人虽然指着永生的耶和华起誓，所起的誓实在是假的。”</a:t>
            </a:r>
          </a:p>
          <a:p>
            <a:r>
              <a:rPr lang="en-US" altLang="zh-CN" dirty="0"/>
              <a:t>3 </a:t>
            </a:r>
            <a:r>
              <a:rPr lang="zh-CN" altLang="en-US" dirty="0"/>
              <a:t>耶和华啊，你的眼目不是看顾诚实吗？你击打他们，他们却不伤恸；你毁灭他们，他们仍不受惩治。他们使脸刚硬过于磐石，不肯回头。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‪士師記‬</a:t>
            </a:r>
            <a:r>
              <a:rPr lang="en-US" altLang="zh-TW" dirty="0"/>
              <a:t>19:22-24 </a:t>
            </a:r>
            <a:r>
              <a:rPr lang="zh-TW" altLang="en-US" dirty="0"/>
              <a:t>和合本</a:t>
            </a:r>
          </a:p>
          <a:p>
            <a:r>
              <a:rPr lang="en-US" altLang="zh-TW" dirty="0"/>
              <a:t>22 </a:t>
            </a:r>
            <a:r>
              <a:rPr lang="zh-TW" altLang="en-US" dirty="0"/>
              <a:t>他們心裏正歡暢的時候，城中的匪徒圍住房子，連連叩門，對房主老人說：「你把那進你家的人帶出來，我們要與他交合。」 </a:t>
            </a:r>
            <a:r>
              <a:rPr lang="en-US" altLang="zh-TW" dirty="0"/>
              <a:t>23 </a:t>
            </a:r>
            <a:r>
              <a:rPr lang="zh-TW" altLang="en-US" dirty="0"/>
              <a:t>那房主出來對他們說：「弟兄們哪，不要這樣作惡；這人既然進了我的家，你們就不要行這醜事。 </a:t>
            </a:r>
            <a:r>
              <a:rPr lang="en-US" altLang="zh-TW" dirty="0"/>
              <a:t>24 </a:t>
            </a:r>
            <a:r>
              <a:rPr lang="zh-TW" altLang="en-US" dirty="0"/>
              <a:t>我有個女兒，還是處女，並有這人的妾，我將她們領出來任憑你們玷辱她們，只是向這人不可行這樣的醜事。」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zh-CN" altLang="en-US" dirty="0"/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神要亞伯拉罕把以實瑪利趕出去，並非表示神就此不再看顧他了，因為神也聽見他的聲音；信徒也應當關心「仍在恩典之外」的靈魂，我們不要自以為得天獨厚，而鄙視不信的世人。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以实玛利的后裔是住在以色列以南的西奈和巴兰旷野的游牧民族，，阿拉伯人认为以实玛利是他们的祖先。以实玛利的女儿嫁给了以扫（二十八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），以实玛利的后裔与以色列人为敌，也与神为敌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以律法為本的人，最終是與世界聯合為一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娶埃及妻子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認識屬靈的生命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神的「试验」是为了造就人、而不是败坏人，所以祂所安排的试验都是人所能承担的。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全知的神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不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需要藉試驗才能得知亞伯拉罕的存心，而是藉此使受試驗的人顯出他實際的光景，因而能更深認識自己。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我們若愛父母、兒女過於愛主，就不配作主的門徒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太十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37)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。有以撒而沒有神，一切盡都徒然；有神而沒有以撒，一切仍然存在。我若不以神為我的萬有，我就捨不得我的「以撒」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我們對於神的命令，只能毫無猶豫地順服，不能與神爭辯，也不可和屬血氣的人商量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15~16)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，否則我們的事奉和見證就要受損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以撒並未掙扎，自甘被老父捆綁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神的拯救和幫助，往往是在最後一刻才來到。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神等到最后一刻才出声阻止，是要让这个功课不留任何死角，让亚伯拉罕学习完全交出自己。</a:t>
            </a: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只有肯站在奉獻地位上的人，才能豐富地享受神恩典的備辦。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「你的後裔」：後裔的原文是單數，指著一個人，就是耶穌基督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：神的预备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主前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世纪的汉谟拉比法典记载，当时一个男奴隶的价格是三十舍客勒银子，女奴隶是二十舍客勒银子。因此，「四百舍客勒银子」大约有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4.56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公斤，是一笔巨款。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信徒的道德水準務要高過世人──寧可吃虧，總不可虧負別人。赫人只知道價錢之高，而亞伯拉罕卻知道麥比拉洞的真價值；信徒行事為人，不是憑著眼見，乃是憑著信心，放眼看那將來的盼望。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希伯崙」：後來做了希伯來人的祖墳，亞伯拉罕、撒拉、以撒、利百加、雅各、利亞，都葬在這裏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神曾應許賜給亞伯拉罕迦南地為業，但到此時為止，他所得到惟一的永久性產業，竟是一塊「墳地」我們在地上經營與建造所能得的，最多不過是一塊墳地，因此不要對地上的事物寄予希望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信徒如何與外人交往</a:t>
            </a:r>
            <a:endParaRPr lang="en-US" altLang="zh-TW" b="1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/>
              <a:t> 一、表明自己不過是寄居的</a:t>
            </a:r>
            <a:r>
              <a:rPr lang="en-US" altLang="zh-TW" dirty="0"/>
              <a:t>(4</a:t>
            </a:r>
            <a:r>
              <a:rPr lang="zh-TW" altLang="en-US" dirty="0"/>
              <a:t>節</a:t>
            </a:r>
            <a:r>
              <a:rPr lang="en-US" altLang="zh-TW" dirty="0"/>
              <a:t>) </a:t>
            </a:r>
            <a:r>
              <a:rPr lang="zh-CN" altLang="en-US" dirty="0"/>
              <a:t>：天地者万物之逆旅，光阴者百代之过客。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二、對人謙恭有禮</a:t>
            </a:r>
            <a:r>
              <a:rPr lang="en-US" altLang="zh-TW" dirty="0"/>
              <a:t>(7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三、不佔別人的便宜</a:t>
            </a:r>
            <a:r>
              <a:rPr lang="en-US" altLang="zh-TW" dirty="0"/>
              <a:t>(8~9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四、要有智慧──能聽得出話中的話</a:t>
            </a:r>
            <a:r>
              <a:rPr lang="en-US" altLang="zh-TW" dirty="0"/>
              <a:t>(10~16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五、一切手續要辦得清清楚楚</a:t>
            </a:r>
            <a:r>
              <a:rPr lang="en-US" altLang="zh-TW" dirty="0"/>
              <a:t>(17~18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5%BD%BC%E5%BE%97%E5%89%8D%E4%B9%A6%203%3A7-12&amp;version=CUVMPS#fzh-CUVMPS-30364b" TargetMode="External"/><Relationship Id="rId2" Type="http://schemas.openxmlformats.org/officeDocument/2006/relationships/hyperlink" Target="https://www.biblegateway.com/passage/?search=%E5%BD%BC%E5%BE%97%E5%89%8D%E4%B9%A6%203%3A7-12&amp;version=CUVMPS#fzh-CUVMPS-30364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2FBA82E-86FC-EEA4-D2E0-894489A1F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2978" y="2744817"/>
            <a:ext cx="105276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信徒择配的几点原则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）信和不信原不相配，不能同负一轭（林后六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）。所以若是可能，要娶信主的姊妹为妻，要嫁这在主面的人（林前九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，七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）要相信适宜的配偶，乃是神所赐的（箴十九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），所以要祷告仰望并跟随神的引导。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）不要注重外貌过于品德、性情（箴三十一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10,30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；参彼前三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2~4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）。最好是一个爱主的弟兄姊妹。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219CAA-B39E-5904-554A-E29BF2C7F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" y="20062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二、父亲心中意愿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3~4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意愿是：儿子不能与异族同婚，免得信仰不一。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申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；林前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39)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98E99-5C6F-5D85-4C2D-2051A5BD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1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我主人叫我起誓说不要为我的儿子娶迦南地的女子为妻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14~16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你们和不信的原不相配，五个理由：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）义和不义有什么相交呢？我们是因信称义。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）光明与黑暗有什么相通呢？我们是光明之子。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）基督和比列有什相和呢？我们是属基督的。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）信的喝不信的有什么相干呢？我们因信与主联合。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）神的殿与偶像有什么相同呢？我们是神的殿。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447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8372-824D-E2EF-4D78-8BF16DFC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43038"/>
            <a:ext cx="10515600" cy="5546558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40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亚伯拉罕又娶了一个妻子，名叫基土拉。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基土拉给他生了心兰、约珊、米但、米甸、伊施巴和书亚。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约珊生了示巴和底但，而底但的子孙是亚书利人、利都示人和利乌米人。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米甸的儿子是以法、以弗、哈诺、亚比大和以勒大。这些人都是基土拉的子孙。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000" b="0" i="0" dirty="0">
                <a:solidFill>
                  <a:srgbClr val="0000FF"/>
                </a:solidFill>
                <a:effectLst/>
                <a:latin typeface="system-ui"/>
              </a:rPr>
              <a:t>亚伯拉罕把自己一切所有的都给了以撒。 </a:t>
            </a:r>
            <a:endParaRPr lang="en-US" altLang="zh-CN" sz="4000" b="0" i="0" dirty="0">
              <a:solidFill>
                <a:srgbClr val="0000FF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亚伯拉罕把礼物分给他庶出的众子，在自己还活着的时候，就打发他们离开他的儿子以撒，向东面行，往东方的地去。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亚伯拉罕一生的年日是一百七十五岁。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亚伯拉罕寿高年老，享尽天年，气绝而死，归到他的先人那里去了。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他的儿子以撒和以实玛利把他埋葬在麦比拉洞里。这洞是在幔利前面，赫人琐辖的儿子以弗仑的田间，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就是亚伯拉罕从赫人那里买来的那块田。亚伯拉罕和他的妻子撒拉都埋葬在那里。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亚伯拉罕死后，神赐福给他的儿子以撒；那时，以撒住在庇耳．拉海．莱附近。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以下是撒拉的婢女埃及人夏甲，给亚伯拉罕所生的儿子以实玛利的后代。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以实玛利的众子，按着他们的家谱，名字如下：以实玛利的长子是尼拜约，其次是基达、押德别、米比衫、 米施玛、度玛、玛撒、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哈达、提玛、伊突、拿非施和基底玛。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这些都是以实玛利的儿子。他们的村庄和营地都按着他们的名字命名；他们作了十二族的族长。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23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5AA9-39F0-C5A2-0B1C-E5BEB90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3"/>
            <a:ext cx="10515600" cy="6436894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以实玛利一生的岁数，是一百三十七岁；他气绝而死，归到他的先人那里去了。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他的子孙住在哈腓拉直到埃及东面的书珥，通往亚述的道上。以实玛利却住在自己众兄弟的东面。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以下是亚伯拉罕的儿子以撒的后代。亚伯拉罕生以撒。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US" altLang="zh-CN" sz="4300" b="1" i="0" baseline="30000" dirty="0">
                <a:solidFill>
                  <a:srgbClr val="0000FF"/>
                </a:solidFill>
                <a:effectLst/>
                <a:latin typeface="system-ui"/>
              </a:rPr>
              <a:t> </a:t>
            </a:r>
            <a:r>
              <a:rPr lang="zh-CN" altLang="en-US" sz="4300" b="0" i="0" dirty="0">
                <a:solidFill>
                  <a:srgbClr val="0000FF"/>
                </a:solidFill>
                <a:effectLst/>
                <a:latin typeface="system-ui"/>
              </a:rPr>
              <a:t>以撒娶利百加为妻的时候，正四十岁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。利百加是巴旦．亚兰地、亚兰人彼土利的女儿，是亚兰人拉班的妹妹。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以撒因为自己的妻子不生育，就为她恳求耶和华。耶和华应允了他，他的妻子利百加就怀了孕。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双胎在她腹中彼此碰撞，她就说：“若是这样，我为甚么活着呢？”她就去求问耶和华。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耶和华回答她：“两国在你肚里，两族从你腹中要分出来；将来这族必强过那族，大的要服事小的。”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到了生产的时候，她肚腹中果然是一对双生子。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先出来的，全身赤红有毛，像毛衣一样，他们就给他起名叫以扫。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随后，他的弟弟也出来了，他的手抓住以扫的脚跟，因此就给他起名叫雅各。利百加生下两个儿子的时候，以撒年正六十岁。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两个孩子渐渐长大；以扫善于打猎，喜欢生活在田野；雅各为人安静，常常住在帐棚里。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以撒爱以扫，因为他常吃以扫的野味；利百加却爱雅各。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有一次，雅各正在煮豆汤的时候，以扫从田野回来，疲乏得很。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以扫对雅各说：“求你把这红豆汤给我喝吧，因为我疲乏得很。”因此，以扫的名字又叫以东。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雅各说：“你要先把你的</a:t>
            </a:r>
            <a:r>
              <a:rPr lang="zh-CN" altLang="en-US" sz="4300" b="0" i="0" dirty="0">
                <a:effectLst/>
                <a:latin typeface="system-ui"/>
              </a:rPr>
              <a:t>长子名分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卖给我。”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以扫说：“我快要死了，这长子名分对我有甚么益处呢？”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雅各说：“你先向我起誓吧。”以扫就向他起了誓，把自己的长子名分卖给雅各。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雅各把饼和红豆汤给了以扫；以扫吃了，喝了，就起来走了。以扫就这样轻看了他的</a:t>
            </a:r>
            <a:r>
              <a:rPr lang="zh-CN" altLang="en-US" sz="4900" b="1" i="0" dirty="0">
                <a:solidFill>
                  <a:srgbClr val="0000FF"/>
                </a:solidFill>
                <a:effectLst/>
                <a:latin typeface="system-ui"/>
              </a:rPr>
              <a:t>长子名分</a:t>
            </a:r>
            <a:r>
              <a:rPr lang="zh-CN" altLang="en-US" sz="4900" b="1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  <a:p>
            <a:pPr marL="0" indent="0">
              <a:buNone/>
            </a:pPr>
            <a:r>
              <a:rPr lang="zh-CN" altLang="en-US" sz="4900" dirty="0"/>
              <a:t>长子名分意味着什么？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082564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A227-00B0-409C-2760-DEFAEC12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540770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長子的名分」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猶太國的長子有四種優點：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（一）得父親的祝福；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（二）得管家的權柄。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比方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撒上二十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29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（三）得雙份的家業（申二十一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）；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（四）得全家祭司的尊榮。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雅各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長期呆在帳篷裡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,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熟知長子權的屬靈意義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;</a:t>
            </a: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以掃善於打獵，常在田野，雅各為人安靜常住在帳棚裡。</a:t>
            </a:r>
            <a:endParaRPr lang="en-US" altLang="zh-TW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主耶穌在世時是喜歡安靜的，常一個人獨自退到曠野去親近神（可1：35；太14：23）。因此使徒教訓我們要立志作安靜人（帖前4：11）。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時常忙亂，在外面奔跑，喜歡在人群之中，總要找些事情作，安靜不下來，是屬肉體，屬世俗的人，不能盼望在屬靈的生命上有所成就，頂容易犯罪，遠離神，安靜不下來沒法子與神交通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16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0A86-6FD7-80B9-6EE7-6A55A9A4B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464457"/>
            <a:ext cx="11816080" cy="6168571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从前在亚伯拉罕的时候，曾经有过一次饥荒，现在那地又有饥荒，以撒就到基拉耳去，到非利士人的王亚比米勒那里。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耶和华向以撒显现，说：“你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不要下到埃及去，要住在我所指示你的地方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你要寄居在这地，我必与你同在，必赐福给你，因为我要把这全地都赐给你和你的后裔，履行我向你父亲亚伯拉罕所起的誓。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我必使你的后裔增多，好象天上的星那样多；我必把这全地都赐给你的后裔；地上的万国都必因你的后裔得福。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这是因为亚伯拉罕听从了我的话，遵守了我的吩咐、我的命令、我的条例和我的律法。”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于是，以撒就住在基拉耳。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那地方的人问起他的妻子，他就回答：“她是我的妹妹。”因为他不敢说：“她是我的妻子。”他心里想：“恐怕这地方的人，因利百加的缘故把我杀了，因为她容貌美丽。”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以撒在那里住了很久。有一天，非利士人的王亚比米勒从窗户里向外观望，看见以撒正在爱抚他的妻子利百加。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亚比米勒于是把以撒召了来，对他说：“你看，她实在是你的妻子，你怎么说是你的妹妹呢？”以撒回答他：“因为我心里想：‘恐怕我因她的缘故丧命。’”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亚比米勒说：“你向我们作的是甚么事呢？人民中间险些有人与你的妻子同睡，那你就把我们陷在罪恶里了。”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于是，亚比米勒吩咐全国人民，说：“凡是触犯这人或是他的妻子的，必被处死。”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以撒在那里耕种，那一年丰收百倍，耶和华实在赐福给他。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他就日渐昌大，越来越富有，成了个大富翁。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他拥有羊群、牛群和很多仆人，非利士人就嫉妒他。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他父亲亚伯拉罕在世的时候，所有由他父亲仆人挖的井，非利士人都塞住了，填满了土。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亚比米勒对以撒说：“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你离开我们去吧，因为你比我们强大得多了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140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28BD-9B23-68FF-DF8D-93ABD3D8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8257"/>
            <a:ext cx="11734800" cy="60814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他父亲亚伯拉罕在世的时候，仆人所挖的水井，在亚伯拉罕死后都被非利士人塞住了。以撒重新挖掘这些井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，仍然照着他父亲所起的名字叫它们。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以撒的仆人在山谷里挖井，在那里挖得一口活水井。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基拉耳的牧人与以撒的牧人争闹起来，说：“这水是我们的。”以撒就给那井起名叫埃色，因为他们与他相争。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以撒的仆人又挖了另一口井，他们又为这井争闹起来，因此以撒给这井起名叫西提拿。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以撒离开那里，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又挖了另一口井；他们不再为这井争闹了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，他就给那井起名利河伯，因为他说：“现在耶和华给我们宽阔的地方，我们必在这里繁盛起来了。”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以撒从那里上到别是巴去。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那天晚上，耶和华向他显现，说：“我是你父亲亚伯拉罕的神；你不要怕，因为我与你同在；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我必为了我仆人亚伯拉罕的缘故，赐福给你，使你的后裔增多。”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以撒就在那里筑了一座祭坛，呼求耶和华的名；又在那里支搭帐棚；以撒的仆人也在那里挖了</a:t>
            </a:r>
            <a:r>
              <a:rPr lang="zh-CN" altLang="en-US" sz="6400" b="1" i="1" dirty="0">
                <a:solidFill>
                  <a:srgbClr val="0000FF"/>
                </a:solidFill>
                <a:effectLst/>
                <a:latin typeface="system-ui"/>
              </a:rPr>
              <a:t>一口井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亚比米勒和他的朋友亚户撒，以及他的军长非各，从基拉耳来到以撒那里。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以撒问他们：“你们既然恨我，把我从你们中间赶出来，为甚么又到我这里来呢？”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他们回答：“我们实在看见耶和华与你同在，因此我们想：‘不如我们双方起誓。’让我们与你立约吧；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你不要伤害我们，正如我们从来没有触犯你，只有善待你，让你平平安安地离开。现在你是蒙耶和华赐福的了。”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以撒就为他们摆设筵席，他们就一起吃喝。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第二天，他们清早起来，彼此起誓；以撒就送他们走，他们平平安安地离开他走了。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那一天，以撒的仆人来把他们挖井的事告诉他，说：“我们找到水了。”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以撒就给那井起名叫示巴，因此那城名叫别是巴，直到今日。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以扫四十岁的时候，娶了赫人比利的女儿犹滴，和赫人以伦的女儿巴实抹为妻。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她们二人常使以撒和利百加伤心难过。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9600" b="0" i="0" dirty="0">
                <a:solidFill>
                  <a:srgbClr val="000000"/>
                </a:solidFill>
                <a:effectLst/>
                <a:latin typeface="system-ui"/>
              </a:rPr>
              <a:t>井的寓意？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11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DD64-3991-DCED-BF59-E7BE9842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>
            <a:normAutofit/>
          </a:bodyPr>
          <a:lstStyle/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井在聖經裡是代表深處的生活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凡喝這水的還要再渴；人若喝我所賜的水就永遠不渴；我所賜的水，要在他裡面成為一井的泉源，直湧到永生。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人想要得著深井裡的活水，器具要探往深處去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守护这口井</a:t>
            </a:r>
            <a:endParaRPr lang="en-US" altLang="zh-CN" sz="24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水，是指著生命。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人若不是從水和聖靈生的，就不能進神的國。”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約 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3: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0505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755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Q1: </a:t>
            </a:r>
            <a:r>
              <a:rPr lang="zh-CN" altLang="en-US" sz="2400" dirty="0">
                <a:latin typeface="+mn-ea"/>
              </a:rPr>
              <a:t>伯拉罕与撒莱生以撒的事在圣经以外在历史书籍上有记载吗？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伯拉罕献以撒在新约里有记载；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历史书籍并不是完全准确的；</a:t>
            </a:r>
            <a:r>
              <a:rPr lang="en-US" altLang="zh-CN" sz="2400" dirty="0">
                <a:latin typeface="+mn-ea"/>
              </a:rPr>
              <a:t>(3) </a:t>
            </a:r>
            <a:r>
              <a:rPr lang="zh-CN" altLang="en-US" sz="2400" dirty="0">
                <a:latin typeface="+mn-ea"/>
              </a:rPr>
              <a:t>圣经无误；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死海古卷写于主前</a:t>
            </a:r>
            <a:r>
              <a:rPr lang="en-US" altLang="zh-CN" sz="2400" dirty="0">
                <a:latin typeface="+mn-ea"/>
              </a:rPr>
              <a:t>300-400</a:t>
            </a:r>
            <a:r>
              <a:rPr lang="zh-CN" altLang="en-US" sz="2400" dirty="0">
                <a:latin typeface="+mn-ea"/>
              </a:rPr>
              <a:t>年到主前</a:t>
            </a:r>
            <a:r>
              <a:rPr lang="en-US" altLang="zh-CN" sz="2400" dirty="0">
                <a:latin typeface="+mn-ea"/>
              </a:rPr>
              <a:t>100</a:t>
            </a:r>
            <a:r>
              <a:rPr lang="zh-CN" altLang="en-US" sz="2400" dirty="0">
                <a:latin typeface="+mn-ea"/>
              </a:rPr>
              <a:t>年左右，完全证实旧约，证实了圣经无误。</a:t>
            </a:r>
            <a:endParaRPr lang="en-US" altLang="zh-CN" sz="2400" dirty="0">
              <a:latin typeface="+mn-ea"/>
            </a:endParaRPr>
          </a:p>
          <a:p>
            <a:endParaRPr lang="zh-CN" altLang="en-US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Q2: </a:t>
            </a:r>
            <a:r>
              <a:rPr lang="zh-CN" altLang="en-US" sz="2400" dirty="0">
                <a:latin typeface="+mn-ea"/>
              </a:rPr>
              <a:t>为什么神不在伯拉罕与撒莱年轻的时候就赐给他们孩子？而要等到</a:t>
            </a:r>
            <a:r>
              <a:rPr lang="en-US" altLang="zh-CN" sz="2400" dirty="0">
                <a:latin typeface="+mn-ea"/>
              </a:rPr>
              <a:t>80-90</a:t>
            </a:r>
            <a:r>
              <a:rPr lang="zh-CN" altLang="en-US" sz="2400" dirty="0">
                <a:latin typeface="+mn-ea"/>
              </a:rPr>
              <a:t>岁年老的时候？如果神在他们年轻的时候就赐给他们孩子，岂不是就没有以撒与以实马利的争斗？就没有了今天以色列与巴勒斯坦的战争？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圣经没有假设性的问题；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神有神的时间；</a:t>
            </a:r>
            <a:r>
              <a:rPr lang="en-US" altLang="zh-CN" sz="2400" dirty="0">
                <a:latin typeface="+mn-ea"/>
              </a:rPr>
              <a:t>(3)</a:t>
            </a:r>
            <a:r>
              <a:rPr lang="zh-CN" altLang="en-US" sz="2400" dirty="0">
                <a:latin typeface="+mn-ea"/>
              </a:rPr>
              <a:t>神让伯拉罕与撒莱年老的时候才得儿子，特别彰显神得恩典与大能；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神让我们耐心等候，一起经历神； </a:t>
            </a:r>
            <a:r>
              <a:rPr lang="en-US" altLang="zh-CN" sz="2400" b="1" dirty="0">
                <a:latin typeface="+mn-ea"/>
              </a:rPr>
              <a:t>(5) </a:t>
            </a:r>
            <a:r>
              <a:rPr lang="zh-CN" altLang="en-US" sz="2400" b="1" dirty="0">
                <a:latin typeface="+mn-ea"/>
              </a:rPr>
              <a:t>传道书</a:t>
            </a:r>
            <a:r>
              <a:rPr lang="en-US" altLang="zh-CN" sz="2400" b="1" dirty="0">
                <a:latin typeface="+mn-ea"/>
              </a:rPr>
              <a:t>3:1</a:t>
            </a:r>
            <a:r>
              <a:rPr lang="zh-CN" altLang="en-US" sz="2400" b="1" dirty="0">
                <a:latin typeface="+mn-ea"/>
              </a:rPr>
              <a:t>凡事都有定期，天下万务都有定时。</a:t>
            </a:r>
            <a:r>
              <a:rPr lang="en-US" altLang="zh-CN" sz="2400" dirty="0">
                <a:latin typeface="+mn-ea"/>
              </a:rPr>
              <a:t>11</a:t>
            </a:r>
            <a:r>
              <a:rPr lang="zh-CN" altLang="en-US" sz="2400" dirty="0">
                <a:latin typeface="+mn-ea"/>
              </a:rPr>
              <a:t>神造万物，各按其时成为美好。又将永生安置在世人心里。</a:t>
            </a:r>
            <a:r>
              <a:rPr lang="zh-CN" altLang="en-US" sz="2400" b="1" dirty="0">
                <a:latin typeface="+mn-ea"/>
              </a:rPr>
              <a:t>然而神从始至终的作为，人不能参透</a:t>
            </a:r>
            <a:r>
              <a:rPr lang="zh-CN" altLang="en-US" sz="2400" dirty="0">
                <a:latin typeface="+mn-ea"/>
              </a:rPr>
              <a:t>。</a:t>
            </a:r>
            <a:r>
              <a:rPr lang="en-US" altLang="zh-CN" sz="2400" dirty="0">
                <a:latin typeface="+mn-ea"/>
              </a:rPr>
              <a:t>14</a:t>
            </a:r>
            <a:r>
              <a:rPr lang="zh-CN" altLang="en-US" sz="2400" dirty="0">
                <a:latin typeface="+mn-ea"/>
              </a:rPr>
              <a:t>我知道神一切所作的，都必永存，无所增添，无所减少。</a:t>
            </a:r>
            <a:r>
              <a:rPr lang="zh-CN" altLang="en-US" sz="2400" b="1" dirty="0">
                <a:latin typeface="+mn-ea"/>
              </a:rPr>
              <a:t>神这样行，是要人在他面前存敬畏的心</a:t>
            </a:r>
            <a:r>
              <a:rPr lang="zh-CN" altLang="en-US" b="1" dirty="0">
                <a:latin typeface="+mn-ea"/>
              </a:rPr>
              <a:t>。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2023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秋季主日学</a:t>
            </a:r>
            <a:endParaRPr lang="en-US" altLang="zh-CN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《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创世纪</a:t>
            </a:r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1-2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亚当之约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3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章：人的堕落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4-5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该隐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亚伯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6-9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神与挪亚立约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10–11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章：巴别塔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12-14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章：亚伯兰蒙召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15-18:16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18:17-20</a:t>
            </a:r>
            <a:r>
              <a:rPr lang="zh-CN" altLang="en-US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4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prstClr val="black"/>
                </a:solidFill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</a:t>
            </a:r>
            <a:r>
              <a:rPr lang="zh-CN" altLang="en-US" sz="2200" b="1" dirty="0">
                <a:solidFill>
                  <a:prstClr val="black"/>
                </a:solidFill>
              </a:rPr>
              <a:t>挪亚的儿子闪，含，雅弗的后代，记在下面</a:t>
            </a:r>
            <a:r>
              <a:rPr lang="zh-CN" altLang="en-US" sz="2200" dirty="0">
                <a:solidFill>
                  <a:prstClr val="black"/>
                </a:solidFill>
              </a:rPr>
              <a:t>。洪水以后，他们都生了儿子。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zh-CN" altLang="en-US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</a:t>
            </a:r>
            <a:r>
              <a:rPr lang="zh-CN" altLang="en-US" sz="2200" b="1" dirty="0">
                <a:solidFill>
                  <a:prstClr val="black"/>
                </a:solidFill>
              </a:rPr>
              <a:t>雅弗的儿子是歌篾，玛各，玛代，雅完，土巴，米设，提拉。</a:t>
            </a:r>
          </a:p>
          <a:p>
            <a:r>
              <a:rPr lang="en-US" altLang="zh-CN" sz="2200" b="1" dirty="0">
                <a:solidFill>
                  <a:prstClr val="black"/>
                </a:solidFill>
              </a:rPr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>
                <a:solidFill>
                  <a:prstClr val="black"/>
                </a:solidFill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</a:rPr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b="1" dirty="0">
                <a:solidFill>
                  <a:prstClr val="black"/>
                </a:solidFill>
              </a:rPr>
              <a:t>6</a:t>
            </a:r>
            <a:r>
              <a:rPr lang="zh-CN" altLang="en-US" sz="2200" b="1" dirty="0">
                <a:solidFill>
                  <a:prstClr val="black"/>
                </a:solidFill>
              </a:rPr>
              <a:t>含的儿子是古实，麦西，弗，迦南。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15</a:t>
            </a:r>
            <a:r>
              <a:rPr lang="zh-CN" altLang="en-US" sz="2200" dirty="0">
                <a:solidFill>
                  <a:prstClr val="black"/>
                </a:solidFill>
              </a:rPr>
              <a:t>迦南生长子西顿，又生赫 </a:t>
            </a:r>
            <a:r>
              <a:rPr lang="en-US" altLang="zh-CN" sz="2200" dirty="0">
                <a:solidFill>
                  <a:prstClr val="black"/>
                </a:solidFill>
              </a:rPr>
              <a:t>16</a:t>
            </a:r>
            <a:r>
              <a:rPr lang="zh-CN" altLang="en-US" sz="2200" dirty="0">
                <a:solidFill>
                  <a:prstClr val="black"/>
                </a:solidFill>
              </a:rPr>
              <a:t>和耶布斯人，亚摩利人，革迦撒人，</a:t>
            </a:r>
            <a:r>
              <a:rPr lang="en-US" altLang="zh-CN" sz="2200" dirty="0">
                <a:solidFill>
                  <a:prstClr val="black"/>
                </a:solidFill>
              </a:rPr>
              <a:t>17</a:t>
            </a:r>
            <a:r>
              <a:rPr lang="zh-CN" altLang="en-US" sz="2200" dirty="0">
                <a:solidFill>
                  <a:prstClr val="black"/>
                </a:solidFill>
              </a:rPr>
              <a:t>希未人，亚基人，西尼人，</a:t>
            </a:r>
            <a:r>
              <a:rPr lang="en-US" altLang="zh-CN" sz="2200" dirty="0">
                <a:solidFill>
                  <a:prstClr val="black"/>
                </a:solidFill>
              </a:rPr>
              <a:t>18</a:t>
            </a:r>
            <a:r>
              <a:rPr lang="zh-CN" altLang="en-US" sz="2200" dirty="0">
                <a:solidFill>
                  <a:prstClr val="black"/>
                </a:solidFill>
              </a:rPr>
              <a:t>亚瓦底人，洗玛利人，哈马人，后来迦南的诸族分散了。</a:t>
            </a:r>
            <a:r>
              <a:rPr lang="en-US" altLang="zh-CN" sz="2200" dirty="0">
                <a:solidFill>
                  <a:prstClr val="black"/>
                </a:solidFill>
              </a:rPr>
              <a:t>19</a:t>
            </a:r>
            <a:r>
              <a:rPr lang="zh-CN" altLang="en-US" sz="2200" dirty="0">
                <a:solidFill>
                  <a:prstClr val="black"/>
                </a:solidFill>
              </a:rPr>
              <a:t>迦南的境界是从西顿向基拉耳的路上，直到迦萨，又向</a:t>
            </a:r>
            <a:r>
              <a:rPr lang="zh-CN" altLang="en-US" sz="2200" b="1" dirty="0">
                <a:solidFill>
                  <a:srgbClr val="FF0000"/>
                </a:solidFill>
              </a:rPr>
              <a:t>所多玛，蛾摩拉</a:t>
            </a:r>
            <a:r>
              <a:rPr lang="zh-CN" altLang="en-US" sz="2200" dirty="0">
                <a:solidFill>
                  <a:prstClr val="black"/>
                </a:solidFill>
              </a:rPr>
              <a:t>，押玛，洗扁的路上，直到拉沙。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20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>
                <a:solidFill>
                  <a:prstClr val="black"/>
                </a:solidFill>
              </a:rPr>
              <a:t>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21</a:t>
            </a:r>
            <a:r>
              <a:rPr lang="zh-CN" altLang="en-US" sz="2200" dirty="0">
                <a:solidFill>
                  <a:prstClr val="black"/>
                </a:solidFill>
              </a:rPr>
              <a:t>雅弗的哥哥闪，是希伯子孙之祖，他也生了儿子。</a:t>
            </a:r>
            <a:r>
              <a:rPr lang="en-US" altLang="zh-CN" sz="2200" dirty="0">
                <a:solidFill>
                  <a:prstClr val="black"/>
                </a:solidFill>
              </a:rPr>
              <a:t>22</a:t>
            </a:r>
            <a:r>
              <a:rPr lang="zh-CN" altLang="en-US" sz="2200" dirty="0">
                <a:solidFill>
                  <a:prstClr val="black"/>
                </a:solidFill>
              </a:rPr>
              <a:t>闪的儿子是以拦，亚述，亚法撒，路德，亚兰。</a:t>
            </a:r>
            <a:r>
              <a:rPr lang="en-US" altLang="zh-CN" sz="2200" dirty="0">
                <a:solidFill>
                  <a:prstClr val="black"/>
                </a:solidFill>
              </a:rPr>
              <a:t>31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zh-CN" altLang="en-US" sz="2200" b="1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1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25718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7630585" y="4473146"/>
            <a:ext cx="1768788" cy="220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5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7004" y="609198"/>
            <a:ext cx="430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‪创世记‬</a:t>
            </a:r>
            <a:r>
              <a:rPr lang="en-US" altLang="zh-CN" dirty="0">
                <a:solidFill>
                  <a:prstClr val="black"/>
                </a:solidFill>
              </a:rPr>
              <a:t>35:27 </a:t>
            </a:r>
            <a:r>
              <a:rPr lang="zh-CN" altLang="en-US" dirty="0">
                <a:solidFill>
                  <a:prstClr val="black"/>
                </a:solidFill>
              </a:rPr>
              <a:t>和合本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27 </a:t>
            </a:r>
            <a:r>
              <a:rPr lang="zh-CN" altLang="en-US" dirty="0">
                <a:solidFill>
                  <a:prstClr val="black"/>
                </a:solidFill>
              </a:rPr>
              <a:t>雅各来到他父亲以撒那里，到了</a:t>
            </a:r>
            <a:r>
              <a:rPr lang="zh-CN" altLang="en-US" dirty="0">
                <a:solidFill>
                  <a:srgbClr val="FF0000"/>
                </a:solidFill>
              </a:rPr>
              <a:t>基列亚巴</a:t>
            </a:r>
            <a:r>
              <a:rPr lang="zh-CN" altLang="en-US" dirty="0">
                <a:solidFill>
                  <a:prstClr val="black"/>
                </a:solidFill>
              </a:rPr>
              <a:t>的</a:t>
            </a:r>
            <a:r>
              <a:rPr lang="zh-CN" altLang="en-US" dirty="0">
                <a:solidFill>
                  <a:srgbClr val="FF0000"/>
                </a:solidFill>
              </a:rPr>
              <a:t>幔利</a:t>
            </a:r>
            <a:r>
              <a:rPr lang="zh-CN" altLang="en-US" dirty="0">
                <a:solidFill>
                  <a:prstClr val="black"/>
                </a:solidFill>
              </a:rPr>
              <a:t>，乃是亚伯拉罕和以撒寄居的地方；</a:t>
            </a:r>
            <a:r>
              <a:rPr lang="zh-CN" altLang="en-US" dirty="0">
                <a:solidFill>
                  <a:srgbClr val="FF0000"/>
                </a:solidFill>
              </a:rPr>
              <a:t>基列亚巴就是希伯仑</a:t>
            </a:r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" y="-57665"/>
            <a:ext cx="6950163" cy="6973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0265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摘自：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聖光聖經地理資訊網</a:t>
            </a:r>
            <a:endParaRPr lang="en-US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6854" y="3295135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5438" y="2586680"/>
            <a:ext cx="724929" cy="708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44065" y="4407243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3822355"/>
            <a:ext cx="749643" cy="774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18:1-16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</a:t>
            </a:r>
            <a:r>
              <a:rPr lang="zh-CN" altLang="en-US" sz="2800" b="1" u="sng" dirty="0">
                <a:solidFill>
                  <a:srgbClr val="FF0000"/>
                </a:solidFill>
              </a:rPr>
              <a:t>亚伯拉罕也与他们同行，要送他们一程。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18:17-33 </a:t>
            </a:r>
            <a:endParaRPr lang="zh-CN" altLang="en-US" sz="2200" b="1" dirty="0">
              <a:latin typeface="+mn-ea"/>
            </a:endParaRPr>
          </a:p>
          <a:p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耶和华说：“我所要做的事岂可瞒着亚伯拉罕呢？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20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耶和华说：“所多玛和蛾摩拉的罪恶甚重，声闻于我。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latin typeface="+mn-ea"/>
              </a:rPr>
              <a:t>我现在要下去，察看他们所行的，果然尽像那达到我耳中的声音一样吗？若是不然，我也必知道。”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二人转身离开那里，向所多玛去；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但亚伯拉罕仍旧站在耶和华面前。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23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亚伯拉罕近前来，说：“无论善恶，你都要剿灭吗？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假若那城里有五十个义人，你还剿灭那地方吗？不为城里这五十个义人饶恕其中的人吗？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将义人与恶人同杀，将义人与恶人一样看待，这断不是你所行的。审判全地的主岂不行公义吗？” </a:t>
            </a:r>
            <a:r>
              <a:rPr lang="en-US" altLang="zh-CN" sz="2200" dirty="0">
                <a:latin typeface="+mn-ea"/>
              </a:rPr>
              <a:t>26 </a:t>
            </a:r>
            <a:r>
              <a:rPr lang="zh-CN" altLang="en-US" sz="2200" dirty="0">
                <a:latin typeface="+mn-ea"/>
              </a:rPr>
              <a:t>耶和华说：“我若在所多玛城里见有五十个义人，我就为他们的缘故饶恕那地方的众人。”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亚伯拉罕说：“我虽然是灰尘，还敢对主说话。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假若这五十个义人短了五个，你就因为短了五个毁灭全城吗？”他说：“我在那里若见有四十五个，也不毁灭那城。”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亚伯拉罕又对他说：“假若在那里见有四十个怎么样呢？”他说：“为这四十个的缘故，我也不做这事。” </a:t>
            </a:r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</a:t>
            </a:r>
            <a:r>
              <a:rPr lang="zh-CN" altLang="en-US" sz="2200" dirty="0">
                <a:latin typeface="+mn-ea"/>
              </a:rPr>
              <a:t>，容我说，假若在那里见有三十个怎么样呢？”他说：“我在那里若见有三十个，我也不做这事。”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亚伯拉罕说：“我还敢对主说话，假若在那里见有二十个怎么样呢？”他说：“为这二十个的缘故，我也不毁灭那城。”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求主不要动怒，</a:t>
            </a:r>
            <a:r>
              <a:rPr lang="zh-CN" altLang="en-US" sz="2200" dirty="0">
                <a:latin typeface="+mn-ea"/>
              </a:rPr>
              <a:t>我再说这一次，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假若在那里见有十个呢？</a:t>
            </a:r>
            <a:r>
              <a:rPr lang="zh-CN" altLang="en-US" sz="2200" dirty="0">
                <a:latin typeface="+mn-ea"/>
              </a:rPr>
              <a:t>”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他说：“为这十个的缘故，我也不毁灭那城。”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耶和华与亚伯拉罕说完了话就走了；亚伯拉罕也回到自己的地方去了。</a:t>
            </a:r>
            <a:endParaRPr lang="en-US" sz="22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753333" y="5963364"/>
            <a:ext cx="883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所要做的是什么事？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为什么不瞒着亚伯拉罕？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85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‪</a:t>
            </a:r>
            <a:r>
              <a:rPr lang="zh-CN" altLang="en-US" sz="3200" b="1" dirty="0"/>
              <a:t>为什么不瞒着亚伯拉罕？</a:t>
            </a:r>
            <a:endParaRPr lang="en-US" sz="3200" b="1" dirty="0"/>
          </a:p>
          <a:p>
            <a:endParaRPr lang="en-US" altLang="zh-CN" sz="2200" b="1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诗篇‬</a:t>
            </a:r>
            <a:r>
              <a:rPr lang="en-US" altLang="zh-CN" sz="2200" dirty="0">
                <a:latin typeface="+mn-ea"/>
              </a:rPr>
              <a:t>25:14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耶和华与敬畏他的人亲密；他必将自己的约指示他们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‪约翰福音‬</a:t>
            </a:r>
            <a:r>
              <a:rPr lang="en-US" altLang="zh-CN" sz="2200" dirty="0">
                <a:latin typeface="+mn-ea"/>
              </a:rPr>
              <a:t>15:14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你们若遵行我所吩咐的，就是我的朋友了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以后我不再称你们为仆人，因仆人不知道主人所做的事。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我乃称你们为朋友；因我从我父所听见的，已经都告诉你们了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‪创世记‬</a:t>
            </a:r>
            <a:r>
              <a:rPr lang="en-US" altLang="zh-CN" sz="2200" dirty="0">
                <a:latin typeface="+mn-ea"/>
              </a:rPr>
              <a:t>18:18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‪雅各书‬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2:23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这就应验经上所说：“亚伯拉罕信　神，这就算为他的义。”他又得称为　神的朋友。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…</a:t>
            </a: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4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19:1-11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latin typeface="+mn-ea"/>
              </a:rPr>
              <a:t>那两个天使晚上到了所多玛；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罗得正坐在所多玛城门口，看见他们，就起来迎接，脸伏于地下拜，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 </a:t>
            </a:r>
            <a:r>
              <a:rPr lang="zh-CN" altLang="en-US" sz="2200" dirty="0">
                <a:latin typeface="+mn-ea"/>
              </a:rPr>
              <a:t>说：“我主啊，请你们到仆人家里洗洗脚，住一夜，清早起来再走。”他们说：“不！我们要在街上过夜。”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罗得切切地请他们</a:t>
            </a:r>
            <a:r>
              <a:rPr lang="zh-CN" altLang="en-US" sz="2200" dirty="0">
                <a:latin typeface="+mn-ea"/>
              </a:rPr>
              <a:t>，他们这才进去，到他屋里。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罗得为他们预备筵席，烤无酵饼</a:t>
            </a:r>
            <a:r>
              <a:rPr lang="zh-CN" altLang="en-US" sz="2200" dirty="0">
                <a:latin typeface="+mn-ea"/>
              </a:rPr>
              <a:t>，他们就吃了。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他们还没有躺下，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所多玛城里各处的人，连老带少，都来围住那房子</a:t>
            </a:r>
            <a:r>
              <a:rPr lang="zh-CN" altLang="en-US" sz="2200" dirty="0">
                <a:latin typeface="+mn-ea"/>
              </a:rPr>
              <a:t>，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呼叫罗得说：“今日晚上到你这里来的人在哪里呢？把他们带出来，任我们所为。”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罗得出来，把门关上，到众人那里，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说：“众弟兄，请你们不要做这恶事。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我有两个女儿，还是处女，容我领出来，任凭你们的心愿而行；只是这两个人既然到我舍下，不要向他们做什么。”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众人说：“退去吧！”又说：“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这个人来寄居，还想要作官哪！现在我们要害你比害他们更甚。</a:t>
            </a:r>
            <a:r>
              <a:rPr lang="zh-CN" altLang="en-US" sz="2200" dirty="0">
                <a:latin typeface="+mn-ea"/>
              </a:rPr>
              <a:t>”众人就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向前拥挤罗得，要攻破房门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只是那二人伸出手来，将罗得拉进屋去，把门关上， </a:t>
            </a:r>
            <a:r>
              <a:rPr lang="en-US" altLang="zh-CN" sz="2200" dirty="0">
                <a:latin typeface="+mn-ea"/>
              </a:rPr>
              <a:t>11 </a:t>
            </a:r>
            <a:r>
              <a:rPr lang="zh-CN" altLang="en-US" sz="2200" dirty="0">
                <a:latin typeface="+mn-ea"/>
              </a:rPr>
              <a:t>并且使门外的人，无论老少，眼都昏迷；他们摸来摸去，总寻不着房门。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11312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‪‪</a:t>
            </a:r>
            <a:r>
              <a:rPr lang="zh-CN" altLang="en-US" sz="2400" dirty="0">
                <a:latin typeface="+mn-ea"/>
              </a:rPr>
              <a:t>创世记‬</a:t>
            </a:r>
            <a:r>
              <a:rPr lang="en-US" altLang="zh-CN" sz="2400" dirty="0">
                <a:latin typeface="+mn-ea"/>
              </a:rPr>
              <a:t>18:20 </a:t>
            </a:r>
            <a:r>
              <a:rPr lang="zh-CN" altLang="en-US" sz="2400" dirty="0">
                <a:latin typeface="+mn-ea"/>
              </a:rPr>
              <a:t>耶和华说：“所多玛和蛾摩拉的罪恶甚重，声闻于我。</a:t>
            </a:r>
            <a:endParaRPr lang="en-US" altLang="zh-CN" sz="24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+mn-ea"/>
              </a:rPr>
              <a:t>所多玛和蛾摩拉的罪恶是什么？</a:t>
            </a:r>
            <a:endParaRPr lang="en-US" altLang="zh-CN" sz="36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同性恋？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纵容的罪恶？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结伴</a:t>
            </a:r>
            <a:r>
              <a:rPr lang="zh-CN" altLang="en-US" sz="2200" dirty="0"/>
              <a:t>作惡</a:t>
            </a:r>
            <a:r>
              <a:rPr lang="en-US" altLang="zh-CN" sz="2200" dirty="0"/>
              <a:t>?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‪利未记‬</a:t>
            </a:r>
            <a:r>
              <a:rPr lang="en-US" altLang="zh-CN" sz="2200" dirty="0">
                <a:latin typeface="+mn-ea"/>
              </a:rPr>
              <a:t>18:22,28-29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不可与男人苟合，像与女人一样；这本是可憎恶的。</a:t>
            </a:r>
            <a:r>
              <a:rPr lang="en-US" altLang="zh-CN" sz="2200" dirty="0">
                <a:latin typeface="+mn-ea"/>
              </a:rPr>
              <a:t>……</a:t>
            </a:r>
          </a:p>
          <a:p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免得你们玷污那地的时候，地就把你们吐出，像吐出在你们以先的国民一样。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无论什么人，行了其中可憎的一件事，必从民中剪除。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‪犹大书‬</a:t>
            </a:r>
            <a:r>
              <a:rPr lang="en-US" altLang="zh-CN" sz="2200" dirty="0">
                <a:latin typeface="+mn-ea"/>
              </a:rPr>
              <a:t>1:7 </a:t>
            </a:r>
            <a:r>
              <a:rPr lang="zh-CN" altLang="en-US" sz="2200" dirty="0">
                <a:latin typeface="+mn-ea"/>
              </a:rPr>
              <a:t>又如所多玛、蛾摩拉和周围城邑的人，也照他们一味地行淫，随从逆性的情欲，就受永火的刑罚，作为鉴戒。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3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19:12-29</a:t>
            </a:r>
          </a:p>
          <a:p>
            <a:r>
              <a:rPr lang="en-US" altLang="zh-CN" sz="2200" dirty="0">
                <a:latin typeface="+mn-ea"/>
              </a:rPr>
              <a:t>12 </a:t>
            </a:r>
            <a:r>
              <a:rPr lang="zh-CN" altLang="en-US" sz="2200" dirty="0">
                <a:latin typeface="+mn-ea"/>
              </a:rPr>
              <a:t>二人对罗得说：“你这里还有什么人吗？无论是女婿是儿女，和这城中一切属你的人，你都要将他们从这地方带出去。 </a:t>
            </a:r>
            <a:r>
              <a:rPr lang="en-US" altLang="zh-CN" sz="2200" dirty="0">
                <a:latin typeface="+mn-ea"/>
              </a:rPr>
              <a:t>13 </a:t>
            </a:r>
            <a:r>
              <a:rPr lang="zh-CN" altLang="en-US" sz="2200" dirty="0">
                <a:latin typeface="+mn-ea"/>
              </a:rPr>
              <a:t>我们要毁灭这地方；因为城内罪恶的声音在耶和华面前甚大，耶和华差我们来，要毁灭这地方。”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罗得就出去，告诉娶了他女儿的女婿们（“娶了”或作“将要娶”）说：“你们起来离开这地方，因为耶和华要毁灭这城。”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他女婿们却以为他说的是戏言</a:t>
            </a:r>
            <a:r>
              <a:rPr lang="zh-CN" altLang="en-US" sz="2200" dirty="0">
                <a:latin typeface="+mn-ea"/>
              </a:rPr>
              <a:t>。</a:t>
            </a:r>
          </a:p>
          <a:p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天明了，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天使催逼罗得说：“起来！带着你的妻子和你在这里的两个女儿出去，免得你因这城里的罪恶同被剿灭。”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但罗得迟延不走</a:t>
            </a:r>
            <a:r>
              <a:rPr lang="zh-CN" altLang="en-US" sz="2200" dirty="0">
                <a:latin typeface="+mn-ea"/>
              </a:rPr>
              <a:t>。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二人因为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耶和华怜恤罗得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，就拉着他的手和他妻子的手，并他两个女儿的手，把他们领出来，安置在城外；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17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领他们出来以后，就说：“逃命吧！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不可回头看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，也不可在平原站住。要往山上逃跑，免得你被剿灭。</a:t>
            </a:r>
            <a:r>
              <a:rPr lang="zh-CN" altLang="en-US" sz="2200" dirty="0">
                <a:latin typeface="+mn-ea"/>
              </a:rPr>
              <a:t>”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罗得对他们说：“我主啊，不要如此！ </a:t>
            </a:r>
            <a:r>
              <a:rPr lang="en-US" altLang="zh-CN" sz="2200" dirty="0">
                <a:latin typeface="+mn-ea"/>
              </a:rPr>
              <a:t>19 </a:t>
            </a:r>
            <a:r>
              <a:rPr lang="zh-CN" altLang="en-US" sz="2200" dirty="0">
                <a:latin typeface="+mn-ea"/>
              </a:rPr>
              <a:t>你仆人已经在你眼前蒙恩；你又向我显出莫大的慈爱，救我的性命。我不能逃到山上去，恐怕这灾祸临到我，我便死了。 </a:t>
            </a:r>
            <a:r>
              <a:rPr lang="en-US" altLang="zh-CN" sz="2200" dirty="0">
                <a:latin typeface="+mn-ea"/>
              </a:rPr>
              <a:t>20 </a:t>
            </a:r>
            <a:r>
              <a:rPr lang="zh-CN" altLang="en-US" sz="2200" dirty="0">
                <a:latin typeface="+mn-ea"/>
              </a:rPr>
              <a:t>看哪，这座城又小又近，容易逃到，这不是一个小的吗？求你容我逃到那里，我的性命就得存活。”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天使对他说：“这事我也应允你；我不倾覆你所说的这城。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你要速速地逃到那城；因为你还没有到那里，我不能做什么。”因此那城名叫琐珥（“琐珥”就是“小”的意思）。</a:t>
            </a:r>
          </a:p>
          <a:p>
            <a:r>
              <a:rPr lang="en-US" altLang="zh-CN" sz="2200" dirty="0">
                <a:latin typeface="+mn-ea"/>
              </a:rPr>
              <a:t>23 </a:t>
            </a:r>
            <a:r>
              <a:rPr lang="zh-CN" altLang="en-US" sz="2200" dirty="0">
                <a:latin typeface="+mn-ea"/>
              </a:rPr>
              <a:t>罗得到了琐珥，日头已经出来了。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dirty="0">
                <a:latin typeface="+mn-ea"/>
              </a:rPr>
              <a:t>当时，耶和华将硫磺与火从天上耶和华那里降与所多玛和蛾摩拉，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把那些城和全平原，并城里所有的居民，连地上生长的，都毁灭了。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罗得的妻子在后边回头一看，就变成了一根盐柱。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dirty="0">
                <a:latin typeface="+mn-ea"/>
              </a:rPr>
              <a:t>亚伯拉罕清早起来，到了他从前站在耶和华面前的地方，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向所多玛和蛾摩拉与平原的全地观看，不料，那地方烟气上腾，如同烧窑一般。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当　神毁灭平原诸城的时候，他记念亚伯拉罕，正在倾覆罗得所住之城的时候，就打发罗得从倾覆之中出来。</a:t>
            </a:r>
            <a:endParaRPr lang="en-US" sz="2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7066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3600" dirty="0"/>
              <a:t>为什么救罗得？</a:t>
            </a:r>
            <a:endParaRPr lang="en-US" altLang="zh-CN" sz="3600" dirty="0"/>
          </a:p>
          <a:p>
            <a:endParaRPr lang="en-US" altLang="zh-CN" sz="2200" dirty="0"/>
          </a:p>
          <a:p>
            <a:r>
              <a:rPr lang="zh-CN" altLang="en-US" sz="2200" dirty="0"/>
              <a:t>‪创世记‬</a:t>
            </a:r>
            <a:r>
              <a:rPr lang="en-US" altLang="zh-CN" sz="2200" dirty="0"/>
              <a:t>19:29  </a:t>
            </a:r>
            <a:r>
              <a:rPr lang="zh-CN" altLang="en-US" sz="2200" dirty="0"/>
              <a:t>当神毁灭平原诸城的时候，</a:t>
            </a:r>
            <a:r>
              <a:rPr lang="zh-CN" altLang="en-US" sz="2200" b="1" dirty="0">
                <a:solidFill>
                  <a:srgbClr val="FF0000"/>
                </a:solidFill>
              </a:rPr>
              <a:t>他记念亚伯拉罕</a:t>
            </a:r>
            <a:r>
              <a:rPr lang="zh-CN" altLang="en-US" sz="2200" dirty="0"/>
              <a:t>，正在倾覆罗得所住之城的时候，就打发罗得从倾覆之中出来。</a:t>
            </a:r>
          </a:p>
          <a:p>
            <a:endParaRPr lang="en-US" altLang="zh-CN" dirty="0"/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彼得后书‬</a:t>
            </a:r>
            <a:r>
              <a:rPr lang="en-US" altLang="zh-CN" sz="2200" dirty="0">
                <a:latin typeface="+mn-ea"/>
              </a:rPr>
              <a:t>2:5</a:t>
            </a:r>
            <a:r>
              <a:rPr lang="zh-CN" altLang="en-US" sz="2200" dirty="0">
                <a:latin typeface="+mn-ea"/>
              </a:rPr>
              <a:t>神也没有宽容上古的世代，曾叫洪水临到那不敬虔的世代，却保护了传义道的挪亚一家八口。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只搭救了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那常为恶人淫行忧伤的义人罗得</a:t>
            </a:r>
            <a:r>
              <a:rPr lang="zh-CN" altLang="en-US" sz="2200" dirty="0">
                <a:latin typeface="+mn-ea"/>
              </a:rPr>
              <a:t>。（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因为那义人住在他们中间，看见听见他们不法的事，他的义心就天天伤痛。）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主知道搭救敬虔的人脱离试探，把不义的人留在刑罚之下，等候审判的日子。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5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200" dirty="0">
                <a:latin typeface="+mn-ea"/>
              </a:rPr>
              <a:t>创世记‬</a:t>
            </a:r>
            <a:r>
              <a:rPr lang="en-US" altLang="zh-CN" sz="2200" dirty="0">
                <a:latin typeface="+mn-ea"/>
              </a:rPr>
              <a:t>19:26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26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罗得的妻子在后边回头一看，就变成了一根盐柱。</a:t>
            </a:r>
            <a:endParaRPr lang="en-US" altLang="zh-CN" sz="2200" dirty="0">
              <a:solidFill>
                <a:srgbClr val="FF0000"/>
              </a:solidFill>
              <a:latin typeface="+mn-ea"/>
            </a:endParaRPr>
          </a:p>
          <a:p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问自己会不会变成了一根盐柱？</a:t>
            </a:r>
            <a:endParaRPr lang="en-US" altLang="zh-CN" sz="3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17: 29 </a:t>
            </a:r>
            <a:r>
              <a:rPr lang="zh-CN" altLang="en-US" sz="2200" dirty="0"/>
              <a:t>到罗得出所多玛的那日，就有火与硫磺从天上降下来，把他们全都灭了。 </a:t>
            </a:r>
            <a:r>
              <a:rPr lang="en-US" altLang="zh-CN" sz="2200" dirty="0"/>
              <a:t>30 </a:t>
            </a:r>
            <a:r>
              <a:rPr lang="zh-CN" altLang="en-US" sz="2200" dirty="0"/>
              <a:t>人子显现的日子也要这样。 </a:t>
            </a:r>
            <a:r>
              <a:rPr lang="en-US" altLang="zh-CN" sz="2200" dirty="0"/>
              <a:t>31 </a:t>
            </a:r>
            <a:r>
              <a:rPr lang="zh-CN" altLang="en-US" sz="2200" dirty="0"/>
              <a:t>当那日，人在房上，器具在屋里，不要下来拿；人在田里，也不要回家。 </a:t>
            </a:r>
            <a:r>
              <a:rPr lang="en-US" altLang="zh-CN" sz="2200" dirty="0"/>
              <a:t>32 </a:t>
            </a:r>
            <a:r>
              <a:rPr lang="zh-CN" altLang="en-US" sz="2200" dirty="0"/>
              <a:t>你们要回想罗得的妻子。 </a:t>
            </a:r>
            <a:r>
              <a:rPr lang="en-US" altLang="zh-CN" sz="2200" dirty="0"/>
              <a:t>33 </a:t>
            </a:r>
            <a:r>
              <a:rPr lang="zh-CN" altLang="en-US" sz="2200" dirty="0"/>
              <a:t>凡想要保全生命的，必丧掉生命；凡丧掉生命的，必救活生命。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zh-CN" altLang="en-US" sz="2200" dirty="0"/>
              <a:t>马太福音‬</a:t>
            </a:r>
            <a:r>
              <a:rPr lang="en-US" altLang="zh-CN" sz="2200" dirty="0"/>
              <a:t>6:24  “</a:t>
            </a:r>
            <a:r>
              <a:rPr lang="zh-CN" altLang="en-US" sz="2200" dirty="0"/>
              <a:t>一个人不能侍奉两个主；不是恶这个、爱那个，就是重这个、轻那个。你们不能又侍奉　神，又侍奉玛门（“玛门”是“财利”的意思）。”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9:62 </a:t>
            </a:r>
            <a:r>
              <a:rPr lang="zh-CN" altLang="en-US" sz="2200" dirty="0"/>
              <a:t>耶稣说：“手扶着犁向后看的，不配进　神的国。”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TW" altLang="en-US" sz="2200" dirty="0"/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希伯來書‬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12:1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我們既有這許多的見證人，如同雲彩圍着我們，就當放下各樣的重擔，脫去容易纏累我們的罪，存心忍耐，奔那擺在我們前頭的路程，</a:t>
            </a:r>
            <a:r>
              <a:rPr lang="zh-CN" altLang="en-US" sz="2200" dirty="0"/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10400" y="238897"/>
            <a:ext cx="749644" cy="2702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1892" y="238897"/>
            <a:ext cx="510746" cy="637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2845" y="4283676"/>
            <a:ext cx="2199502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800" dirty="0">
                <a:latin typeface="+mn-ea"/>
              </a:rPr>
              <a:t>圣经中心人物</a:t>
            </a:r>
            <a:r>
              <a:rPr lang="en-US" altLang="zh-CN" sz="2800" dirty="0">
                <a:latin typeface="+mn-ea"/>
              </a:rPr>
              <a:t>:</a:t>
            </a:r>
            <a:r>
              <a:rPr lang="zh-CN" altLang="en-US" sz="2800" dirty="0">
                <a:latin typeface="+mn-ea"/>
              </a:rPr>
              <a:t> </a:t>
            </a:r>
            <a:r>
              <a:rPr lang="zh-CN" altLang="en-US" sz="3200" dirty="0"/>
              <a:t>耶稣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福音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救恩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愛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罪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審判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公義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申命记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29:23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又看见遍地有硫磺，有盐卤，有火迹，没有耕种，没有出产，连草都不生长，好像耶和华在忿怒中所倾覆的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、押玛、洗扁一样。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以赛亚书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1:9 9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若不是万军之耶和华给我们稍留余种，我们早已像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的样子了。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耶利米书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49:18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耶和华说：必无人住在那里，也无人在其中寄居，要像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，和邻近的城邑倾覆的时候一样。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以西结书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16 ,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阿摩司书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马太福音‬</a:t>
            </a:r>
            <a:r>
              <a:rPr lang="en-US" altLang="zh-CN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10:15 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我实在告诉你们，当审判的日子，所多玛和蛾摩拉所受的，比那城还容易受呢！”</a:t>
            </a:r>
            <a:endParaRPr lang="en-US" altLang="zh-CN" sz="24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‪‪</a:t>
            </a:r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啟示錄‬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他們上來遍滿了全地，圍住聖徒的營與蒙愛的城，就有火從天降下，燒滅了他們。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那迷惑他們的魔鬼被扔在硫磺的火湖裏，就是獸和假先知所在的地方。他們必晝夜受痛苦，直到永永遠遠。</a:t>
            </a:r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‪彼得後書‬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3:10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但主的日子要像賊來到一樣。那日，天必大有響聲廢去，有形質的都要被烈火銷化，地和其上的物都要燒盡了。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這一切既然都要如此銷化，你們為人該當怎樣聖潔，怎樣敬虔，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切切仰望神的日子來到。在那日，天被火燒就銷化了，有形質的都要被烈火鎔化。</a:t>
            </a:r>
            <a:endParaRPr lang="en-US" altLang="zh-TW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彼得后书‬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2:6  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又判定所多玛、蛾摩拉，将二城倾覆，焚烧成灰，作为</a:t>
            </a:r>
            <a:r>
              <a:rPr lang="zh-CN" altLang="en-US" sz="32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后世不敬虔人的鉴戒；</a:t>
            </a:r>
            <a:endParaRPr lang="en-US" altLang="zh-CN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19:30-38 </a:t>
            </a:r>
          </a:p>
          <a:p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罗得因为怕住在琐珥，就同他两个女儿从琐珥上去，住在山里；他和两个女儿住在一个洞里。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大女儿对小女儿说：“我们的父亲老了，地上又无人按着世上的常规进到我们这里。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来！我们可以叫父亲喝酒，与他同寝。这样，我们好从他存留后裔。”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于是，那夜她们叫父亲喝酒，大女儿就进去和她父亲同寝；她几时躺下，几时起来，父亲都不知道。 </a:t>
            </a:r>
            <a:r>
              <a:rPr lang="en-US" altLang="zh-CN" sz="2200" dirty="0">
                <a:latin typeface="+mn-ea"/>
              </a:rPr>
              <a:t>34 </a:t>
            </a:r>
            <a:r>
              <a:rPr lang="zh-CN" altLang="en-US" sz="2200" dirty="0">
                <a:latin typeface="+mn-ea"/>
              </a:rPr>
              <a:t>第二天，大女儿对小女儿说：“我昨夜与父亲同寝。今夜我们再叫他喝酒，你可以进去与他同寝。这样，我们好从父亲存留后裔。” </a:t>
            </a:r>
            <a:r>
              <a:rPr lang="en-US" altLang="zh-CN" sz="2200" dirty="0">
                <a:latin typeface="+mn-ea"/>
              </a:rPr>
              <a:t>35 </a:t>
            </a:r>
            <a:r>
              <a:rPr lang="zh-CN" altLang="en-US" sz="2200" dirty="0">
                <a:latin typeface="+mn-ea"/>
              </a:rPr>
              <a:t>于是，那夜她们又叫父亲喝酒，小女儿起来与她父亲同寝；她几时躺下，几时起来，父亲都不知道。 </a:t>
            </a:r>
            <a:r>
              <a:rPr lang="en-US" altLang="zh-CN" sz="2200" dirty="0">
                <a:latin typeface="+mn-ea"/>
              </a:rPr>
              <a:t>36 </a:t>
            </a:r>
            <a:r>
              <a:rPr lang="zh-CN" altLang="en-US" sz="2200" dirty="0">
                <a:latin typeface="+mn-ea"/>
              </a:rPr>
              <a:t>这样，罗得的两个女儿都从她父亲怀了孕。 </a:t>
            </a:r>
            <a:r>
              <a:rPr lang="en-US" altLang="zh-CN" sz="2200" dirty="0">
                <a:latin typeface="+mn-ea"/>
              </a:rPr>
              <a:t>37 </a:t>
            </a:r>
            <a:r>
              <a:rPr lang="zh-CN" altLang="en-US" sz="2200" dirty="0">
                <a:latin typeface="+mn-ea"/>
              </a:rPr>
              <a:t>大女儿生了儿子，给他起名叫摩押，就是现今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摩押人的始祖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38 </a:t>
            </a:r>
            <a:r>
              <a:rPr lang="zh-CN" altLang="en-US" sz="2200" dirty="0">
                <a:latin typeface="+mn-ea"/>
              </a:rPr>
              <a:t>小女儿也生了儿子，给他起名叫便亚米，就是现今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亚扪人的始祖</a:t>
            </a:r>
            <a:r>
              <a:rPr lang="zh-CN" altLang="en-US" sz="2200" dirty="0">
                <a:latin typeface="+mn-ea"/>
              </a:rPr>
              <a:t>。。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18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9" y="115610"/>
            <a:ext cx="116735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20:1-18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亚伯拉罕从那里向南地迁去，寄居在加低斯和书珥中间的基拉耳。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亚伯拉罕称他的妻撒拉为妹子，基拉耳王亚比米勒差人把撒拉取了去。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latin typeface="+mn-ea"/>
              </a:rPr>
              <a:t>但夜间，　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神来，在梦中对亚比米勒说：“你是个死人哪！因为你取了那女人来；她原是别人的妻子。”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亚比米勒却还没有亲近撒拉；他说：“主啊，连有义的国，你也要毁灭吗？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那人岂不是自己对我说‘她是我的妹子’吗？就是女人也自己说：‘他是我的哥哥。’我做这事是心正手洁的。”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　神在梦中对他说：“我知道你做这事是心中正直；我也拦阻了你，免得你得罪我，所以我不容你沾着她。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现在你把这人的妻子归还他；因为他是先知，他要为你祷告，使你存活。你若不归还他，你当知道，你和你所有的人都必要死。”</a:t>
            </a:r>
          </a:p>
          <a:p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亚比米勒清早起来，召了众臣仆来，将这些事都说给他们听，他们都甚惧怕。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亚比米勒召了亚伯拉罕来，对他说：“你怎么向我这样行呢？我在什么事上得罪了你，你竟使我和我国里的人陷在大罪里？你向我行不当行的事了！”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亚比米勒又对亚伯拉罕说：“你见了什么才做这事呢？”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亚伯拉罕说：“我以为这地方的人总不惧怕　神，必为我妻子的缘故杀我。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况且她也实在是我的妹子；她与我是同父异母，后来作了我的妻子。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当　神叫我离开父家、飘流在外的时候，我对她说：‘我们无论走到什么地方，你可以对人说：他是我的哥哥；这就是你待我的恩典了。</a:t>
            </a:r>
            <a:r>
              <a:rPr lang="zh-CN" altLang="en-US" sz="2200" dirty="0">
                <a:latin typeface="+mn-ea"/>
              </a:rPr>
              <a:t>’”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亚比米勒把牛、羊、仆婢赐给亚伯拉罕，又把他的妻子撒拉归还他。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亚比米勒又说：“看哪，我的地都在你面前，你可以随意居住”；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dirty="0">
                <a:latin typeface="+mn-ea"/>
              </a:rPr>
              <a:t>又对撒拉说：“我给你哥哥一千银子，作为你在阖家人面前遮羞的（“羞”原文作“眼”），你就在众人面前没有不是了。” </a:t>
            </a:r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dirty="0">
                <a:latin typeface="+mn-ea"/>
              </a:rPr>
              <a:t>亚伯拉罕祷告　神，　神就医好了亚比米勒和他的妻子，并他的众女仆，她们便能生育。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因耶和华为亚伯拉罕的妻子撒拉的缘故，已经使亚比米勒家中的妇人不能生育。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326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13" y="262890"/>
            <a:ext cx="1140116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endParaRPr lang="en-US" altLang="zh-CN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亚伯拉罕欺骗亞比米勒，给自己辩解用什么理由？</a:t>
            </a:r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2200" dirty="0"/>
              <a:t>希伯来书‬</a:t>
            </a:r>
            <a:r>
              <a:rPr lang="en-US" altLang="zh-CN" sz="2200" dirty="0"/>
              <a:t>11:1-2,8-19 1 </a:t>
            </a:r>
            <a:r>
              <a:rPr lang="zh-CN" altLang="en-US" sz="2200" dirty="0"/>
              <a:t>信就是所望之事的实底，是未见之事的确据。 </a:t>
            </a:r>
            <a:r>
              <a:rPr lang="en-US" altLang="zh-CN" sz="2200" dirty="0"/>
              <a:t>2 </a:t>
            </a:r>
            <a:r>
              <a:rPr lang="zh-CN" altLang="en-US" sz="2200" dirty="0"/>
              <a:t>古人在这信上得了美好的证据。</a:t>
            </a:r>
            <a:r>
              <a:rPr lang="en-US" altLang="zh-CN" sz="2200" dirty="0"/>
              <a:t>……</a:t>
            </a:r>
          </a:p>
          <a:p>
            <a:r>
              <a:rPr lang="en-US" altLang="zh-CN" sz="2200" dirty="0"/>
              <a:t>8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，蒙召的时候就</a:t>
            </a:r>
            <a:r>
              <a:rPr lang="zh-CN" altLang="en-US" sz="2200" dirty="0">
                <a:solidFill>
                  <a:srgbClr val="FF0000"/>
                </a:solidFill>
              </a:rPr>
              <a:t>遵命出去</a:t>
            </a:r>
            <a:r>
              <a:rPr lang="zh-CN" altLang="en-US" sz="2200" dirty="0"/>
              <a:t>，往将来要得为业的地方去；出去的时候，还不知往哪里去。 </a:t>
            </a:r>
            <a:r>
              <a:rPr lang="en-US" altLang="zh-CN" sz="2200" dirty="0"/>
              <a:t>9 </a:t>
            </a:r>
            <a:r>
              <a:rPr lang="zh-CN" altLang="en-US" sz="2200" dirty="0"/>
              <a:t>他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，就在所</a:t>
            </a:r>
            <a:r>
              <a:rPr lang="zh-CN" altLang="en-US" sz="2200" dirty="0">
                <a:solidFill>
                  <a:srgbClr val="FF0000"/>
                </a:solidFill>
              </a:rPr>
              <a:t>应许之地作客</a:t>
            </a:r>
            <a:r>
              <a:rPr lang="zh-CN" altLang="en-US" sz="2200" dirty="0"/>
              <a:t>，好像在异地居住帐棚，与那同蒙一个应许的以撒、雅各一样。 </a:t>
            </a:r>
            <a:r>
              <a:rPr lang="en-US" altLang="zh-CN" sz="2200" dirty="0"/>
              <a:t>10 </a:t>
            </a:r>
            <a:r>
              <a:rPr lang="zh-CN" altLang="en-US" sz="2200" dirty="0"/>
              <a:t>因为他</a:t>
            </a:r>
            <a:r>
              <a:rPr lang="zh-CN" altLang="en-US" sz="2200" dirty="0">
                <a:solidFill>
                  <a:srgbClr val="FF0000"/>
                </a:solidFill>
              </a:rPr>
              <a:t>等候那座有根基的城</a:t>
            </a:r>
            <a:r>
              <a:rPr lang="zh-CN" altLang="en-US" sz="2200" dirty="0"/>
              <a:t>，就是　神所经营所建造的。 </a:t>
            </a:r>
            <a:r>
              <a:rPr lang="en-US" altLang="zh-CN" sz="2200" dirty="0"/>
              <a:t>11 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，连撒拉自己，虽然过了生育的岁数，还能怀孕，因她以为那应许她的是可信的。 </a:t>
            </a:r>
            <a:r>
              <a:rPr lang="en-US" altLang="zh-CN" sz="2200" dirty="0"/>
              <a:t>12 </a:t>
            </a:r>
            <a:r>
              <a:rPr lang="zh-CN" altLang="en-US" sz="2200" dirty="0"/>
              <a:t>所以从一个仿佛已死的人就生出子孙，如同天上的星那样众多，海边的沙那样无数。</a:t>
            </a:r>
            <a:r>
              <a:rPr lang="en-US" altLang="zh-CN" sz="2200" dirty="0"/>
              <a:t>13 </a:t>
            </a:r>
            <a:r>
              <a:rPr lang="zh-CN" altLang="en-US" sz="2200" dirty="0"/>
              <a:t>这些人都是</a:t>
            </a:r>
            <a:r>
              <a:rPr lang="zh-CN" altLang="en-US" sz="2200" dirty="0">
                <a:solidFill>
                  <a:srgbClr val="FF0000"/>
                </a:solidFill>
              </a:rPr>
              <a:t>存着信心死的，并没有得着所应许的；却从远处望见，且欢喜迎接，又承认自己在世上是客旅，是寄居的。 </a:t>
            </a:r>
            <a:r>
              <a:rPr lang="en-US" altLang="zh-CN" sz="2200" dirty="0">
                <a:solidFill>
                  <a:srgbClr val="FF0000"/>
                </a:solidFill>
              </a:rPr>
              <a:t>14 </a:t>
            </a:r>
            <a:r>
              <a:rPr lang="zh-CN" altLang="en-US" sz="2200" dirty="0">
                <a:solidFill>
                  <a:srgbClr val="FF0000"/>
                </a:solidFill>
              </a:rPr>
              <a:t>说这样话的人是表明自己要找一个家乡。 </a:t>
            </a:r>
            <a:r>
              <a:rPr lang="en-US" altLang="zh-CN" sz="2200" dirty="0">
                <a:solidFill>
                  <a:srgbClr val="FF0000"/>
                </a:solidFill>
              </a:rPr>
              <a:t>15 </a:t>
            </a:r>
            <a:r>
              <a:rPr lang="zh-CN" altLang="en-US" sz="2200" dirty="0">
                <a:solidFill>
                  <a:srgbClr val="FF0000"/>
                </a:solidFill>
              </a:rPr>
              <a:t>他们若想念所离开的家乡，还有可以回去的机会。 </a:t>
            </a:r>
            <a:r>
              <a:rPr lang="en-US" altLang="zh-CN" sz="2200" dirty="0">
                <a:solidFill>
                  <a:srgbClr val="FF0000"/>
                </a:solidFill>
              </a:rPr>
              <a:t>16 </a:t>
            </a:r>
            <a:r>
              <a:rPr lang="zh-CN" altLang="en-US" sz="2200" dirty="0">
                <a:solidFill>
                  <a:srgbClr val="FF0000"/>
                </a:solidFill>
              </a:rPr>
              <a:t>他们却羡慕一个更美的家乡，就是在天上的。所以　神被称为他们的　神，并不以为耻，因为他已经给他们预备了一座城。</a:t>
            </a:r>
            <a:r>
              <a:rPr lang="en-US" altLang="zh-CN" sz="2200" dirty="0"/>
              <a:t>17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</a:t>
            </a:r>
            <a:r>
              <a:rPr lang="zh-CN" altLang="en-US" sz="2200" dirty="0">
                <a:solidFill>
                  <a:srgbClr val="FF0000"/>
                </a:solidFill>
              </a:rPr>
              <a:t>被试验的时候，就把以撒献上</a:t>
            </a:r>
            <a:r>
              <a:rPr lang="zh-CN" altLang="en-US" sz="2200" dirty="0"/>
              <a:t>；这便是那欢喜领受应许的，将自己独生的儿子献上。 </a:t>
            </a:r>
            <a:r>
              <a:rPr lang="en-US" altLang="zh-CN" sz="2200" dirty="0"/>
              <a:t>18 </a:t>
            </a:r>
            <a:r>
              <a:rPr lang="zh-CN" altLang="en-US" sz="2200" dirty="0"/>
              <a:t>论到这儿子，曾有话说：“从以撒生的才要称为你的后裔。” </a:t>
            </a:r>
            <a:r>
              <a:rPr lang="en-US" altLang="zh-CN" sz="2200" dirty="0"/>
              <a:t>19 </a:t>
            </a:r>
            <a:r>
              <a:rPr lang="zh-CN" altLang="en-US" sz="2200" dirty="0">
                <a:solidFill>
                  <a:srgbClr val="FF0000"/>
                </a:solidFill>
              </a:rPr>
              <a:t>他以为　神还能叫人从</a:t>
            </a:r>
            <a:r>
              <a:rPr lang="zh-CN" altLang="en-US" sz="2200" b="1" u="sng" dirty="0">
                <a:solidFill>
                  <a:srgbClr val="FF0000"/>
                </a:solidFill>
              </a:rPr>
              <a:t>死里复活</a:t>
            </a:r>
            <a:r>
              <a:rPr lang="zh-CN" altLang="en-US" sz="2200" dirty="0"/>
              <a:t>；他也仿佛从死中得回他的儿子来。‪‪</a:t>
            </a:r>
            <a:endParaRPr lang="en-US" altLang="zh-CN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信心之父怎么了？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5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8954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Q1: </a:t>
            </a:r>
            <a:r>
              <a:rPr lang="zh-TW" altLang="en-US" sz="2800" dirty="0">
                <a:latin typeface="+mn-ea"/>
              </a:rPr>
              <a:t>亞伯拉罕為他侄兒羅得所處的城市代求，神也答應為十個義人的緣故保存該城。今天你有否為你的時代禱告？你所重視的是物質上的富裕，還是公義、正直？</a:t>
            </a:r>
            <a:endParaRPr lang="en-US" altLang="zh-TW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</a:t>
            </a:r>
            <a:r>
              <a:rPr lang="en-US" altLang="zh-CN" sz="2800" dirty="0">
                <a:latin typeface="+mn-ea"/>
              </a:rPr>
              <a:t>: ?</a:t>
            </a:r>
          </a:p>
          <a:p>
            <a:endParaRPr lang="zh-CN" altLang="en-US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Q2:</a:t>
            </a:r>
            <a:r>
              <a:rPr lang="zh-CN" altLang="en-US" sz="2800" dirty="0">
                <a:latin typeface="+mn-ea"/>
              </a:rPr>
              <a:t>對於羅得這個人，你有何看法？</a:t>
            </a:r>
            <a:endParaRPr lang="en-US" altLang="zh-CN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答：</a:t>
            </a:r>
            <a:r>
              <a:rPr lang="en-US" altLang="zh-CN" sz="2800" dirty="0">
                <a:latin typeface="+mn-ea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彼得后书‬</a:t>
            </a:r>
            <a:r>
              <a:rPr lang="en-US" altLang="zh-CN" sz="2800" dirty="0">
                <a:latin typeface="+mn-ea"/>
              </a:rPr>
              <a:t>2:6 </a:t>
            </a:r>
            <a:r>
              <a:rPr lang="zh-CN" altLang="en-US" sz="28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800" dirty="0">
                <a:latin typeface="+mn-ea"/>
              </a:rPr>
              <a:t>7 </a:t>
            </a:r>
            <a:r>
              <a:rPr lang="zh-CN" altLang="en-US" sz="2800" dirty="0">
                <a:latin typeface="+mn-ea"/>
              </a:rPr>
              <a:t>只搭救了那常为恶人淫行忧伤的义人罗得。（ </a:t>
            </a:r>
            <a:r>
              <a:rPr lang="en-US" altLang="zh-CN" sz="2800" dirty="0">
                <a:latin typeface="+mn-ea"/>
              </a:rPr>
              <a:t>8 </a:t>
            </a:r>
            <a:r>
              <a:rPr lang="zh-CN" altLang="en-US" sz="2800" dirty="0">
                <a:latin typeface="+mn-ea"/>
              </a:rPr>
              <a:t>因为那义人住在他们中间，看见听见他们不法的事，他的义心就天天伤痛。）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661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B0C7-B294-DE33-70C3-E423969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73578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2800" b="1" dirty="0">
                <a:solidFill>
                  <a:srgbClr val="000000"/>
                </a:solidFill>
                <a:latin typeface="system-ui"/>
              </a:rPr>
              <a:t>21</a:t>
            </a:r>
            <a:endParaRPr lang="en-US" altLang="zh-TW" sz="2800" b="1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altLang="zh-TW" sz="28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sz="28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耶 和 華 按 著 先 前 的 話 眷 顧 撒 拉 ， 便 照 他 所 說 的 給 撒 拉 成 就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亞 伯 拉 罕 年 老 的 時 候 ， 撒 拉 懷 了 孕 ； 到 神 所 說 的 日 期 ， 就 給 亞 伯 拉 罕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給 撒 拉 所 生 的 兒 子 起 名 叫 以 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以 撒 生 下 來 第 八 日 ， 亞 伯 拉 罕 照 著 神 所 吩 咐 的 ， 給 以 撒 行 了 割 禮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兒 子 以 撒 生 的 時 候 ， 亞 伯 拉 罕 年 一 百 歲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撒 拉 說 ： 神 使 我 喜 笑 ， 凡 聽 見 的 必 與 我 一 同 喜 笑 ；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又 說 ： 誰 能 預 先 對 亞 伯 拉 罕 說 撒 拉 要 乳 養 嬰 孩 呢 ？ 因 為 在 他 年 老 的 時 候 ， 我 給 他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孩 子 漸 長 ， 就 斷 了 奶 。 以 撒 斷 奶 的 日 子 ， 亞 伯 拉 罕 設 擺 豐 盛 的 筵 席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時 ， 撒 拉 看 見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埃 及 人 夏 甲 給 亞 伯 拉 罕 所 生 的 兒 子 戲 笑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就 對 亞 伯 拉 罕 說 ： 你 把 這 使 女 和 他 兒 子 趕 出 去 ！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使 女 的 兒 子 不 可 與 我 的 兒 子 以 撒 一 同 承 受 產 業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因 他 兒 子 的 緣 故 很 憂 愁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對 亞 伯 拉 罕 說 ： 你 不 必 為 這 童 子 和 你 的 使 女 憂 愁 。 凡 撒 拉 對 你 說 的 話 ， 你 都 該 聽 從 ；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從 以 撒 生 的 ， 才 要 稱 為 你 的 後 裔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至 於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使 女 的 兒 子 ， 我 也 必 使 他 的 後 裔 成 立 一 國 ， 因 為 他 是 你 所 生 的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清 早 起 來 ， 拿 餅 和 一 皮 袋 水 ， 給 了 夏 甲 ， 搭 在 他 的 肩 上 ， 又 把 孩 子 交 給 他 ， 打 發 他 走 。 夏 甲 就 走 了 ， 在 別 是 巴 的 曠 野 走 迷 了 路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皮 袋 的 水 用 盡 了 ， 夏 甲 就 把 孩 子 撇 在 小 樹 底 下 ，</a:t>
            </a:r>
          </a:p>
          <a:p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自 己 走 開 約 有 一 箭 之 遠 ， 相 對 而 坐 ， 說 ： 我 不 忍 見 孩 子 死 ， 就 相 對 而 坐 ， 放 聲 大 哭 。</a:t>
            </a:r>
            <a:endParaRPr lang="en-US" altLang="zh-TW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zh-TW" alt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6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1214-DAF9-8650-D1D7-4F78A85F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sz="17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sz="17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11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163E-4895-DD2F-49D5-D1FEECDD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altLang="zh-CN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zh-CN" altLang="en-US" sz="5100" b="1" i="0" baseline="30000" dirty="0">
                <a:solidFill>
                  <a:srgbClr val="000000"/>
                </a:solidFill>
                <a:effectLst/>
              </a:rPr>
              <a:t>创世纪</a:t>
            </a:r>
            <a:r>
              <a:rPr lang="en-US" altLang="zh-CN" sz="5100" b="1" i="0" baseline="30000" dirty="0">
                <a:solidFill>
                  <a:srgbClr val="000000"/>
                </a:solidFill>
                <a:effectLst/>
              </a:rPr>
              <a:t>21</a:t>
            </a:r>
            <a:endParaRPr lang="en-US" altLang="zh-TW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神 聽 見 童 子 的 聲 音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； 神 的 使 者 從 天 上 呼 叫 夏 甲 說 ： 夏 甲 ， 你 為 何 這 樣 呢 ？ 不 要 害 怕 ， 神 已 經 聽 見 童 子 的 聲 音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起 來 ！ 把 童 子 抱 在 懷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原 文 作 手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中 ， 我 必 使 他 的 後 裔 成 為 大 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使 夏 甲 的 眼 睛 明 亮 ， 他 就 看 見 一 口 水 井 ， 便 去 將 皮 袋 盛 滿 了 水 ， 給 童 子 喝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保 佑 童 子 ， 他 就 漸 長 ， 住 在 曠 野 ， 成 了 弓 箭 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他 住 在 巴 蘭 的 曠 野 ； 他 母 親 從 埃 及 地 給 他 娶 了 一 個 妻 子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那 時 候 ， 亞 比 米 勒 同 他 軍 長 非 各 對 亞 伯 拉 罕 說 ： 凡 你 所 行 的 事 都 有 神 的 保 佑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我 願 你 如 今 在 這 裡 指 著 神 對 我 起 誓 ， 不 要 欺 負 我 與 我 的 兒 子 ， 並 我 的 子 孫 。 我 怎 樣 厚 待 了 你 ， 你 也 要 照 樣 厚 待 我 與 你 所 寄 居 這 地 的 民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說 ： 我 情 願 起 誓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從 前 ， 亞 比 米 勒 的 僕 人 霸 佔 了 一 口 水 井 ， 亞 伯 拉 罕 為 這 事 指 責 亞 比 米 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說 ： 誰 做 這 事 ， 我 不 知 道 ， 你 也 沒 有 告 訴 我 ， 今 日 我 才 聽 見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羊 和 牛 給 了 亞 比 米 勒 ， 二 人 就 彼 此 立 約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七 隻 母 羊 羔 另 放 在 一 處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問 亞 伯 拉 罕 說 ： 你 把 這 七 隻 母 羊 羔 另 放 在 一 處 ， 是 甚 麼 意 思 呢 ？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說 ： 你 要 從 我 手 裡 受 這 七 隻 母 羊 羔 ， 作 我 挖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口 井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的 證 據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所 以 他 給 那 地 方 起 名 叫 別 是 巴 ， 因 為 他 們 二 人 在 那 裡 起 了 誓 。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別 是 巴 就 是 盟 誓 的 井 的 意 思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們 在 別 是 巴 立 了 約 ， 亞 比 米 勒 就 同 他 軍 長 非 各 起 身 回 非 利 士 地 去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別 是 巴 栽 上 一 棵 垂 絲 柳 樹 ， 又 在 那 裡 求 告 耶 和 華 ─ 永 生 神 的 名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非 利 士 人 的 地 寄 居 了 多 日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4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3C0DA3-DB16-2140-5191-9D9C71918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3" y="446404"/>
            <a:ext cx="3602820" cy="49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E729BA-9253-6E17-B3EC-10C7F3A1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6" y="548640"/>
            <a:ext cx="5413633" cy="37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823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0217-CA96-57B0-7BA3-87E1D3D7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22</a:t>
            </a:r>
          </a:p>
          <a:p>
            <a:pPr algn="l"/>
            <a:r>
              <a:rPr lang="en-US" altLang="zh-TW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些 事 以 後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神 要 試 驗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， 就 呼 叫 他 說 ：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神 說 ： 你 帶 著 你 的 兒 子 ，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你 獨 生 的 兒 子 ， 你 所 愛 的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往 摩 利 亞 地 去 ， 在 我 所 要 指 示 你 的 山 上 ， 把 他 獻 為 燔 祭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清 早 起 來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備 上 驢 ， 帶 著 兩 個 僕 人 和 他 兒 子 以 撒 ， 也 劈 好 了 燔 祭 的 柴 ， 就 起 身 往 神 所 指 示 他 的 地 方 去 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到 了 第 三 日 ， 亞 伯 拉 罕 舉 目 遠 遠 的 看 見 那 地 方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對 他 的 僕 人 說 ： 你 們 和 驢 在 此 等 候 ， 我 與 童 子 往 那 裡 去 拜 一 拜 ， 就 回 到 你 們 這 裡 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把 燔 祭 的 柴 放 在 他 兒 子 以 撒 身 上 ， 自 己 手 裡 拿 著 火 與 刀 ； 於 是 二 人 同 行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撒 對 他 父 親 亞 伯 拉 罕 說 ： 父 親 哪 ！ 亞 伯 拉 罕 說 ： 我 兒 ， 我 在 這 裡 。 以 撒 說 ： 請 看 ， 火 與 柴 都 有 了 ， 但 燔 祭 的 羊 羔 在 那 裡 呢 ？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說 ： 我 兒 ， 神 必 自 己 預 備 作 燔 祭 的 羊 羔 。 於 是 二 人 同 行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他 們 到 了 神 所 指 示 的 地 方 ， 亞 伯 拉 罕 在 那 裡 築 壇 ， 把 柴 擺 好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捆 綁 他 的 兒 子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放 在 壇 的 柴 上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伸 手 拿 刀 ， 要 殺 他 的 兒 子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從 天 上 呼 叫 他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說 ： 亞 伯 拉 罕 ！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天 使 說 ： 你 不 可 在 這 童 子 身 上 下 手 。 一 點 不 可 害 他 ！ 現 在 我 知 道 你 是 敬 畏 神 的 了 ； 因 為 你 沒 有 將 你 的 兒 子 ， 就 是 你 獨 生 的 兒 子 ， 留 下 不 給 我 。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92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2E7D-76D1-B808-3A53-B58F8700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431"/>
            <a:ext cx="10515600" cy="5602532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3800" b="1" i="0" baseline="3000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endParaRPr lang="en-US" altLang="zh-TW" sz="3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舉 目 觀 看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不 料 ， 有 一 隻 公 羊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兩 角 扣 在 稠 密 的 小 樹 中 ， 亞 伯 拉 罕 就 取 了 那 隻 公 羊 來 ， 獻 為 燔 祭 ， 代 替 他 的 兒 子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給 那 地 方 起 名 叫 耶 和 華 以 勒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意 思 就 是 耶 和 華 必 預 備 的 意 思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直 到 今 日 人 還 說 ： 在 耶 和 華 的 山 上 必 有 預 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第 二 次 從 天 上 呼 叫 亞 伯 拉 罕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說 ： 你 既 行 了 這 事 ， 不 留 下 你 的 兒 子 ， 就 是 你 獨 生 的 兒 子 ， 我 便 指 著 自 己 起 誓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論 福 ， 我 必 賜 大 福 給 你 ； 論 子 孫 ， 我 必 叫 你 的 子 孫 多 起 來 ， 如 同 天 上 的 星 ， 海 邊 的 沙 。 你 子 孫 必 得 著 仇 敵 的 城 門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且 地 上 萬 國 都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必 因 你 的 後 裔 得 福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因 為 你 聽 從 了 我 的 話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亞 伯 拉 罕 回 到 他 僕 人 那 裡 ， 他 們 一 同 起 身 往 別 是 巴 去 ， 亞 伯 拉 罕 就 住 在 別 是 巴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事 以 後 ， 有 人 告 訴 亞 伯 拉 罕 說 ： 密 迦 給 你 兄 弟 拿 鶴 生 了 幾 個 兒 子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長 子 是 烏 斯 ， 他 的 兄 弟 是 布 斯 和 亞 蘭 的 父 親 基 母 利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基 薛 、 哈 瑣 、 必 達 、 益 拉 、 彼 土 利 （ 彼 土 利 生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利 百 加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）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八 個 人 都 是 密 迦 給 亞 伯 拉 罕 的 兄 弟 拿 鶴 生 的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拿 鶴 的 妾 名 叫 流 瑪 ， 生 了 提 八 、 迦 含 、 他 轄 ， 和 瑪 迦 。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B055-C7F0-5012-5A41-4CDC3204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1378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</a:p>
          <a:p>
            <a:pPr algn="l"/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1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享 壽 一 百 二 十 七 歲 ， 這 是 撒 拉 一 生 的 歲 數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死 在 迦 南 地 的 基 列 亞 巴 ， 就 是 希 伯 崙 。 亞 伯 拉 罕 為 他 哀 慟 哭 號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後 來 亞 伯 拉 罕 從 死 人 面 前 起 來 ， 對 赫 人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在 你 們 中 間 是 外 人 ， 是 寄 居 的 。 求 你 們 在 這 裡 給 我 一 塊 地 ， 我 好 埋 葬 我 的 死 人 ， 使 他 不 在 我 眼 前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赫 人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你 在 我 們 中 間 是 一 位 尊 大 的 王 子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只 管 在 我 們 最 好 的 墳 地 裡 埋 葬 你 的 死 人 ； 我 們 沒 有 一 人 不 容 你 在 他 的 墳 地 裡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起 來 ， 向 那 地 的 赫 人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對 他 們 說 ： 你 們 若 有 意 叫 我 埋 葬 我 的 死 人 ， 使 他 不 在 我 眼 前 ， 就 請 聽 我 的 話 ， 為 我 求 瑣 轄 的 兒 子 以 弗 崙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把 田 頭 上 那 麥 比 拉 洞 給 我 ； 他 可 以 按 著 足 價 賣 給 我 ， 作 我 在 你 們 中 間 的 墳 地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當 時 以 弗 崙 正 坐 在 赫 人 中 間 。 於 是 ， 赫 人 以 弗 崙 在 城 門 出 入 的 赫 人 面 前 對 亞 伯 拉 罕 說 ：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赫人的托词是为了阻止亚伯拉罕拥有永久的土地产权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42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E80F-ABEF-1F68-6F6A-5DA98C1B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54"/>
            <a:ext cx="10515600" cy="5438409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创世纪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23</a:t>
            </a:r>
            <a:endParaRPr lang="en-US" altLang="zh-TW" sz="4000" b="1" i="0" baseline="3000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不 然 ， 我 主 請 聽 。 我 送 給 你 這 塊 田 ， 連 田 間 的 洞 也 送 給 你 ， 在 我 同 族 的 人 面 前 都 給 你 ， 可 以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在 那 地 的 人 民 面 前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在 他 們 面 前 對 以 弗 崙 說 ： 你 若 應 允 ， 請 聽 我 的 話 。 我 要 把 田 價 給 你 ， 求 你 收 下 ， 我 就 在 那 裡 埋 葬 我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弗 崙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值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四 百 舍 客 勒 銀 子 的 一 塊 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在 你 我 中 間 還 算 甚 麼 呢 ？ 只 管 埋 葬 你 的 死 人 罷 ！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聽 從 了 以 弗 崙 ， 照 著 他 在 赫 人 面 前 所 說 的 話 ， 把 買 賣 通 用 的 銀 子 平 了 四 百 舍 客 勒 給 以 弗 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， 麥 比 拉 、 幔 利 前 、 以 弗 崙 的 那 塊 田 和 其 中 的 洞 ， 並 田 間 四 圍 的 樹 木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都 定 準 歸 與 亞 伯 拉 罕 ， 乃 是 他 在 赫 人 面 前 並 城 門 出 入 的 人 面 前 買 妥 的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此 後 ， 亞 伯 拉 罕 把 他 妻 子 撒 拉 埋 葬 在 迦 南 地 幔 利 前 的 麥 比 拉 田 間 的 洞 裡 。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〈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幔 利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希 伯 崙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〉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從 此 ， 那 塊 田 和 田 間 的 洞 就 藉 著 赫 人 定 準 歸 與 亞 伯 拉 罕 作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墳 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0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CA16-038F-CC02-388F-01AD4F53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以撒与以实马利， 属灵与属肉属血气的人生</a:t>
            </a:r>
            <a:endParaRPr lang="en-US" altLang="zh-CN" dirty="0"/>
          </a:p>
          <a:p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信徒不當再靠血氣肉體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信徒所該有的屬靈生活</a:t>
            </a:r>
            <a:endParaRPr lang="en-US" dirty="0"/>
          </a:p>
          <a:p>
            <a:r>
              <a:rPr lang="zh-CN" altLang="en-US" dirty="0"/>
              <a:t>生活中如何保守属灵的人生？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0372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F9C4-895F-9150-A35E-F31A1142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algn="ctr"/>
            <a:r>
              <a:rPr lang="zh-CN" altLang="en-US" dirty="0"/>
              <a:t>课堂提问及分享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685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2621-D33B-3D96-26B2-9768CD2C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06"/>
            <a:ext cx="10515600" cy="56716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亚伯拉罕老迈了，年事已高，耶和华在一切事上都赐福给他。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亚伯拉罕对他家中最老的，管理他所有产业的那仆人说：“请把你的手放在我的大腿底下。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我要你指着耶和华天地的神起誓，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不可从我现在居住的迦南人中，为我的儿子娶他们的女子为妻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你却要到我的故乡、我的亲族那里去，为我的儿子以撒娶妻。”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仆人问亚伯拉罕：“如果那女子不愿跟我到这地方来，我必须把你的儿子带回你原出之地去吗？”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亚伯拉罕对他说：“你要谨慎，切不可带我的儿子回到那里去。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耶和华天上的神，就是领我离开我的父家和我亲族之地，曾经对我说话，又向我起誓的那位说：‘我必把这地赐给你的后裔。’他必在你前面差派他的使者，你就可以从那里为我的儿子娶妻。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如果那女子不愿跟你来，我叫你所起的这誓就与你无关了。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只是不可带我的儿子回到那里去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。”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于是，仆人把手放在他主人亚伯拉罕的大腿下，为这事向亚伯拉罕起誓。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那仆人从他主人的骆驼里取了十匹骆驼，带着主人各样的美物，起程往两河之间的亚兰去，到了拿鹤的城。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黄昏时分，女人出来打水的时候，那仆人就叫骆驼跪在城外的水井旁边，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然后祷告说：“耶和华我主人亚伯拉罕的神啊，求你今日使我遇见好机会，施慈爱给我的主人亚伯拉罕。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我现在站在水泉旁边，城内居民的女儿正出来打水。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我对哪一个少女说：‘请你放下水瓶来，让我喝点水。’如果她回答：‘请喝，我也给你的骆驼喝。’愿那少女就作你选定给你仆人以撒的妻子。这样，我就知道你施慈爱给我的主人了。”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话还没有说完，不料，利百加肩头上扛着水瓶出来了。利百加是彼土利所生的。彼土利是亚伯拉罕兄弟拿鹤的妻子密迦的儿子。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那少女容貌非常美丽，还是个处女，没有男人亲近过她。她下到水泉那里，打满了水瓶，又上来。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9164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0FF88-B235-5AE9-8053-F1664049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36" y="126466"/>
            <a:ext cx="10515600" cy="5334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仆人就跑去迎着她，说：“请你把瓶里的水给我喝一点。”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那少女回答：“我主请喝。”就急忙把水瓶拿下来，托在手上给他喝。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他喝足了，少女就说：“我也要为你的骆驼打水，直到牠们都喝足了。”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于是急忙把水瓶里的水倒在槽里，又跑到井旁去打水，给他所有的骆驼打上水来。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那人一句话也不说，只注视着她，要知道耶和华使他的道路亨通不亨通。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骆驼喝足了，那人就拿出一个重近六克的金鼻环，戴在她的鼻子上，又拿出两个重一百一十四克的金手镯，套在她的手上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然后问她：“请你告诉我，你是谁的女儿？你父亲的家里有地方给我们住宿没有？”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她回答：“我是密迦给拿鹤所生的儿子彼土利的女儿。”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她又说：“我们有很多粮草和饲料，也有住宿的地方。”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那人就跪下敬拜耶和华，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说：“耶和华我主人亚伯拉罕的神是应当称颂的，因为他不断以慈爱和信实待我的主人；耶和华也一路引导我，到了我主人的兄弟家里。”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那少女就跑回去，把这些事都告诉了她母亲家里的人。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利百加有一个哥哥，名叫拉班。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他看见了妹妹的鼻环和手上的手镯，又听见了妹妹利百加说：“那人对我这样这样说”，就跑去见外面水泉旁边的那人。他来到那人跟前的时候，见他仍然站在骆驼旁边的水泉那里。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拉班说：“你这蒙耶和华赐福的，请进来吧，为甚么站在外面呢？我已经收拾好了房间，也为骆驼预备了地方。”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那人就进了拉班的家。拉班卸了骆驼，拿粮草和饲料给骆驼吃，又拿水给那人和与他同来的人洗脚。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6273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7EB6C-C319-10BB-0B00-DD4036D7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44"/>
            <a:ext cx="10515600" cy="5286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然后在他面前摆上食物，但那人说：“除非等我说完了我的事，我不会吃。”拉班说：“请说。”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那人说：“我是亚伯拉罕的仆人。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耶和华厚厚地赐福我主人，他就昌大起来；耶和华又赐给他羊群、牛群、金银、仆婢、骆驼和驴。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我主人的妻子撒拉年老的时候，给我主人生了一个儿子。我主人也把他一切所有的都给了这个儿子。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我主人要我起誓，说：‘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你不可从我现在居住的迦南地中，为我的儿子娶迦南的女子为妻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你要到我的父家，和我的族人那里去，为我的儿子娶一个妻子。’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我问我主人：‘如果那女子不愿跟我回来呢？’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他回答：‘我行事为人都在他面前的耶和华，必差派他的使者与你同去，使你的道路亨通，你就可以从我的族人和我的父家，给我的儿子娶一个妻子。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只要你到了我的族人那里去，我叫你起的誓就与你无关；他们若不把女子交给你，我叫你起的誓也与你无关。’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我今天到了水泉那里，就说：‘耶和华我主人亚伯拉罕的　神啊，你若叫我所走的道路亨通，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那么，我现在站在水泉旁边，但愿有一个少女出来打水，我要对她说：“请你把瓶里的水给我喝一点。”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她若对我说：“你请喝，我还要打水给你的骆驼喝。”愿那女子就作耶和华给我主人的儿子所选定的妻子。’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我心里的话还没有说完，利百加就肩头扛着水瓶出来了，她下到水泉那里去打水；我就对她说：‘请给我水喝。’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她急忙从肩上拿下水瓶来，说：‘请喝，我还要给你的骆驼喝。’我喝了，她也打水给我的骆驼喝。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于是我问她，说：‘你是谁的女儿？’她回答：‘我是密迦给拿鹤所生的儿子彼土利的女儿。’我就把鼻环戴在她的鼻子上，把手镯套在她的两手上。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然后我跪下敬拜耶和华，称颂耶和华我主人亚伯拉罕的　神，因为他引导我走恰当的路，使我得到我主人的兄弟的孙女，作我主人的儿子的妻子。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20594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32D5-0104-DA54-86F6-38C9B29E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34"/>
            <a:ext cx="10515600" cy="533475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现在你们若愿意以慈爱和信实待我的主人，就请告诉我。如果不愿意，也请你们告诉我；使我可以知道怎样行。”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拉班和彼土利回答，说：“这事既然出于耶和华，我们就不能对你说好说歹。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看哪，利百加就在你面前，你可以把她带去，照着耶和华所说的，作你主人儿子的妻子。”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亚伯拉罕的仆人听到了他们这些话，就俯伏在地敬拜耶和华。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那仆人拿出金器、银器和衣服送给利百加，又把贵重的礼物送给她的哥哥和她的母亲。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然后，仆人和与他同来的人才吃喝，并且住了一夜。他们早晨起来，仆人就说：“请打发我回到我主人那里去吧！”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利百加的哥哥和母亲说：“让这女孩子和我们同住多几天，或是十天，然后她可以离去。”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仆人回答他们：“你们不要挽留我，耶和华既然使我的道路亨通，就请打发我回到我主人那里去。”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他们说：“我们可以把那女孩子叫来，问问她的意思。”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他们把利百加叫了来，问她：“你愿意与这人同去吗？”她回答：“我愿意去。”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于是，他们把自己的妹妹利百加，她的乳母和亚伯拉罕的仆人，以及同来的人，都打发走了。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他们给利百加祝福，对她说：“我们的妹妹啊，愿你作千万人之母；愿你的后裔，占领仇敌的城门。”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利百加和她的众使女就起来，骑上骆驼，跟着那人走；那仆人就带着利百加走了。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那时，以撒刚从庇耳．拉海．莱回来，他原本是住在南地的。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黄昏的时候，以撒出来田间默想。他举目观看，忽然看见来了些骆驼。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利百加举目观看，看见了以撒，就下了骆驼，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问那仆人：“在田间走来迎接我们的这人是谁？”仆人回答：“他是我的主人。”利百加就拿面纱蒙在面上。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仆人把所作的一切事，都告诉以撒。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以撒领利百加进了他母亲撒拉的帐棚，并且娶了她。利百加就作了以撒的妻子。以撒爱利百加。以撒自从他母亲去世后，这才得了安慰。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632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DF4A-BF34-0589-F4A6-1D5FD5B7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10515600" cy="5084763"/>
          </a:xfrm>
        </p:spPr>
        <p:txBody>
          <a:bodyPr>
            <a:normAutofit/>
          </a:bodyPr>
          <a:lstStyle/>
          <a:p>
            <a:r>
              <a:rPr lang="zh-CN" altLang="en-US" dirty="0"/>
              <a:t>婚姻目的</a:t>
            </a:r>
            <a:endParaRPr lang="en-US" altLang="zh-CN" dirty="0"/>
          </a:p>
          <a:p>
            <a:pPr lvl="1"/>
            <a:r>
              <a:rPr lang="zh-CN" altLang="en-US" sz="1800" dirty="0"/>
              <a:t>生养：创一</a:t>
            </a:r>
            <a:r>
              <a:rPr lang="en-US" altLang="zh-CN" sz="1800" dirty="0"/>
              <a:t>27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要生养众多，遍满地面，治理这地”</a:t>
            </a:r>
            <a:endParaRPr lang="en-US" altLang="zh-CN" sz="1800" dirty="0"/>
          </a:p>
          <a:p>
            <a:pPr lvl="1"/>
            <a:r>
              <a:rPr lang="zh-CN" altLang="en-US" sz="1800" dirty="0"/>
              <a:t>彼此帮助：创二</a:t>
            </a:r>
            <a:r>
              <a:rPr lang="en-US" altLang="zh-CN" sz="1800" dirty="0"/>
              <a:t>18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那人独 居不好 ，我要为他造一个配偶帮助他”</a:t>
            </a:r>
            <a:endParaRPr lang="en-US" altLang="zh-CN" sz="1800" dirty="0"/>
          </a:p>
          <a:p>
            <a:pPr lvl="1"/>
            <a:r>
              <a:rPr lang="zh-CN" altLang="en-US" sz="1800" dirty="0"/>
              <a:t>一同承受生命之恩：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彼前三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7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你们做丈夫的，也要按情理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2" tooltip="See footnote a"/>
              </a:rPr>
              <a:t>a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和妻子同住，因她比你软弱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3" tooltip="See footnote b"/>
              </a:rPr>
              <a:t>b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en-US" sz="1800" dirty="0">
                <a:solidFill>
                  <a:srgbClr val="000000"/>
                </a:solidFill>
                <a:latin typeface="system-ui"/>
              </a:rPr>
              <a:t>，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与你一同承受生命之恩的，所以要敬重她。</a:t>
            </a:r>
            <a:endParaRPr lang="en-US" altLang="zh-CN" sz="1800" dirty="0"/>
          </a:p>
          <a:p>
            <a:pPr lvl="1"/>
            <a:r>
              <a:rPr lang="zh-CN" altLang="en-US" sz="1800" dirty="0"/>
              <a:t>防止犯罪：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林前七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2 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Montserrat" panose="00000500000000000000" pitchFamily="2" charset="0"/>
              </a:rPr>
              <a:t>但要免淫乱的事，男子当各有自己的妻子；女子也当各有自己的丈夫”</a:t>
            </a:r>
            <a:endParaRPr lang="en-US" altLang="zh-CN" sz="18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zh-CN" alt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林前七</a:t>
            </a:r>
            <a:r>
              <a:rPr lang="en-US" altLang="zh-CN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7-9 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</a:t>
            </a:r>
            <a:r>
              <a:rPr lang="zh-CN" altLang="en-US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我愿意众人像我一样；只是各人领受神的恩赐，一个是这样，一个是那样。我对着没有嫁娶的和寡妇说，若他们常像我就好倘若自己禁止不住，就可以嫁娶。与其欲火攻心，倒不如嫁娶为妙。</a:t>
            </a:r>
            <a:r>
              <a:rPr lang="en-US" altLang="zh-CN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”</a:t>
            </a: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inherit"/>
              </a:rPr>
              <a:t>一个人能持守独身、免淫乱的事，是神的恩赐。各人要认清神的恩赐，没有这恩赐的不该尝试守独身，以免给魔鬼留地步。</a:t>
            </a:r>
            <a:endParaRPr lang="zh-CN" altLang="en-US" sz="1800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12163</TotalTime>
  <Words>35962</Words>
  <Application>Microsoft Office PowerPoint</Application>
  <PresentationFormat>Widescreen</PresentationFormat>
  <Paragraphs>1292</Paragraphs>
  <Slides>113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33" baseType="lpstr">
      <vt:lpstr>Cardo</vt:lpstr>
      <vt:lpstr>DengXian</vt:lpstr>
      <vt:lpstr>DengXian</vt:lpstr>
      <vt:lpstr>DengXian Light</vt:lpstr>
      <vt:lpstr>inherit</vt:lpstr>
      <vt:lpstr>KaiTi</vt:lpstr>
      <vt:lpstr>PMingLiU</vt:lpstr>
      <vt:lpstr>PMingLiU</vt:lpstr>
      <vt:lpstr>SimSun</vt:lpstr>
      <vt:lpstr>system-ui</vt:lpstr>
      <vt:lpstr>Arial</vt:lpstr>
      <vt:lpstr>Calibri</vt:lpstr>
      <vt:lpstr>Calibri Light</vt:lpstr>
      <vt:lpstr>Courier New</vt:lpstr>
      <vt:lpstr>Montserrat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sam yu</cp:lastModifiedBy>
  <cp:revision>130</cp:revision>
  <cp:lastPrinted>2023-09-27T07:49:12Z</cp:lastPrinted>
  <dcterms:created xsi:type="dcterms:W3CDTF">2022-08-27T00:29:31Z</dcterms:created>
  <dcterms:modified xsi:type="dcterms:W3CDTF">2023-11-12T04:50:00Z</dcterms:modified>
</cp:coreProperties>
</file>