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hyperlink" Target="https://www.youtube.com/watch?v=XXHiXuPw7zM&amp;feature=emb_title" TargetMode="External"/><Relationship Id="rId4" Type="http://schemas.openxmlformats.org/officeDocument/2006/relationships/image" Target="../media/image1.tif"/><Relationship Id="rId5" Type="http://schemas.openxmlformats.org/officeDocument/2006/relationships/image" Target="../media/image2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6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7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8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9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2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4.jpe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hyperlink" Target="https://www.biblegateway.com/passage/?search=exodus+25:10-22&amp;version=CUVMPT;NIV" TargetMode="Externa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5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pic>
        <p:nvPicPr>
          <p:cNvPr id="21" name="Delicious Denim" descr="Delicious Deni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82587"/>
            <a:ext cx="9144000" cy="609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撒母耳記下…"/>
          <p:cNvSpPr txBox="1"/>
          <p:nvPr/>
        </p:nvSpPr>
        <p:spPr>
          <a:xfrm>
            <a:off x="579119" y="1447800"/>
            <a:ext cx="7985761" cy="4599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</a:p>
          <a:p>
            <a:pPr algn="ctr">
              <a:defRPr sz="36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撒母耳記下</a:t>
            </a:r>
          </a:p>
          <a:p>
            <a:pPr algn="ctr">
              <a:defRPr sz="36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《</a:t>
            </a:r>
            <a:r>
              <a:rPr>
                <a:latin typeface="SimHei"/>
                <a:ea typeface="SimHei"/>
                <a:cs typeface="SimHei"/>
                <a:sym typeface="SimHei"/>
              </a:rPr>
              <a:t>成為合神心意的器皿</a:t>
            </a:r>
            <a:r>
              <a:rPr>
                <a:latin typeface="SimHei"/>
                <a:ea typeface="SimHei"/>
                <a:cs typeface="SimHei"/>
                <a:sym typeface="SimHei"/>
              </a:rPr>
              <a:t>》</a:t>
            </a:r>
          </a:p>
          <a:p>
            <a:pPr algn="ctr">
              <a:defRPr sz="3600">
                <a:solidFill>
                  <a:srgbClr val="C00000"/>
                </a:solidFill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《</a:t>
            </a:r>
            <a:r>
              <a:rPr>
                <a:latin typeface="SimHei"/>
                <a:ea typeface="SimHei"/>
                <a:cs typeface="SimHei"/>
                <a:sym typeface="SimHei"/>
              </a:rPr>
              <a:t>祂的憐憫與審判織成我一生的年代</a:t>
            </a:r>
            <a:r>
              <a:rPr>
                <a:latin typeface="SimHei"/>
                <a:ea typeface="SimHei"/>
                <a:cs typeface="SimHei"/>
                <a:sym typeface="SimHei"/>
              </a:rPr>
              <a:t>》</a:t>
            </a:r>
          </a:p>
          <a:p>
            <a:pPr algn="ctr">
              <a:defRPr sz="36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第</a:t>
            </a:r>
            <a:r>
              <a:rPr>
                <a:latin typeface="SimHei"/>
                <a:ea typeface="SimHei"/>
                <a:cs typeface="SimHei"/>
                <a:sym typeface="SimHei"/>
              </a:rPr>
              <a:t>4</a:t>
            </a:r>
            <a:r>
              <a:rPr>
                <a:latin typeface="SimHei"/>
                <a:ea typeface="SimHei"/>
                <a:cs typeface="SimHei"/>
                <a:sym typeface="SimHei"/>
              </a:rPr>
              <a:t>課：5</a:t>
            </a:r>
            <a:r>
              <a:t>-6 </a:t>
            </a:r>
            <a:r>
              <a:rPr>
                <a:latin typeface="SimHei"/>
                <a:ea typeface="SimHei"/>
                <a:cs typeface="SimHei"/>
                <a:sym typeface="SimHei"/>
              </a:rPr>
              <a:t>章</a:t>
            </a:r>
          </a:p>
          <a:p>
            <a:pPr algn="ctr">
              <a:defRPr sz="3600">
                <a:solidFill>
                  <a:srgbClr val="C00000"/>
                </a:solidFill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大衛在耶路撒冷作王</a:t>
            </a:r>
          </a:p>
          <a:p>
            <a:pPr algn="ctr">
              <a:defRPr sz="3600"/>
            </a:pPr>
            <a:r>
              <a:t>09/13/2020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"/>
          <p:cNvSpPr/>
          <p:nvPr/>
        </p:nvSpPr>
        <p:spPr>
          <a:xfrm>
            <a:off x="-1" y="2408237"/>
            <a:ext cx="9144002" cy="444976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106" name="當日，大衛說：「誰攻打耶布斯人，當上水溝攻打我心裡所恨惡的瘸子、瞎子。」從此有俗語說：「在那裡有瞎子、瘸子，他不能進屋去。」(撒下5:8)…"/>
          <p:cNvSpPr txBox="1"/>
          <p:nvPr/>
        </p:nvSpPr>
        <p:spPr>
          <a:xfrm>
            <a:off x="960119" y="533399"/>
            <a:ext cx="7223761" cy="322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當日，大衛說：「誰攻打耶布斯人，當上水溝攻打我心裡所恨惡的瘸子、瞎子。」從此有俗語說：「在那裡有瞎子、瘸子，他不能進屋去。」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撒下</a:t>
            </a:r>
            <a:r>
              <a:rPr>
                <a:solidFill>
                  <a:srgbClr val="808080"/>
                </a:solidFill>
              </a:rPr>
              <a:t>5:8)</a:t>
            </a:r>
            <a:endParaRPr>
              <a:solidFill>
                <a:srgbClr val="80808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defRPr sz="2400">
                <a:solidFill>
                  <a:srgbClr val="808080"/>
                </a:solidFill>
                <a:latin typeface="SimHei"/>
                <a:ea typeface="SimHei"/>
                <a:cs typeface="SimHei"/>
                <a:sym typeface="SimHei"/>
              </a:defRPr>
            </a:pPr>
          </a:p>
          <a:p>
            <a:pPr>
              <a:lnSpc>
                <a:spcPct val="120000"/>
              </a:lnSpc>
              <a:spcBef>
                <a:spcPts val="11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大衛說：「誰先攻打耶布斯人，必作首領元帥。」洗魯雅的兒子約押先上去，就作了元帥。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代上</a:t>
            </a:r>
            <a:r>
              <a:rPr>
                <a:solidFill>
                  <a:srgbClr val="808080"/>
                </a:solidFill>
              </a:rPr>
              <a:t>11:6)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"/>
          <p:cNvSpPr/>
          <p:nvPr/>
        </p:nvSpPr>
        <p:spPr>
          <a:xfrm>
            <a:off x="-1" y="2408237"/>
            <a:ext cx="9144002" cy="444976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109" name="當日，大衛說：「誰攻打耶布斯人，當上水溝攻打我心裡所恨惡的瘸子、瞎子。」⋯⋯"/>
          <p:cNvSpPr txBox="1"/>
          <p:nvPr/>
        </p:nvSpPr>
        <p:spPr>
          <a:xfrm>
            <a:off x="960119" y="189353"/>
            <a:ext cx="7223761" cy="1024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當日，大衛說：「誰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攻打耶布斯人</a:t>
            </a:r>
            <a:r>
              <a:t>，當上</a:t>
            </a:r>
            <a:r>
              <a:rPr>
                <a:solidFill>
                  <a:srgbClr val="FF2600"/>
                </a:solidFill>
              </a:rPr>
              <a:t>水溝</a:t>
            </a:r>
            <a:r>
              <a:t>攻打我心裡所恨惡的瘸子、瞎子。」⋯⋯</a:t>
            </a:r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534" y="2800955"/>
            <a:ext cx="7044446" cy="396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87269" y="961689"/>
            <a:ext cx="3826631" cy="2869974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可能是1876年發現的地下取水通道 Warren’s Shaft"/>
          <p:cNvSpPr txBox="1"/>
          <p:nvPr/>
        </p:nvSpPr>
        <p:spPr>
          <a:xfrm>
            <a:off x="204680" y="1802717"/>
            <a:ext cx="5147182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可能是1876年發現的地下取水通道 Warren’s Shaft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1" grpId="4"/>
      <p:bldP build="whole" bldLvl="1" animBg="1" rev="0" advAuto="0" spid="109" grpId="1"/>
      <p:bldP build="whole" bldLvl="1" animBg="1" rev="0" advAuto="0" spid="112" grpId="2"/>
      <p:bldP build="whole" bldLvl="1" animBg="1" rev="0" advAuto="0" spid="110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大衛住在保障裡，給保障起名叫大衛城。大衛又從米羅以裡，周圍築牆。(撒下5:9)"/>
          <p:cNvSpPr txBox="1"/>
          <p:nvPr/>
        </p:nvSpPr>
        <p:spPr>
          <a:xfrm>
            <a:off x="5684520" y="533400"/>
            <a:ext cx="3032761" cy="201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大衛住在保障裡，給保障起名叫大衛城。大衛又從米羅以裡，周圍築牆。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撒下</a:t>
            </a:r>
            <a:r>
              <a:rPr>
                <a:solidFill>
                  <a:srgbClr val="808080"/>
                </a:solidFill>
              </a:rPr>
              <a:t>5:9)</a:t>
            </a:r>
          </a:p>
        </p:txBody>
      </p:sp>
      <p:pic>
        <p:nvPicPr>
          <p:cNvPr id="115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50016" t="53311" r="13206" b="14421"/>
          <a:stretch>
            <a:fillRect/>
          </a:stretch>
        </p:blipFill>
        <p:spPr>
          <a:xfrm>
            <a:off x="0" y="0"/>
            <a:ext cx="5219701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6" name="Shape"/>
          <p:cNvSpPr/>
          <p:nvPr/>
        </p:nvSpPr>
        <p:spPr>
          <a:xfrm>
            <a:off x="1728787" y="1592262"/>
            <a:ext cx="1778001" cy="4351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23" y="205"/>
                </a:moveTo>
                <a:lnTo>
                  <a:pt x="5458" y="2939"/>
                </a:lnTo>
                <a:lnTo>
                  <a:pt x="2276" y="6596"/>
                </a:lnTo>
                <a:lnTo>
                  <a:pt x="733" y="8400"/>
                </a:lnTo>
                <a:lnTo>
                  <a:pt x="309" y="9409"/>
                </a:lnTo>
                <a:lnTo>
                  <a:pt x="0" y="12356"/>
                </a:lnTo>
                <a:lnTo>
                  <a:pt x="309" y="14161"/>
                </a:lnTo>
                <a:lnTo>
                  <a:pt x="2064" y="16848"/>
                </a:lnTo>
                <a:lnTo>
                  <a:pt x="5979" y="19457"/>
                </a:lnTo>
                <a:lnTo>
                  <a:pt x="8544" y="20843"/>
                </a:lnTo>
                <a:lnTo>
                  <a:pt x="10800" y="21474"/>
                </a:lnTo>
                <a:lnTo>
                  <a:pt x="11629" y="21222"/>
                </a:lnTo>
                <a:lnTo>
                  <a:pt x="13481" y="21600"/>
                </a:lnTo>
                <a:lnTo>
                  <a:pt x="15737" y="20505"/>
                </a:lnTo>
                <a:lnTo>
                  <a:pt x="14406" y="19874"/>
                </a:lnTo>
                <a:lnTo>
                  <a:pt x="15429" y="17400"/>
                </a:lnTo>
                <a:lnTo>
                  <a:pt x="16779" y="15966"/>
                </a:lnTo>
                <a:lnTo>
                  <a:pt x="18726" y="13318"/>
                </a:lnTo>
                <a:lnTo>
                  <a:pt x="20790" y="8274"/>
                </a:lnTo>
                <a:lnTo>
                  <a:pt x="21600" y="6131"/>
                </a:lnTo>
                <a:lnTo>
                  <a:pt x="21504" y="4452"/>
                </a:lnTo>
                <a:lnTo>
                  <a:pt x="20481" y="3609"/>
                </a:lnTo>
                <a:lnTo>
                  <a:pt x="18013" y="2774"/>
                </a:lnTo>
                <a:lnTo>
                  <a:pt x="16971" y="2017"/>
                </a:lnTo>
                <a:lnTo>
                  <a:pt x="16779" y="1048"/>
                </a:lnTo>
                <a:lnTo>
                  <a:pt x="15120" y="922"/>
                </a:lnTo>
                <a:lnTo>
                  <a:pt x="14927" y="418"/>
                </a:lnTo>
                <a:lnTo>
                  <a:pt x="12246" y="0"/>
                </a:lnTo>
                <a:lnTo>
                  <a:pt x="11321" y="504"/>
                </a:lnTo>
                <a:lnTo>
                  <a:pt x="8023" y="205"/>
                </a:lnTo>
                <a:close/>
              </a:path>
            </a:pathLst>
          </a:custGeom>
          <a:ln w="28575">
            <a:solidFill>
              <a:srgbClr val="FFFF00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119" name="Group"/>
          <p:cNvGrpSpPr/>
          <p:nvPr/>
        </p:nvGrpSpPr>
        <p:grpSpPr>
          <a:xfrm>
            <a:off x="6021387" y="1911346"/>
            <a:ext cx="1668463" cy="1106492"/>
            <a:chOff x="0" y="0"/>
            <a:chExt cx="1668462" cy="1106491"/>
          </a:xfrm>
        </p:grpSpPr>
        <p:sp>
          <p:nvSpPr>
            <p:cNvPr id="117" name="Shape"/>
            <p:cNvSpPr/>
            <p:nvPr/>
          </p:nvSpPr>
          <p:spPr>
            <a:xfrm>
              <a:off x="0" y="0"/>
              <a:ext cx="1668463" cy="11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754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0754"/>
                  </a:lnTo>
                  <a:lnTo>
                    <a:pt x="18000" y="10754"/>
                  </a:lnTo>
                  <a:lnTo>
                    <a:pt x="14695" y="0"/>
                  </a:lnTo>
                  <a:lnTo>
                    <a:pt x="12600" y="10754"/>
                  </a:lnTo>
                  <a:close/>
                </a:path>
              </a:pathLst>
            </a:custGeom>
            <a:solidFill>
              <a:srgbClr val="0033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lnSpc>
                  <a:spcPct val="120000"/>
                </a:lnSpc>
                <a:defRPr sz="2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8" name="壁壘；土墩"/>
            <p:cNvSpPr txBox="1"/>
            <p:nvPr/>
          </p:nvSpPr>
          <p:spPr>
            <a:xfrm>
              <a:off x="50482" y="555628"/>
              <a:ext cx="1567499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20000"/>
                </a:lnSpc>
                <a:defRPr sz="22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壁壘；土墩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4" grpId="1"/>
      <p:bldP build="whole" bldLvl="1" animBg="1" rev="0" advAuto="0" spid="119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50016" t="53311" r="13206" b="14421"/>
          <a:stretch>
            <a:fillRect/>
          </a:stretch>
        </p:blipFill>
        <p:spPr>
          <a:xfrm>
            <a:off x="0" y="0"/>
            <a:ext cx="5219701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22" name="Shape"/>
          <p:cNvSpPr/>
          <p:nvPr/>
        </p:nvSpPr>
        <p:spPr>
          <a:xfrm>
            <a:off x="1728787" y="1592262"/>
            <a:ext cx="1778001" cy="4351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23" y="205"/>
                </a:moveTo>
                <a:lnTo>
                  <a:pt x="5458" y="2939"/>
                </a:lnTo>
                <a:lnTo>
                  <a:pt x="2276" y="6596"/>
                </a:lnTo>
                <a:lnTo>
                  <a:pt x="733" y="8400"/>
                </a:lnTo>
                <a:lnTo>
                  <a:pt x="309" y="9409"/>
                </a:lnTo>
                <a:lnTo>
                  <a:pt x="0" y="12356"/>
                </a:lnTo>
                <a:lnTo>
                  <a:pt x="309" y="14161"/>
                </a:lnTo>
                <a:lnTo>
                  <a:pt x="2064" y="16848"/>
                </a:lnTo>
                <a:lnTo>
                  <a:pt x="5979" y="19457"/>
                </a:lnTo>
                <a:lnTo>
                  <a:pt x="8544" y="20843"/>
                </a:lnTo>
                <a:lnTo>
                  <a:pt x="10800" y="21474"/>
                </a:lnTo>
                <a:lnTo>
                  <a:pt x="11629" y="21222"/>
                </a:lnTo>
                <a:lnTo>
                  <a:pt x="13481" y="21600"/>
                </a:lnTo>
                <a:lnTo>
                  <a:pt x="15737" y="20505"/>
                </a:lnTo>
                <a:lnTo>
                  <a:pt x="14406" y="19874"/>
                </a:lnTo>
                <a:lnTo>
                  <a:pt x="15429" y="17400"/>
                </a:lnTo>
                <a:lnTo>
                  <a:pt x="16779" y="15966"/>
                </a:lnTo>
                <a:lnTo>
                  <a:pt x="18726" y="13318"/>
                </a:lnTo>
                <a:lnTo>
                  <a:pt x="20790" y="8274"/>
                </a:lnTo>
                <a:lnTo>
                  <a:pt x="21600" y="6131"/>
                </a:lnTo>
                <a:lnTo>
                  <a:pt x="21504" y="4452"/>
                </a:lnTo>
                <a:lnTo>
                  <a:pt x="20481" y="3609"/>
                </a:lnTo>
                <a:lnTo>
                  <a:pt x="18013" y="2774"/>
                </a:lnTo>
                <a:lnTo>
                  <a:pt x="16971" y="2017"/>
                </a:lnTo>
                <a:lnTo>
                  <a:pt x="16779" y="1048"/>
                </a:lnTo>
                <a:lnTo>
                  <a:pt x="15120" y="922"/>
                </a:lnTo>
                <a:lnTo>
                  <a:pt x="14927" y="418"/>
                </a:lnTo>
                <a:lnTo>
                  <a:pt x="12246" y="0"/>
                </a:lnTo>
                <a:lnTo>
                  <a:pt x="11321" y="504"/>
                </a:lnTo>
                <a:lnTo>
                  <a:pt x="8023" y="205"/>
                </a:lnTo>
                <a:close/>
              </a:path>
            </a:pathLst>
          </a:custGeom>
          <a:ln w="28575">
            <a:solidFill>
              <a:srgbClr val="FFFF00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125" name="Group"/>
          <p:cNvGrpSpPr/>
          <p:nvPr/>
        </p:nvGrpSpPr>
        <p:grpSpPr>
          <a:xfrm>
            <a:off x="3127360" y="1228725"/>
            <a:ext cx="1247790" cy="555625"/>
            <a:chOff x="0" y="0"/>
            <a:chExt cx="1247789" cy="555625"/>
          </a:xfrm>
        </p:grpSpPr>
        <p:sp>
          <p:nvSpPr>
            <p:cNvPr id="123" name="Shape"/>
            <p:cNvSpPr/>
            <p:nvPr/>
          </p:nvSpPr>
          <p:spPr>
            <a:xfrm>
              <a:off x="0" y="0"/>
              <a:ext cx="1247790" cy="555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25" y="0"/>
                  </a:moveTo>
                  <a:lnTo>
                    <a:pt x="8025" y="12600"/>
                  </a:lnTo>
                  <a:lnTo>
                    <a:pt x="0" y="20859"/>
                  </a:lnTo>
                  <a:lnTo>
                    <a:pt x="8025" y="18000"/>
                  </a:lnTo>
                  <a:lnTo>
                    <a:pt x="8025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0287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</a:p>
          </p:txBody>
        </p:sp>
        <p:sp>
          <p:nvSpPr>
            <p:cNvPr id="124" name="米羅"/>
            <p:cNvSpPr txBox="1"/>
            <p:nvPr/>
          </p:nvSpPr>
          <p:spPr>
            <a:xfrm>
              <a:off x="514046" y="54292"/>
              <a:ext cx="68326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米羅</a:t>
              </a:r>
            </a:p>
          </p:txBody>
        </p:sp>
      </p:grpSp>
      <p:pic>
        <p:nvPicPr>
          <p:cNvPr id="126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0" y="2987675"/>
            <a:ext cx="4572000" cy="3870325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129" name="Group"/>
          <p:cNvGrpSpPr/>
          <p:nvPr/>
        </p:nvGrpSpPr>
        <p:grpSpPr>
          <a:xfrm>
            <a:off x="7816832" y="4600578"/>
            <a:ext cx="1144606" cy="1027110"/>
            <a:chOff x="0" y="0"/>
            <a:chExt cx="1144605" cy="1027108"/>
          </a:xfrm>
        </p:grpSpPr>
        <p:sp>
          <p:nvSpPr>
            <p:cNvPr id="127" name="Shape"/>
            <p:cNvSpPr/>
            <p:nvPr/>
          </p:nvSpPr>
          <p:spPr>
            <a:xfrm>
              <a:off x="0" y="0"/>
              <a:ext cx="1144606" cy="1027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01" y="9915"/>
                  </a:moveTo>
                  <a:lnTo>
                    <a:pt x="6801" y="21600"/>
                  </a:lnTo>
                  <a:lnTo>
                    <a:pt x="21600" y="21600"/>
                  </a:lnTo>
                  <a:lnTo>
                    <a:pt x="21600" y="9915"/>
                  </a:lnTo>
                  <a:lnTo>
                    <a:pt x="12967" y="9915"/>
                  </a:lnTo>
                  <a:lnTo>
                    <a:pt x="0" y="0"/>
                  </a:lnTo>
                  <a:lnTo>
                    <a:pt x="9267" y="9915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</a:p>
          </p:txBody>
        </p:sp>
        <p:sp>
          <p:nvSpPr>
            <p:cNvPr id="128" name="米羅"/>
            <p:cNvSpPr txBox="1"/>
            <p:nvPr/>
          </p:nvSpPr>
          <p:spPr>
            <a:xfrm>
              <a:off x="410862" y="525776"/>
              <a:ext cx="68326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米羅</a:t>
              </a:r>
            </a:p>
          </p:txBody>
        </p:sp>
      </p:grpSp>
      <p:sp>
        <p:nvSpPr>
          <p:cNvPr id="130" name="大衛住在保障裡，給保障起名叫大衛城。大衛又從米羅以裡，周圍築牆。(撒下5:9)"/>
          <p:cNvSpPr txBox="1"/>
          <p:nvPr/>
        </p:nvSpPr>
        <p:spPr>
          <a:xfrm>
            <a:off x="5684520" y="533400"/>
            <a:ext cx="3032761" cy="201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大衛住在保障裡，給保障起名叫大衛城。大衛又從米羅以裡，周圍築牆。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撒下</a:t>
            </a:r>
            <a:r>
              <a:rPr>
                <a:solidFill>
                  <a:srgbClr val="808080"/>
                </a:solidFill>
              </a:rPr>
              <a:t>5:9)</a:t>
            </a:r>
          </a:p>
        </p:txBody>
      </p:sp>
      <p:grpSp>
        <p:nvGrpSpPr>
          <p:cNvPr id="133" name="Group"/>
          <p:cNvGrpSpPr/>
          <p:nvPr/>
        </p:nvGrpSpPr>
        <p:grpSpPr>
          <a:xfrm>
            <a:off x="6021387" y="1911346"/>
            <a:ext cx="1668463" cy="1106492"/>
            <a:chOff x="0" y="0"/>
            <a:chExt cx="1668462" cy="1106491"/>
          </a:xfrm>
        </p:grpSpPr>
        <p:sp>
          <p:nvSpPr>
            <p:cNvPr id="131" name="Shape"/>
            <p:cNvSpPr/>
            <p:nvPr/>
          </p:nvSpPr>
          <p:spPr>
            <a:xfrm>
              <a:off x="0" y="0"/>
              <a:ext cx="1668463" cy="11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754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0754"/>
                  </a:lnTo>
                  <a:lnTo>
                    <a:pt x="18000" y="10754"/>
                  </a:lnTo>
                  <a:lnTo>
                    <a:pt x="14695" y="0"/>
                  </a:lnTo>
                  <a:lnTo>
                    <a:pt x="12600" y="10754"/>
                  </a:lnTo>
                  <a:close/>
                </a:path>
              </a:pathLst>
            </a:custGeom>
            <a:solidFill>
              <a:srgbClr val="0033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lnSpc>
                  <a:spcPct val="120000"/>
                </a:lnSpc>
                <a:defRPr sz="2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2" name="壁壘；土墩"/>
            <p:cNvSpPr txBox="1"/>
            <p:nvPr/>
          </p:nvSpPr>
          <p:spPr>
            <a:xfrm>
              <a:off x="50482" y="555628"/>
              <a:ext cx="1567499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20000"/>
                </a:lnSpc>
                <a:defRPr sz="22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壁壘；土墩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2"/>
      <p:bldP build="whole" bldLvl="1" animBg="1" rev="0" advAuto="0" spid="12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大衛住在保障裡，給保障起名叫大衛城。大衛又從米羅以裡，周圍築牆。(撒下5:9)"/>
          <p:cNvSpPr txBox="1"/>
          <p:nvPr/>
        </p:nvSpPr>
        <p:spPr>
          <a:xfrm>
            <a:off x="5684520" y="533400"/>
            <a:ext cx="3032761" cy="201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大衛住在保障裡，給保障起名叫大衛城。大衛又從米羅以裡，周圍築牆。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撒下</a:t>
            </a:r>
            <a:r>
              <a:rPr>
                <a:solidFill>
                  <a:srgbClr val="808080"/>
                </a:solidFill>
              </a:rPr>
              <a:t>5:9)</a:t>
            </a:r>
          </a:p>
        </p:txBody>
      </p:sp>
      <p:pic>
        <p:nvPicPr>
          <p:cNvPr id="136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50016" t="53311" r="13206" b="14421"/>
          <a:stretch>
            <a:fillRect/>
          </a:stretch>
        </p:blipFill>
        <p:spPr>
          <a:xfrm>
            <a:off x="0" y="0"/>
            <a:ext cx="5219701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7" name="Line"/>
          <p:cNvSpPr/>
          <p:nvPr/>
        </p:nvSpPr>
        <p:spPr>
          <a:xfrm flipH="1">
            <a:off x="2547937" y="1804987"/>
            <a:ext cx="1" cy="3970338"/>
          </a:xfrm>
          <a:prstGeom prst="line">
            <a:avLst/>
          </a:prstGeom>
          <a:ln w="19050">
            <a:solidFill>
              <a:srgbClr val="FFFFFF"/>
            </a:solidFill>
            <a:prstDash val="dash"/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38" name="400m"/>
          <p:cNvSpPr txBox="1"/>
          <p:nvPr/>
        </p:nvSpPr>
        <p:spPr>
          <a:xfrm rot="16200000">
            <a:off x="2063018" y="4292361"/>
            <a:ext cx="67597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400m</a:t>
            </a:r>
          </a:p>
        </p:txBody>
      </p:sp>
      <p:sp>
        <p:nvSpPr>
          <p:cNvPr id="139" name="Shape"/>
          <p:cNvSpPr/>
          <p:nvPr/>
        </p:nvSpPr>
        <p:spPr>
          <a:xfrm>
            <a:off x="1728787" y="1592262"/>
            <a:ext cx="1778001" cy="4351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23" y="205"/>
                </a:moveTo>
                <a:lnTo>
                  <a:pt x="5458" y="2939"/>
                </a:lnTo>
                <a:lnTo>
                  <a:pt x="2276" y="6596"/>
                </a:lnTo>
                <a:lnTo>
                  <a:pt x="733" y="8400"/>
                </a:lnTo>
                <a:lnTo>
                  <a:pt x="309" y="9409"/>
                </a:lnTo>
                <a:lnTo>
                  <a:pt x="0" y="12356"/>
                </a:lnTo>
                <a:lnTo>
                  <a:pt x="309" y="14161"/>
                </a:lnTo>
                <a:lnTo>
                  <a:pt x="2064" y="16848"/>
                </a:lnTo>
                <a:lnTo>
                  <a:pt x="5979" y="19457"/>
                </a:lnTo>
                <a:lnTo>
                  <a:pt x="8544" y="20843"/>
                </a:lnTo>
                <a:lnTo>
                  <a:pt x="10800" y="21474"/>
                </a:lnTo>
                <a:lnTo>
                  <a:pt x="11629" y="21222"/>
                </a:lnTo>
                <a:lnTo>
                  <a:pt x="13481" y="21600"/>
                </a:lnTo>
                <a:lnTo>
                  <a:pt x="15737" y="20505"/>
                </a:lnTo>
                <a:lnTo>
                  <a:pt x="14406" y="19874"/>
                </a:lnTo>
                <a:lnTo>
                  <a:pt x="15429" y="17400"/>
                </a:lnTo>
                <a:lnTo>
                  <a:pt x="16779" y="15966"/>
                </a:lnTo>
                <a:lnTo>
                  <a:pt x="18726" y="13318"/>
                </a:lnTo>
                <a:lnTo>
                  <a:pt x="20790" y="8274"/>
                </a:lnTo>
                <a:lnTo>
                  <a:pt x="21600" y="6131"/>
                </a:lnTo>
                <a:lnTo>
                  <a:pt x="21504" y="4452"/>
                </a:lnTo>
                <a:lnTo>
                  <a:pt x="20481" y="3609"/>
                </a:lnTo>
                <a:lnTo>
                  <a:pt x="18013" y="2774"/>
                </a:lnTo>
                <a:lnTo>
                  <a:pt x="16971" y="2017"/>
                </a:lnTo>
                <a:lnTo>
                  <a:pt x="16779" y="1048"/>
                </a:lnTo>
                <a:lnTo>
                  <a:pt x="15120" y="922"/>
                </a:lnTo>
                <a:lnTo>
                  <a:pt x="14927" y="418"/>
                </a:lnTo>
                <a:lnTo>
                  <a:pt x="12246" y="0"/>
                </a:lnTo>
                <a:lnTo>
                  <a:pt x="11321" y="504"/>
                </a:lnTo>
                <a:lnTo>
                  <a:pt x="8023" y="205"/>
                </a:lnTo>
                <a:close/>
              </a:path>
            </a:pathLst>
          </a:custGeom>
          <a:ln w="28575">
            <a:solidFill>
              <a:srgbClr val="FFFF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0" name="Line"/>
          <p:cNvSpPr/>
          <p:nvPr/>
        </p:nvSpPr>
        <p:spPr>
          <a:xfrm>
            <a:off x="1603375" y="3783012"/>
            <a:ext cx="1947863" cy="1"/>
          </a:xfrm>
          <a:prstGeom prst="line">
            <a:avLst/>
          </a:prstGeom>
          <a:ln w="19050">
            <a:solidFill>
              <a:srgbClr val="000000"/>
            </a:solidFill>
            <a:prstDash val="dash"/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41" name="200m"/>
          <p:cNvSpPr txBox="1"/>
          <p:nvPr/>
        </p:nvSpPr>
        <p:spPr>
          <a:xfrm>
            <a:off x="2245995" y="3446462"/>
            <a:ext cx="67597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200m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1"/>
      <p:bldP build="whole" bldLvl="1" animBg="1" rev="0" advAuto="0" spid="141" grpId="2"/>
      <p:bldP build="whole" bldLvl="1" animBg="1" rev="0" advAuto="0" spid="138" grpId="4"/>
      <p:bldP build="whole" bldLvl="1" animBg="1" rev="0" advAuto="0" spid="137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50016" t="53311" r="13206" b="14421"/>
          <a:stretch>
            <a:fillRect/>
          </a:stretch>
        </p:blipFill>
        <p:spPr>
          <a:xfrm>
            <a:off x="0" y="0"/>
            <a:ext cx="5219701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4" name="Line"/>
          <p:cNvSpPr/>
          <p:nvPr/>
        </p:nvSpPr>
        <p:spPr>
          <a:xfrm flipH="1">
            <a:off x="2547937" y="1804987"/>
            <a:ext cx="1" cy="3970338"/>
          </a:xfrm>
          <a:prstGeom prst="line">
            <a:avLst/>
          </a:prstGeom>
          <a:ln w="19050">
            <a:solidFill>
              <a:srgbClr val="FFFFFF"/>
            </a:solidFill>
            <a:prstDash val="dash"/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45" name="400m"/>
          <p:cNvSpPr txBox="1"/>
          <p:nvPr/>
        </p:nvSpPr>
        <p:spPr>
          <a:xfrm rot="16200000">
            <a:off x="2063018" y="4292361"/>
            <a:ext cx="67597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400m</a:t>
            </a:r>
          </a:p>
        </p:txBody>
      </p:sp>
      <p:sp>
        <p:nvSpPr>
          <p:cNvPr id="146" name="Shape"/>
          <p:cNvSpPr/>
          <p:nvPr/>
        </p:nvSpPr>
        <p:spPr>
          <a:xfrm>
            <a:off x="1728787" y="1592262"/>
            <a:ext cx="1778001" cy="4351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23" y="205"/>
                </a:moveTo>
                <a:lnTo>
                  <a:pt x="5458" y="2939"/>
                </a:lnTo>
                <a:lnTo>
                  <a:pt x="2276" y="6596"/>
                </a:lnTo>
                <a:lnTo>
                  <a:pt x="733" y="8400"/>
                </a:lnTo>
                <a:lnTo>
                  <a:pt x="309" y="9409"/>
                </a:lnTo>
                <a:lnTo>
                  <a:pt x="0" y="12356"/>
                </a:lnTo>
                <a:lnTo>
                  <a:pt x="309" y="14161"/>
                </a:lnTo>
                <a:lnTo>
                  <a:pt x="2064" y="16848"/>
                </a:lnTo>
                <a:lnTo>
                  <a:pt x="5979" y="19457"/>
                </a:lnTo>
                <a:lnTo>
                  <a:pt x="8544" y="20843"/>
                </a:lnTo>
                <a:lnTo>
                  <a:pt x="10800" y="21474"/>
                </a:lnTo>
                <a:lnTo>
                  <a:pt x="11629" y="21222"/>
                </a:lnTo>
                <a:lnTo>
                  <a:pt x="13481" y="21600"/>
                </a:lnTo>
                <a:lnTo>
                  <a:pt x="15737" y="20505"/>
                </a:lnTo>
                <a:lnTo>
                  <a:pt x="14406" y="19874"/>
                </a:lnTo>
                <a:lnTo>
                  <a:pt x="15429" y="17400"/>
                </a:lnTo>
                <a:lnTo>
                  <a:pt x="16779" y="15966"/>
                </a:lnTo>
                <a:lnTo>
                  <a:pt x="18726" y="13318"/>
                </a:lnTo>
                <a:lnTo>
                  <a:pt x="20790" y="8274"/>
                </a:lnTo>
                <a:lnTo>
                  <a:pt x="21600" y="6131"/>
                </a:lnTo>
                <a:lnTo>
                  <a:pt x="21504" y="4452"/>
                </a:lnTo>
                <a:lnTo>
                  <a:pt x="20481" y="3609"/>
                </a:lnTo>
                <a:lnTo>
                  <a:pt x="18013" y="2774"/>
                </a:lnTo>
                <a:lnTo>
                  <a:pt x="16971" y="2017"/>
                </a:lnTo>
                <a:lnTo>
                  <a:pt x="16779" y="1048"/>
                </a:lnTo>
                <a:lnTo>
                  <a:pt x="15120" y="922"/>
                </a:lnTo>
                <a:lnTo>
                  <a:pt x="14927" y="418"/>
                </a:lnTo>
                <a:lnTo>
                  <a:pt x="12246" y="0"/>
                </a:lnTo>
                <a:lnTo>
                  <a:pt x="11321" y="504"/>
                </a:lnTo>
                <a:lnTo>
                  <a:pt x="8023" y="205"/>
                </a:lnTo>
                <a:close/>
              </a:path>
            </a:pathLst>
          </a:custGeom>
          <a:ln w="28575">
            <a:solidFill>
              <a:srgbClr val="FFFF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7" name="Line"/>
          <p:cNvSpPr/>
          <p:nvPr/>
        </p:nvSpPr>
        <p:spPr>
          <a:xfrm>
            <a:off x="1603375" y="3783012"/>
            <a:ext cx="1947863" cy="1"/>
          </a:xfrm>
          <a:prstGeom prst="line">
            <a:avLst/>
          </a:prstGeom>
          <a:ln w="19050">
            <a:solidFill>
              <a:srgbClr val="000000"/>
            </a:solidFill>
            <a:prstDash val="dash"/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48" name="200m"/>
          <p:cNvSpPr txBox="1"/>
          <p:nvPr/>
        </p:nvSpPr>
        <p:spPr>
          <a:xfrm>
            <a:off x="2245995" y="3446462"/>
            <a:ext cx="67597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200m</a:t>
            </a:r>
          </a:p>
        </p:txBody>
      </p:sp>
      <p:pic>
        <p:nvPicPr>
          <p:cNvPr id="14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46350" y="1890712"/>
            <a:ext cx="989013" cy="1901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0" y="1889125"/>
            <a:ext cx="989013" cy="1901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43175" y="3751262"/>
            <a:ext cx="989013" cy="1901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4325" y="3752850"/>
            <a:ext cx="989013" cy="1901825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大衛住在保障裡，給保障起名叫大衛城。大衛又從米羅以裡，周圍築牆。(撒下5:9)"/>
          <p:cNvSpPr txBox="1"/>
          <p:nvPr/>
        </p:nvSpPr>
        <p:spPr>
          <a:xfrm>
            <a:off x="5684520" y="533400"/>
            <a:ext cx="3032761" cy="201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大衛住在保障裡，給保障起名叫大衛城。大衛又從米羅以裡，周圍築牆。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撒下</a:t>
            </a:r>
            <a:r>
              <a:rPr>
                <a:solidFill>
                  <a:srgbClr val="808080"/>
                </a:solidFill>
              </a:rPr>
              <a:t>5:9)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xit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3"/>
      <p:bldP build="whole" bldLvl="1" animBg="1" rev="0" advAuto="0" spid="150" grpId="1"/>
      <p:bldP build="whole" bldLvl="1" animBg="1" rev="0" advAuto="0" spid="151" grpId="4"/>
      <p:bldP build="whole" bldLvl="1" animBg="1" rev="0" advAuto="0" spid="149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50016" t="53311" r="13206" b="14421"/>
          <a:stretch>
            <a:fillRect/>
          </a:stretch>
        </p:blipFill>
        <p:spPr>
          <a:xfrm>
            <a:off x="0" y="0"/>
            <a:ext cx="5219701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6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7650" y="1487487"/>
            <a:ext cx="2473325" cy="457517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57" name="Shape"/>
          <p:cNvSpPr/>
          <p:nvPr/>
        </p:nvSpPr>
        <p:spPr>
          <a:xfrm>
            <a:off x="1728787" y="1592262"/>
            <a:ext cx="1778001" cy="4351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23" y="205"/>
                </a:moveTo>
                <a:lnTo>
                  <a:pt x="5458" y="2939"/>
                </a:lnTo>
                <a:lnTo>
                  <a:pt x="2276" y="6596"/>
                </a:lnTo>
                <a:lnTo>
                  <a:pt x="733" y="8400"/>
                </a:lnTo>
                <a:lnTo>
                  <a:pt x="309" y="9409"/>
                </a:lnTo>
                <a:lnTo>
                  <a:pt x="0" y="12356"/>
                </a:lnTo>
                <a:lnTo>
                  <a:pt x="309" y="14161"/>
                </a:lnTo>
                <a:lnTo>
                  <a:pt x="2064" y="16848"/>
                </a:lnTo>
                <a:lnTo>
                  <a:pt x="5979" y="19457"/>
                </a:lnTo>
                <a:lnTo>
                  <a:pt x="8544" y="20843"/>
                </a:lnTo>
                <a:lnTo>
                  <a:pt x="10800" y="21474"/>
                </a:lnTo>
                <a:lnTo>
                  <a:pt x="11629" y="21222"/>
                </a:lnTo>
                <a:lnTo>
                  <a:pt x="13481" y="21600"/>
                </a:lnTo>
                <a:lnTo>
                  <a:pt x="15737" y="20505"/>
                </a:lnTo>
                <a:lnTo>
                  <a:pt x="14406" y="19874"/>
                </a:lnTo>
                <a:lnTo>
                  <a:pt x="15429" y="17400"/>
                </a:lnTo>
                <a:lnTo>
                  <a:pt x="16779" y="15966"/>
                </a:lnTo>
                <a:lnTo>
                  <a:pt x="18726" y="13318"/>
                </a:lnTo>
                <a:lnTo>
                  <a:pt x="20790" y="8274"/>
                </a:lnTo>
                <a:lnTo>
                  <a:pt x="21600" y="6131"/>
                </a:lnTo>
                <a:lnTo>
                  <a:pt x="21504" y="4452"/>
                </a:lnTo>
                <a:lnTo>
                  <a:pt x="20481" y="3609"/>
                </a:lnTo>
                <a:lnTo>
                  <a:pt x="18013" y="2774"/>
                </a:lnTo>
                <a:lnTo>
                  <a:pt x="16971" y="2017"/>
                </a:lnTo>
                <a:lnTo>
                  <a:pt x="16779" y="1048"/>
                </a:lnTo>
                <a:lnTo>
                  <a:pt x="15120" y="922"/>
                </a:lnTo>
                <a:lnTo>
                  <a:pt x="14927" y="418"/>
                </a:lnTo>
                <a:lnTo>
                  <a:pt x="12246" y="0"/>
                </a:lnTo>
                <a:lnTo>
                  <a:pt x="11321" y="504"/>
                </a:lnTo>
                <a:lnTo>
                  <a:pt x="8023" y="20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8" name="溫哥華華埠"/>
          <p:cNvSpPr txBox="1"/>
          <p:nvPr/>
        </p:nvSpPr>
        <p:spPr>
          <a:xfrm>
            <a:off x="1508125" y="1104900"/>
            <a:ext cx="1256665" cy="418465"/>
          </a:xfrm>
          <a:prstGeom prst="rect">
            <a:avLst/>
          </a:prstGeom>
          <a:solidFill>
            <a:srgbClr val="000000">
              <a:alpha val="70195"/>
            </a:srgb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溫哥華華埠</a:t>
            </a:r>
          </a:p>
        </p:txBody>
      </p:sp>
      <p:sp>
        <p:nvSpPr>
          <p:cNvPr id="159" name="大衛住在保障裡，給保障起名叫大衛城。大衛又從米羅以裡，周圍築牆。(撒下5:9)"/>
          <p:cNvSpPr txBox="1"/>
          <p:nvPr/>
        </p:nvSpPr>
        <p:spPr>
          <a:xfrm>
            <a:off x="5684520" y="533400"/>
            <a:ext cx="3032761" cy="201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大衛住在保障裡，給保障起名叫大衛城。大衛又從米羅以裡，周圍築牆。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撒下</a:t>
            </a:r>
            <a:r>
              <a:rPr>
                <a:solidFill>
                  <a:srgbClr val="808080"/>
                </a:solidFill>
              </a:rPr>
              <a:t>5:9)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50016" t="53311" r="13206" b="14421"/>
          <a:stretch>
            <a:fillRect/>
          </a:stretch>
        </p:blipFill>
        <p:spPr>
          <a:xfrm>
            <a:off x="0" y="0"/>
            <a:ext cx="5219701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62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4600" y="1525587"/>
            <a:ext cx="3008313" cy="448945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63" name="Shape"/>
          <p:cNvSpPr/>
          <p:nvPr/>
        </p:nvSpPr>
        <p:spPr>
          <a:xfrm>
            <a:off x="1728787" y="1592262"/>
            <a:ext cx="1778001" cy="4351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23" y="205"/>
                </a:moveTo>
                <a:lnTo>
                  <a:pt x="5458" y="2939"/>
                </a:lnTo>
                <a:lnTo>
                  <a:pt x="2276" y="6596"/>
                </a:lnTo>
                <a:lnTo>
                  <a:pt x="733" y="8400"/>
                </a:lnTo>
                <a:lnTo>
                  <a:pt x="309" y="9409"/>
                </a:lnTo>
                <a:lnTo>
                  <a:pt x="0" y="12356"/>
                </a:lnTo>
                <a:lnTo>
                  <a:pt x="309" y="14161"/>
                </a:lnTo>
                <a:lnTo>
                  <a:pt x="2064" y="16848"/>
                </a:lnTo>
                <a:lnTo>
                  <a:pt x="5979" y="19457"/>
                </a:lnTo>
                <a:lnTo>
                  <a:pt x="8544" y="20843"/>
                </a:lnTo>
                <a:lnTo>
                  <a:pt x="10800" y="21474"/>
                </a:lnTo>
                <a:lnTo>
                  <a:pt x="11629" y="21222"/>
                </a:lnTo>
                <a:lnTo>
                  <a:pt x="13481" y="21600"/>
                </a:lnTo>
                <a:lnTo>
                  <a:pt x="15737" y="20505"/>
                </a:lnTo>
                <a:lnTo>
                  <a:pt x="14406" y="19874"/>
                </a:lnTo>
                <a:lnTo>
                  <a:pt x="15429" y="17400"/>
                </a:lnTo>
                <a:lnTo>
                  <a:pt x="16779" y="15966"/>
                </a:lnTo>
                <a:lnTo>
                  <a:pt x="18726" y="13318"/>
                </a:lnTo>
                <a:lnTo>
                  <a:pt x="20790" y="8274"/>
                </a:lnTo>
                <a:lnTo>
                  <a:pt x="21600" y="6131"/>
                </a:lnTo>
                <a:lnTo>
                  <a:pt x="21504" y="4452"/>
                </a:lnTo>
                <a:lnTo>
                  <a:pt x="20481" y="3609"/>
                </a:lnTo>
                <a:lnTo>
                  <a:pt x="18013" y="2774"/>
                </a:lnTo>
                <a:lnTo>
                  <a:pt x="16971" y="2017"/>
                </a:lnTo>
                <a:lnTo>
                  <a:pt x="16779" y="1048"/>
                </a:lnTo>
                <a:lnTo>
                  <a:pt x="15120" y="922"/>
                </a:lnTo>
                <a:lnTo>
                  <a:pt x="14927" y="418"/>
                </a:lnTo>
                <a:lnTo>
                  <a:pt x="12246" y="0"/>
                </a:lnTo>
                <a:lnTo>
                  <a:pt x="11321" y="504"/>
                </a:lnTo>
                <a:lnTo>
                  <a:pt x="8023" y="205"/>
                </a:lnTo>
                <a:close/>
              </a:path>
            </a:pathLst>
          </a:custGeom>
          <a:ln w="28575">
            <a:solidFill>
              <a:srgbClr val="FFFF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4" name="台北二二八和平公園"/>
          <p:cNvSpPr txBox="1"/>
          <p:nvPr/>
        </p:nvSpPr>
        <p:spPr>
          <a:xfrm>
            <a:off x="1243012" y="1141412"/>
            <a:ext cx="2171066" cy="418466"/>
          </a:xfrm>
          <a:prstGeom prst="rect">
            <a:avLst/>
          </a:prstGeom>
          <a:solidFill>
            <a:srgbClr val="000000">
              <a:alpha val="70195"/>
            </a:srgb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台北二二八和平公園</a:t>
            </a:r>
          </a:p>
        </p:txBody>
      </p:sp>
      <p:sp>
        <p:nvSpPr>
          <p:cNvPr id="165" name="大衛住在保障裡，給保障起名叫大衛城。大衛又從米羅以裡，周圍築牆。(撒下5:9)"/>
          <p:cNvSpPr txBox="1"/>
          <p:nvPr/>
        </p:nvSpPr>
        <p:spPr>
          <a:xfrm>
            <a:off x="5684520" y="533400"/>
            <a:ext cx="3032761" cy="201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大衛住在保障裡，給保障起名叫大衛城。大衛又從米羅以裡，周圍築牆。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撒下</a:t>
            </a:r>
            <a:r>
              <a:rPr>
                <a:solidFill>
                  <a:srgbClr val="808080"/>
                </a:solidFill>
              </a:rPr>
              <a:t>5:9)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50016" t="53311" r="13206" b="14421"/>
          <a:stretch>
            <a:fillRect/>
          </a:stretch>
        </p:blipFill>
        <p:spPr>
          <a:xfrm>
            <a:off x="0" y="0"/>
            <a:ext cx="5219701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68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700" y="550862"/>
            <a:ext cx="4049713" cy="552608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69" name="Shape"/>
          <p:cNvSpPr/>
          <p:nvPr/>
        </p:nvSpPr>
        <p:spPr>
          <a:xfrm>
            <a:off x="1728787" y="1592262"/>
            <a:ext cx="1778001" cy="4351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23" y="205"/>
                </a:moveTo>
                <a:lnTo>
                  <a:pt x="5458" y="2939"/>
                </a:lnTo>
                <a:lnTo>
                  <a:pt x="2276" y="6596"/>
                </a:lnTo>
                <a:lnTo>
                  <a:pt x="733" y="8400"/>
                </a:lnTo>
                <a:lnTo>
                  <a:pt x="309" y="9409"/>
                </a:lnTo>
                <a:lnTo>
                  <a:pt x="0" y="12356"/>
                </a:lnTo>
                <a:lnTo>
                  <a:pt x="309" y="14161"/>
                </a:lnTo>
                <a:lnTo>
                  <a:pt x="2064" y="16848"/>
                </a:lnTo>
                <a:lnTo>
                  <a:pt x="5979" y="19457"/>
                </a:lnTo>
                <a:lnTo>
                  <a:pt x="8544" y="20843"/>
                </a:lnTo>
                <a:lnTo>
                  <a:pt x="10800" y="21474"/>
                </a:lnTo>
                <a:lnTo>
                  <a:pt x="11629" y="21222"/>
                </a:lnTo>
                <a:lnTo>
                  <a:pt x="13481" y="21600"/>
                </a:lnTo>
                <a:lnTo>
                  <a:pt x="15737" y="20505"/>
                </a:lnTo>
                <a:lnTo>
                  <a:pt x="14406" y="19874"/>
                </a:lnTo>
                <a:lnTo>
                  <a:pt x="15429" y="17400"/>
                </a:lnTo>
                <a:lnTo>
                  <a:pt x="16779" y="15966"/>
                </a:lnTo>
                <a:lnTo>
                  <a:pt x="18726" y="13318"/>
                </a:lnTo>
                <a:lnTo>
                  <a:pt x="20790" y="8274"/>
                </a:lnTo>
                <a:lnTo>
                  <a:pt x="21600" y="6131"/>
                </a:lnTo>
                <a:lnTo>
                  <a:pt x="21504" y="4452"/>
                </a:lnTo>
                <a:lnTo>
                  <a:pt x="20481" y="3609"/>
                </a:lnTo>
                <a:lnTo>
                  <a:pt x="18013" y="2774"/>
                </a:lnTo>
                <a:lnTo>
                  <a:pt x="16971" y="2017"/>
                </a:lnTo>
                <a:lnTo>
                  <a:pt x="16779" y="1048"/>
                </a:lnTo>
                <a:lnTo>
                  <a:pt x="15120" y="922"/>
                </a:lnTo>
                <a:lnTo>
                  <a:pt x="14927" y="418"/>
                </a:lnTo>
                <a:lnTo>
                  <a:pt x="12246" y="0"/>
                </a:lnTo>
                <a:lnTo>
                  <a:pt x="11321" y="504"/>
                </a:lnTo>
                <a:lnTo>
                  <a:pt x="8023" y="20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0" name="北京天安門廣場"/>
          <p:cNvSpPr txBox="1"/>
          <p:nvPr/>
        </p:nvSpPr>
        <p:spPr>
          <a:xfrm>
            <a:off x="641350" y="171450"/>
            <a:ext cx="1713865" cy="418465"/>
          </a:xfrm>
          <a:prstGeom prst="rect">
            <a:avLst/>
          </a:prstGeom>
          <a:solidFill>
            <a:srgbClr val="000000">
              <a:alpha val="70195"/>
            </a:srgb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北京天安門廣場</a:t>
            </a:r>
          </a:p>
        </p:txBody>
      </p:sp>
      <p:grpSp>
        <p:nvGrpSpPr>
          <p:cNvPr id="173" name="Group"/>
          <p:cNvGrpSpPr/>
          <p:nvPr/>
        </p:nvGrpSpPr>
        <p:grpSpPr>
          <a:xfrm>
            <a:off x="2660655" y="5100640"/>
            <a:ext cx="2711445" cy="446086"/>
            <a:chOff x="0" y="0"/>
            <a:chExt cx="2711444" cy="446084"/>
          </a:xfrm>
        </p:grpSpPr>
        <p:sp>
          <p:nvSpPr>
            <p:cNvPr id="171" name="Shape"/>
            <p:cNvSpPr/>
            <p:nvPr/>
          </p:nvSpPr>
          <p:spPr>
            <a:xfrm>
              <a:off x="0" y="0"/>
              <a:ext cx="2711445" cy="44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55" y="1230"/>
                  </a:moveTo>
                  <a:lnTo>
                    <a:pt x="6955" y="4625"/>
                  </a:lnTo>
                  <a:lnTo>
                    <a:pt x="0" y="0"/>
                  </a:lnTo>
                  <a:lnTo>
                    <a:pt x="6955" y="9717"/>
                  </a:lnTo>
                  <a:lnTo>
                    <a:pt x="6955" y="21600"/>
                  </a:lnTo>
                  <a:lnTo>
                    <a:pt x="21600" y="21600"/>
                  </a:lnTo>
                  <a:lnTo>
                    <a:pt x="21600" y="1230"/>
                  </a:lnTo>
                  <a:lnTo>
                    <a:pt x="9396" y="123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72" name="人民英雄紀念碑"/>
            <p:cNvSpPr txBox="1"/>
            <p:nvPr/>
          </p:nvSpPr>
          <p:spPr>
            <a:xfrm>
              <a:off x="923601" y="31270"/>
              <a:ext cx="173736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人民英雄紀念碑</a:t>
              </a:r>
            </a:p>
          </p:txBody>
        </p:sp>
      </p:grpSp>
      <p:grpSp>
        <p:nvGrpSpPr>
          <p:cNvPr id="176" name="Group"/>
          <p:cNvGrpSpPr/>
          <p:nvPr/>
        </p:nvGrpSpPr>
        <p:grpSpPr>
          <a:xfrm>
            <a:off x="2689219" y="754065"/>
            <a:ext cx="1831981" cy="446085"/>
            <a:chOff x="0" y="0"/>
            <a:chExt cx="1831980" cy="446084"/>
          </a:xfrm>
        </p:grpSpPr>
        <p:sp>
          <p:nvSpPr>
            <p:cNvPr id="174" name="Shape"/>
            <p:cNvSpPr/>
            <p:nvPr/>
          </p:nvSpPr>
          <p:spPr>
            <a:xfrm>
              <a:off x="0" y="0"/>
              <a:ext cx="1831981" cy="44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95" y="1230"/>
                  </a:moveTo>
                  <a:lnTo>
                    <a:pt x="10295" y="4625"/>
                  </a:lnTo>
                  <a:lnTo>
                    <a:pt x="0" y="0"/>
                  </a:lnTo>
                  <a:lnTo>
                    <a:pt x="10295" y="9717"/>
                  </a:lnTo>
                  <a:lnTo>
                    <a:pt x="10295" y="21600"/>
                  </a:lnTo>
                  <a:lnTo>
                    <a:pt x="21600" y="21600"/>
                  </a:lnTo>
                  <a:lnTo>
                    <a:pt x="21600" y="1230"/>
                  </a:lnTo>
                  <a:lnTo>
                    <a:pt x="12179" y="123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75" name="天安門"/>
            <p:cNvSpPr txBox="1"/>
            <p:nvPr/>
          </p:nvSpPr>
          <p:spPr>
            <a:xfrm>
              <a:off x="923613" y="31270"/>
              <a:ext cx="857886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天安門</a:t>
              </a:r>
            </a:p>
          </p:txBody>
        </p:sp>
      </p:grpSp>
      <p:sp>
        <p:nvSpPr>
          <p:cNvPr id="177" name="大衛住在保障裡，給保障起名叫大衛城。大衛又從米羅以裡，周圍築牆。(撒下5:9)"/>
          <p:cNvSpPr txBox="1"/>
          <p:nvPr/>
        </p:nvSpPr>
        <p:spPr>
          <a:xfrm>
            <a:off x="5684520" y="533400"/>
            <a:ext cx="3032761" cy="201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大衛住在保障裡，給保障起名叫大衛城。大衛又從米羅以裡，周圍築牆。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撒下</a:t>
            </a:r>
            <a:r>
              <a:rPr>
                <a:solidFill>
                  <a:srgbClr val="808080"/>
                </a:solidFill>
              </a:rPr>
              <a:t>5:9)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xit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2"/>
      <p:bldP build="whole" bldLvl="1" animBg="1" rev="0" advAuto="0" spid="173" grpId="3"/>
      <p:bldP build="whole" bldLvl="1" animBg="1" rev="0" advAuto="0" spid="170" grpId="1"/>
      <p:bldP build="whole" bldLvl="1" animBg="1" rev="0" advAuto="0" spid="176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大衛日見強盛，因為耶和華─萬軍之神與他同在。…"/>
          <p:cNvSpPr txBox="1"/>
          <p:nvPr/>
        </p:nvSpPr>
        <p:spPr>
          <a:xfrm>
            <a:off x="960119" y="533400"/>
            <a:ext cx="7223761" cy="486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大衛日見強盛，</a:t>
            </a:r>
            <a:r>
              <a:rPr b="1">
                <a:solidFill>
                  <a:schemeClr val="accent2">
                    <a:lumOff val="-8000"/>
                  </a:schemeClr>
                </a:solidFill>
              </a:rPr>
              <a:t>因為耶和華─萬軍之神與他同在。</a:t>
            </a:r>
            <a:endParaRPr b="1">
              <a:solidFill>
                <a:schemeClr val="accent2">
                  <a:lumOff val="-8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推羅王希蘭將香柏木運到大衛那裡，又差遣使者和木匠、石匠給大衛建造宮殿。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大衛就知道</a:t>
            </a:r>
            <a:r>
              <a:rPr b="1">
                <a:solidFill>
                  <a:schemeClr val="accent2">
                    <a:lumOff val="-8000"/>
                  </a:schemeClr>
                </a:solidFill>
              </a:rPr>
              <a:t>耶和華堅立他作以色列王，又為自己的民以色列使他的國興旺</a:t>
            </a:r>
            <a:r>
              <a:t>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大衛離開希伯崙之後，在耶路撒冷又立后妃，又生兒女。在耶路撒冷所生的兒子是沙母亞、朔罷、</a:t>
            </a:r>
            <a:r>
              <a:rPr>
                <a:solidFill>
                  <a:srgbClr val="FF0000"/>
                </a:solidFill>
              </a:rPr>
              <a:t>拿單</a:t>
            </a:r>
            <a:r>
              <a:t>、</a:t>
            </a:r>
            <a:r>
              <a:rPr>
                <a:solidFill>
                  <a:srgbClr val="FF0000"/>
                </a:solidFill>
              </a:rPr>
              <a:t>所羅門</a:t>
            </a:r>
            <a:r>
              <a:t>、益轄、以利書亞、尼斐、雅非亞、以利沙瑪、以利雅大、以利法列。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撒下</a:t>
            </a:r>
            <a:r>
              <a:rPr>
                <a:solidFill>
                  <a:srgbClr val="808080"/>
                </a:solidFill>
              </a:rPr>
              <a:t>5:10-16)</a:t>
            </a:r>
          </a:p>
        </p:txBody>
      </p:sp>
      <p:sp>
        <p:nvSpPr>
          <p:cNvPr id="180" name="Rectangle"/>
          <p:cNvSpPr/>
          <p:nvPr/>
        </p:nvSpPr>
        <p:spPr>
          <a:xfrm>
            <a:off x="-1" y="5233987"/>
            <a:ext cx="9144002" cy="162401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181" name="他(王)也不可為自己多立妃嬪，恐怕他的心偏邪；也不可為自己多積金銀。(申17:17)"/>
          <p:cNvSpPr txBox="1"/>
          <p:nvPr/>
        </p:nvSpPr>
        <p:spPr>
          <a:xfrm>
            <a:off x="960119" y="5438775"/>
            <a:ext cx="7223761" cy="101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他</a:t>
            </a:r>
            <a:r>
              <a:rPr>
                <a:solidFill>
                  <a:srgbClr val="996633"/>
                </a:solidFill>
              </a:rPr>
              <a:t>(</a:t>
            </a:r>
            <a:r>
              <a:rPr>
                <a:solidFill>
                  <a:srgbClr val="996633"/>
                </a:solidFill>
              </a:rPr>
              <a:t>王</a:t>
            </a:r>
            <a:r>
              <a:rPr>
                <a:solidFill>
                  <a:srgbClr val="996633"/>
                </a:solidFill>
              </a:rPr>
              <a:t>)</a:t>
            </a:r>
            <a:r>
              <a:t>也不可為自己多立妃嬪，恐怕他的心偏邪；也不可為自己多積金銀。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申</a:t>
            </a:r>
            <a:r>
              <a:rPr>
                <a:solidFill>
                  <a:srgbClr val="808080"/>
                </a:solidFill>
              </a:rPr>
              <a:t>17:17)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3"/>
      <p:bldP build="p" bldLvl="5" animBg="1" rev="0" advAuto="0" spid="179" grpId="1"/>
      <p:bldP build="whole" bldLvl="1" animBg="1" rev="0" advAuto="0" spid="18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大衛在耶路撒冷作王…"/>
          <p:cNvSpPr txBox="1"/>
          <p:nvPr/>
        </p:nvSpPr>
        <p:spPr>
          <a:xfrm>
            <a:off x="877562" y="226207"/>
            <a:ext cx="7388876" cy="156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>
                <a:solidFill>
                  <a:schemeClr val="accent2">
                    <a:lumOff val="-8000"/>
                  </a:schemeClr>
                </a:solidFill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大衛在耶路撒冷作王</a:t>
            </a:r>
            <a:endParaRPr>
              <a:latin typeface="SimHei"/>
              <a:ea typeface="SimHei"/>
              <a:cs typeface="SimHei"/>
              <a:sym typeface="SimHei"/>
            </a:endParaRPr>
          </a:p>
          <a:p>
            <a:pPr algn="ctr">
              <a:defRPr>
                <a:solidFill>
                  <a:schemeClr val="accent2">
                    <a:lumOff val="-8000"/>
                  </a:schemeClr>
                </a:solidFill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撒母耳記</a:t>
            </a:r>
            <a:r>
              <a:t>下5-6章</a:t>
            </a:r>
            <a:endParaRPr sz="3600">
              <a:solidFill>
                <a:srgbClr val="C00000"/>
              </a:solidFill>
            </a:endParaRPr>
          </a:p>
        </p:txBody>
      </p:sp>
      <p:sp>
        <p:nvSpPr>
          <p:cNvPr id="25" name="结构…"/>
          <p:cNvSpPr txBox="1"/>
          <p:nvPr/>
        </p:nvSpPr>
        <p:spPr>
          <a:xfrm>
            <a:off x="960120" y="1282912"/>
            <a:ext cx="7223760" cy="4814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结构</a:t>
            </a:r>
          </a:p>
          <a:p>
            <a:pPr marL="320842" indent="-320842">
              <a:lnSpc>
                <a:spcPct val="120000"/>
              </a:lnSpc>
              <a:spcBef>
                <a:spcPts val="800"/>
              </a:spcBef>
              <a:buSzPct val="100000"/>
              <a:buAutoNum type="arabicPeriod" startAt="1"/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大衛作猶大和以色列王（5:1-16）</a:t>
            </a:r>
          </a:p>
          <a:p>
            <a:pPr lvl="1" marL="828842" indent="-320842">
              <a:lnSpc>
                <a:spcPct val="120000"/>
              </a:lnSpc>
              <a:spcBef>
                <a:spcPts val="800"/>
              </a:spcBef>
              <a:buSzPct val="100000"/>
              <a:buAutoNum type="arabicPeriod" startAt="1"/>
              <a:defRPr sz="1400">
                <a:latin typeface="SimHei"/>
                <a:ea typeface="SimHei"/>
                <a:cs typeface="SimHei"/>
                <a:sym typeface="SimHei"/>
              </a:defRPr>
            </a:pPr>
            <a:r>
              <a:t>大衛被膏作以色列全家的王——等候神的時間（5:1-5）</a:t>
            </a:r>
          </a:p>
          <a:p>
            <a:pPr lvl="1" marL="828842" indent="-320842">
              <a:lnSpc>
                <a:spcPct val="120000"/>
              </a:lnSpc>
              <a:spcBef>
                <a:spcPts val="800"/>
              </a:spcBef>
              <a:buSzPct val="100000"/>
              <a:buAutoNum type="arabicPeriod" startAt="1"/>
              <a:defRPr sz="1400">
                <a:latin typeface="SimHei"/>
                <a:ea typeface="SimHei"/>
                <a:cs typeface="SimHei"/>
                <a:sym typeface="SimHei"/>
              </a:defRPr>
            </a:pPr>
            <a:r>
              <a:t>大衛攻取耶路撒冷，定都大衛城——神與他同在（5:6-16）</a:t>
            </a:r>
          </a:p>
          <a:p>
            <a:pPr marL="320842" indent="-320842">
              <a:lnSpc>
                <a:spcPct val="120000"/>
              </a:lnSpc>
              <a:spcBef>
                <a:spcPts val="800"/>
              </a:spcBef>
              <a:buSzPct val="100000"/>
              <a:buAutoNum type="arabicPeriod" startAt="1"/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戰勝非利士人（5:17-25）</a:t>
            </a:r>
          </a:p>
          <a:p>
            <a:pPr lvl="1" marL="828842" indent="-320842">
              <a:lnSpc>
                <a:spcPct val="120000"/>
              </a:lnSpc>
              <a:spcBef>
                <a:spcPts val="800"/>
              </a:spcBef>
              <a:buSzPct val="100000"/>
              <a:buAutoNum type="arabicPeriod" startAt="1"/>
              <a:defRPr sz="1400">
                <a:latin typeface="SimHei"/>
                <a:ea typeface="SimHei"/>
                <a:cs typeface="SimHei"/>
                <a:sym typeface="SimHei"/>
              </a:defRPr>
            </a:pPr>
            <a:r>
              <a:t>非利士人的威脅（5:17-19）</a:t>
            </a:r>
          </a:p>
          <a:p>
            <a:pPr lvl="1" marL="828842" indent="-320842">
              <a:lnSpc>
                <a:spcPct val="120000"/>
              </a:lnSpc>
              <a:spcBef>
                <a:spcPts val="800"/>
              </a:spcBef>
              <a:buSzPct val="100000"/>
              <a:buAutoNum type="arabicPeriod" startAt="1"/>
              <a:defRPr sz="1400">
                <a:latin typeface="SimHei"/>
                <a:ea typeface="SimHei"/>
                <a:cs typeface="SimHei"/>
                <a:sym typeface="SimHei"/>
              </a:defRPr>
            </a:pPr>
            <a:r>
              <a:t>非利士人兩次被擊敗（5:20-25）</a:t>
            </a:r>
          </a:p>
          <a:p>
            <a:pPr marL="320842" indent="-320842">
              <a:lnSpc>
                <a:spcPct val="120000"/>
              </a:lnSpc>
              <a:spcBef>
                <a:spcPts val="800"/>
              </a:spcBef>
              <a:buSzPct val="100000"/>
              <a:buAutoNum type="arabicPeriod" startAt="1"/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運約櫃到耶路撒冷（6:1-23）</a:t>
            </a:r>
          </a:p>
          <a:p>
            <a:pPr lvl="1" marL="695157" indent="-187157" defTabSz="457200">
              <a:spcBef>
                <a:spcPts val="800"/>
              </a:spcBef>
              <a:buSzPct val="100000"/>
              <a:buAutoNum type="arabicPeriod" startAt="1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神因約櫃擊打烏撒，賜福給俄別以東家（6:1-11）</a:t>
            </a:r>
          </a:p>
          <a:p>
            <a:pPr lvl="1" marL="695157" indent="-187157" defTabSz="457200">
              <a:spcBef>
                <a:spcPts val="800"/>
              </a:spcBef>
              <a:buSzPct val="100000"/>
              <a:buAutoNum type="arabicPeriod" startAt="1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大衛因約櫃歡喜跳舞，米甲輕視他 （6:12-23）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17 非利士人聽見人膏大衛做以色列王，非利士眾人就上來尋索大衛。大衛聽見，就下到保障。 18 非利士人來了，布散在利乏音谷。 19 大衛求問耶和華說：「我可以上去攻打非利士人嗎？你將他們交在我手裡嗎？」耶和華說：「你可以上去，我必將非利士人交在你手裡。」 20 大衛來到巴力毗拉心，在那裡擊殺非利士人，說：「耶和華在我面前沖破敵人，如同水沖去一般。」因此稱那地方為巴力毗拉心。 21 非利士人將偶像撇在那裡，大衛和跟隨他的人拿去了。…"/>
          <p:cNvSpPr txBox="1"/>
          <p:nvPr/>
        </p:nvSpPr>
        <p:spPr>
          <a:xfrm>
            <a:off x="574733" y="1154194"/>
            <a:ext cx="7994534" cy="5141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17 </a:t>
            </a:r>
            <a:r>
              <a:rPr u="sng"/>
              <a:t>非利士</a:t>
            </a:r>
            <a:r>
              <a:t>人聽見人膏</a:t>
            </a:r>
            <a:r>
              <a:rPr u="sng"/>
              <a:t>大衛</a:t>
            </a:r>
            <a:r>
              <a:t>做</a:t>
            </a:r>
            <a:r>
              <a:rPr u="sng"/>
              <a:t>以色列</a:t>
            </a:r>
            <a:r>
              <a:t>王，</a:t>
            </a:r>
            <a:r>
              <a:rPr u="sng"/>
              <a:t>非利士</a:t>
            </a:r>
            <a:r>
              <a:t>眾人就上來尋索</a:t>
            </a:r>
            <a:r>
              <a:rPr u="sng"/>
              <a:t>大衛</a:t>
            </a:r>
            <a:r>
              <a:t>。</a:t>
            </a:r>
            <a:r>
              <a:rPr u="sng"/>
              <a:t>大衛</a:t>
            </a:r>
            <a:r>
              <a:t>聽見，就下到保障。 </a:t>
            </a:r>
            <a:r>
              <a:rPr b="1"/>
              <a:t>18 </a:t>
            </a:r>
            <a:r>
              <a:rPr u="sng"/>
              <a:t>非利士</a:t>
            </a:r>
            <a:r>
              <a:t>人來了，布散在</a:t>
            </a:r>
            <a:r>
              <a:rPr u="sng"/>
              <a:t>利乏音</a:t>
            </a:r>
            <a:r>
              <a:t>谷。 </a:t>
            </a:r>
            <a:r>
              <a:rPr b="1"/>
              <a:t>19 </a:t>
            </a:r>
            <a:r>
              <a:rPr u="sng"/>
              <a:t>大衛</a:t>
            </a:r>
            <a:r>
              <a:t>求問耶和華說：「我可以上去攻打</a:t>
            </a:r>
            <a:r>
              <a:rPr u="sng"/>
              <a:t>非利士</a:t>
            </a:r>
            <a:r>
              <a:t>人嗎？你將他們交在我手裡嗎？」耶和華說：「你可以上去，我必將</a:t>
            </a:r>
            <a:r>
              <a:rPr u="sng"/>
              <a:t>非利士</a:t>
            </a:r>
            <a:r>
              <a:t>人交在你手裡。」 </a:t>
            </a:r>
            <a:r>
              <a:rPr b="1"/>
              <a:t>20 </a:t>
            </a:r>
            <a:r>
              <a:rPr u="sng"/>
              <a:t>大衛</a:t>
            </a:r>
            <a:r>
              <a:t>來到</a:t>
            </a:r>
            <a:r>
              <a:rPr u="sng"/>
              <a:t>巴力毗拉心</a:t>
            </a:r>
            <a:r>
              <a:t>，在那裡擊殺</a:t>
            </a:r>
            <a:r>
              <a:rPr u="sng"/>
              <a:t>非利士</a:t>
            </a:r>
            <a:r>
              <a:t>人，說：「耶和華在我面前沖破敵人，如同水沖去一般。」因此稱那地方為</a:t>
            </a:r>
            <a:r>
              <a:rPr u="sng"/>
              <a:t>巴力毗拉心</a:t>
            </a:r>
            <a:r>
              <a:t>。 </a:t>
            </a:r>
            <a:r>
              <a:rPr b="1"/>
              <a:t>21 </a:t>
            </a:r>
            <a:r>
              <a:rPr u="sng"/>
              <a:t>非利士</a:t>
            </a:r>
            <a:r>
              <a:t>人將偶像撇在那裡，</a:t>
            </a:r>
            <a:r>
              <a:rPr u="sng"/>
              <a:t>大衛</a:t>
            </a:r>
            <a:r>
              <a:t>和跟隨他的人拿去了。</a:t>
            </a:r>
          </a:p>
          <a:p>
            <a:pPr defTabSz="457200"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22 </a:t>
            </a:r>
            <a:r>
              <a:rPr u="sng"/>
              <a:t>非利士</a:t>
            </a:r>
            <a:r>
              <a:t>人又上來，布散在</a:t>
            </a:r>
            <a:r>
              <a:rPr u="sng"/>
              <a:t>利乏音</a:t>
            </a:r>
            <a:r>
              <a:t>谷。 </a:t>
            </a:r>
            <a:r>
              <a:rPr b="1"/>
              <a:t>23 </a:t>
            </a:r>
            <a:r>
              <a:rPr u="sng"/>
              <a:t>大衛</a:t>
            </a:r>
            <a:r>
              <a:t>求問耶和華，耶和華說：「不要一直地上去，要轉到他們後頭，從桑林對面攻打他們。 </a:t>
            </a:r>
            <a:r>
              <a:rPr b="1"/>
              <a:t>24 </a:t>
            </a:r>
            <a:r>
              <a:t>你聽見桑樹梢上有腳步的聲音，就要急速前去，因為那時耶和華已經在你前頭去攻打</a:t>
            </a:r>
            <a:r>
              <a:rPr u="sng"/>
              <a:t>非利士</a:t>
            </a:r>
            <a:r>
              <a:t>人的軍隊。」 </a:t>
            </a:r>
            <a:r>
              <a:rPr b="1"/>
              <a:t>25 </a:t>
            </a:r>
            <a:r>
              <a:rPr u="sng"/>
              <a:t>大衛</a:t>
            </a:r>
            <a:r>
              <a:t>就遵著耶和華所吩咐的去行，攻打</a:t>
            </a:r>
            <a:r>
              <a:rPr u="sng"/>
              <a:t>非利士</a:t>
            </a:r>
            <a:r>
              <a:t>人，從</a:t>
            </a:r>
            <a:r>
              <a:rPr u="sng"/>
              <a:t>迦巴</a:t>
            </a:r>
            <a:r>
              <a:t>直到</a:t>
            </a:r>
            <a:r>
              <a:rPr u="sng"/>
              <a:t>基色</a:t>
            </a:r>
            <a:r>
              <a:t>。</a:t>
            </a:r>
          </a:p>
        </p:txBody>
      </p:sp>
      <p:sp>
        <p:nvSpPr>
          <p:cNvPr id="185" name="戰勝非利士人（5:17-25）"/>
          <p:cNvSpPr txBox="1"/>
          <p:nvPr/>
        </p:nvSpPr>
        <p:spPr>
          <a:xfrm>
            <a:off x="570616" y="409887"/>
            <a:ext cx="4350083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800"/>
              </a:spcBef>
              <a:defRPr b="1" sz="27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戰勝非利士人（5:17-25）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0" t="34948" r="0" b="0"/>
          <a:stretch>
            <a:fillRect/>
          </a:stretch>
        </p:blipFill>
        <p:spPr>
          <a:xfrm>
            <a:off x="0" y="2393949"/>
            <a:ext cx="9144000" cy="445611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88" name="Circle"/>
          <p:cNvSpPr/>
          <p:nvPr/>
        </p:nvSpPr>
        <p:spPr>
          <a:xfrm>
            <a:off x="2676525" y="5302250"/>
            <a:ext cx="173038" cy="173038"/>
          </a:xfrm>
          <a:prstGeom prst="ellipse">
            <a:avLst/>
          </a:prstGeom>
          <a:solidFill>
            <a:srgbClr val="9900CC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grpSp>
        <p:nvGrpSpPr>
          <p:cNvPr id="191" name="Group"/>
          <p:cNvGrpSpPr/>
          <p:nvPr/>
        </p:nvGrpSpPr>
        <p:grpSpPr>
          <a:xfrm>
            <a:off x="1792287" y="4902200"/>
            <a:ext cx="876304" cy="427038"/>
            <a:chOff x="0" y="0"/>
            <a:chExt cx="876302" cy="427037"/>
          </a:xfrm>
        </p:grpSpPr>
        <p:sp>
          <p:nvSpPr>
            <p:cNvPr id="189" name="Shape"/>
            <p:cNvSpPr/>
            <p:nvPr/>
          </p:nvSpPr>
          <p:spPr>
            <a:xfrm>
              <a:off x="0" y="0"/>
              <a:ext cx="876303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7139" y="21600"/>
                  </a:lnTo>
                  <a:lnTo>
                    <a:pt x="17139" y="18000"/>
                  </a:lnTo>
                  <a:lnTo>
                    <a:pt x="21600" y="21520"/>
                  </a:lnTo>
                  <a:lnTo>
                    <a:pt x="17139" y="12600"/>
                  </a:lnTo>
                  <a:lnTo>
                    <a:pt x="17139" y="0"/>
                  </a:lnTo>
                  <a:lnTo>
                    <a:pt x="9998" y="0"/>
                  </a:lnTo>
                  <a:close/>
                </a:path>
              </a:pathLst>
            </a:custGeom>
            <a:solidFill>
              <a:srgbClr val="FFCC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90" name="迦特"/>
            <p:cNvSpPr txBox="1"/>
            <p:nvPr/>
          </p:nvSpPr>
          <p:spPr>
            <a:xfrm>
              <a:off x="50482" y="9048"/>
              <a:ext cx="59436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迦特</a:t>
              </a:r>
            </a:p>
          </p:txBody>
        </p:sp>
      </p:grpSp>
      <p:grpSp>
        <p:nvGrpSpPr>
          <p:cNvPr id="194" name="Group"/>
          <p:cNvGrpSpPr/>
          <p:nvPr/>
        </p:nvGrpSpPr>
        <p:grpSpPr>
          <a:xfrm>
            <a:off x="5835640" y="3590925"/>
            <a:ext cx="1457335" cy="455606"/>
            <a:chOff x="0" y="0"/>
            <a:chExt cx="1457334" cy="455605"/>
          </a:xfrm>
        </p:grpSpPr>
        <p:sp>
          <p:nvSpPr>
            <p:cNvPr id="192" name="Shape"/>
            <p:cNvSpPr/>
            <p:nvPr/>
          </p:nvSpPr>
          <p:spPr>
            <a:xfrm>
              <a:off x="0" y="0"/>
              <a:ext cx="1457335" cy="455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94" y="0"/>
                  </a:moveTo>
                  <a:lnTo>
                    <a:pt x="4494" y="11810"/>
                  </a:lnTo>
                  <a:lnTo>
                    <a:pt x="0" y="21600"/>
                  </a:lnTo>
                  <a:lnTo>
                    <a:pt x="4494" y="16871"/>
                  </a:lnTo>
                  <a:lnTo>
                    <a:pt x="4494" y="20246"/>
                  </a:lnTo>
                  <a:lnTo>
                    <a:pt x="21600" y="20246"/>
                  </a:lnTo>
                  <a:lnTo>
                    <a:pt x="21600" y="0"/>
                  </a:lnTo>
                  <a:lnTo>
                    <a:pt x="7345" y="0"/>
                  </a:lnTo>
                  <a:close/>
                </a:path>
              </a:pathLst>
            </a:custGeom>
            <a:solidFill>
              <a:srgbClr val="FFFF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93" name="耶路撒冷"/>
            <p:cNvSpPr txBox="1"/>
            <p:nvPr/>
          </p:nvSpPr>
          <p:spPr>
            <a:xfrm>
              <a:off x="353704" y="9048"/>
              <a:ext cx="1053148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耶路撒冷</a:t>
              </a:r>
            </a:p>
          </p:txBody>
        </p:sp>
      </p:grpSp>
      <p:grpSp>
        <p:nvGrpSpPr>
          <p:cNvPr id="197" name="Group"/>
          <p:cNvGrpSpPr/>
          <p:nvPr/>
        </p:nvGrpSpPr>
        <p:grpSpPr>
          <a:xfrm>
            <a:off x="5067300" y="4300547"/>
            <a:ext cx="1173163" cy="862004"/>
            <a:chOff x="0" y="0"/>
            <a:chExt cx="1173162" cy="862002"/>
          </a:xfrm>
        </p:grpSpPr>
        <p:sp>
          <p:nvSpPr>
            <p:cNvPr id="195" name="Shape"/>
            <p:cNvSpPr/>
            <p:nvPr/>
          </p:nvSpPr>
          <p:spPr>
            <a:xfrm>
              <a:off x="0" y="0"/>
              <a:ext cx="1173163" cy="86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9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0899"/>
                  </a:lnTo>
                  <a:lnTo>
                    <a:pt x="9000" y="10899"/>
                  </a:lnTo>
                  <a:lnTo>
                    <a:pt x="6956" y="0"/>
                  </a:lnTo>
                  <a:lnTo>
                    <a:pt x="3600" y="10899"/>
                  </a:lnTo>
                  <a:close/>
                </a:path>
              </a:pathLst>
            </a:custGeom>
            <a:solidFill>
              <a:srgbClr val="CCFF3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96" name="利乏音谷"/>
            <p:cNvSpPr txBox="1"/>
            <p:nvPr/>
          </p:nvSpPr>
          <p:spPr>
            <a:xfrm>
              <a:off x="50482" y="444014"/>
              <a:ext cx="1072199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利乏音谷</a:t>
              </a:r>
            </a:p>
          </p:txBody>
        </p:sp>
      </p:grpSp>
      <p:sp>
        <p:nvSpPr>
          <p:cNvPr id="198" name="Circle"/>
          <p:cNvSpPr/>
          <p:nvPr/>
        </p:nvSpPr>
        <p:spPr>
          <a:xfrm>
            <a:off x="2843212" y="3802062"/>
            <a:ext cx="173038" cy="173038"/>
          </a:xfrm>
          <a:prstGeom prst="ellipse">
            <a:avLst/>
          </a:prstGeom>
          <a:solidFill>
            <a:srgbClr val="9900CC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199" name="Circle"/>
          <p:cNvSpPr/>
          <p:nvPr/>
        </p:nvSpPr>
        <p:spPr>
          <a:xfrm>
            <a:off x="1035050" y="4962525"/>
            <a:ext cx="173038" cy="173038"/>
          </a:xfrm>
          <a:prstGeom prst="ellipse">
            <a:avLst/>
          </a:prstGeom>
          <a:solidFill>
            <a:srgbClr val="9900CC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00" name="Circle"/>
          <p:cNvSpPr/>
          <p:nvPr/>
        </p:nvSpPr>
        <p:spPr>
          <a:xfrm>
            <a:off x="1747837" y="4097337"/>
            <a:ext cx="173038" cy="173038"/>
          </a:xfrm>
          <a:prstGeom prst="ellipse">
            <a:avLst/>
          </a:prstGeom>
          <a:solidFill>
            <a:srgbClr val="9900CC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01" name="Circle"/>
          <p:cNvSpPr/>
          <p:nvPr/>
        </p:nvSpPr>
        <p:spPr>
          <a:xfrm>
            <a:off x="427037" y="6243637"/>
            <a:ext cx="173038" cy="173038"/>
          </a:xfrm>
          <a:prstGeom prst="ellipse">
            <a:avLst/>
          </a:prstGeom>
          <a:solidFill>
            <a:srgbClr val="9900CC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grpSp>
        <p:nvGrpSpPr>
          <p:cNvPr id="204" name="Group"/>
          <p:cNvGrpSpPr/>
          <p:nvPr/>
        </p:nvGrpSpPr>
        <p:grpSpPr>
          <a:xfrm>
            <a:off x="604837" y="3819525"/>
            <a:ext cx="1119198" cy="427038"/>
            <a:chOff x="0" y="0"/>
            <a:chExt cx="1119197" cy="427037"/>
          </a:xfrm>
        </p:grpSpPr>
        <p:sp>
          <p:nvSpPr>
            <p:cNvPr id="202" name="Shape"/>
            <p:cNvSpPr/>
            <p:nvPr/>
          </p:nvSpPr>
          <p:spPr>
            <a:xfrm>
              <a:off x="0" y="0"/>
              <a:ext cx="1119198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7923" y="21600"/>
                  </a:lnTo>
                  <a:lnTo>
                    <a:pt x="17923" y="18000"/>
                  </a:lnTo>
                  <a:lnTo>
                    <a:pt x="21600" y="17826"/>
                  </a:lnTo>
                  <a:lnTo>
                    <a:pt x="17923" y="12600"/>
                  </a:lnTo>
                  <a:lnTo>
                    <a:pt x="17923" y="0"/>
                  </a:lnTo>
                  <a:lnTo>
                    <a:pt x="10455" y="0"/>
                  </a:lnTo>
                  <a:close/>
                </a:path>
              </a:pathLst>
            </a:custGeom>
            <a:solidFill>
              <a:srgbClr val="FFCC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03" name="亞實突"/>
            <p:cNvSpPr txBox="1"/>
            <p:nvPr/>
          </p:nvSpPr>
          <p:spPr>
            <a:xfrm>
              <a:off x="50482" y="9048"/>
              <a:ext cx="827724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亞實突</a:t>
              </a:r>
            </a:p>
          </p:txBody>
        </p:sp>
      </p:grpSp>
      <p:grpSp>
        <p:nvGrpSpPr>
          <p:cNvPr id="207" name="Group"/>
          <p:cNvGrpSpPr/>
          <p:nvPr/>
        </p:nvGrpSpPr>
        <p:grpSpPr>
          <a:xfrm>
            <a:off x="79375" y="4383087"/>
            <a:ext cx="1171575" cy="568317"/>
            <a:chOff x="0" y="0"/>
            <a:chExt cx="1171575" cy="568315"/>
          </a:xfrm>
        </p:grpSpPr>
        <p:sp>
          <p:nvSpPr>
            <p:cNvPr id="205" name="Shape"/>
            <p:cNvSpPr/>
            <p:nvPr/>
          </p:nvSpPr>
          <p:spPr>
            <a:xfrm>
              <a:off x="0" y="0"/>
              <a:ext cx="1171575" cy="568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6230"/>
                  </a:lnTo>
                  <a:lnTo>
                    <a:pt x="12600" y="16230"/>
                  </a:lnTo>
                  <a:lnTo>
                    <a:pt x="18410" y="21600"/>
                  </a:lnTo>
                  <a:lnTo>
                    <a:pt x="18000" y="16230"/>
                  </a:lnTo>
                  <a:lnTo>
                    <a:pt x="21600" y="16230"/>
                  </a:lnTo>
                  <a:lnTo>
                    <a:pt x="21600" y="0"/>
                  </a:lnTo>
                  <a:lnTo>
                    <a:pt x="12600" y="0"/>
                  </a:lnTo>
                  <a:close/>
                </a:path>
              </a:pathLst>
            </a:custGeom>
            <a:solidFill>
              <a:srgbClr val="FFCC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06" name="亞實基倫"/>
            <p:cNvSpPr txBox="1"/>
            <p:nvPr/>
          </p:nvSpPr>
          <p:spPr>
            <a:xfrm>
              <a:off x="50482" y="9048"/>
              <a:ext cx="107061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亞實基倫</a:t>
              </a:r>
            </a:p>
          </p:txBody>
        </p:sp>
      </p:grpSp>
      <p:grpSp>
        <p:nvGrpSpPr>
          <p:cNvPr id="210" name="Group"/>
          <p:cNvGrpSpPr/>
          <p:nvPr/>
        </p:nvGrpSpPr>
        <p:grpSpPr>
          <a:xfrm>
            <a:off x="115887" y="5683250"/>
            <a:ext cx="695326" cy="552441"/>
            <a:chOff x="0" y="0"/>
            <a:chExt cx="695325" cy="552440"/>
          </a:xfrm>
        </p:grpSpPr>
        <p:sp>
          <p:nvSpPr>
            <p:cNvPr id="208" name="Shape"/>
            <p:cNvSpPr/>
            <p:nvPr/>
          </p:nvSpPr>
          <p:spPr>
            <a:xfrm>
              <a:off x="0" y="0"/>
              <a:ext cx="695325" cy="552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6697"/>
                  </a:lnTo>
                  <a:lnTo>
                    <a:pt x="12600" y="16697"/>
                  </a:lnTo>
                  <a:lnTo>
                    <a:pt x="11638" y="21600"/>
                  </a:lnTo>
                  <a:lnTo>
                    <a:pt x="18000" y="16697"/>
                  </a:lnTo>
                  <a:lnTo>
                    <a:pt x="21600" y="16697"/>
                  </a:lnTo>
                  <a:lnTo>
                    <a:pt x="21600" y="0"/>
                  </a:lnTo>
                  <a:lnTo>
                    <a:pt x="12600" y="0"/>
                  </a:lnTo>
                  <a:close/>
                </a:path>
              </a:pathLst>
            </a:custGeom>
            <a:solidFill>
              <a:srgbClr val="FFCC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09" name="迦薩"/>
            <p:cNvSpPr txBox="1"/>
            <p:nvPr/>
          </p:nvSpPr>
          <p:spPr>
            <a:xfrm>
              <a:off x="50482" y="9048"/>
              <a:ext cx="59436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迦薩</a:t>
              </a:r>
            </a:p>
          </p:txBody>
        </p:sp>
      </p:grpSp>
      <p:sp>
        <p:nvSpPr>
          <p:cNvPr id="211" name="Line"/>
          <p:cNvSpPr/>
          <p:nvPr/>
        </p:nvSpPr>
        <p:spPr>
          <a:xfrm>
            <a:off x="2857500" y="4287837"/>
            <a:ext cx="2581275" cy="1054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2338" y="18867"/>
                  <a:pt x="10375" y="8848"/>
                  <a:pt x="13975" y="5237"/>
                </a:cubicBezTo>
                <a:cubicBezTo>
                  <a:pt x="17575" y="1627"/>
                  <a:pt x="20391" y="1106"/>
                  <a:pt x="21600" y="0"/>
                </a:cubicBezTo>
              </a:path>
            </a:pathLst>
          </a:custGeom>
          <a:ln w="57150">
            <a:solidFill>
              <a:srgbClr val="FFFF00"/>
            </a:solidFill>
            <a:prstDash val="sysDot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12" name="Circle"/>
          <p:cNvSpPr/>
          <p:nvPr/>
        </p:nvSpPr>
        <p:spPr>
          <a:xfrm>
            <a:off x="5638800" y="3981450"/>
            <a:ext cx="171450" cy="1778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13" name="非利士人聽見人膏大衛作以色列王，非利士眾人就上來尋索大衛；大衛聽見，就下到保障。…"/>
          <p:cNvSpPr txBox="1"/>
          <p:nvPr/>
        </p:nvSpPr>
        <p:spPr>
          <a:xfrm>
            <a:off x="960119" y="533400"/>
            <a:ext cx="7223761" cy="1626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非利士人聽見人膏大衛作以色列王，非利士眾人就上來尋索大衛；大衛聽見，就下到保障。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非利士人來了，布散在利乏音谷。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撒下</a:t>
            </a:r>
            <a:r>
              <a:rPr>
                <a:solidFill>
                  <a:srgbClr val="808080"/>
                </a:solidFill>
              </a:rPr>
              <a:t>5:17-18)</a:t>
            </a:r>
          </a:p>
        </p:txBody>
      </p:sp>
      <p:grpSp>
        <p:nvGrpSpPr>
          <p:cNvPr id="216" name="Group"/>
          <p:cNvGrpSpPr/>
          <p:nvPr/>
        </p:nvGrpSpPr>
        <p:grpSpPr>
          <a:xfrm>
            <a:off x="1706562" y="3448050"/>
            <a:ext cx="1133473" cy="427038"/>
            <a:chOff x="0" y="0"/>
            <a:chExt cx="1133471" cy="427037"/>
          </a:xfrm>
        </p:grpSpPr>
        <p:sp>
          <p:nvSpPr>
            <p:cNvPr id="214" name="Shape"/>
            <p:cNvSpPr/>
            <p:nvPr/>
          </p:nvSpPr>
          <p:spPr>
            <a:xfrm>
              <a:off x="0" y="0"/>
              <a:ext cx="1133472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7698" y="21600"/>
                  </a:lnTo>
                  <a:lnTo>
                    <a:pt x="17698" y="18000"/>
                  </a:lnTo>
                  <a:lnTo>
                    <a:pt x="21600" y="20155"/>
                  </a:lnTo>
                  <a:lnTo>
                    <a:pt x="17698" y="12600"/>
                  </a:lnTo>
                  <a:lnTo>
                    <a:pt x="17698" y="0"/>
                  </a:lnTo>
                  <a:lnTo>
                    <a:pt x="10324" y="0"/>
                  </a:lnTo>
                  <a:close/>
                </a:path>
              </a:pathLst>
            </a:custGeom>
            <a:solidFill>
              <a:srgbClr val="FFCC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15" name="以革倫"/>
            <p:cNvSpPr txBox="1"/>
            <p:nvPr/>
          </p:nvSpPr>
          <p:spPr>
            <a:xfrm>
              <a:off x="50482" y="9048"/>
              <a:ext cx="827724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以革倫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3" grpId="1"/>
      <p:bldP build="whole" bldLvl="1" animBg="1" rev="0" advAuto="0" spid="197" grpId="16"/>
      <p:bldP build="whole" bldLvl="1" animBg="1" rev="0" advAuto="0" spid="198" grpId="6"/>
      <p:bldP build="whole" bldLvl="1" animBg="1" rev="0" advAuto="0" spid="212" grpId="13"/>
      <p:bldP build="whole" bldLvl="1" animBg="1" rev="0" advAuto="0" spid="200" grpId="8"/>
      <p:bldP build="whole" bldLvl="1" animBg="1" rev="0" advAuto="0" spid="204" grpId="10"/>
      <p:bldP build="whole" bldLvl="1" animBg="1" rev="0" advAuto="0" spid="201" grpId="9"/>
      <p:bldP build="whole" bldLvl="1" animBg="1" rev="0" advAuto="0" spid="187" grpId="2"/>
      <p:bldP build="whole" bldLvl="1" animBg="1" rev="0" advAuto="0" spid="207" grpId="11"/>
      <p:bldP build="whole" bldLvl="1" animBg="1" rev="0" advAuto="0" spid="216" grpId="14"/>
      <p:bldP build="whole" bldLvl="1" animBg="1" rev="0" advAuto="0" spid="188" grpId="3"/>
      <p:bldP build="whole" bldLvl="1" animBg="1" rev="0" advAuto="0" spid="210" grpId="12"/>
      <p:bldP build="whole" bldLvl="1" animBg="1" rev="0" advAuto="0" spid="199" grpId="7"/>
      <p:bldP build="whole" bldLvl="1" animBg="1" rev="0" advAuto="0" spid="211" grpId="15"/>
      <p:bldP build="whole" bldLvl="1" animBg="1" rev="0" advAuto="0" spid="191" grpId="4"/>
      <p:bldP build="whole" bldLvl="1" animBg="1" rev="0" advAuto="0" spid="194" grpId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大衛求問耶和華說：「我可以上去攻打非利士人嗎？你將他們交在我手裡嗎？」…"/>
          <p:cNvSpPr txBox="1"/>
          <p:nvPr/>
        </p:nvSpPr>
        <p:spPr>
          <a:xfrm>
            <a:off x="960119" y="533400"/>
            <a:ext cx="7223761" cy="2129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大衛求問耶和華說：「我可以上去攻打非利士人嗎？你將他們交在我手裡嗎？」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耶和華說：「你可以上去，我必將非利士人交在你手裡。」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撒下</a:t>
            </a:r>
            <a:r>
              <a:rPr>
                <a:solidFill>
                  <a:srgbClr val="808080"/>
                </a:solidFill>
              </a:rPr>
              <a:t>5:19)</a:t>
            </a:r>
          </a:p>
        </p:txBody>
      </p:sp>
      <p:pic>
        <p:nvPicPr>
          <p:cNvPr id="219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0" t="40023" r="0" b="0"/>
          <a:stretch>
            <a:fillRect/>
          </a:stretch>
        </p:blipFill>
        <p:spPr>
          <a:xfrm>
            <a:off x="0" y="2741612"/>
            <a:ext cx="9144000" cy="410845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20" name="Circle"/>
          <p:cNvSpPr/>
          <p:nvPr/>
        </p:nvSpPr>
        <p:spPr>
          <a:xfrm>
            <a:off x="2676525" y="5302250"/>
            <a:ext cx="173038" cy="173038"/>
          </a:xfrm>
          <a:prstGeom prst="ellipse">
            <a:avLst/>
          </a:prstGeom>
          <a:solidFill>
            <a:srgbClr val="9900CC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grpSp>
        <p:nvGrpSpPr>
          <p:cNvPr id="223" name="Group"/>
          <p:cNvGrpSpPr/>
          <p:nvPr/>
        </p:nvGrpSpPr>
        <p:grpSpPr>
          <a:xfrm>
            <a:off x="1792287" y="4902200"/>
            <a:ext cx="876304" cy="427038"/>
            <a:chOff x="0" y="0"/>
            <a:chExt cx="876302" cy="427037"/>
          </a:xfrm>
        </p:grpSpPr>
        <p:sp>
          <p:nvSpPr>
            <p:cNvPr id="221" name="Shape"/>
            <p:cNvSpPr/>
            <p:nvPr/>
          </p:nvSpPr>
          <p:spPr>
            <a:xfrm>
              <a:off x="0" y="0"/>
              <a:ext cx="876303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7139" y="21600"/>
                  </a:lnTo>
                  <a:lnTo>
                    <a:pt x="17139" y="18000"/>
                  </a:lnTo>
                  <a:lnTo>
                    <a:pt x="21600" y="21520"/>
                  </a:lnTo>
                  <a:lnTo>
                    <a:pt x="17139" y="12600"/>
                  </a:lnTo>
                  <a:lnTo>
                    <a:pt x="17139" y="0"/>
                  </a:lnTo>
                  <a:lnTo>
                    <a:pt x="9998" y="0"/>
                  </a:lnTo>
                  <a:close/>
                </a:path>
              </a:pathLst>
            </a:custGeom>
            <a:solidFill>
              <a:srgbClr val="FFCC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22" name="迦特"/>
            <p:cNvSpPr txBox="1"/>
            <p:nvPr/>
          </p:nvSpPr>
          <p:spPr>
            <a:xfrm>
              <a:off x="50482" y="9048"/>
              <a:ext cx="59436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迦特</a:t>
              </a:r>
            </a:p>
          </p:txBody>
        </p:sp>
      </p:grpSp>
      <p:grpSp>
        <p:nvGrpSpPr>
          <p:cNvPr id="226" name="Group"/>
          <p:cNvGrpSpPr/>
          <p:nvPr/>
        </p:nvGrpSpPr>
        <p:grpSpPr>
          <a:xfrm>
            <a:off x="5835640" y="3590925"/>
            <a:ext cx="1457335" cy="455606"/>
            <a:chOff x="0" y="0"/>
            <a:chExt cx="1457334" cy="455605"/>
          </a:xfrm>
        </p:grpSpPr>
        <p:sp>
          <p:nvSpPr>
            <p:cNvPr id="224" name="Shape"/>
            <p:cNvSpPr/>
            <p:nvPr/>
          </p:nvSpPr>
          <p:spPr>
            <a:xfrm>
              <a:off x="0" y="0"/>
              <a:ext cx="1457335" cy="455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94" y="0"/>
                  </a:moveTo>
                  <a:lnTo>
                    <a:pt x="4494" y="11810"/>
                  </a:lnTo>
                  <a:lnTo>
                    <a:pt x="0" y="21600"/>
                  </a:lnTo>
                  <a:lnTo>
                    <a:pt x="4494" y="16871"/>
                  </a:lnTo>
                  <a:lnTo>
                    <a:pt x="4494" y="20246"/>
                  </a:lnTo>
                  <a:lnTo>
                    <a:pt x="21600" y="20246"/>
                  </a:lnTo>
                  <a:lnTo>
                    <a:pt x="21600" y="0"/>
                  </a:lnTo>
                  <a:lnTo>
                    <a:pt x="7345" y="0"/>
                  </a:lnTo>
                  <a:close/>
                </a:path>
              </a:pathLst>
            </a:custGeom>
            <a:solidFill>
              <a:srgbClr val="FFFF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25" name="耶路撒冷"/>
            <p:cNvSpPr txBox="1"/>
            <p:nvPr/>
          </p:nvSpPr>
          <p:spPr>
            <a:xfrm>
              <a:off x="353704" y="9048"/>
              <a:ext cx="1053148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耶路撒冷</a:t>
              </a:r>
            </a:p>
          </p:txBody>
        </p:sp>
      </p:grpSp>
      <p:grpSp>
        <p:nvGrpSpPr>
          <p:cNvPr id="229" name="Group"/>
          <p:cNvGrpSpPr/>
          <p:nvPr/>
        </p:nvGrpSpPr>
        <p:grpSpPr>
          <a:xfrm>
            <a:off x="5067300" y="4300547"/>
            <a:ext cx="1173163" cy="862004"/>
            <a:chOff x="0" y="0"/>
            <a:chExt cx="1173162" cy="862002"/>
          </a:xfrm>
        </p:grpSpPr>
        <p:sp>
          <p:nvSpPr>
            <p:cNvPr id="227" name="Shape"/>
            <p:cNvSpPr/>
            <p:nvPr/>
          </p:nvSpPr>
          <p:spPr>
            <a:xfrm>
              <a:off x="0" y="0"/>
              <a:ext cx="1173163" cy="86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9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0899"/>
                  </a:lnTo>
                  <a:lnTo>
                    <a:pt x="9000" y="10899"/>
                  </a:lnTo>
                  <a:lnTo>
                    <a:pt x="6956" y="0"/>
                  </a:lnTo>
                  <a:lnTo>
                    <a:pt x="3600" y="10899"/>
                  </a:lnTo>
                  <a:close/>
                </a:path>
              </a:pathLst>
            </a:custGeom>
            <a:solidFill>
              <a:srgbClr val="CCFF3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28" name="利乏音谷"/>
            <p:cNvSpPr txBox="1"/>
            <p:nvPr/>
          </p:nvSpPr>
          <p:spPr>
            <a:xfrm>
              <a:off x="50482" y="444014"/>
              <a:ext cx="1072199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利乏音谷</a:t>
              </a:r>
            </a:p>
          </p:txBody>
        </p:sp>
      </p:grpSp>
      <p:sp>
        <p:nvSpPr>
          <p:cNvPr id="230" name="Circle"/>
          <p:cNvSpPr/>
          <p:nvPr/>
        </p:nvSpPr>
        <p:spPr>
          <a:xfrm>
            <a:off x="2843212" y="3802062"/>
            <a:ext cx="173038" cy="173038"/>
          </a:xfrm>
          <a:prstGeom prst="ellipse">
            <a:avLst/>
          </a:prstGeom>
          <a:solidFill>
            <a:srgbClr val="9900CC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31" name="Circle"/>
          <p:cNvSpPr/>
          <p:nvPr/>
        </p:nvSpPr>
        <p:spPr>
          <a:xfrm>
            <a:off x="1035050" y="4962525"/>
            <a:ext cx="173038" cy="173038"/>
          </a:xfrm>
          <a:prstGeom prst="ellipse">
            <a:avLst/>
          </a:prstGeom>
          <a:solidFill>
            <a:srgbClr val="9900CC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32" name="Circle"/>
          <p:cNvSpPr/>
          <p:nvPr/>
        </p:nvSpPr>
        <p:spPr>
          <a:xfrm>
            <a:off x="1747837" y="4097337"/>
            <a:ext cx="173038" cy="173038"/>
          </a:xfrm>
          <a:prstGeom prst="ellipse">
            <a:avLst/>
          </a:prstGeom>
          <a:solidFill>
            <a:srgbClr val="9900CC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33" name="Circle"/>
          <p:cNvSpPr/>
          <p:nvPr/>
        </p:nvSpPr>
        <p:spPr>
          <a:xfrm>
            <a:off x="427037" y="6243637"/>
            <a:ext cx="173038" cy="173038"/>
          </a:xfrm>
          <a:prstGeom prst="ellipse">
            <a:avLst/>
          </a:prstGeom>
          <a:solidFill>
            <a:srgbClr val="9900CC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grpSp>
        <p:nvGrpSpPr>
          <p:cNvPr id="236" name="Group"/>
          <p:cNvGrpSpPr/>
          <p:nvPr/>
        </p:nvGrpSpPr>
        <p:grpSpPr>
          <a:xfrm>
            <a:off x="604837" y="3819525"/>
            <a:ext cx="1119198" cy="427038"/>
            <a:chOff x="0" y="0"/>
            <a:chExt cx="1119197" cy="427037"/>
          </a:xfrm>
        </p:grpSpPr>
        <p:sp>
          <p:nvSpPr>
            <p:cNvPr id="234" name="Shape"/>
            <p:cNvSpPr/>
            <p:nvPr/>
          </p:nvSpPr>
          <p:spPr>
            <a:xfrm>
              <a:off x="0" y="0"/>
              <a:ext cx="1119198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7923" y="21600"/>
                  </a:lnTo>
                  <a:lnTo>
                    <a:pt x="17923" y="18000"/>
                  </a:lnTo>
                  <a:lnTo>
                    <a:pt x="21600" y="17826"/>
                  </a:lnTo>
                  <a:lnTo>
                    <a:pt x="17923" y="12600"/>
                  </a:lnTo>
                  <a:lnTo>
                    <a:pt x="17923" y="0"/>
                  </a:lnTo>
                  <a:lnTo>
                    <a:pt x="10455" y="0"/>
                  </a:lnTo>
                  <a:close/>
                </a:path>
              </a:pathLst>
            </a:custGeom>
            <a:solidFill>
              <a:srgbClr val="FFCC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35" name="亞實突"/>
            <p:cNvSpPr txBox="1"/>
            <p:nvPr/>
          </p:nvSpPr>
          <p:spPr>
            <a:xfrm>
              <a:off x="50482" y="9048"/>
              <a:ext cx="827724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亞實突</a:t>
              </a:r>
            </a:p>
          </p:txBody>
        </p:sp>
      </p:grpSp>
      <p:grpSp>
        <p:nvGrpSpPr>
          <p:cNvPr id="239" name="Group"/>
          <p:cNvGrpSpPr/>
          <p:nvPr/>
        </p:nvGrpSpPr>
        <p:grpSpPr>
          <a:xfrm>
            <a:off x="79375" y="4383087"/>
            <a:ext cx="1171575" cy="568317"/>
            <a:chOff x="0" y="0"/>
            <a:chExt cx="1171575" cy="568315"/>
          </a:xfrm>
        </p:grpSpPr>
        <p:sp>
          <p:nvSpPr>
            <p:cNvPr id="237" name="Shape"/>
            <p:cNvSpPr/>
            <p:nvPr/>
          </p:nvSpPr>
          <p:spPr>
            <a:xfrm>
              <a:off x="0" y="0"/>
              <a:ext cx="1171575" cy="568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6230"/>
                  </a:lnTo>
                  <a:lnTo>
                    <a:pt x="12600" y="16230"/>
                  </a:lnTo>
                  <a:lnTo>
                    <a:pt x="18410" y="21600"/>
                  </a:lnTo>
                  <a:lnTo>
                    <a:pt x="18000" y="16230"/>
                  </a:lnTo>
                  <a:lnTo>
                    <a:pt x="21600" y="16230"/>
                  </a:lnTo>
                  <a:lnTo>
                    <a:pt x="21600" y="0"/>
                  </a:lnTo>
                  <a:lnTo>
                    <a:pt x="12600" y="0"/>
                  </a:lnTo>
                  <a:close/>
                </a:path>
              </a:pathLst>
            </a:custGeom>
            <a:solidFill>
              <a:srgbClr val="FFCC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38" name="亞實基倫"/>
            <p:cNvSpPr txBox="1"/>
            <p:nvPr/>
          </p:nvSpPr>
          <p:spPr>
            <a:xfrm>
              <a:off x="50482" y="9048"/>
              <a:ext cx="107061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亞實基倫</a:t>
              </a:r>
            </a:p>
          </p:txBody>
        </p:sp>
      </p:grpSp>
      <p:grpSp>
        <p:nvGrpSpPr>
          <p:cNvPr id="242" name="Group"/>
          <p:cNvGrpSpPr/>
          <p:nvPr/>
        </p:nvGrpSpPr>
        <p:grpSpPr>
          <a:xfrm>
            <a:off x="115887" y="5683250"/>
            <a:ext cx="695326" cy="552441"/>
            <a:chOff x="0" y="0"/>
            <a:chExt cx="695325" cy="552440"/>
          </a:xfrm>
        </p:grpSpPr>
        <p:sp>
          <p:nvSpPr>
            <p:cNvPr id="240" name="Shape"/>
            <p:cNvSpPr/>
            <p:nvPr/>
          </p:nvSpPr>
          <p:spPr>
            <a:xfrm>
              <a:off x="0" y="0"/>
              <a:ext cx="695325" cy="552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6697"/>
                  </a:lnTo>
                  <a:lnTo>
                    <a:pt x="12600" y="16697"/>
                  </a:lnTo>
                  <a:lnTo>
                    <a:pt x="11638" y="21600"/>
                  </a:lnTo>
                  <a:lnTo>
                    <a:pt x="18000" y="16697"/>
                  </a:lnTo>
                  <a:lnTo>
                    <a:pt x="21600" y="16697"/>
                  </a:lnTo>
                  <a:lnTo>
                    <a:pt x="21600" y="0"/>
                  </a:lnTo>
                  <a:lnTo>
                    <a:pt x="12600" y="0"/>
                  </a:lnTo>
                  <a:close/>
                </a:path>
              </a:pathLst>
            </a:custGeom>
            <a:solidFill>
              <a:srgbClr val="FFCC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41" name="迦薩"/>
            <p:cNvSpPr txBox="1"/>
            <p:nvPr/>
          </p:nvSpPr>
          <p:spPr>
            <a:xfrm>
              <a:off x="50482" y="9048"/>
              <a:ext cx="59436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迦薩</a:t>
              </a:r>
            </a:p>
          </p:txBody>
        </p:sp>
      </p:grpSp>
      <p:sp>
        <p:nvSpPr>
          <p:cNvPr id="243" name="Line"/>
          <p:cNvSpPr/>
          <p:nvPr/>
        </p:nvSpPr>
        <p:spPr>
          <a:xfrm>
            <a:off x="2857500" y="4287837"/>
            <a:ext cx="2581275" cy="1054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2338" y="18867"/>
                  <a:pt x="10375" y="8848"/>
                  <a:pt x="13975" y="5237"/>
                </a:cubicBezTo>
                <a:cubicBezTo>
                  <a:pt x="17575" y="1627"/>
                  <a:pt x="20391" y="1106"/>
                  <a:pt x="21600" y="0"/>
                </a:cubicBezTo>
              </a:path>
            </a:pathLst>
          </a:custGeom>
          <a:ln w="57150">
            <a:solidFill>
              <a:srgbClr val="FFFF00"/>
            </a:solidFill>
            <a:prstDash val="sysDot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44" name="Circle"/>
          <p:cNvSpPr/>
          <p:nvPr/>
        </p:nvSpPr>
        <p:spPr>
          <a:xfrm>
            <a:off x="5638800" y="3981450"/>
            <a:ext cx="171450" cy="1778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grpSp>
        <p:nvGrpSpPr>
          <p:cNvPr id="247" name="Group"/>
          <p:cNvGrpSpPr/>
          <p:nvPr/>
        </p:nvGrpSpPr>
        <p:grpSpPr>
          <a:xfrm>
            <a:off x="1706562" y="3448050"/>
            <a:ext cx="1133473" cy="427038"/>
            <a:chOff x="0" y="0"/>
            <a:chExt cx="1133471" cy="427037"/>
          </a:xfrm>
        </p:grpSpPr>
        <p:sp>
          <p:nvSpPr>
            <p:cNvPr id="245" name="Shape"/>
            <p:cNvSpPr/>
            <p:nvPr/>
          </p:nvSpPr>
          <p:spPr>
            <a:xfrm>
              <a:off x="0" y="0"/>
              <a:ext cx="1133472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7698" y="21600"/>
                  </a:lnTo>
                  <a:lnTo>
                    <a:pt x="17698" y="18000"/>
                  </a:lnTo>
                  <a:lnTo>
                    <a:pt x="21600" y="20155"/>
                  </a:lnTo>
                  <a:lnTo>
                    <a:pt x="17698" y="12600"/>
                  </a:lnTo>
                  <a:lnTo>
                    <a:pt x="17698" y="0"/>
                  </a:lnTo>
                  <a:lnTo>
                    <a:pt x="10324" y="0"/>
                  </a:lnTo>
                  <a:close/>
                </a:path>
              </a:pathLst>
            </a:custGeom>
            <a:solidFill>
              <a:srgbClr val="FFCC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46" name="以革倫"/>
            <p:cNvSpPr txBox="1"/>
            <p:nvPr/>
          </p:nvSpPr>
          <p:spPr>
            <a:xfrm>
              <a:off x="50482" y="9048"/>
              <a:ext cx="827724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以革倫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0" t="45446" r="0" b="0"/>
          <a:stretch>
            <a:fillRect/>
          </a:stretch>
        </p:blipFill>
        <p:spPr>
          <a:xfrm>
            <a:off x="0" y="3113087"/>
            <a:ext cx="9144000" cy="373697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50" name="Circle"/>
          <p:cNvSpPr/>
          <p:nvPr/>
        </p:nvSpPr>
        <p:spPr>
          <a:xfrm>
            <a:off x="2676525" y="5302250"/>
            <a:ext cx="173038" cy="173038"/>
          </a:xfrm>
          <a:prstGeom prst="ellipse">
            <a:avLst/>
          </a:prstGeom>
          <a:solidFill>
            <a:srgbClr val="9900CC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grpSp>
        <p:nvGrpSpPr>
          <p:cNvPr id="253" name="Group"/>
          <p:cNvGrpSpPr/>
          <p:nvPr/>
        </p:nvGrpSpPr>
        <p:grpSpPr>
          <a:xfrm>
            <a:off x="1792287" y="4902200"/>
            <a:ext cx="876304" cy="427038"/>
            <a:chOff x="0" y="0"/>
            <a:chExt cx="876302" cy="427037"/>
          </a:xfrm>
        </p:grpSpPr>
        <p:sp>
          <p:nvSpPr>
            <p:cNvPr id="251" name="Shape"/>
            <p:cNvSpPr/>
            <p:nvPr/>
          </p:nvSpPr>
          <p:spPr>
            <a:xfrm>
              <a:off x="0" y="0"/>
              <a:ext cx="876303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7139" y="21600"/>
                  </a:lnTo>
                  <a:lnTo>
                    <a:pt x="17139" y="18000"/>
                  </a:lnTo>
                  <a:lnTo>
                    <a:pt x="21600" y="21520"/>
                  </a:lnTo>
                  <a:lnTo>
                    <a:pt x="17139" y="12600"/>
                  </a:lnTo>
                  <a:lnTo>
                    <a:pt x="17139" y="0"/>
                  </a:lnTo>
                  <a:lnTo>
                    <a:pt x="9998" y="0"/>
                  </a:lnTo>
                  <a:close/>
                </a:path>
              </a:pathLst>
            </a:custGeom>
            <a:solidFill>
              <a:srgbClr val="FFCC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52" name="迦特"/>
            <p:cNvSpPr txBox="1"/>
            <p:nvPr/>
          </p:nvSpPr>
          <p:spPr>
            <a:xfrm>
              <a:off x="50482" y="9048"/>
              <a:ext cx="59436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迦特</a:t>
              </a:r>
            </a:p>
          </p:txBody>
        </p:sp>
      </p:grpSp>
      <p:grpSp>
        <p:nvGrpSpPr>
          <p:cNvPr id="256" name="Group"/>
          <p:cNvGrpSpPr/>
          <p:nvPr/>
        </p:nvGrpSpPr>
        <p:grpSpPr>
          <a:xfrm>
            <a:off x="5835640" y="3590925"/>
            <a:ext cx="1457335" cy="455606"/>
            <a:chOff x="0" y="0"/>
            <a:chExt cx="1457334" cy="455605"/>
          </a:xfrm>
        </p:grpSpPr>
        <p:sp>
          <p:nvSpPr>
            <p:cNvPr id="254" name="Shape"/>
            <p:cNvSpPr/>
            <p:nvPr/>
          </p:nvSpPr>
          <p:spPr>
            <a:xfrm>
              <a:off x="0" y="0"/>
              <a:ext cx="1457335" cy="455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94" y="0"/>
                  </a:moveTo>
                  <a:lnTo>
                    <a:pt x="4494" y="11810"/>
                  </a:lnTo>
                  <a:lnTo>
                    <a:pt x="0" y="21600"/>
                  </a:lnTo>
                  <a:lnTo>
                    <a:pt x="4494" y="16871"/>
                  </a:lnTo>
                  <a:lnTo>
                    <a:pt x="4494" y="20246"/>
                  </a:lnTo>
                  <a:lnTo>
                    <a:pt x="21600" y="20246"/>
                  </a:lnTo>
                  <a:lnTo>
                    <a:pt x="21600" y="0"/>
                  </a:lnTo>
                  <a:lnTo>
                    <a:pt x="7345" y="0"/>
                  </a:lnTo>
                  <a:close/>
                </a:path>
              </a:pathLst>
            </a:custGeom>
            <a:solidFill>
              <a:srgbClr val="FFFF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55" name="耶路撒冷"/>
            <p:cNvSpPr txBox="1"/>
            <p:nvPr/>
          </p:nvSpPr>
          <p:spPr>
            <a:xfrm>
              <a:off x="353704" y="9048"/>
              <a:ext cx="1053148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耶路撒冷</a:t>
              </a:r>
            </a:p>
          </p:txBody>
        </p:sp>
      </p:grpSp>
      <p:grpSp>
        <p:nvGrpSpPr>
          <p:cNvPr id="259" name="Group"/>
          <p:cNvGrpSpPr/>
          <p:nvPr/>
        </p:nvGrpSpPr>
        <p:grpSpPr>
          <a:xfrm>
            <a:off x="5067300" y="4300547"/>
            <a:ext cx="1173163" cy="862004"/>
            <a:chOff x="0" y="0"/>
            <a:chExt cx="1173162" cy="862002"/>
          </a:xfrm>
        </p:grpSpPr>
        <p:sp>
          <p:nvSpPr>
            <p:cNvPr id="257" name="Shape"/>
            <p:cNvSpPr/>
            <p:nvPr/>
          </p:nvSpPr>
          <p:spPr>
            <a:xfrm>
              <a:off x="0" y="0"/>
              <a:ext cx="1173163" cy="86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9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0899"/>
                  </a:lnTo>
                  <a:lnTo>
                    <a:pt x="9000" y="10899"/>
                  </a:lnTo>
                  <a:lnTo>
                    <a:pt x="6956" y="0"/>
                  </a:lnTo>
                  <a:lnTo>
                    <a:pt x="3600" y="10899"/>
                  </a:lnTo>
                  <a:close/>
                </a:path>
              </a:pathLst>
            </a:custGeom>
            <a:solidFill>
              <a:srgbClr val="CCFF3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58" name="利乏音谷"/>
            <p:cNvSpPr txBox="1"/>
            <p:nvPr/>
          </p:nvSpPr>
          <p:spPr>
            <a:xfrm>
              <a:off x="50482" y="444014"/>
              <a:ext cx="1072199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利乏音谷</a:t>
              </a:r>
            </a:p>
          </p:txBody>
        </p:sp>
      </p:grpSp>
      <p:sp>
        <p:nvSpPr>
          <p:cNvPr id="260" name="Circle"/>
          <p:cNvSpPr/>
          <p:nvPr/>
        </p:nvSpPr>
        <p:spPr>
          <a:xfrm>
            <a:off x="2843212" y="3802062"/>
            <a:ext cx="173038" cy="173038"/>
          </a:xfrm>
          <a:prstGeom prst="ellipse">
            <a:avLst/>
          </a:prstGeom>
          <a:solidFill>
            <a:srgbClr val="9900CC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61" name="Circle"/>
          <p:cNvSpPr/>
          <p:nvPr/>
        </p:nvSpPr>
        <p:spPr>
          <a:xfrm>
            <a:off x="1035050" y="4962525"/>
            <a:ext cx="173038" cy="173038"/>
          </a:xfrm>
          <a:prstGeom prst="ellipse">
            <a:avLst/>
          </a:prstGeom>
          <a:solidFill>
            <a:srgbClr val="9900CC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62" name="Circle"/>
          <p:cNvSpPr/>
          <p:nvPr/>
        </p:nvSpPr>
        <p:spPr>
          <a:xfrm>
            <a:off x="1747837" y="4097337"/>
            <a:ext cx="173038" cy="173038"/>
          </a:xfrm>
          <a:prstGeom prst="ellipse">
            <a:avLst/>
          </a:prstGeom>
          <a:solidFill>
            <a:srgbClr val="9900CC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63" name="Circle"/>
          <p:cNvSpPr/>
          <p:nvPr/>
        </p:nvSpPr>
        <p:spPr>
          <a:xfrm>
            <a:off x="427037" y="6243637"/>
            <a:ext cx="173038" cy="173038"/>
          </a:xfrm>
          <a:prstGeom prst="ellipse">
            <a:avLst/>
          </a:prstGeom>
          <a:solidFill>
            <a:srgbClr val="9900CC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grpSp>
        <p:nvGrpSpPr>
          <p:cNvPr id="266" name="Group"/>
          <p:cNvGrpSpPr/>
          <p:nvPr/>
        </p:nvGrpSpPr>
        <p:grpSpPr>
          <a:xfrm>
            <a:off x="604837" y="3819525"/>
            <a:ext cx="1119198" cy="427038"/>
            <a:chOff x="0" y="0"/>
            <a:chExt cx="1119197" cy="427037"/>
          </a:xfrm>
        </p:grpSpPr>
        <p:sp>
          <p:nvSpPr>
            <p:cNvPr id="264" name="Shape"/>
            <p:cNvSpPr/>
            <p:nvPr/>
          </p:nvSpPr>
          <p:spPr>
            <a:xfrm>
              <a:off x="0" y="0"/>
              <a:ext cx="1119198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7923" y="21600"/>
                  </a:lnTo>
                  <a:lnTo>
                    <a:pt x="17923" y="18000"/>
                  </a:lnTo>
                  <a:lnTo>
                    <a:pt x="21600" y="17826"/>
                  </a:lnTo>
                  <a:lnTo>
                    <a:pt x="17923" y="12600"/>
                  </a:lnTo>
                  <a:lnTo>
                    <a:pt x="17923" y="0"/>
                  </a:lnTo>
                  <a:lnTo>
                    <a:pt x="10455" y="0"/>
                  </a:lnTo>
                  <a:close/>
                </a:path>
              </a:pathLst>
            </a:custGeom>
            <a:solidFill>
              <a:srgbClr val="FFCC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65" name="亞實突"/>
            <p:cNvSpPr txBox="1"/>
            <p:nvPr/>
          </p:nvSpPr>
          <p:spPr>
            <a:xfrm>
              <a:off x="50482" y="9048"/>
              <a:ext cx="827724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亞實突</a:t>
              </a:r>
            </a:p>
          </p:txBody>
        </p:sp>
      </p:grpSp>
      <p:grpSp>
        <p:nvGrpSpPr>
          <p:cNvPr id="269" name="Group"/>
          <p:cNvGrpSpPr/>
          <p:nvPr/>
        </p:nvGrpSpPr>
        <p:grpSpPr>
          <a:xfrm>
            <a:off x="79375" y="4383087"/>
            <a:ext cx="1171575" cy="568317"/>
            <a:chOff x="0" y="0"/>
            <a:chExt cx="1171575" cy="568315"/>
          </a:xfrm>
        </p:grpSpPr>
        <p:sp>
          <p:nvSpPr>
            <p:cNvPr id="267" name="Shape"/>
            <p:cNvSpPr/>
            <p:nvPr/>
          </p:nvSpPr>
          <p:spPr>
            <a:xfrm>
              <a:off x="0" y="0"/>
              <a:ext cx="1171575" cy="568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6230"/>
                  </a:lnTo>
                  <a:lnTo>
                    <a:pt x="12600" y="16230"/>
                  </a:lnTo>
                  <a:lnTo>
                    <a:pt x="18410" y="21600"/>
                  </a:lnTo>
                  <a:lnTo>
                    <a:pt x="18000" y="16230"/>
                  </a:lnTo>
                  <a:lnTo>
                    <a:pt x="21600" y="16230"/>
                  </a:lnTo>
                  <a:lnTo>
                    <a:pt x="21600" y="0"/>
                  </a:lnTo>
                  <a:lnTo>
                    <a:pt x="12600" y="0"/>
                  </a:lnTo>
                  <a:close/>
                </a:path>
              </a:pathLst>
            </a:custGeom>
            <a:solidFill>
              <a:srgbClr val="FFCC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68" name="亞實基倫"/>
            <p:cNvSpPr txBox="1"/>
            <p:nvPr/>
          </p:nvSpPr>
          <p:spPr>
            <a:xfrm>
              <a:off x="50482" y="9048"/>
              <a:ext cx="107061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亞實基倫</a:t>
              </a:r>
            </a:p>
          </p:txBody>
        </p:sp>
      </p:grpSp>
      <p:grpSp>
        <p:nvGrpSpPr>
          <p:cNvPr id="272" name="Group"/>
          <p:cNvGrpSpPr/>
          <p:nvPr/>
        </p:nvGrpSpPr>
        <p:grpSpPr>
          <a:xfrm>
            <a:off x="115887" y="5683250"/>
            <a:ext cx="695326" cy="552441"/>
            <a:chOff x="0" y="0"/>
            <a:chExt cx="695325" cy="552440"/>
          </a:xfrm>
        </p:grpSpPr>
        <p:sp>
          <p:nvSpPr>
            <p:cNvPr id="270" name="Shape"/>
            <p:cNvSpPr/>
            <p:nvPr/>
          </p:nvSpPr>
          <p:spPr>
            <a:xfrm>
              <a:off x="0" y="0"/>
              <a:ext cx="695325" cy="552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6697"/>
                  </a:lnTo>
                  <a:lnTo>
                    <a:pt x="12600" y="16697"/>
                  </a:lnTo>
                  <a:lnTo>
                    <a:pt x="11638" y="21600"/>
                  </a:lnTo>
                  <a:lnTo>
                    <a:pt x="18000" y="16697"/>
                  </a:lnTo>
                  <a:lnTo>
                    <a:pt x="21600" y="16697"/>
                  </a:lnTo>
                  <a:lnTo>
                    <a:pt x="21600" y="0"/>
                  </a:lnTo>
                  <a:lnTo>
                    <a:pt x="12600" y="0"/>
                  </a:lnTo>
                  <a:close/>
                </a:path>
              </a:pathLst>
            </a:custGeom>
            <a:solidFill>
              <a:srgbClr val="FFCC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71" name="迦薩"/>
            <p:cNvSpPr txBox="1"/>
            <p:nvPr/>
          </p:nvSpPr>
          <p:spPr>
            <a:xfrm>
              <a:off x="50482" y="9048"/>
              <a:ext cx="59436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迦薩</a:t>
              </a:r>
            </a:p>
          </p:txBody>
        </p:sp>
      </p:grpSp>
      <p:sp>
        <p:nvSpPr>
          <p:cNvPr id="273" name="Line"/>
          <p:cNvSpPr/>
          <p:nvPr/>
        </p:nvSpPr>
        <p:spPr>
          <a:xfrm>
            <a:off x="2857500" y="4287837"/>
            <a:ext cx="2581275" cy="1054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2338" y="18867"/>
                  <a:pt x="10375" y="8848"/>
                  <a:pt x="13975" y="5237"/>
                </a:cubicBezTo>
                <a:cubicBezTo>
                  <a:pt x="17575" y="1627"/>
                  <a:pt x="20391" y="1106"/>
                  <a:pt x="21600" y="0"/>
                </a:cubicBezTo>
              </a:path>
            </a:pathLst>
          </a:custGeom>
          <a:ln w="57150">
            <a:solidFill>
              <a:srgbClr val="FFFF00"/>
            </a:solidFill>
            <a:prstDash val="sysDot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74" name="Line"/>
          <p:cNvSpPr/>
          <p:nvPr/>
        </p:nvSpPr>
        <p:spPr>
          <a:xfrm>
            <a:off x="5459412" y="4119562"/>
            <a:ext cx="206376" cy="160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8609" y="4277"/>
                  <a:pt x="15618" y="8768"/>
                  <a:pt x="11963" y="12404"/>
                </a:cubicBezTo>
                <a:cubicBezTo>
                  <a:pt x="8308" y="16040"/>
                  <a:pt x="4154" y="18820"/>
                  <a:pt x="0" y="21600"/>
                </a:cubicBezTo>
              </a:path>
            </a:pathLst>
          </a:custGeom>
          <a:ln w="38100">
            <a:solidFill>
              <a:srgbClr val="FF0000"/>
            </a:solidFill>
            <a:prstDash val="sysDot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75" name="Circle"/>
          <p:cNvSpPr/>
          <p:nvPr/>
        </p:nvSpPr>
        <p:spPr>
          <a:xfrm>
            <a:off x="5638800" y="3981450"/>
            <a:ext cx="171450" cy="1778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76" name="Line"/>
          <p:cNvSpPr/>
          <p:nvPr/>
        </p:nvSpPr>
        <p:spPr>
          <a:xfrm>
            <a:off x="4987925" y="4140200"/>
            <a:ext cx="420688" cy="109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12552" y="6887"/>
                </a:lnTo>
                <a:lnTo>
                  <a:pt x="0" y="0"/>
                </a:lnTo>
              </a:path>
            </a:pathLst>
          </a:custGeom>
          <a:ln w="38100">
            <a:solidFill>
              <a:srgbClr val="FFFF00">
                <a:alpha val="70195"/>
              </a:srgbClr>
            </a:solidFill>
            <a:prstDash val="sysDot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77" name="Line"/>
          <p:cNvSpPr/>
          <p:nvPr/>
        </p:nvSpPr>
        <p:spPr>
          <a:xfrm flipH="1">
            <a:off x="5108575" y="4317999"/>
            <a:ext cx="342901" cy="357189"/>
          </a:xfrm>
          <a:prstGeom prst="line">
            <a:avLst/>
          </a:prstGeom>
          <a:ln w="38100">
            <a:solidFill>
              <a:srgbClr val="FFFF00">
                <a:alpha val="70195"/>
              </a:srgbClr>
            </a:solidFill>
            <a:prstDash val="sysDot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78" name="大衛來到巴力毘拉心，在那裡擊殺非利士人，說：「耶和華在我面前沖破敵人，如同水沖去一般。」因此稱那地方為巴力毘拉心(沖破的主)。…"/>
          <p:cNvSpPr txBox="1"/>
          <p:nvPr/>
        </p:nvSpPr>
        <p:spPr>
          <a:xfrm>
            <a:off x="960119" y="533400"/>
            <a:ext cx="7223761" cy="2631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大衛來到巴力毘拉心，在那裡擊殺非利士人，說：「耶和華在我面前沖破敵人，如同水沖去一般。」因此稱那地方為巴力毘拉心</a:t>
            </a:r>
            <a:r>
              <a:rPr>
                <a:solidFill>
                  <a:srgbClr val="996633"/>
                </a:solidFill>
              </a:rPr>
              <a:t>(</a:t>
            </a:r>
            <a:r>
              <a:rPr>
                <a:solidFill>
                  <a:srgbClr val="996633"/>
                </a:solidFill>
              </a:rPr>
              <a:t>沖破的主</a:t>
            </a:r>
            <a:r>
              <a:rPr>
                <a:solidFill>
                  <a:srgbClr val="996633"/>
                </a:solidFill>
              </a:rPr>
              <a:t>)</a:t>
            </a:r>
            <a:r>
              <a:t>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非利士人將偶像撇在那裡，大衛和跟隨他的人拿去了。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撒下</a:t>
            </a:r>
            <a:r>
              <a:rPr>
                <a:solidFill>
                  <a:srgbClr val="808080"/>
                </a:solidFill>
              </a:rPr>
              <a:t>5:20-21)</a:t>
            </a:r>
          </a:p>
        </p:txBody>
      </p:sp>
      <p:grpSp>
        <p:nvGrpSpPr>
          <p:cNvPr id="281" name="Group"/>
          <p:cNvGrpSpPr/>
          <p:nvPr/>
        </p:nvGrpSpPr>
        <p:grpSpPr>
          <a:xfrm>
            <a:off x="1706562" y="3448050"/>
            <a:ext cx="1133473" cy="427038"/>
            <a:chOff x="0" y="0"/>
            <a:chExt cx="1133471" cy="427037"/>
          </a:xfrm>
        </p:grpSpPr>
        <p:sp>
          <p:nvSpPr>
            <p:cNvPr id="279" name="Shape"/>
            <p:cNvSpPr/>
            <p:nvPr/>
          </p:nvSpPr>
          <p:spPr>
            <a:xfrm>
              <a:off x="0" y="0"/>
              <a:ext cx="1133472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7698" y="21600"/>
                  </a:lnTo>
                  <a:lnTo>
                    <a:pt x="17698" y="18000"/>
                  </a:lnTo>
                  <a:lnTo>
                    <a:pt x="21600" y="20155"/>
                  </a:lnTo>
                  <a:lnTo>
                    <a:pt x="17698" y="12600"/>
                  </a:lnTo>
                  <a:lnTo>
                    <a:pt x="17698" y="0"/>
                  </a:lnTo>
                  <a:lnTo>
                    <a:pt x="10324" y="0"/>
                  </a:lnTo>
                  <a:close/>
                </a:path>
              </a:pathLst>
            </a:custGeom>
            <a:solidFill>
              <a:srgbClr val="FFCC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80" name="以革倫"/>
            <p:cNvSpPr txBox="1"/>
            <p:nvPr/>
          </p:nvSpPr>
          <p:spPr>
            <a:xfrm>
              <a:off x="50482" y="9048"/>
              <a:ext cx="827724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以革倫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2" presetID="18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Class="entr" nodeType="afterEffect" presetSubtype="12" presetID="18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7" grpId="4"/>
      <p:bldP build="p" bldLvl="5" animBg="1" rev="0" advAuto="0" spid="278" grpId="1"/>
      <p:bldP build="whole" bldLvl="1" animBg="1" rev="0" advAuto="0" spid="274" grpId="2"/>
      <p:bldP build="whole" bldLvl="1" animBg="1" rev="0" advAuto="0" spid="276" grpId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0" t="45446" r="0" b="0"/>
          <a:stretch>
            <a:fillRect/>
          </a:stretch>
        </p:blipFill>
        <p:spPr>
          <a:xfrm>
            <a:off x="0" y="3113087"/>
            <a:ext cx="9144000" cy="373697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84" name="Line"/>
          <p:cNvSpPr/>
          <p:nvPr/>
        </p:nvSpPr>
        <p:spPr>
          <a:xfrm>
            <a:off x="2847975" y="4286250"/>
            <a:ext cx="2590800" cy="1055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2303" y="18904"/>
                  <a:pt x="10403" y="8835"/>
                  <a:pt x="14003" y="5229"/>
                </a:cubicBezTo>
                <a:cubicBezTo>
                  <a:pt x="17603" y="1624"/>
                  <a:pt x="20396" y="1104"/>
                  <a:pt x="21600" y="0"/>
                </a:cubicBezTo>
              </a:path>
            </a:pathLst>
          </a:custGeom>
          <a:ln w="57150">
            <a:solidFill>
              <a:srgbClr val="FFFF00"/>
            </a:solidFill>
            <a:prstDash val="sysDot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85" name="Circle"/>
          <p:cNvSpPr/>
          <p:nvPr/>
        </p:nvSpPr>
        <p:spPr>
          <a:xfrm>
            <a:off x="5638800" y="3979862"/>
            <a:ext cx="171450" cy="177801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grpSp>
        <p:nvGrpSpPr>
          <p:cNvPr id="288" name="Group"/>
          <p:cNvGrpSpPr/>
          <p:nvPr/>
        </p:nvGrpSpPr>
        <p:grpSpPr>
          <a:xfrm>
            <a:off x="5835640" y="3590925"/>
            <a:ext cx="1457335" cy="455606"/>
            <a:chOff x="0" y="0"/>
            <a:chExt cx="1457334" cy="455605"/>
          </a:xfrm>
        </p:grpSpPr>
        <p:sp>
          <p:nvSpPr>
            <p:cNvPr id="286" name="Shape"/>
            <p:cNvSpPr/>
            <p:nvPr/>
          </p:nvSpPr>
          <p:spPr>
            <a:xfrm>
              <a:off x="0" y="0"/>
              <a:ext cx="1457335" cy="455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94" y="0"/>
                  </a:moveTo>
                  <a:lnTo>
                    <a:pt x="4494" y="11810"/>
                  </a:lnTo>
                  <a:lnTo>
                    <a:pt x="0" y="21600"/>
                  </a:lnTo>
                  <a:lnTo>
                    <a:pt x="4494" y="16871"/>
                  </a:lnTo>
                  <a:lnTo>
                    <a:pt x="4494" y="20246"/>
                  </a:lnTo>
                  <a:lnTo>
                    <a:pt x="21600" y="20246"/>
                  </a:lnTo>
                  <a:lnTo>
                    <a:pt x="21600" y="0"/>
                  </a:lnTo>
                  <a:lnTo>
                    <a:pt x="7345" y="0"/>
                  </a:lnTo>
                  <a:close/>
                </a:path>
              </a:pathLst>
            </a:custGeom>
            <a:solidFill>
              <a:srgbClr val="FFFF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87" name="耶路撒冷"/>
            <p:cNvSpPr txBox="1"/>
            <p:nvPr/>
          </p:nvSpPr>
          <p:spPr>
            <a:xfrm>
              <a:off x="353704" y="9048"/>
              <a:ext cx="1053148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耶路撒冷</a:t>
              </a:r>
            </a:p>
          </p:txBody>
        </p:sp>
      </p:grpSp>
      <p:sp>
        <p:nvSpPr>
          <p:cNvPr id="289" name="Circle"/>
          <p:cNvSpPr/>
          <p:nvPr/>
        </p:nvSpPr>
        <p:spPr>
          <a:xfrm>
            <a:off x="2676525" y="5302250"/>
            <a:ext cx="173038" cy="173038"/>
          </a:xfrm>
          <a:prstGeom prst="ellipse">
            <a:avLst/>
          </a:prstGeom>
          <a:solidFill>
            <a:srgbClr val="9900CC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grpSp>
        <p:nvGrpSpPr>
          <p:cNvPr id="292" name="Group"/>
          <p:cNvGrpSpPr/>
          <p:nvPr/>
        </p:nvGrpSpPr>
        <p:grpSpPr>
          <a:xfrm>
            <a:off x="1792287" y="4902200"/>
            <a:ext cx="876304" cy="427038"/>
            <a:chOff x="0" y="0"/>
            <a:chExt cx="876302" cy="427037"/>
          </a:xfrm>
        </p:grpSpPr>
        <p:sp>
          <p:nvSpPr>
            <p:cNvPr id="290" name="Shape"/>
            <p:cNvSpPr/>
            <p:nvPr/>
          </p:nvSpPr>
          <p:spPr>
            <a:xfrm>
              <a:off x="0" y="0"/>
              <a:ext cx="876303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7139" y="21600"/>
                  </a:lnTo>
                  <a:lnTo>
                    <a:pt x="17139" y="18000"/>
                  </a:lnTo>
                  <a:lnTo>
                    <a:pt x="21600" y="21520"/>
                  </a:lnTo>
                  <a:lnTo>
                    <a:pt x="17139" y="12600"/>
                  </a:lnTo>
                  <a:lnTo>
                    <a:pt x="17139" y="0"/>
                  </a:lnTo>
                  <a:lnTo>
                    <a:pt x="9998" y="0"/>
                  </a:lnTo>
                  <a:close/>
                </a:path>
              </a:pathLst>
            </a:custGeom>
            <a:solidFill>
              <a:srgbClr val="FFCC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91" name="迦特"/>
            <p:cNvSpPr txBox="1"/>
            <p:nvPr/>
          </p:nvSpPr>
          <p:spPr>
            <a:xfrm>
              <a:off x="50482" y="9048"/>
              <a:ext cx="59436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迦特</a:t>
              </a:r>
            </a:p>
          </p:txBody>
        </p:sp>
      </p:grpSp>
      <p:sp>
        <p:nvSpPr>
          <p:cNvPr id="293" name="Circle"/>
          <p:cNvSpPr/>
          <p:nvPr/>
        </p:nvSpPr>
        <p:spPr>
          <a:xfrm>
            <a:off x="1035050" y="4962525"/>
            <a:ext cx="173038" cy="173038"/>
          </a:xfrm>
          <a:prstGeom prst="ellipse">
            <a:avLst/>
          </a:prstGeom>
          <a:solidFill>
            <a:srgbClr val="9900CC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94" name="Circle"/>
          <p:cNvSpPr/>
          <p:nvPr/>
        </p:nvSpPr>
        <p:spPr>
          <a:xfrm>
            <a:off x="1747837" y="4097337"/>
            <a:ext cx="173038" cy="173038"/>
          </a:xfrm>
          <a:prstGeom prst="ellipse">
            <a:avLst/>
          </a:prstGeom>
          <a:solidFill>
            <a:srgbClr val="9900CC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95" name="Circle"/>
          <p:cNvSpPr/>
          <p:nvPr/>
        </p:nvSpPr>
        <p:spPr>
          <a:xfrm>
            <a:off x="427037" y="6243637"/>
            <a:ext cx="173038" cy="173038"/>
          </a:xfrm>
          <a:prstGeom prst="ellipse">
            <a:avLst/>
          </a:prstGeom>
          <a:solidFill>
            <a:srgbClr val="9900CC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grpSp>
        <p:nvGrpSpPr>
          <p:cNvPr id="298" name="Group"/>
          <p:cNvGrpSpPr/>
          <p:nvPr/>
        </p:nvGrpSpPr>
        <p:grpSpPr>
          <a:xfrm>
            <a:off x="604837" y="3819525"/>
            <a:ext cx="1119198" cy="427038"/>
            <a:chOff x="0" y="0"/>
            <a:chExt cx="1119197" cy="427037"/>
          </a:xfrm>
        </p:grpSpPr>
        <p:sp>
          <p:nvSpPr>
            <p:cNvPr id="296" name="Shape"/>
            <p:cNvSpPr/>
            <p:nvPr/>
          </p:nvSpPr>
          <p:spPr>
            <a:xfrm>
              <a:off x="0" y="0"/>
              <a:ext cx="1119198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7923" y="21600"/>
                  </a:lnTo>
                  <a:lnTo>
                    <a:pt x="17923" y="18000"/>
                  </a:lnTo>
                  <a:lnTo>
                    <a:pt x="21600" y="17826"/>
                  </a:lnTo>
                  <a:lnTo>
                    <a:pt x="17923" y="12600"/>
                  </a:lnTo>
                  <a:lnTo>
                    <a:pt x="17923" y="0"/>
                  </a:lnTo>
                  <a:lnTo>
                    <a:pt x="10455" y="0"/>
                  </a:lnTo>
                  <a:close/>
                </a:path>
              </a:pathLst>
            </a:custGeom>
            <a:solidFill>
              <a:srgbClr val="FFCC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97" name="亞實突"/>
            <p:cNvSpPr txBox="1"/>
            <p:nvPr/>
          </p:nvSpPr>
          <p:spPr>
            <a:xfrm>
              <a:off x="50482" y="9048"/>
              <a:ext cx="827724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亞實突</a:t>
              </a:r>
            </a:p>
          </p:txBody>
        </p:sp>
      </p:grpSp>
      <p:grpSp>
        <p:nvGrpSpPr>
          <p:cNvPr id="301" name="Group"/>
          <p:cNvGrpSpPr/>
          <p:nvPr/>
        </p:nvGrpSpPr>
        <p:grpSpPr>
          <a:xfrm>
            <a:off x="79375" y="4383087"/>
            <a:ext cx="1171575" cy="568317"/>
            <a:chOff x="0" y="0"/>
            <a:chExt cx="1171575" cy="568315"/>
          </a:xfrm>
        </p:grpSpPr>
        <p:sp>
          <p:nvSpPr>
            <p:cNvPr id="299" name="Shape"/>
            <p:cNvSpPr/>
            <p:nvPr/>
          </p:nvSpPr>
          <p:spPr>
            <a:xfrm>
              <a:off x="0" y="0"/>
              <a:ext cx="1171575" cy="568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6230"/>
                  </a:lnTo>
                  <a:lnTo>
                    <a:pt x="12600" y="16230"/>
                  </a:lnTo>
                  <a:lnTo>
                    <a:pt x="18410" y="21600"/>
                  </a:lnTo>
                  <a:lnTo>
                    <a:pt x="18000" y="16230"/>
                  </a:lnTo>
                  <a:lnTo>
                    <a:pt x="21600" y="16230"/>
                  </a:lnTo>
                  <a:lnTo>
                    <a:pt x="21600" y="0"/>
                  </a:lnTo>
                  <a:lnTo>
                    <a:pt x="12600" y="0"/>
                  </a:lnTo>
                  <a:close/>
                </a:path>
              </a:pathLst>
            </a:custGeom>
            <a:solidFill>
              <a:srgbClr val="FFCC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300" name="亞實基倫"/>
            <p:cNvSpPr txBox="1"/>
            <p:nvPr/>
          </p:nvSpPr>
          <p:spPr>
            <a:xfrm>
              <a:off x="50482" y="9048"/>
              <a:ext cx="107061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亞實基倫</a:t>
              </a:r>
            </a:p>
          </p:txBody>
        </p:sp>
      </p:grpSp>
      <p:grpSp>
        <p:nvGrpSpPr>
          <p:cNvPr id="304" name="Group"/>
          <p:cNvGrpSpPr/>
          <p:nvPr/>
        </p:nvGrpSpPr>
        <p:grpSpPr>
          <a:xfrm>
            <a:off x="115887" y="5683250"/>
            <a:ext cx="695326" cy="552441"/>
            <a:chOff x="0" y="0"/>
            <a:chExt cx="695325" cy="552440"/>
          </a:xfrm>
        </p:grpSpPr>
        <p:sp>
          <p:nvSpPr>
            <p:cNvPr id="302" name="Shape"/>
            <p:cNvSpPr/>
            <p:nvPr/>
          </p:nvSpPr>
          <p:spPr>
            <a:xfrm>
              <a:off x="0" y="0"/>
              <a:ext cx="695325" cy="552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6697"/>
                  </a:lnTo>
                  <a:lnTo>
                    <a:pt x="12600" y="16697"/>
                  </a:lnTo>
                  <a:lnTo>
                    <a:pt x="11638" y="21600"/>
                  </a:lnTo>
                  <a:lnTo>
                    <a:pt x="18000" y="16697"/>
                  </a:lnTo>
                  <a:lnTo>
                    <a:pt x="21600" y="16697"/>
                  </a:lnTo>
                  <a:lnTo>
                    <a:pt x="21600" y="0"/>
                  </a:lnTo>
                  <a:lnTo>
                    <a:pt x="12600" y="0"/>
                  </a:lnTo>
                  <a:close/>
                </a:path>
              </a:pathLst>
            </a:custGeom>
            <a:solidFill>
              <a:srgbClr val="FFCC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303" name="迦薩"/>
            <p:cNvSpPr txBox="1"/>
            <p:nvPr/>
          </p:nvSpPr>
          <p:spPr>
            <a:xfrm>
              <a:off x="50482" y="9048"/>
              <a:ext cx="59436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迦薩</a:t>
              </a:r>
            </a:p>
          </p:txBody>
        </p:sp>
      </p:grpSp>
      <p:sp>
        <p:nvSpPr>
          <p:cNvPr id="305" name="Circle"/>
          <p:cNvSpPr/>
          <p:nvPr/>
        </p:nvSpPr>
        <p:spPr>
          <a:xfrm>
            <a:off x="2843212" y="3802062"/>
            <a:ext cx="173038" cy="173038"/>
          </a:xfrm>
          <a:prstGeom prst="ellipse">
            <a:avLst/>
          </a:prstGeom>
          <a:solidFill>
            <a:srgbClr val="9900CC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306" name="非利士人又上來，布散在利乏音谷。大衛求問耶和華；耶和華說：「不要一直地上去，要轉到他們後頭，從桑林對面攻打他們。你聽見桑樹梢上有腳步的聲音，就要急速前去，因為那時耶和華已經在你前頭，去攻打非利士人的軍隊。」(撒下5:22-24)"/>
          <p:cNvSpPr txBox="1"/>
          <p:nvPr/>
        </p:nvSpPr>
        <p:spPr>
          <a:xfrm>
            <a:off x="960119" y="533400"/>
            <a:ext cx="7223761" cy="2522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非利士人又上來，布散在利乏音谷。大衛求問耶和華；耶和華說：「不要一直地上去，要轉到他們後頭，從桑林對面攻打他們。你聽見桑樹梢上有腳步的聲音，就要急速前去，因為那時耶和華已經在你前頭，去攻打非利士人的軍隊。」</a:t>
            </a:r>
            <a:r>
              <a:rPr>
                <a:solidFill>
                  <a:srgbClr val="808080"/>
                </a:solidFill>
                <a:latin typeface="SimHei"/>
                <a:ea typeface="SimHei"/>
                <a:cs typeface="SimHei"/>
                <a:sym typeface="SimHei"/>
              </a:rPr>
              <a:t>(</a:t>
            </a:r>
            <a:r>
              <a:rPr>
                <a:solidFill>
                  <a:srgbClr val="808080"/>
                </a:solidFill>
                <a:latin typeface="SimHei"/>
                <a:ea typeface="SimHei"/>
                <a:cs typeface="SimHei"/>
                <a:sym typeface="SimHei"/>
              </a:rPr>
              <a:t>撒下</a:t>
            </a:r>
            <a:r>
              <a:rPr>
                <a:solidFill>
                  <a:srgbClr val="808080"/>
                </a:solidFill>
                <a:latin typeface="SimHei"/>
                <a:ea typeface="SimHei"/>
                <a:cs typeface="SimHei"/>
                <a:sym typeface="SimHei"/>
              </a:rPr>
              <a:t>5:22-24)</a:t>
            </a:r>
          </a:p>
        </p:txBody>
      </p:sp>
      <p:grpSp>
        <p:nvGrpSpPr>
          <p:cNvPr id="309" name="Group"/>
          <p:cNvGrpSpPr/>
          <p:nvPr/>
        </p:nvGrpSpPr>
        <p:grpSpPr>
          <a:xfrm>
            <a:off x="1706562" y="3448050"/>
            <a:ext cx="1133473" cy="427038"/>
            <a:chOff x="0" y="0"/>
            <a:chExt cx="1133471" cy="427037"/>
          </a:xfrm>
        </p:grpSpPr>
        <p:sp>
          <p:nvSpPr>
            <p:cNvPr id="307" name="Shape"/>
            <p:cNvSpPr/>
            <p:nvPr/>
          </p:nvSpPr>
          <p:spPr>
            <a:xfrm>
              <a:off x="0" y="0"/>
              <a:ext cx="1133472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7698" y="21600"/>
                  </a:lnTo>
                  <a:lnTo>
                    <a:pt x="17698" y="18000"/>
                  </a:lnTo>
                  <a:lnTo>
                    <a:pt x="21600" y="20155"/>
                  </a:lnTo>
                  <a:lnTo>
                    <a:pt x="17698" y="12600"/>
                  </a:lnTo>
                  <a:lnTo>
                    <a:pt x="17698" y="0"/>
                  </a:lnTo>
                  <a:lnTo>
                    <a:pt x="10324" y="0"/>
                  </a:lnTo>
                  <a:close/>
                </a:path>
              </a:pathLst>
            </a:custGeom>
            <a:solidFill>
              <a:srgbClr val="FFCC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308" name="以革倫"/>
            <p:cNvSpPr txBox="1"/>
            <p:nvPr/>
          </p:nvSpPr>
          <p:spPr>
            <a:xfrm>
              <a:off x="50482" y="9048"/>
              <a:ext cx="827724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以革倫</a:t>
              </a:r>
            </a:p>
          </p:txBody>
        </p:sp>
      </p:grpSp>
      <p:sp>
        <p:nvSpPr>
          <p:cNvPr id="310" name="Rectangle"/>
          <p:cNvSpPr/>
          <p:nvPr/>
        </p:nvSpPr>
        <p:spPr>
          <a:xfrm>
            <a:off x="5033962" y="5122862"/>
            <a:ext cx="4110038" cy="1735138"/>
          </a:xfrm>
          <a:prstGeom prst="rect">
            <a:avLst/>
          </a:prstGeom>
          <a:blipFill>
            <a:blip r:embed="rId3"/>
          </a:blip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311" name="每次面對困難，有不同的對策，應該仰望神，不要倚賴自己的聰明或經驗。"/>
          <p:cNvSpPr txBox="1"/>
          <p:nvPr/>
        </p:nvSpPr>
        <p:spPr>
          <a:xfrm>
            <a:off x="5262245" y="5287962"/>
            <a:ext cx="3597910" cy="139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buSzPct val="100000"/>
              <a:buBlip>
                <a:blip r:embed="rId4"/>
              </a:buBlip>
              <a:defRPr sz="2200"/>
            </a:pPr>
            <a:r>
              <a:t> </a:t>
            </a:r>
            <a:r>
              <a:rPr>
                <a:latin typeface="SimHei"/>
                <a:ea typeface="SimHei"/>
                <a:cs typeface="SimHei"/>
                <a:sym typeface="SimHei"/>
              </a:rPr>
              <a:t>每次面對困難，有不同的對策，應該仰望神，不要倚賴自己的聰明或經驗。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4" grpId="2"/>
      <p:bldP build="whole" bldLvl="1" animBg="1" rev="0" advAuto="0" spid="310" grpId="3"/>
      <p:bldP build="whole" bldLvl="1" animBg="1" rev="0" advAuto="0" spid="306" grpId="1"/>
      <p:bldP build="whole" bldLvl="1" animBg="1" rev="0" advAuto="0" spid="311" grpId="4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0" t="27046" r="0" b="0"/>
          <a:stretch>
            <a:fillRect/>
          </a:stretch>
        </p:blipFill>
        <p:spPr>
          <a:xfrm>
            <a:off x="0" y="1852612"/>
            <a:ext cx="9144000" cy="4997451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316" name="Group"/>
          <p:cNvGrpSpPr/>
          <p:nvPr/>
        </p:nvGrpSpPr>
        <p:grpSpPr>
          <a:xfrm>
            <a:off x="5019675" y="2505621"/>
            <a:ext cx="1285876" cy="856709"/>
            <a:chOff x="0" y="0"/>
            <a:chExt cx="1285875" cy="856708"/>
          </a:xfrm>
        </p:grpSpPr>
        <p:sp>
          <p:nvSpPr>
            <p:cNvPr id="314" name="Shape"/>
            <p:cNvSpPr/>
            <p:nvPr/>
          </p:nvSpPr>
          <p:spPr>
            <a:xfrm>
              <a:off x="0" y="153440"/>
              <a:ext cx="1285876" cy="70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3116"/>
                  </a:lnTo>
                  <a:lnTo>
                    <a:pt x="3600" y="13116"/>
                  </a:lnTo>
                  <a:lnTo>
                    <a:pt x="6427" y="21600"/>
                  </a:lnTo>
                  <a:lnTo>
                    <a:pt x="9000" y="13116"/>
                  </a:lnTo>
                  <a:lnTo>
                    <a:pt x="21600" y="13116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rgbClr val="FFFF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315" name="基遍 (迦巴)"/>
            <p:cNvSpPr txBox="1"/>
            <p:nvPr/>
          </p:nvSpPr>
          <p:spPr>
            <a:xfrm>
              <a:off x="50482" y="-1"/>
              <a:ext cx="1184911" cy="7339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/>
              <a:r>
                <a:rPr>
                  <a:latin typeface="SimHei"/>
                  <a:ea typeface="SimHei"/>
                  <a:cs typeface="SimHei"/>
                  <a:sym typeface="SimHei"/>
                </a:rPr>
                <a:t>基遍</a:t>
              </a:r>
              <a:r>
                <a:t> </a:t>
              </a:r>
              <a:r>
                <a:t>(</a:t>
              </a:r>
              <a:r>
                <a:rPr>
                  <a:latin typeface="SimHei"/>
                  <a:ea typeface="SimHei"/>
                  <a:cs typeface="SimHei"/>
                  <a:sym typeface="SimHei"/>
                </a:rPr>
                <a:t>迦巴</a:t>
              </a:r>
              <a:r>
                <a:t>)</a:t>
              </a:r>
            </a:p>
          </p:txBody>
        </p:sp>
      </p:grpSp>
      <p:grpSp>
        <p:nvGrpSpPr>
          <p:cNvPr id="319" name="Group"/>
          <p:cNvGrpSpPr/>
          <p:nvPr/>
        </p:nvGrpSpPr>
        <p:grpSpPr>
          <a:xfrm>
            <a:off x="2790825" y="2820987"/>
            <a:ext cx="730253" cy="554043"/>
            <a:chOff x="0" y="0"/>
            <a:chExt cx="730252" cy="554041"/>
          </a:xfrm>
        </p:grpSpPr>
        <p:sp>
          <p:nvSpPr>
            <p:cNvPr id="317" name="Shape"/>
            <p:cNvSpPr/>
            <p:nvPr/>
          </p:nvSpPr>
          <p:spPr>
            <a:xfrm>
              <a:off x="0" y="0"/>
              <a:ext cx="730253" cy="554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6649"/>
                  </a:lnTo>
                  <a:lnTo>
                    <a:pt x="11997" y="16649"/>
                  </a:lnTo>
                  <a:lnTo>
                    <a:pt x="21600" y="21600"/>
                  </a:lnTo>
                  <a:lnTo>
                    <a:pt x="17139" y="16649"/>
                  </a:lnTo>
                  <a:lnTo>
                    <a:pt x="20567" y="16649"/>
                  </a:lnTo>
                  <a:lnTo>
                    <a:pt x="20567" y="0"/>
                  </a:lnTo>
                  <a:lnTo>
                    <a:pt x="11997" y="0"/>
                  </a:lnTo>
                  <a:close/>
                </a:path>
              </a:pathLst>
            </a:custGeom>
            <a:solidFill>
              <a:srgbClr val="FFFF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318" name="基色"/>
            <p:cNvSpPr txBox="1"/>
            <p:nvPr/>
          </p:nvSpPr>
          <p:spPr>
            <a:xfrm>
              <a:off x="50482" y="9048"/>
              <a:ext cx="59436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基色</a:t>
              </a:r>
            </a:p>
          </p:txBody>
        </p:sp>
      </p:grpSp>
      <p:sp>
        <p:nvSpPr>
          <p:cNvPr id="320" name="Circle"/>
          <p:cNvSpPr/>
          <p:nvPr/>
        </p:nvSpPr>
        <p:spPr>
          <a:xfrm>
            <a:off x="3540125" y="3346450"/>
            <a:ext cx="152400" cy="152400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321" name="Line"/>
          <p:cNvSpPr/>
          <p:nvPr/>
        </p:nvSpPr>
        <p:spPr>
          <a:xfrm>
            <a:off x="2847975" y="4286250"/>
            <a:ext cx="2590800" cy="1055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2303" y="18904"/>
                  <a:pt x="10403" y="8835"/>
                  <a:pt x="14003" y="5229"/>
                </a:cubicBezTo>
                <a:cubicBezTo>
                  <a:pt x="17603" y="1624"/>
                  <a:pt x="20396" y="1104"/>
                  <a:pt x="21600" y="0"/>
                </a:cubicBezTo>
              </a:path>
            </a:pathLst>
          </a:custGeom>
          <a:ln w="57150">
            <a:solidFill>
              <a:srgbClr val="FFFF00"/>
            </a:solidFill>
            <a:prstDash val="sysDot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22" name="Line"/>
          <p:cNvSpPr/>
          <p:nvPr/>
        </p:nvSpPr>
        <p:spPr>
          <a:xfrm>
            <a:off x="5429250" y="3478212"/>
            <a:ext cx="90578" cy="69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9" h="21600" fill="norm" stroke="1" extrusionOk="0">
                <a:moveTo>
                  <a:pt x="1862" y="21600"/>
                </a:moveTo>
                <a:cubicBezTo>
                  <a:pt x="17131" y="18605"/>
                  <a:pt x="21600" y="16200"/>
                  <a:pt x="21228" y="12616"/>
                </a:cubicBezTo>
                <a:cubicBezTo>
                  <a:pt x="20855" y="9033"/>
                  <a:pt x="4469" y="2651"/>
                  <a:pt x="0" y="0"/>
                </a:cubicBezTo>
              </a:path>
            </a:pathLst>
          </a:custGeom>
          <a:ln w="57150">
            <a:solidFill>
              <a:srgbClr val="FFFF00">
                <a:alpha val="70195"/>
              </a:srgbClr>
            </a:solidFill>
            <a:prstDash val="sysDot"/>
          </a:ln>
        </p:spPr>
        <p:txBody>
          <a:bodyPr lIns="45719" rIns="45719"/>
          <a:lstStyle/>
          <a:p>
            <a:pPr/>
          </a:p>
        </p:txBody>
      </p:sp>
      <p:sp>
        <p:nvSpPr>
          <p:cNvPr id="323" name="Line"/>
          <p:cNvSpPr/>
          <p:nvPr/>
        </p:nvSpPr>
        <p:spPr>
          <a:xfrm>
            <a:off x="5414962" y="4110037"/>
            <a:ext cx="296863" cy="549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14" fill="norm" stroke="1" extrusionOk="0">
                <a:moveTo>
                  <a:pt x="21600" y="0"/>
                </a:moveTo>
                <a:cubicBezTo>
                  <a:pt x="19983" y="5013"/>
                  <a:pt x="18366" y="10026"/>
                  <a:pt x="16056" y="13368"/>
                </a:cubicBezTo>
                <a:cubicBezTo>
                  <a:pt x="13745" y="16711"/>
                  <a:pt x="10396" y="18877"/>
                  <a:pt x="7739" y="20238"/>
                </a:cubicBezTo>
                <a:cubicBezTo>
                  <a:pt x="5082" y="21600"/>
                  <a:pt x="1271" y="21167"/>
                  <a:pt x="0" y="21414"/>
                </a:cubicBezTo>
              </a:path>
            </a:pathLst>
          </a:custGeom>
          <a:ln w="38100">
            <a:solidFill>
              <a:srgbClr val="FF0000"/>
            </a:solidFill>
            <a:prstDash val="sysDot"/>
          </a:ln>
        </p:spPr>
        <p:txBody>
          <a:bodyPr lIns="45719" rIns="45719"/>
          <a:lstStyle/>
          <a:p>
            <a:pPr/>
          </a:p>
        </p:txBody>
      </p:sp>
      <p:sp>
        <p:nvSpPr>
          <p:cNvPr id="324" name="Line"/>
          <p:cNvSpPr/>
          <p:nvPr/>
        </p:nvSpPr>
        <p:spPr>
          <a:xfrm>
            <a:off x="5292528" y="4438650"/>
            <a:ext cx="122435" cy="2206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7" h="21600" fill="norm" stroke="1" extrusionOk="0">
                <a:moveTo>
                  <a:pt x="21357" y="21600"/>
                </a:moveTo>
                <a:cubicBezTo>
                  <a:pt x="14711" y="20357"/>
                  <a:pt x="8342" y="19269"/>
                  <a:pt x="4742" y="17871"/>
                </a:cubicBezTo>
                <a:cubicBezTo>
                  <a:pt x="1142" y="16472"/>
                  <a:pt x="-243" y="16006"/>
                  <a:pt x="34" y="13053"/>
                </a:cubicBezTo>
                <a:cubicBezTo>
                  <a:pt x="311" y="10101"/>
                  <a:pt x="3634" y="4973"/>
                  <a:pt x="6957" y="0"/>
                </a:cubicBezTo>
              </a:path>
            </a:pathLst>
          </a:custGeom>
          <a:ln w="3810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25" name="Circle"/>
          <p:cNvSpPr/>
          <p:nvPr/>
        </p:nvSpPr>
        <p:spPr>
          <a:xfrm>
            <a:off x="5638800" y="3979862"/>
            <a:ext cx="171450" cy="177801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grpSp>
        <p:nvGrpSpPr>
          <p:cNvPr id="328" name="Group"/>
          <p:cNvGrpSpPr/>
          <p:nvPr/>
        </p:nvGrpSpPr>
        <p:grpSpPr>
          <a:xfrm>
            <a:off x="5835640" y="3590925"/>
            <a:ext cx="1457335" cy="455606"/>
            <a:chOff x="0" y="0"/>
            <a:chExt cx="1457334" cy="455605"/>
          </a:xfrm>
        </p:grpSpPr>
        <p:sp>
          <p:nvSpPr>
            <p:cNvPr id="326" name="Shape"/>
            <p:cNvSpPr/>
            <p:nvPr/>
          </p:nvSpPr>
          <p:spPr>
            <a:xfrm>
              <a:off x="0" y="0"/>
              <a:ext cx="1457335" cy="455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94" y="0"/>
                  </a:moveTo>
                  <a:lnTo>
                    <a:pt x="4494" y="11810"/>
                  </a:lnTo>
                  <a:lnTo>
                    <a:pt x="0" y="21600"/>
                  </a:lnTo>
                  <a:lnTo>
                    <a:pt x="4494" y="16871"/>
                  </a:lnTo>
                  <a:lnTo>
                    <a:pt x="4494" y="20246"/>
                  </a:lnTo>
                  <a:lnTo>
                    <a:pt x="21600" y="20246"/>
                  </a:lnTo>
                  <a:lnTo>
                    <a:pt x="21600" y="0"/>
                  </a:lnTo>
                  <a:lnTo>
                    <a:pt x="7345" y="0"/>
                  </a:lnTo>
                  <a:close/>
                </a:path>
              </a:pathLst>
            </a:custGeom>
            <a:solidFill>
              <a:srgbClr val="FFFF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327" name="耶路撒冷"/>
            <p:cNvSpPr txBox="1"/>
            <p:nvPr/>
          </p:nvSpPr>
          <p:spPr>
            <a:xfrm>
              <a:off x="353704" y="9048"/>
              <a:ext cx="1053148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耶路撒冷</a:t>
              </a:r>
            </a:p>
          </p:txBody>
        </p:sp>
      </p:grpSp>
      <p:sp>
        <p:nvSpPr>
          <p:cNvPr id="329" name="Circle"/>
          <p:cNvSpPr/>
          <p:nvPr/>
        </p:nvSpPr>
        <p:spPr>
          <a:xfrm>
            <a:off x="2676525" y="5302250"/>
            <a:ext cx="173038" cy="173038"/>
          </a:xfrm>
          <a:prstGeom prst="ellipse">
            <a:avLst/>
          </a:prstGeom>
          <a:solidFill>
            <a:srgbClr val="9900CC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grpSp>
        <p:nvGrpSpPr>
          <p:cNvPr id="332" name="Group"/>
          <p:cNvGrpSpPr/>
          <p:nvPr/>
        </p:nvGrpSpPr>
        <p:grpSpPr>
          <a:xfrm>
            <a:off x="1792287" y="4902200"/>
            <a:ext cx="876304" cy="427038"/>
            <a:chOff x="0" y="0"/>
            <a:chExt cx="876302" cy="427037"/>
          </a:xfrm>
        </p:grpSpPr>
        <p:sp>
          <p:nvSpPr>
            <p:cNvPr id="330" name="Shape"/>
            <p:cNvSpPr/>
            <p:nvPr/>
          </p:nvSpPr>
          <p:spPr>
            <a:xfrm>
              <a:off x="0" y="0"/>
              <a:ext cx="876303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7139" y="21600"/>
                  </a:lnTo>
                  <a:lnTo>
                    <a:pt x="17139" y="18000"/>
                  </a:lnTo>
                  <a:lnTo>
                    <a:pt x="21600" y="21520"/>
                  </a:lnTo>
                  <a:lnTo>
                    <a:pt x="17139" y="12600"/>
                  </a:lnTo>
                  <a:lnTo>
                    <a:pt x="17139" y="0"/>
                  </a:lnTo>
                  <a:lnTo>
                    <a:pt x="9998" y="0"/>
                  </a:lnTo>
                  <a:close/>
                </a:path>
              </a:pathLst>
            </a:custGeom>
            <a:solidFill>
              <a:srgbClr val="FFCC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331" name="迦特"/>
            <p:cNvSpPr txBox="1"/>
            <p:nvPr/>
          </p:nvSpPr>
          <p:spPr>
            <a:xfrm>
              <a:off x="50482" y="9048"/>
              <a:ext cx="59436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迦特</a:t>
              </a:r>
            </a:p>
          </p:txBody>
        </p:sp>
      </p:grpSp>
      <p:sp>
        <p:nvSpPr>
          <p:cNvPr id="333" name="Circle"/>
          <p:cNvSpPr/>
          <p:nvPr/>
        </p:nvSpPr>
        <p:spPr>
          <a:xfrm>
            <a:off x="1035050" y="4962525"/>
            <a:ext cx="173038" cy="173038"/>
          </a:xfrm>
          <a:prstGeom prst="ellipse">
            <a:avLst/>
          </a:prstGeom>
          <a:solidFill>
            <a:srgbClr val="9900CC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334" name="Circle"/>
          <p:cNvSpPr/>
          <p:nvPr/>
        </p:nvSpPr>
        <p:spPr>
          <a:xfrm>
            <a:off x="1747837" y="4097337"/>
            <a:ext cx="173038" cy="173038"/>
          </a:xfrm>
          <a:prstGeom prst="ellipse">
            <a:avLst/>
          </a:prstGeom>
          <a:solidFill>
            <a:srgbClr val="9900CC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335" name="Circle"/>
          <p:cNvSpPr/>
          <p:nvPr/>
        </p:nvSpPr>
        <p:spPr>
          <a:xfrm>
            <a:off x="427037" y="6243637"/>
            <a:ext cx="173038" cy="173038"/>
          </a:xfrm>
          <a:prstGeom prst="ellipse">
            <a:avLst/>
          </a:prstGeom>
          <a:solidFill>
            <a:srgbClr val="9900CC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grpSp>
        <p:nvGrpSpPr>
          <p:cNvPr id="338" name="Group"/>
          <p:cNvGrpSpPr/>
          <p:nvPr/>
        </p:nvGrpSpPr>
        <p:grpSpPr>
          <a:xfrm>
            <a:off x="604837" y="3819525"/>
            <a:ext cx="1119198" cy="427038"/>
            <a:chOff x="0" y="0"/>
            <a:chExt cx="1119197" cy="427037"/>
          </a:xfrm>
        </p:grpSpPr>
        <p:sp>
          <p:nvSpPr>
            <p:cNvPr id="336" name="Shape"/>
            <p:cNvSpPr/>
            <p:nvPr/>
          </p:nvSpPr>
          <p:spPr>
            <a:xfrm>
              <a:off x="0" y="0"/>
              <a:ext cx="1119198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7923" y="21600"/>
                  </a:lnTo>
                  <a:lnTo>
                    <a:pt x="17923" y="18000"/>
                  </a:lnTo>
                  <a:lnTo>
                    <a:pt x="21600" y="17826"/>
                  </a:lnTo>
                  <a:lnTo>
                    <a:pt x="17923" y="12600"/>
                  </a:lnTo>
                  <a:lnTo>
                    <a:pt x="17923" y="0"/>
                  </a:lnTo>
                  <a:lnTo>
                    <a:pt x="10455" y="0"/>
                  </a:lnTo>
                  <a:close/>
                </a:path>
              </a:pathLst>
            </a:custGeom>
            <a:solidFill>
              <a:srgbClr val="FFCC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337" name="亞實突"/>
            <p:cNvSpPr txBox="1"/>
            <p:nvPr/>
          </p:nvSpPr>
          <p:spPr>
            <a:xfrm>
              <a:off x="50482" y="9048"/>
              <a:ext cx="827724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亞實突</a:t>
              </a:r>
            </a:p>
          </p:txBody>
        </p:sp>
      </p:grpSp>
      <p:grpSp>
        <p:nvGrpSpPr>
          <p:cNvPr id="341" name="Group"/>
          <p:cNvGrpSpPr/>
          <p:nvPr/>
        </p:nvGrpSpPr>
        <p:grpSpPr>
          <a:xfrm>
            <a:off x="79375" y="4383087"/>
            <a:ext cx="1171575" cy="568317"/>
            <a:chOff x="0" y="0"/>
            <a:chExt cx="1171575" cy="568315"/>
          </a:xfrm>
        </p:grpSpPr>
        <p:sp>
          <p:nvSpPr>
            <p:cNvPr id="339" name="Shape"/>
            <p:cNvSpPr/>
            <p:nvPr/>
          </p:nvSpPr>
          <p:spPr>
            <a:xfrm>
              <a:off x="0" y="0"/>
              <a:ext cx="1171575" cy="568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6230"/>
                  </a:lnTo>
                  <a:lnTo>
                    <a:pt x="12600" y="16230"/>
                  </a:lnTo>
                  <a:lnTo>
                    <a:pt x="18410" y="21600"/>
                  </a:lnTo>
                  <a:lnTo>
                    <a:pt x="18000" y="16230"/>
                  </a:lnTo>
                  <a:lnTo>
                    <a:pt x="21600" y="16230"/>
                  </a:lnTo>
                  <a:lnTo>
                    <a:pt x="21600" y="0"/>
                  </a:lnTo>
                  <a:lnTo>
                    <a:pt x="12600" y="0"/>
                  </a:lnTo>
                  <a:close/>
                </a:path>
              </a:pathLst>
            </a:custGeom>
            <a:solidFill>
              <a:srgbClr val="FFCC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340" name="亞實基倫"/>
            <p:cNvSpPr txBox="1"/>
            <p:nvPr/>
          </p:nvSpPr>
          <p:spPr>
            <a:xfrm>
              <a:off x="50482" y="9048"/>
              <a:ext cx="107061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亞實基倫</a:t>
              </a:r>
            </a:p>
          </p:txBody>
        </p:sp>
      </p:grpSp>
      <p:grpSp>
        <p:nvGrpSpPr>
          <p:cNvPr id="344" name="Group"/>
          <p:cNvGrpSpPr/>
          <p:nvPr/>
        </p:nvGrpSpPr>
        <p:grpSpPr>
          <a:xfrm>
            <a:off x="115887" y="5683250"/>
            <a:ext cx="695326" cy="552441"/>
            <a:chOff x="0" y="0"/>
            <a:chExt cx="695325" cy="552440"/>
          </a:xfrm>
        </p:grpSpPr>
        <p:sp>
          <p:nvSpPr>
            <p:cNvPr id="342" name="Shape"/>
            <p:cNvSpPr/>
            <p:nvPr/>
          </p:nvSpPr>
          <p:spPr>
            <a:xfrm>
              <a:off x="0" y="0"/>
              <a:ext cx="695325" cy="552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6697"/>
                  </a:lnTo>
                  <a:lnTo>
                    <a:pt x="12600" y="16697"/>
                  </a:lnTo>
                  <a:lnTo>
                    <a:pt x="11638" y="21600"/>
                  </a:lnTo>
                  <a:lnTo>
                    <a:pt x="18000" y="16697"/>
                  </a:lnTo>
                  <a:lnTo>
                    <a:pt x="21600" y="16697"/>
                  </a:lnTo>
                  <a:lnTo>
                    <a:pt x="21600" y="0"/>
                  </a:lnTo>
                  <a:lnTo>
                    <a:pt x="12600" y="0"/>
                  </a:lnTo>
                  <a:close/>
                </a:path>
              </a:pathLst>
            </a:custGeom>
            <a:solidFill>
              <a:srgbClr val="FFCC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343" name="迦薩"/>
            <p:cNvSpPr txBox="1"/>
            <p:nvPr/>
          </p:nvSpPr>
          <p:spPr>
            <a:xfrm>
              <a:off x="50482" y="9048"/>
              <a:ext cx="59436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迦薩</a:t>
              </a:r>
            </a:p>
          </p:txBody>
        </p:sp>
      </p:grpSp>
      <p:sp>
        <p:nvSpPr>
          <p:cNvPr id="345" name="Line"/>
          <p:cNvSpPr/>
          <p:nvPr/>
        </p:nvSpPr>
        <p:spPr>
          <a:xfrm>
            <a:off x="3711575" y="3306195"/>
            <a:ext cx="1698625" cy="138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10" fill="norm" stroke="1" extrusionOk="0">
                <a:moveTo>
                  <a:pt x="21600" y="20510"/>
                </a:moveTo>
                <a:cubicBezTo>
                  <a:pt x="19521" y="16988"/>
                  <a:pt x="12738" y="1258"/>
                  <a:pt x="9145" y="84"/>
                </a:cubicBezTo>
                <a:cubicBezTo>
                  <a:pt x="5551" y="-1090"/>
                  <a:pt x="1898" y="10414"/>
                  <a:pt x="0" y="12997"/>
                </a:cubicBezTo>
              </a:path>
            </a:pathLst>
          </a:custGeom>
          <a:ln w="57150">
            <a:solidFill>
              <a:srgbClr val="FFFF00">
                <a:alpha val="70195"/>
              </a:srgbClr>
            </a:solidFill>
            <a:prstDash val="sysDot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46" name="Circle"/>
          <p:cNvSpPr/>
          <p:nvPr/>
        </p:nvSpPr>
        <p:spPr>
          <a:xfrm>
            <a:off x="5341937" y="3395662"/>
            <a:ext cx="152401" cy="152401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347" name="Circle"/>
          <p:cNvSpPr/>
          <p:nvPr/>
        </p:nvSpPr>
        <p:spPr>
          <a:xfrm>
            <a:off x="2843212" y="3802062"/>
            <a:ext cx="173038" cy="173038"/>
          </a:xfrm>
          <a:prstGeom prst="ellipse">
            <a:avLst/>
          </a:prstGeom>
          <a:solidFill>
            <a:srgbClr val="9900CC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grpSp>
        <p:nvGrpSpPr>
          <p:cNvPr id="350" name="Group"/>
          <p:cNvGrpSpPr/>
          <p:nvPr/>
        </p:nvGrpSpPr>
        <p:grpSpPr>
          <a:xfrm>
            <a:off x="1706562" y="3448050"/>
            <a:ext cx="1133473" cy="427038"/>
            <a:chOff x="0" y="0"/>
            <a:chExt cx="1133471" cy="427037"/>
          </a:xfrm>
        </p:grpSpPr>
        <p:sp>
          <p:nvSpPr>
            <p:cNvPr id="348" name="Shape"/>
            <p:cNvSpPr/>
            <p:nvPr/>
          </p:nvSpPr>
          <p:spPr>
            <a:xfrm>
              <a:off x="0" y="0"/>
              <a:ext cx="1133472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7698" y="21600"/>
                  </a:lnTo>
                  <a:lnTo>
                    <a:pt x="17698" y="18000"/>
                  </a:lnTo>
                  <a:lnTo>
                    <a:pt x="21600" y="20155"/>
                  </a:lnTo>
                  <a:lnTo>
                    <a:pt x="17698" y="12600"/>
                  </a:lnTo>
                  <a:lnTo>
                    <a:pt x="17698" y="0"/>
                  </a:lnTo>
                  <a:lnTo>
                    <a:pt x="10324" y="0"/>
                  </a:lnTo>
                  <a:close/>
                </a:path>
              </a:pathLst>
            </a:custGeom>
            <a:solidFill>
              <a:srgbClr val="FFCC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349" name="以革倫"/>
            <p:cNvSpPr txBox="1"/>
            <p:nvPr/>
          </p:nvSpPr>
          <p:spPr>
            <a:xfrm>
              <a:off x="50482" y="9048"/>
              <a:ext cx="827724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以革倫</a:t>
              </a:r>
            </a:p>
          </p:txBody>
        </p:sp>
      </p:grpSp>
      <p:sp>
        <p:nvSpPr>
          <p:cNvPr id="351" name="大衛就遵著耶和華所吩咐的去行，攻打非利士人，從迦巴直到基色。(撒下5:25)"/>
          <p:cNvSpPr txBox="1"/>
          <p:nvPr/>
        </p:nvSpPr>
        <p:spPr>
          <a:xfrm>
            <a:off x="960119" y="533400"/>
            <a:ext cx="7223761" cy="101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大衛就遵著耶和華所吩咐的去行，攻打非利士人，從迦巴直到基色。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撒下</a:t>
            </a:r>
            <a:r>
              <a:rPr>
                <a:solidFill>
                  <a:srgbClr val="808080"/>
                </a:solidFill>
              </a:rPr>
              <a:t>5:25)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12" presetID="18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Class="entr" nodeType="afterEffect" presetSubtype="4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5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9" presetID="18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id="2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Class="entr" nodeType="afterEffect" presetSubtype="9" presetID="18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id="30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0" grpId="8"/>
      <p:bldP build="whole" bldLvl="1" animBg="1" rev="0" advAuto="0" spid="322" grpId="4"/>
      <p:bldP build="whole" bldLvl="1" animBg="1" rev="0" advAuto="0" spid="323" grpId="2"/>
      <p:bldP build="whole" bldLvl="1" animBg="1" rev="0" advAuto="0" spid="324" grpId="3"/>
      <p:bldP build="whole" bldLvl="1" animBg="1" rev="0" advAuto="0" spid="345" grpId="7"/>
      <p:bldP build="whole" bldLvl="1" animBg="1" rev="0" advAuto="0" spid="351" grpId="1"/>
      <p:bldP build="whole" bldLvl="1" animBg="1" rev="0" advAuto="0" spid="319" grpId="9"/>
      <p:bldP build="whole" bldLvl="1" animBg="1" rev="0" advAuto="0" spid="316" grpId="6"/>
      <p:bldP build="whole" bldLvl="1" animBg="1" rev="0" advAuto="0" spid="346" grpId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第二次面對非利士人進犯時，大衛沒有憑著上一次得勝的經驗而行，而是繼續求問神，並且在神給出不一樣的指引後順服。…"/>
          <p:cNvSpPr txBox="1"/>
          <p:nvPr/>
        </p:nvSpPr>
        <p:spPr>
          <a:xfrm>
            <a:off x="394171" y="1653488"/>
            <a:ext cx="8355658" cy="331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228600" defTabSz="457200">
              <a:spcBef>
                <a:spcPts val="800"/>
              </a:spcBef>
              <a:defRPr sz="25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第二次面對非利士人進犯時，大衛沒有憑著上一次得勝的經驗而行，而是繼續求問神，並且在神給出不一樣的指引後順服。</a:t>
            </a:r>
          </a:p>
          <a:p>
            <a:pPr lvl="1" indent="228600" defTabSz="457200">
              <a:spcBef>
                <a:spcPts val="800"/>
              </a:spcBef>
              <a:defRPr sz="25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br/>
            <a:r>
              <a:rPr b="1"/>
              <a:t>思考題：我們在生活中是否會習慣用人的傳統，資源，直覺，和想法來做神的工？神有沒有使用不一樣的方式來帶領你解決生活中的老問題？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0" t="27717" r="0" b="11564"/>
          <a:stretch>
            <a:fillRect/>
          </a:stretch>
        </p:blipFill>
        <p:spPr>
          <a:xfrm>
            <a:off x="0" y="2698749"/>
            <a:ext cx="9144000" cy="415925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57" name="Circle"/>
          <p:cNvSpPr/>
          <p:nvPr/>
        </p:nvSpPr>
        <p:spPr>
          <a:xfrm>
            <a:off x="5638800" y="4779962"/>
            <a:ext cx="171450" cy="177801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grpSp>
        <p:nvGrpSpPr>
          <p:cNvPr id="360" name="Group"/>
          <p:cNvGrpSpPr/>
          <p:nvPr/>
        </p:nvGrpSpPr>
        <p:grpSpPr>
          <a:xfrm>
            <a:off x="5835640" y="4391025"/>
            <a:ext cx="1457335" cy="455606"/>
            <a:chOff x="0" y="0"/>
            <a:chExt cx="1457334" cy="455605"/>
          </a:xfrm>
        </p:grpSpPr>
        <p:sp>
          <p:nvSpPr>
            <p:cNvPr id="358" name="Shape"/>
            <p:cNvSpPr/>
            <p:nvPr/>
          </p:nvSpPr>
          <p:spPr>
            <a:xfrm>
              <a:off x="0" y="0"/>
              <a:ext cx="1457335" cy="455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94" y="0"/>
                  </a:moveTo>
                  <a:lnTo>
                    <a:pt x="4494" y="11810"/>
                  </a:lnTo>
                  <a:lnTo>
                    <a:pt x="0" y="21600"/>
                  </a:lnTo>
                  <a:lnTo>
                    <a:pt x="4494" y="16871"/>
                  </a:lnTo>
                  <a:lnTo>
                    <a:pt x="4494" y="20246"/>
                  </a:lnTo>
                  <a:lnTo>
                    <a:pt x="21600" y="20246"/>
                  </a:lnTo>
                  <a:lnTo>
                    <a:pt x="21600" y="0"/>
                  </a:lnTo>
                  <a:lnTo>
                    <a:pt x="7345" y="0"/>
                  </a:lnTo>
                  <a:close/>
                </a:path>
              </a:pathLst>
            </a:custGeom>
            <a:solidFill>
              <a:srgbClr val="FFFF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359" name="耶路撒冷"/>
            <p:cNvSpPr txBox="1"/>
            <p:nvPr/>
          </p:nvSpPr>
          <p:spPr>
            <a:xfrm>
              <a:off x="353704" y="9048"/>
              <a:ext cx="1053148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耶路撒冷</a:t>
              </a:r>
            </a:p>
          </p:txBody>
        </p:sp>
      </p:grpSp>
      <p:grpSp>
        <p:nvGrpSpPr>
          <p:cNvPr id="363" name="Group"/>
          <p:cNvGrpSpPr/>
          <p:nvPr/>
        </p:nvGrpSpPr>
        <p:grpSpPr>
          <a:xfrm>
            <a:off x="4592637" y="3733800"/>
            <a:ext cx="1114426" cy="703268"/>
            <a:chOff x="0" y="0"/>
            <a:chExt cx="1114425" cy="703267"/>
          </a:xfrm>
        </p:grpSpPr>
        <p:sp>
          <p:nvSpPr>
            <p:cNvPr id="361" name="Shape"/>
            <p:cNvSpPr/>
            <p:nvPr/>
          </p:nvSpPr>
          <p:spPr>
            <a:xfrm>
              <a:off x="0" y="0"/>
              <a:ext cx="1114425" cy="70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3116"/>
                  </a:lnTo>
                  <a:lnTo>
                    <a:pt x="3600" y="13116"/>
                  </a:lnTo>
                  <a:lnTo>
                    <a:pt x="7415" y="21600"/>
                  </a:lnTo>
                  <a:lnTo>
                    <a:pt x="9000" y="13116"/>
                  </a:lnTo>
                  <a:lnTo>
                    <a:pt x="21600" y="13116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rgbClr val="FFFF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362" name="基列耶琳"/>
            <p:cNvSpPr txBox="1"/>
            <p:nvPr/>
          </p:nvSpPr>
          <p:spPr>
            <a:xfrm>
              <a:off x="50482" y="9048"/>
              <a:ext cx="101346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基列耶琳</a:t>
              </a:r>
            </a:p>
          </p:txBody>
        </p:sp>
      </p:grpSp>
      <p:sp>
        <p:nvSpPr>
          <p:cNvPr id="364" name="Circle"/>
          <p:cNvSpPr/>
          <p:nvPr/>
        </p:nvSpPr>
        <p:spPr>
          <a:xfrm>
            <a:off x="4910137" y="4465637"/>
            <a:ext cx="152401" cy="152401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pic>
        <p:nvPicPr>
          <p:cNvPr id="365" name="The ark of the covenant." descr="The ark of the covenant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476750"/>
            <a:ext cx="2390775" cy="238125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66" name="約櫃"/>
          <p:cNvSpPr txBox="1"/>
          <p:nvPr/>
        </p:nvSpPr>
        <p:spPr>
          <a:xfrm>
            <a:off x="902017" y="4673600"/>
            <a:ext cx="612141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約櫃</a:t>
            </a:r>
          </a:p>
        </p:txBody>
      </p:sp>
      <p:sp>
        <p:nvSpPr>
          <p:cNvPr id="367" name="大衛又聚集以色列中所有挑選的人三萬。大衛起身，率領跟隨他的眾人前往，要從巴拉猶大(基列耶琳)將神的約櫃運來；這約櫃就是坐在二基路伯上萬軍之耶和華留名的約櫃。(撒下6:1-2)"/>
          <p:cNvSpPr txBox="1"/>
          <p:nvPr/>
        </p:nvSpPr>
        <p:spPr>
          <a:xfrm>
            <a:off x="960119" y="533400"/>
            <a:ext cx="7223761" cy="201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大衛又聚集以色列中所有挑選的人三萬。大衛起身，率領跟隨他的眾人前往，要從巴拉猶大</a:t>
            </a:r>
            <a:r>
              <a:rPr>
                <a:solidFill>
                  <a:srgbClr val="996633"/>
                </a:solidFill>
              </a:rPr>
              <a:t>(</a:t>
            </a:r>
            <a:r>
              <a:rPr>
                <a:solidFill>
                  <a:srgbClr val="996633"/>
                </a:solidFill>
              </a:rPr>
              <a:t>基列耶琳</a:t>
            </a:r>
            <a:r>
              <a:rPr>
                <a:solidFill>
                  <a:srgbClr val="996633"/>
                </a:solidFill>
              </a:rPr>
              <a:t>)</a:t>
            </a:r>
            <a:r>
              <a:t>將神的約櫃運來；這約櫃就是坐在二基路伯上萬軍之耶和華留名的約櫃。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撒下</a:t>
            </a:r>
            <a:r>
              <a:rPr>
                <a:solidFill>
                  <a:srgbClr val="808080"/>
                </a:solidFill>
              </a:rPr>
              <a:t>6:1-2)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7" grpId="1"/>
      <p:bldP build="whole" bldLvl="1" animBg="1" rev="0" advAuto="0" spid="363" grpId="5"/>
      <p:bldP build="whole" bldLvl="1" animBg="1" rev="0" advAuto="0" spid="365" grpId="2"/>
      <p:bldP build="whole" bldLvl="1" animBg="1" rev="0" advAuto="0" spid="366" grpId="3"/>
      <p:bldP build="whole" bldLvl="1" animBg="1" rev="0" advAuto="0" spid="364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以色列眾支派來到希伯崙見大衛，說：「我們原是你的骨肉。從前掃羅作我們王的時候，率領以色列人出入的是你；耶和華也曾應許你說：『你必牧養我的民以色列，作以色列的君。』」…"/>
          <p:cNvSpPr txBox="1"/>
          <p:nvPr/>
        </p:nvSpPr>
        <p:spPr>
          <a:xfrm>
            <a:off x="960119" y="1007674"/>
            <a:ext cx="7223761" cy="5256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以色列眾支派來到希伯崙見大衛，說：「我們原是你的骨肉。從前掃羅作我們王的時候，率領以色列人出入的是你；耶和華也曾應許你說：</a:t>
            </a:r>
            <a:r>
              <a:t>『</a:t>
            </a:r>
            <a:r>
              <a:t>你必牧養我的民以色列，作以色列的君。</a:t>
            </a:r>
            <a:r>
              <a:t>』</a:t>
            </a:r>
            <a:r>
              <a:t>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於是以色列的長老都來到希伯崙見大衛王，大衛在希伯崙耶和華面前與他們立約，他們就膏大衛作以色列的王。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大衛登基的時候年三十歲，在位四十年；在希伯崙作猶大王七年零六個月，在耶路撒冷作以色列和猶大王三十三年。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撒下</a:t>
            </a:r>
            <a:r>
              <a:rPr>
                <a:solidFill>
                  <a:srgbClr val="808080"/>
                </a:solidFill>
              </a:rPr>
              <a:t>5:1-5)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0350" y="-3175"/>
            <a:ext cx="6051550" cy="453866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70" name="Rectangle"/>
          <p:cNvSpPr/>
          <p:nvPr/>
        </p:nvSpPr>
        <p:spPr>
          <a:xfrm>
            <a:off x="-1" y="4546600"/>
            <a:ext cx="9144002" cy="2311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371" name="Rectangle"/>
          <p:cNvSpPr/>
          <p:nvPr/>
        </p:nvSpPr>
        <p:spPr>
          <a:xfrm>
            <a:off x="1066800" y="5359400"/>
            <a:ext cx="838200" cy="152400"/>
          </a:xfrm>
          <a:prstGeom prst="rect">
            <a:avLst/>
          </a:prstGeom>
          <a:solidFill>
            <a:srgbClr val="FFCC66"/>
          </a:solidFill>
          <a:ln w="1905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372" name="Rectangle"/>
          <p:cNvSpPr/>
          <p:nvPr/>
        </p:nvSpPr>
        <p:spPr>
          <a:xfrm>
            <a:off x="1905000" y="5359400"/>
            <a:ext cx="838200" cy="152400"/>
          </a:xfrm>
          <a:prstGeom prst="rect">
            <a:avLst/>
          </a:prstGeom>
          <a:solidFill>
            <a:srgbClr val="FFCC66"/>
          </a:solidFill>
          <a:ln w="1905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373" name="Rectangle"/>
          <p:cNvSpPr/>
          <p:nvPr/>
        </p:nvSpPr>
        <p:spPr>
          <a:xfrm>
            <a:off x="2743200" y="5359400"/>
            <a:ext cx="8382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374" name="Rectangle"/>
          <p:cNvSpPr/>
          <p:nvPr/>
        </p:nvSpPr>
        <p:spPr>
          <a:xfrm>
            <a:off x="3581400" y="5359400"/>
            <a:ext cx="838200" cy="152400"/>
          </a:xfrm>
          <a:prstGeom prst="rect">
            <a:avLst/>
          </a:prstGeom>
          <a:solidFill>
            <a:srgbClr val="CCFF66"/>
          </a:solidFill>
          <a:ln w="1905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375" name="Rectangle"/>
          <p:cNvSpPr/>
          <p:nvPr/>
        </p:nvSpPr>
        <p:spPr>
          <a:xfrm>
            <a:off x="4419600" y="5359400"/>
            <a:ext cx="838200" cy="152400"/>
          </a:xfrm>
          <a:prstGeom prst="rect">
            <a:avLst/>
          </a:prstGeom>
          <a:solidFill>
            <a:srgbClr val="CCFF66"/>
          </a:solidFill>
          <a:ln w="1905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376" name="Rectangle"/>
          <p:cNvSpPr/>
          <p:nvPr/>
        </p:nvSpPr>
        <p:spPr>
          <a:xfrm>
            <a:off x="5257800" y="5359400"/>
            <a:ext cx="838200" cy="152400"/>
          </a:xfrm>
          <a:prstGeom prst="rect">
            <a:avLst/>
          </a:prstGeom>
          <a:solidFill>
            <a:srgbClr val="CCFF66"/>
          </a:solidFill>
          <a:ln w="1905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377" name="Rectangle"/>
          <p:cNvSpPr/>
          <p:nvPr/>
        </p:nvSpPr>
        <p:spPr>
          <a:xfrm>
            <a:off x="6096000" y="5359400"/>
            <a:ext cx="838200" cy="152400"/>
          </a:xfrm>
          <a:prstGeom prst="rect">
            <a:avLst/>
          </a:prstGeom>
          <a:solidFill>
            <a:srgbClr val="CCFF66"/>
          </a:solidFill>
          <a:ln w="1905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378" name="Rectangle"/>
          <p:cNvSpPr/>
          <p:nvPr/>
        </p:nvSpPr>
        <p:spPr>
          <a:xfrm>
            <a:off x="6934200" y="5359400"/>
            <a:ext cx="838200" cy="152400"/>
          </a:xfrm>
          <a:prstGeom prst="rect">
            <a:avLst/>
          </a:prstGeom>
          <a:solidFill>
            <a:srgbClr val="FFCCFF"/>
          </a:solidFill>
          <a:ln w="1905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379" name="Line"/>
          <p:cNvSpPr/>
          <p:nvPr/>
        </p:nvSpPr>
        <p:spPr>
          <a:xfrm flipV="1">
            <a:off x="1066800" y="5511800"/>
            <a:ext cx="0" cy="38100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80" name="約櫃…"/>
          <p:cNvSpPr txBox="1"/>
          <p:nvPr/>
        </p:nvSpPr>
        <p:spPr>
          <a:xfrm>
            <a:off x="821054" y="5851525"/>
            <a:ext cx="510541" cy="70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120000"/>
              </a:lnSpc>
              <a:defRPr sz="16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約櫃</a:t>
            </a:r>
          </a:p>
          <a:p>
            <a:pPr algn="ctr">
              <a:lnSpc>
                <a:spcPct val="120000"/>
              </a:lnSpc>
              <a:defRPr sz="16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被擄</a:t>
            </a:r>
          </a:p>
        </p:txBody>
      </p:sp>
      <p:sp>
        <p:nvSpPr>
          <p:cNvPr id="381" name="Line"/>
          <p:cNvSpPr/>
          <p:nvPr/>
        </p:nvSpPr>
        <p:spPr>
          <a:xfrm flipV="1">
            <a:off x="2743200" y="5511800"/>
            <a:ext cx="0" cy="38100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82" name="米斯巴…"/>
          <p:cNvSpPr txBox="1"/>
          <p:nvPr/>
        </p:nvSpPr>
        <p:spPr>
          <a:xfrm>
            <a:off x="2402205" y="5851525"/>
            <a:ext cx="713741" cy="70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120000"/>
              </a:lnSpc>
              <a:defRPr sz="16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米斯巴</a:t>
            </a:r>
          </a:p>
          <a:p>
            <a:pPr algn="ctr">
              <a:lnSpc>
                <a:spcPct val="120000"/>
              </a:lnSpc>
              <a:defRPr sz="16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之役</a:t>
            </a:r>
          </a:p>
        </p:txBody>
      </p:sp>
      <p:sp>
        <p:nvSpPr>
          <p:cNvPr id="383" name="Line"/>
          <p:cNvSpPr/>
          <p:nvPr/>
        </p:nvSpPr>
        <p:spPr>
          <a:xfrm flipV="1">
            <a:off x="3581400" y="5511800"/>
            <a:ext cx="0" cy="38100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84" name="掃羅…"/>
          <p:cNvSpPr txBox="1"/>
          <p:nvPr/>
        </p:nvSpPr>
        <p:spPr>
          <a:xfrm>
            <a:off x="3335654" y="5851525"/>
            <a:ext cx="510541" cy="70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120000"/>
              </a:lnSpc>
              <a:defRPr sz="16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掃羅</a:t>
            </a:r>
          </a:p>
          <a:p>
            <a:pPr algn="ctr">
              <a:lnSpc>
                <a:spcPct val="120000"/>
              </a:lnSpc>
              <a:defRPr sz="16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作王</a:t>
            </a:r>
          </a:p>
        </p:txBody>
      </p:sp>
      <p:sp>
        <p:nvSpPr>
          <p:cNvPr id="385" name="Line"/>
          <p:cNvSpPr/>
          <p:nvPr/>
        </p:nvSpPr>
        <p:spPr>
          <a:xfrm flipV="1">
            <a:off x="6934200" y="5511800"/>
            <a:ext cx="0" cy="250825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86" name="大衛作…"/>
          <p:cNvSpPr txBox="1"/>
          <p:nvPr/>
        </p:nvSpPr>
        <p:spPr>
          <a:xfrm>
            <a:off x="6082030" y="5851525"/>
            <a:ext cx="713741" cy="70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120000"/>
              </a:lnSpc>
              <a:defRPr sz="16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大衛作</a:t>
            </a:r>
          </a:p>
          <a:p>
            <a:pPr algn="ctr">
              <a:lnSpc>
                <a:spcPct val="120000"/>
              </a:lnSpc>
              <a:defRPr sz="16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猶大王</a:t>
            </a:r>
          </a:p>
        </p:txBody>
      </p:sp>
      <p:sp>
        <p:nvSpPr>
          <p:cNvPr id="387" name="Line"/>
          <p:cNvSpPr/>
          <p:nvPr/>
        </p:nvSpPr>
        <p:spPr>
          <a:xfrm flipV="1">
            <a:off x="7543800" y="5511800"/>
            <a:ext cx="0" cy="38100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88" name="大衛作…"/>
          <p:cNvSpPr txBox="1"/>
          <p:nvPr/>
        </p:nvSpPr>
        <p:spPr>
          <a:xfrm>
            <a:off x="6983729" y="5851525"/>
            <a:ext cx="916941" cy="70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120000"/>
              </a:lnSpc>
              <a:defRPr sz="16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大衛作</a:t>
            </a:r>
          </a:p>
          <a:p>
            <a:pPr algn="ctr">
              <a:lnSpc>
                <a:spcPct val="120000"/>
              </a:lnSpc>
              <a:defRPr sz="16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以色列王</a:t>
            </a:r>
          </a:p>
        </p:txBody>
      </p:sp>
      <p:sp>
        <p:nvSpPr>
          <p:cNvPr id="389" name="Line"/>
          <p:cNvSpPr/>
          <p:nvPr/>
        </p:nvSpPr>
        <p:spPr>
          <a:xfrm>
            <a:off x="1066800" y="5283200"/>
            <a:ext cx="1676400" cy="0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90" name="Line"/>
          <p:cNvSpPr/>
          <p:nvPr/>
        </p:nvSpPr>
        <p:spPr>
          <a:xfrm>
            <a:off x="2743200" y="5283200"/>
            <a:ext cx="838200" cy="0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91" name="Line"/>
          <p:cNvSpPr/>
          <p:nvPr/>
        </p:nvSpPr>
        <p:spPr>
          <a:xfrm>
            <a:off x="3581400" y="5283200"/>
            <a:ext cx="3352800" cy="0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92" name="Line"/>
          <p:cNvSpPr/>
          <p:nvPr/>
        </p:nvSpPr>
        <p:spPr>
          <a:xfrm>
            <a:off x="6934200" y="5283200"/>
            <a:ext cx="609600" cy="0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93" name="20年"/>
          <p:cNvSpPr txBox="1"/>
          <p:nvPr/>
        </p:nvSpPr>
        <p:spPr>
          <a:xfrm>
            <a:off x="1696720" y="4991100"/>
            <a:ext cx="479708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/>
            </a:pPr>
            <a:r>
              <a:t>20</a:t>
            </a:r>
            <a:r>
              <a:rPr>
                <a:latin typeface="SimHei"/>
                <a:ea typeface="SimHei"/>
                <a:cs typeface="SimHei"/>
                <a:sym typeface="SimHei"/>
              </a:rPr>
              <a:t>年</a:t>
            </a:r>
          </a:p>
        </p:txBody>
      </p:sp>
      <p:sp>
        <p:nvSpPr>
          <p:cNvPr id="394" name="?"/>
          <p:cNvSpPr txBox="1"/>
          <p:nvPr/>
        </p:nvSpPr>
        <p:spPr>
          <a:xfrm>
            <a:off x="3077845" y="4991100"/>
            <a:ext cx="203024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?</a:t>
            </a:r>
          </a:p>
        </p:txBody>
      </p:sp>
      <p:sp>
        <p:nvSpPr>
          <p:cNvPr id="395" name="40年"/>
          <p:cNvSpPr txBox="1"/>
          <p:nvPr/>
        </p:nvSpPr>
        <p:spPr>
          <a:xfrm>
            <a:off x="5074920" y="4991100"/>
            <a:ext cx="479708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/>
            </a:pPr>
            <a:r>
              <a:t>40</a:t>
            </a:r>
            <a:r>
              <a:rPr>
                <a:latin typeface="SimHei"/>
                <a:ea typeface="SimHei"/>
                <a:cs typeface="SimHei"/>
                <a:sym typeface="SimHei"/>
              </a:rPr>
              <a:t>年</a:t>
            </a:r>
          </a:p>
        </p:txBody>
      </p:sp>
      <p:sp>
        <p:nvSpPr>
          <p:cNvPr id="396" name="7.5年"/>
          <p:cNvSpPr txBox="1"/>
          <p:nvPr/>
        </p:nvSpPr>
        <p:spPr>
          <a:xfrm>
            <a:off x="6979919" y="4991100"/>
            <a:ext cx="529107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/>
            </a:pPr>
            <a:r>
              <a:t>7.5</a:t>
            </a:r>
            <a:r>
              <a:rPr>
                <a:latin typeface="SimHei"/>
                <a:ea typeface="SimHei"/>
                <a:cs typeface="SimHei"/>
                <a:sym typeface="SimHei"/>
              </a:rPr>
              <a:t>年</a:t>
            </a:r>
          </a:p>
        </p:txBody>
      </p:sp>
      <p:sp>
        <p:nvSpPr>
          <p:cNvPr id="397" name="Line"/>
          <p:cNvSpPr/>
          <p:nvPr/>
        </p:nvSpPr>
        <p:spPr>
          <a:xfrm flipV="1">
            <a:off x="7696200" y="5514975"/>
            <a:ext cx="0" cy="22860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98" name="Line"/>
          <p:cNvSpPr/>
          <p:nvPr/>
        </p:nvSpPr>
        <p:spPr>
          <a:xfrm>
            <a:off x="7696200" y="5743575"/>
            <a:ext cx="6858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99" name="Line"/>
          <p:cNvSpPr/>
          <p:nvPr/>
        </p:nvSpPr>
        <p:spPr>
          <a:xfrm>
            <a:off x="8382000" y="5743575"/>
            <a:ext cx="0" cy="1524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00" name="大衛…"/>
          <p:cNvSpPr txBox="1"/>
          <p:nvPr/>
        </p:nvSpPr>
        <p:spPr>
          <a:xfrm>
            <a:off x="8025130" y="5851525"/>
            <a:ext cx="713741" cy="70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120000"/>
              </a:lnSpc>
              <a:defRPr sz="16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大衛</a:t>
            </a:r>
          </a:p>
          <a:p>
            <a:pPr algn="ctr">
              <a:lnSpc>
                <a:spcPct val="120000"/>
              </a:lnSpc>
              <a:defRPr sz="16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迎約櫃</a:t>
            </a:r>
          </a:p>
        </p:txBody>
      </p:sp>
      <p:sp>
        <p:nvSpPr>
          <p:cNvPr id="401" name="Line"/>
          <p:cNvSpPr/>
          <p:nvPr/>
        </p:nvSpPr>
        <p:spPr>
          <a:xfrm flipH="1">
            <a:off x="6438900" y="5761037"/>
            <a:ext cx="492125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02" name="Line"/>
          <p:cNvSpPr/>
          <p:nvPr/>
        </p:nvSpPr>
        <p:spPr>
          <a:xfrm>
            <a:off x="6438900" y="5761037"/>
            <a:ext cx="0" cy="13335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03" name="Line"/>
          <p:cNvSpPr/>
          <p:nvPr/>
        </p:nvSpPr>
        <p:spPr>
          <a:xfrm>
            <a:off x="1143000" y="4953000"/>
            <a:ext cx="6553200" cy="0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04" name="約櫃在基列耶琳 &gt; 70年"/>
          <p:cNvSpPr txBox="1"/>
          <p:nvPr/>
        </p:nvSpPr>
        <p:spPr>
          <a:xfrm>
            <a:off x="3614420" y="4648200"/>
            <a:ext cx="1926938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>
                <a:solidFill>
                  <a:srgbClr val="FF0000"/>
                </a:solidFill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約櫃在基列耶琳</a:t>
            </a:r>
            <a:r>
              <a:t> </a:t>
            </a:r>
            <a:r>
              <a:t>&gt; 70</a:t>
            </a:r>
            <a:r>
              <a:rPr>
                <a:latin typeface="SimHei"/>
                <a:ea typeface="SimHei"/>
                <a:cs typeface="SimHei"/>
                <a:sym typeface="SimHei"/>
              </a:rPr>
              <a:t>年</a:t>
            </a:r>
          </a:p>
        </p:txBody>
      </p:sp>
      <p:sp>
        <p:nvSpPr>
          <p:cNvPr id="405" name="基列耶琳(森林之城)"/>
          <p:cNvSpPr txBox="1"/>
          <p:nvPr/>
        </p:nvSpPr>
        <p:spPr>
          <a:xfrm>
            <a:off x="1645920" y="61912"/>
            <a:ext cx="2305309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基列耶琳</a:t>
            </a:r>
            <a:r>
              <a:rPr>
                <a:latin typeface="SimHei"/>
                <a:ea typeface="SimHei"/>
                <a:cs typeface="SimHei"/>
                <a:sym typeface="SimHei"/>
              </a:rPr>
              <a:t>(</a:t>
            </a:r>
            <a:r>
              <a:rPr>
                <a:latin typeface="SimHei"/>
                <a:ea typeface="SimHei"/>
                <a:cs typeface="SimHei"/>
                <a:sym typeface="SimHei"/>
              </a:rPr>
              <a:t>森林之城</a:t>
            </a:r>
            <a:r>
              <a:rPr>
                <a:latin typeface="SimHei"/>
                <a:ea typeface="SimHei"/>
                <a:cs typeface="SimHei"/>
                <a:sym typeface="SimHei"/>
              </a:rPr>
              <a:t>)</a:t>
            </a:r>
          </a:p>
        </p:txBody>
      </p:sp>
      <p:grpSp>
        <p:nvGrpSpPr>
          <p:cNvPr id="408" name="Group"/>
          <p:cNvGrpSpPr/>
          <p:nvPr/>
        </p:nvGrpSpPr>
        <p:grpSpPr>
          <a:xfrm>
            <a:off x="4572000" y="284162"/>
            <a:ext cx="2200275" cy="869957"/>
            <a:chOff x="0" y="0"/>
            <a:chExt cx="2200275" cy="869955"/>
          </a:xfrm>
        </p:grpSpPr>
        <p:sp>
          <p:nvSpPr>
            <p:cNvPr id="406" name="Shape"/>
            <p:cNvSpPr/>
            <p:nvPr/>
          </p:nvSpPr>
          <p:spPr>
            <a:xfrm>
              <a:off x="0" y="0"/>
              <a:ext cx="2200275" cy="86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1628"/>
                  </a:lnTo>
                  <a:lnTo>
                    <a:pt x="3600" y="11628"/>
                  </a:lnTo>
                  <a:lnTo>
                    <a:pt x="1808" y="21600"/>
                  </a:lnTo>
                  <a:lnTo>
                    <a:pt x="9000" y="11628"/>
                  </a:lnTo>
                  <a:lnTo>
                    <a:pt x="21600" y="11628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rgbClr val="FFFFC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407" name="山上亞比拿達的家"/>
            <p:cNvSpPr txBox="1"/>
            <p:nvPr/>
          </p:nvSpPr>
          <p:spPr>
            <a:xfrm>
              <a:off x="50482" y="29686"/>
              <a:ext cx="209931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山上亞比拿達的家</a:t>
              </a:r>
            </a:p>
          </p:txBody>
        </p:sp>
      </p:grpSp>
      <p:grpSp>
        <p:nvGrpSpPr>
          <p:cNvPr id="411" name="Group"/>
          <p:cNvGrpSpPr/>
          <p:nvPr/>
        </p:nvGrpSpPr>
        <p:grpSpPr>
          <a:xfrm>
            <a:off x="6845300" y="287337"/>
            <a:ext cx="1565275" cy="469901"/>
            <a:chOff x="0" y="0"/>
            <a:chExt cx="1565274" cy="469900"/>
          </a:xfrm>
        </p:grpSpPr>
        <p:sp>
          <p:nvSpPr>
            <p:cNvPr id="409" name="Rectangle"/>
            <p:cNvSpPr/>
            <p:nvPr/>
          </p:nvSpPr>
          <p:spPr>
            <a:xfrm>
              <a:off x="0" y="0"/>
              <a:ext cx="1565275" cy="469900"/>
            </a:xfrm>
            <a:prstGeom prst="rect">
              <a:avLst/>
            </a:prstGeom>
            <a:solidFill>
              <a:srgbClr val="0033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15000"/>
                </a:lnSpc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0" name="應該是利未人"/>
            <p:cNvSpPr txBox="1"/>
            <p:nvPr/>
          </p:nvSpPr>
          <p:spPr>
            <a:xfrm>
              <a:off x="50482" y="4762"/>
              <a:ext cx="147574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lnSpc>
                  <a:spcPct val="115000"/>
                </a:lnSpc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應該是利未人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entr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Class="entr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after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Class="entr" nodeType="after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after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entr" nodeType="after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afterEffect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Class="entr" nodeType="click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Class="entr" nodeType="afterEffect" presetSubtype="0" presetID="1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Class="entr" nodeType="afterEffect" presetSubtype="0" presetID="1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Class="entr" nodeType="afterEffect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Class="entr" nodeType="clickEffect" presetSubtype="0" presetID="1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Class="entr" nodeType="afterEffect" presetSubtype="0" presetID="1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1" grpId="4"/>
      <p:bldP build="whole" bldLvl="1" animBg="1" rev="0" advAuto="0" spid="377" grpId="20"/>
      <p:bldP build="whole" bldLvl="1" animBg="1" rev="0" advAuto="0" spid="398" grpId="33"/>
      <p:bldP build="whole" bldLvl="1" animBg="1" rev="0" advAuto="0" spid="387" grpId="28"/>
      <p:bldP build="whole" bldLvl="1" animBg="1" rev="0" advAuto="0" spid="370" grpId="3"/>
      <p:bldP build="whole" bldLvl="1" animBg="1" rev="0" advAuto="0" spid="396" grpId="31"/>
      <p:bldP build="whole" bldLvl="1" animBg="1" rev="0" advAuto="0" spid="394" grpId="14"/>
      <p:bldP build="whole" bldLvl="1" animBg="1" rev="0" advAuto="0" spid="402" grpId="25"/>
      <p:bldP build="whole" bldLvl="1" animBg="1" rev="0" advAuto="0" spid="400" grpId="35"/>
      <p:bldP build="whole" bldLvl="1" animBg="1" rev="0" advAuto="0" spid="385" grpId="23"/>
      <p:bldP build="whole" bldLvl="1" animBg="1" rev="0" advAuto="0" spid="401" grpId="24"/>
      <p:bldP build="whole" bldLvl="1" animBg="1" rev="0" advAuto="0" spid="378" grpId="27"/>
      <p:bldP build="whole" bldLvl="1" animBg="1" rev="0" advAuto="0" spid="399" grpId="34"/>
      <p:bldP build="whole" bldLvl="1" animBg="1" rev="0" advAuto="0" spid="384" grpId="16"/>
      <p:bldP build="whole" bldLvl="1" animBg="1" rev="0" advAuto="0" spid="403" grpId="36"/>
      <p:bldP build="whole" bldLvl="1" animBg="1" rev="0" advAuto="0" spid="373" grpId="12"/>
      <p:bldP build="whole" bldLvl="1" animBg="1" rev="0" advAuto="0" spid="379" grpId="5"/>
      <p:bldP build="whole" bldLvl="1" animBg="1" rev="0" advAuto="0" spid="382" grpId="11"/>
      <p:bldP build="whole" bldLvl="1" animBg="1" rev="0" advAuto="0" spid="404" grpId="37"/>
      <p:bldP build="whole" bldLvl="1" animBg="1" rev="0" advAuto="0" spid="395" grpId="22"/>
      <p:bldP build="whole" bldLvl="1" animBg="1" rev="0" advAuto="0" spid="392" grpId="30"/>
      <p:bldP build="whole" bldLvl="1" animBg="1" rev="0" advAuto="0" spid="408" grpId="1"/>
      <p:bldP build="whole" bldLvl="1" animBg="1" rev="0" advAuto="0" spid="390" grpId="13"/>
      <p:bldP build="whole" bldLvl="1" animBg="1" rev="0" advAuto="0" spid="376" grpId="19"/>
      <p:bldP build="whole" bldLvl="1" animBg="1" rev="0" advAuto="0" spid="375" grpId="18"/>
      <p:bldP build="whole" bldLvl="1" animBg="1" rev="0" advAuto="0" spid="391" grpId="21"/>
      <p:bldP build="whole" bldLvl="1" animBg="1" rev="0" advAuto="0" spid="383" grpId="15"/>
      <p:bldP build="whole" bldLvl="1" animBg="1" rev="0" advAuto="0" spid="372" grpId="7"/>
      <p:bldP build="whole" bldLvl="1" animBg="1" rev="0" advAuto="0" spid="386" grpId="26"/>
      <p:bldP build="whole" bldLvl="1" animBg="1" rev="0" advAuto="0" spid="380" grpId="6"/>
      <p:bldP build="whole" bldLvl="1" animBg="1" rev="0" advAuto="0" spid="374" grpId="17"/>
      <p:bldP build="whole" bldLvl="1" animBg="1" rev="0" advAuto="0" spid="388" grpId="29"/>
      <p:bldP build="whole" bldLvl="1" animBg="1" rev="0" advAuto="0" spid="381" grpId="10"/>
      <p:bldP build="whole" bldLvl="1" animBg="1" rev="0" advAuto="0" spid="393" grpId="9"/>
      <p:bldP build="whole" bldLvl="1" animBg="1" rev="0" advAuto="0" spid="389" grpId="8"/>
      <p:bldP build="whole" bldLvl="1" animBg="1" rev="0" advAuto="0" spid="411" grpId="2"/>
      <p:bldP build="whole" bldLvl="1" animBg="1" rev="0" advAuto="0" spid="397" grpId="3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他們將神的約櫃從岡上亞比拿達的家裏抬出來，放在新車上；亞比拿達的兩個兒子烏撒和亞希約趕這新車。他們將神的約櫃從岡上亞比拿達家裏抬出來的時候，亞希約在櫃前行走。"/>
          <p:cNvSpPr txBox="1"/>
          <p:nvPr/>
        </p:nvSpPr>
        <p:spPr>
          <a:xfrm>
            <a:off x="960119" y="533400"/>
            <a:ext cx="7223761" cy="2581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他們將神的約櫃從岡上亞比拿達的家裏抬出來，</a:t>
            </a:r>
            <a:r>
              <a:rPr>
                <a:solidFill>
                  <a:srgbClr val="FF0000"/>
                </a:solidFill>
              </a:rPr>
              <a:t>放在新車上</a:t>
            </a:r>
            <a:r>
              <a:t>；亞比拿達的兩個兒子烏撒和亞希約趕這新車。他們將神的約櫃從岡上亞比拿達家裏抬出來的時候，亞希約在櫃前行走。</a:t>
            </a:r>
          </a:p>
        </p:txBody>
      </p:sp>
      <p:pic>
        <p:nvPicPr>
          <p:cNvPr id="41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6037" y="2755900"/>
            <a:ext cx="5822951" cy="41021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15" name="非利士人…"/>
          <p:cNvSpPr txBox="1"/>
          <p:nvPr/>
        </p:nvSpPr>
        <p:spPr>
          <a:xfrm>
            <a:off x="7354761" y="4874591"/>
            <a:ext cx="1261403" cy="1249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spcBef>
                <a:spcPts val="300"/>
              </a:spcBef>
              <a:defRPr sz="20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非利士人</a:t>
            </a:r>
          </a:p>
          <a:p>
            <a:pPr>
              <a:spcBef>
                <a:spcPts val="300"/>
              </a:spcBef>
              <a:defRPr sz="20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送回約櫃</a:t>
            </a:r>
            <a:endParaRPr>
              <a:latin typeface="SimHei"/>
              <a:ea typeface="SimHei"/>
              <a:cs typeface="SimHei"/>
              <a:sym typeface="SimHei"/>
            </a:endParaRPr>
          </a:p>
          <a:p>
            <a:pPr>
              <a:spcBef>
                <a:spcPts val="300"/>
              </a:spcBef>
              <a:defRPr sz="20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（撒上6）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5" grpId="5"/>
      <p:bldP build="whole" bldLvl="1" animBg="1" rev="0" advAuto="0" spid="414" grpId="2"/>
      <p:bldP build="whole" bldLvl="1" animBg="1" rev="0" advAuto="0" spid="413" grpId="1"/>
      <p:bldP build="whole" bldLvl="1" animBg="1" rev="0" advAuto="0" spid="414" grpId="4"/>
      <p:bldP build="whole" bldLvl="1" animBg="1" rev="0" advAuto="0" spid="415" grpId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0" t="39698" r="0" b="17520"/>
          <a:stretch>
            <a:fillRect/>
          </a:stretch>
        </p:blipFill>
        <p:spPr>
          <a:xfrm>
            <a:off x="0" y="3927475"/>
            <a:ext cx="9144000" cy="293052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18" name="Circle"/>
          <p:cNvSpPr/>
          <p:nvPr/>
        </p:nvSpPr>
        <p:spPr>
          <a:xfrm>
            <a:off x="5638800" y="5180012"/>
            <a:ext cx="171450" cy="177801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grpSp>
        <p:nvGrpSpPr>
          <p:cNvPr id="421" name="Group"/>
          <p:cNvGrpSpPr/>
          <p:nvPr/>
        </p:nvGrpSpPr>
        <p:grpSpPr>
          <a:xfrm>
            <a:off x="5835640" y="4791075"/>
            <a:ext cx="1457335" cy="455606"/>
            <a:chOff x="0" y="0"/>
            <a:chExt cx="1457334" cy="455605"/>
          </a:xfrm>
        </p:grpSpPr>
        <p:sp>
          <p:nvSpPr>
            <p:cNvPr id="419" name="Shape"/>
            <p:cNvSpPr/>
            <p:nvPr/>
          </p:nvSpPr>
          <p:spPr>
            <a:xfrm>
              <a:off x="0" y="0"/>
              <a:ext cx="1457335" cy="455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94" y="0"/>
                  </a:moveTo>
                  <a:lnTo>
                    <a:pt x="4494" y="11810"/>
                  </a:lnTo>
                  <a:lnTo>
                    <a:pt x="0" y="21600"/>
                  </a:lnTo>
                  <a:lnTo>
                    <a:pt x="4494" y="16871"/>
                  </a:lnTo>
                  <a:lnTo>
                    <a:pt x="4494" y="20246"/>
                  </a:lnTo>
                  <a:lnTo>
                    <a:pt x="21600" y="20246"/>
                  </a:lnTo>
                  <a:lnTo>
                    <a:pt x="21600" y="0"/>
                  </a:lnTo>
                  <a:lnTo>
                    <a:pt x="7345" y="0"/>
                  </a:lnTo>
                  <a:close/>
                </a:path>
              </a:pathLst>
            </a:custGeom>
            <a:solidFill>
              <a:srgbClr val="FFFF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420" name="耶路撒冷"/>
            <p:cNvSpPr txBox="1"/>
            <p:nvPr/>
          </p:nvSpPr>
          <p:spPr>
            <a:xfrm>
              <a:off x="353704" y="9048"/>
              <a:ext cx="1053148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耶路撒冷</a:t>
              </a:r>
            </a:p>
          </p:txBody>
        </p:sp>
      </p:grpSp>
      <p:sp>
        <p:nvSpPr>
          <p:cNvPr id="422" name="他們將神的約櫃從岡上亞比拿達的家裏抬出來，放在新車上；亞比拿達的兩個兒子烏撒和亞希約趕這新車。他們將神的約櫃從岡上亞比拿達家裏抬出來的時候，亞希約在櫃前行走。…"/>
          <p:cNvSpPr txBox="1"/>
          <p:nvPr/>
        </p:nvSpPr>
        <p:spPr>
          <a:xfrm>
            <a:off x="960119" y="533400"/>
            <a:ext cx="7223761" cy="3586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他們將神的約櫃從岡上亞比拿達的家裏抬出來，</a:t>
            </a:r>
            <a:r>
              <a:rPr>
                <a:solidFill>
                  <a:srgbClr val="FF0000"/>
                </a:solidFill>
              </a:rPr>
              <a:t>放在新車上</a:t>
            </a:r>
            <a:r>
              <a:t>；亞比拿達的兩個兒子烏撒和亞希約趕這新車。他們將神的約櫃從岡上亞比拿達家裏抬出來的時候，亞希約在櫃前行走。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大衛和以色列的全家在耶和華面前，用松木製造的各樣樂器和琴、瑟、鼓、鈸、鑼，作樂跳舞。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撒下</a:t>
            </a:r>
            <a:r>
              <a:rPr>
                <a:solidFill>
                  <a:srgbClr val="808080"/>
                </a:solidFill>
              </a:rPr>
              <a:t>6:3-5)</a:t>
            </a:r>
          </a:p>
        </p:txBody>
      </p:sp>
      <p:grpSp>
        <p:nvGrpSpPr>
          <p:cNvPr id="425" name="Group"/>
          <p:cNvGrpSpPr/>
          <p:nvPr/>
        </p:nvGrpSpPr>
        <p:grpSpPr>
          <a:xfrm>
            <a:off x="4592637" y="4133850"/>
            <a:ext cx="1114426" cy="703268"/>
            <a:chOff x="0" y="0"/>
            <a:chExt cx="1114425" cy="703267"/>
          </a:xfrm>
        </p:grpSpPr>
        <p:sp>
          <p:nvSpPr>
            <p:cNvPr id="423" name="Shape"/>
            <p:cNvSpPr/>
            <p:nvPr/>
          </p:nvSpPr>
          <p:spPr>
            <a:xfrm>
              <a:off x="0" y="0"/>
              <a:ext cx="1114425" cy="70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3116"/>
                  </a:lnTo>
                  <a:lnTo>
                    <a:pt x="3600" y="13116"/>
                  </a:lnTo>
                  <a:lnTo>
                    <a:pt x="7415" y="21600"/>
                  </a:lnTo>
                  <a:lnTo>
                    <a:pt x="9000" y="13116"/>
                  </a:lnTo>
                  <a:lnTo>
                    <a:pt x="21600" y="13116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rgbClr val="FFFF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424" name="基列耶琳"/>
            <p:cNvSpPr txBox="1"/>
            <p:nvPr/>
          </p:nvSpPr>
          <p:spPr>
            <a:xfrm>
              <a:off x="50482" y="9048"/>
              <a:ext cx="101346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基列耶琳</a:t>
              </a:r>
            </a:p>
          </p:txBody>
        </p:sp>
      </p:grpSp>
      <p:sp>
        <p:nvSpPr>
          <p:cNvPr id="426" name="Line"/>
          <p:cNvSpPr/>
          <p:nvPr/>
        </p:nvSpPr>
        <p:spPr>
          <a:xfrm>
            <a:off x="5018087" y="4945062"/>
            <a:ext cx="495301" cy="2206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662" y="1399"/>
                  <a:pt x="6369" y="3574"/>
                  <a:pt x="9969" y="7148"/>
                </a:cubicBezTo>
                <a:cubicBezTo>
                  <a:pt x="13569" y="10722"/>
                  <a:pt x="19177" y="18647"/>
                  <a:pt x="21600" y="21600"/>
                </a:cubicBezTo>
              </a:path>
            </a:pathLst>
          </a:custGeom>
          <a:ln w="381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27" name="Circle"/>
          <p:cNvSpPr/>
          <p:nvPr/>
        </p:nvSpPr>
        <p:spPr>
          <a:xfrm>
            <a:off x="4910137" y="4865687"/>
            <a:ext cx="152401" cy="152401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6" grpId="1"/>
      <p:bldP build="whole" bldLvl="1" animBg="1" rev="0" advAuto="0" spid="422" grpId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0"/>
            <a:ext cx="8153400" cy="4960938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432" name="Group"/>
          <p:cNvGrpSpPr/>
          <p:nvPr/>
        </p:nvGrpSpPr>
        <p:grpSpPr>
          <a:xfrm>
            <a:off x="4494212" y="3146419"/>
            <a:ext cx="798513" cy="706444"/>
            <a:chOff x="0" y="0"/>
            <a:chExt cx="798512" cy="706443"/>
          </a:xfrm>
        </p:grpSpPr>
        <p:sp>
          <p:nvSpPr>
            <p:cNvPr id="430" name="Shape"/>
            <p:cNvSpPr/>
            <p:nvPr/>
          </p:nvSpPr>
          <p:spPr>
            <a:xfrm>
              <a:off x="0" y="0"/>
              <a:ext cx="798513" cy="706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73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737"/>
                  </a:lnTo>
                  <a:lnTo>
                    <a:pt x="9000" y="8737"/>
                  </a:lnTo>
                  <a:lnTo>
                    <a:pt x="129" y="0"/>
                  </a:lnTo>
                  <a:lnTo>
                    <a:pt x="3600" y="8737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431" name="烏撒"/>
            <p:cNvSpPr txBox="1"/>
            <p:nvPr/>
          </p:nvSpPr>
          <p:spPr>
            <a:xfrm>
              <a:off x="50482" y="291629"/>
              <a:ext cx="697548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烏撒</a:t>
              </a:r>
            </a:p>
          </p:txBody>
        </p:sp>
      </p:grpSp>
      <p:sp>
        <p:nvSpPr>
          <p:cNvPr id="433" name="到了拿艮的禾場，因為牛失前蹄(或作：驚跳)，烏撒就伸手扶住神的約櫃。神耶和華向烏撒發怒，因這錯誤擊殺他，他就死在神的約櫃旁。(撒下6:6-7)"/>
          <p:cNvSpPr txBox="1"/>
          <p:nvPr/>
        </p:nvSpPr>
        <p:spPr>
          <a:xfrm>
            <a:off x="801369" y="5106987"/>
            <a:ext cx="7541261" cy="1516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到了拿艮的禾場，因為牛失前蹄</a:t>
            </a:r>
            <a:r>
              <a:rPr>
                <a:solidFill>
                  <a:srgbClr val="996633"/>
                </a:solidFill>
              </a:rPr>
              <a:t>(</a:t>
            </a:r>
            <a:r>
              <a:rPr>
                <a:solidFill>
                  <a:srgbClr val="996633"/>
                </a:solidFill>
              </a:rPr>
              <a:t>或作：驚跳</a:t>
            </a:r>
            <a:r>
              <a:rPr>
                <a:solidFill>
                  <a:srgbClr val="996633"/>
                </a:solidFill>
              </a:rPr>
              <a:t>)</a:t>
            </a:r>
            <a:r>
              <a:t>，烏撒就伸手扶住神的約櫃。神耶和華向烏撒發怒，因這</a:t>
            </a:r>
            <a:r>
              <a:rPr>
                <a:solidFill>
                  <a:schemeClr val="accent6"/>
                </a:solidFill>
              </a:rPr>
              <a:t>錯誤</a:t>
            </a:r>
            <a:r>
              <a:t>擊殺他，他就死在神的約櫃旁。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撒下</a:t>
            </a:r>
            <a:r>
              <a:rPr>
                <a:solidFill>
                  <a:srgbClr val="808080"/>
                </a:solidFill>
              </a:rPr>
              <a:t>6:6-7)</a:t>
            </a:r>
          </a:p>
        </p:txBody>
      </p:sp>
      <p:sp>
        <p:nvSpPr>
          <p:cNvPr id="434" name="不敬…"/>
          <p:cNvSpPr txBox="1"/>
          <p:nvPr/>
        </p:nvSpPr>
        <p:spPr>
          <a:xfrm>
            <a:off x="7073354" y="6100021"/>
            <a:ext cx="1440709" cy="505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28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不敬</a:t>
            </a:r>
          </a:p>
          <a:p>
            <a:pPr defTabSz="457200">
              <a:defRPr sz="128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irreverent act (NIV)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2" grpId="3"/>
      <p:bldP build="whole" bldLvl="1" animBg="1" rev="0" advAuto="0" spid="433" grpId="1"/>
      <p:bldP build="whole" bldLvl="1" animBg="1" rev="0" advAuto="0" spid="432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0"/>
            <a:ext cx="8153400" cy="496093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37" name="大衛因耶和華擊殺烏撒，心裏愁煩，就稱那地方為毗列斯烏撒(擊殺烏撒)，直到今日。(撒下6:6-7)"/>
          <p:cNvSpPr txBox="1"/>
          <p:nvPr/>
        </p:nvSpPr>
        <p:spPr>
          <a:xfrm>
            <a:off x="801369" y="5106987"/>
            <a:ext cx="7541261" cy="101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大衛因耶和華擊殺烏撒，心裏愁煩，就稱那地方為毗列斯烏撒</a:t>
            </a:r>
            <a:r>
              <a:rPr>
                <a:solidFill>
                  <a:srgbClr val="996633"/>
                </a:solidFill>
              </a:rPr>
              <a:t>(</a:t>
            </a:r>
            <a:r>
              <a:rPr>
                <a:solidFill>
                  <a:srgbClr val="996633"/>
                </a:solidFill>
              </a:rPr>
              <a:t>擊殺烏撒</a:t>
            </a:r>
            <a:r>
              <a:rPr>
                <a:solidFill>
                  <a:srgbClr val="996633"/>
                </a:solidFill>
              </a:rPr>
              <a:t>)</a:t>
            </a:r>
            <a:r>
              <a:t>，直到今日。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撒下</a:t>
            </a:r>
            <a:r>
              <a:rPr>
                <a:solidFill>
                  <a:srgbClr val="808080"/>
                </a:solidFill>
              </a:rPr>
              <a:t>6:6-7)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7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74837" y="0"/>
            <a:ext cx="5392738" cy="328136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40" name="烏撒的問題：…"/>
          <p:cNvSpPr txBox="1"/>
          <p:nvPr/>
        </p:nvSpPr>
        <p:spPr>
          <a:xfrm>
            <a:off x="801369" y="3462337"/>
            <a:ext cx="7541261" cy="3119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58775" indent="-358775">
              <a:lnSpc>
                <a:spcPct val="120000"/>
              </a:lnSpc>
              <a:spcBef>
                <a:spcPts val="700"/>
              </a:spcBef>
              <a:buSzPct val="100000"/>
              <a:buBlip>
                <a:blip r:embed="rId4"/>
              </a:buBlip>
              <a:defRPr sz="2200">
                <a:latin typeface="SimHei"/>
                <a:ea typeface="SimHei"/>
                <a:cs typeface="SimHei"/>
                <a:sym typeface="SimHei"/>
              </a:defRPr>
            </a:pPr>
            <a:r>
              <a:t>烏撒的問題：</a:t>
            </a:r>
          </a:p>
          <a:p>
            <a:pPr marL="358775" indent="-358775">
              <a:lnSpc>
                <a:spcPct val="120000"/>
              </a:lnSpc>
              <a:spcBef>
                <a:spcPts val="700"/>
              </a:spcBef>
              <a:buSzPct val="100000"/>
              <a:buAutoNum type="arabicPeriod" startAt="1"/>
              <a:defRPr sz="2200">
                <a:latin typeface="SimHei"/>
                <a:ea typeface="SimHei"/>
                <a:cs typeface="SimHei"/>
                <a:sym typeface="SimHei"/>
              </a:defRPr>
            </a:pPr>
            <a:r>
              <a:t>因長期看管約櫃，視約櫃為平常，失去戒慎敬畏的心。</a:t>
            </a:r>
          </a:p>
          <a:p>
            <a:pPr marL="358775" indent="-358775">
              <a:lnSpc>
                <a:spcPct val="120000"/>
              </a:lnSpc>
              <a:spcBef>
                <a:spcPts val="700"/>
              </a:spcBef>
              <a:buSzPct val="100000"/>
              <a:buAutoNum type="arabicPeriod" startAt="1"/>
              <a:defRPr sz="2200">
                <a:latin typeface="SimHei"/>
                <a:ea typeface="SimHei"/>
                <a:cs typeface="SimHei"/>
                <a:sym typeface="SimHei"/>
              </a:defRPr>
            </a:pPr>
            <a:r>
              <a:t>身為利未人，卻不知道神的律例和法則：</a:t>
            </a:r>
          </a:p>
          <a:p>
            <a:pPr lvl="1" marL="818717" indent="-280554">
              <a:buSzPct val="100000"/>
              <a:buBlip>
                <a:blip r:embed="rId5"/>
              </a:buBlip>
              <a:defRPr sz="2300"/>
            </a:pPr>
            <a:r>
              <a:t>約櫃當由利未人用肩扛抬。（</a:t>
            </a:r>
            <a:r>
              <a:rPr>
                <a:hlinkClick r:id="rId6" invalidUrl="" action="" tgtFrame="" tooltip="" history="1" highlightClick="0" endSnd="0"/>
              </a:rPr>
              <a:t>出25:10-22</a:t>
            </a:r>
            <a:r>
              <a:t>）</a:t>
            </a:r>
          </a:p>
          <a:p>
            <a:pPr lvl="1" marL="881062" indent="-342900">
              <a:lnSpc>
                <a:spcPct val="120000"/>
              </a:lnSpc>
              <a:spcBef>
                <a:spcPts val="700"/>
              </a:spcBef>
              <a:buSzPct val="100000"/>
              <a:buBlip>
                <a:blip r:embed="rId5"/>
              </a:buBlip>
              <a:defRPr sz="2200">
                <a:latin typeface="SimHei"/>
                <a:ea typeface="SimHei"/>
                <a:cs typeface="SimHei"/>
                <a:sym typeface="SimHei"/>
              </a:defRPr>
            </a:pPr>
            <a:r>
              <a:t>罪人不能碰觸神的約櫃。</a:t>
            </a:r>
            <a:r>
              <a:rPr>
                <a:uFill>
                  <a:solidFill>
                    <a:srgbClr val="000000"/>
                  </a:solidFill>
                </a:uFill>
                <a:latin typeface="華康仿宋體W6"/>
                <a:ea typeface="華康仿宋體W6"/>
                <a:cs typeface="華康仿宋體W6"/>
                <a:sym typeface="華康仿宋體W6"/>
              </a:rPr>
              <a:t>（民</a:t>
            </a:r>
            <a:r>
              <a:rPr>
                <a:uFill>
                  <a:solidFill>
                    <a:srgbClr val="000000"/>
                  </a:solidFill>
                </a:uFill>
                <a:latin typeface="華康仿宋體W6"/>
                <a:ea typeface="華康仿宋體W6"/>
                <a:cs typeface="華康仿宋體W6"/>
                <a:sym typeface="華康仿宋體W6"/>
              </a:rPr>
              <a:t>4:15</a:t>
            </a:r>
            <a:r>
              <a:rPr>
                <a:uFill>
                  <a:solidFill>
                    <a:srgbClr val="000000"/>
                  </a:solidFill>
                </a:uFill>
                <a:latin typeface="華康仿宋體W6"/>
                <a:ea typeface="華康仿宋體W6"/>
                <a:cs typeface="華康仿宋體W6"/>
                <a:sym typeface="華康仿宋體W6"/>
              </a:rPr>
              <a:t>）</a:t>
            </a:r>
          </a:p>
          <a:p>
            <a:pPr lvl="1" marL="881062" indent="-342900">
              <a:lnSpc>
                <a:spcPct val="120000"/>
              </a:lnSpc>
              <a:spcBef>
                <a:spcPts val="700"/>
              </a:spcBef>
              <a:buSzPct val="100000"/>
              <a:buBlip>
                <a:blip r:embed="rId5"/>
              </a:buBlip>
              <a:defRPr sz="2200">
                <a:latin typeface="SimHei"/>
                <a:ea typeface="SimHei"/>
                <a:cs typeface="SimHei"/>
                <a:sym typeface="SimHei"/>
              </a:defRPr>
            </a:pPr>
            <a:r>
              <a:t>神會保護祂自己的榮耀，人天然的熱心毫無價值。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40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1650" y="0"/>
            <a:ext cx="5600700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43" name="10 西门彼得带着一把刀，就拔出来，将大祭司的仆人砍了一刀，削掉他的右耳。那仆人名叫马勒古。 11 耶稣就对彼得说：“收刀入鞘吧！我父所给我的那杯，我岂可不喝呢？” （約翰福音18:10-11）"/>
          <p:cNvSpPr txBox="1"/>
          <p:nvPr/>
        </p:nvSpPr>
        <p:spPr>
          <a:xfrm>
            <a:off x="64427" y="4678446"/>
            <a:ext cx="9015146" cy="1250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218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 sz="1860"/>
              <a:t>10 </a:t>
            </a:r>
            <a:r>
              <a:rPr u="sng"/>
              <a:t>西门彼得</a:t>
            </a:r>
            <a:r>
              <a:t>带着一把刀，就拔出来，将大祭司的仆人砍了一刀，削掉他的右耳。那仆人名叫</a:t>
            </a:r>
            <a:r>
              <a:rPr u="sng"/>
              <a:t>马勒古</a:t>
            </a:r>
            <a:r>
              <a:t>。 </a:t>
            </a:r>
            <a:r>
              <a:rPr b="1" sz="1860"/>
              <a:t>11 </a:t>
            </a:r>
            <a:r>
              <a:t>耶稣就对</a:t>
            </a:r>
            <a:r>
              <a:rPr u="sng"/>
              <a:t>彼得</a:t>
            </a:r>
            <a:r>
              <a:t>说：“收刀入鞘吧！我父所给我的那杯，我岂可不喝呢？” （約翰福音18:10-11）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0" t="6326" r="0" b="29664"/>
          <a:stretch>
            <a:fillRect/>
          </a:stretch>
        </p:blipFill>
        <p:spPr>
          <a:xfrm>
            <a:off x="0" y="0"/>
            <a:ext cx="9144000" cy="438467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46" name="Circle"/>
          <p:cNvSpPr/>
          <p:nvPr/>
        </p:nvSpPr>
        <p:spPr>
          <a:xfrm>
            <a:off x="5638800" y="3546475"/>
            <a:ext cx="171450" cy="1778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grpSp>
        <p:nvGrpSpPr>
          <p:cNvPr id="449" name="Group"/>
          <p:cNvGrpSpPr/>
          <p:nvPr/>
        </p:nvGrpSpPr>
        <p:grpSpPr>
          <a:xfrm>
            <a:off x="5835640" y="3157537"/>
            <a:ext cx="1457335" cy="455607"/>
            <a:chOff x="0" y="0"/>
            <a:chExt cx="1457334" cy="455605"/>
          </a:xfrm>
        </p:grpSpPr>
        <p:sp>
          <p:nvSpPr>
            <p:cNvPr id="447" name="Shape"/>
            <p:cNvSpPr/>
            <p:nvPr/>
          </p:nvSpPr>
          <p:spPr>
            <a:xfrm>
              <a:off x="0" y="0"/>
              <a:ext cx="1457335" cy="455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94" y="0"/>
                  </a:moveTo>
                  <a:lnTo>
                    <a:pt x="4494" y="11810"/>
                  </a:lnTo>
                  <a:lnTo>
                    <a:pt x="0" y="21600"/>
                  </a:lnTo>
                  <a:lnTo>
                    <a:pt x="4494" y="16871"/>
                  </a:lnTo>
                  <a:lnTo>
                    <a:pt x="4494" y="20246"/>
                  </a:lnTo>
                  <a:lnTo>
                    <a:pt x="21600" y="20246"/>
                  </a:lnTo>
                  <a:lnTo>
                    <a:pt x="21600" y="0"/>
                  </a:lnTo>
                  <a:lnTo>
                    <a:pt x="7345" y="0"/>
                  </a:lnTo>
                  <a:close/>
                </a:path>
              </a:pathLst>
            </a:custGeom>
            <a:solidFill>
              <a:srgbClr val="FFFF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448" name="耶路撒冷"/>
            <p:cNvSpPr txBox="1"/>
            <p:nvPr/>
          </p:nvSpPr>
          <p:spPr>
            <a:xfrm>
              <a:off x="353704" y="9048"/>
              <a:ext cx="1053148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耶路撒冷</a:t>
              </a:r>
            </a:p>
          </p:txBody>
        </p:sp>
      </p:grpSp>
      <p:grpSp>
        <p:nvGrpSpPr>
          <p:cNvPr id="452" name="Group"/>
          <p:cNvGrpSpPr/>
          <p:nvPr/>
        </p:nvGrpSpPr>
        <p:grpSpPr>
          <a:xfrm>
            <a:off x="3582987" y="3197225"/>
            <a:ext cx="1325548" cy="427038"/>
            <a:chOff x="0" y="0"/>
            <a:chExt cx="1325546" cy="427037"/>
          </a:xfrm>
        </p:grpSpPr>
        <p:sp>
          <p:nvSpPr>
            <p:cNvPr id="450" name="Shape"/>
            <p:cNvSpPr/>
            <p:nvPr/>
          </p:nvSpPr>
          <p:spPr>
            <a:xfrm>
              <a:off x="0" y="0"/>
              <a:ext cx="1325547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160" y="21600"/>
                  </a:lnTo>
                  <a:lnTo>
                    <a:pt x="18160" y="9000"/>
                  </a:lnTo>
                  <a:lnTo>
                    <a:pt x="21600" y="5862"/>
                  </a:lnTo>
                  <a:lnTo>
                    <a:pt x="18160" y="3600"/>
                  </a:lnTo>
                  <a:lnTo>
                    <a:pt x="18160" y="0"/>
                  </a:lnTo>
                  <a:lnTo>
                    <a:pt x="10593" y="0"/>
                  </a:lnTo>
                  <a:close/>
                </a:path>
              </a:pathLst>
            </a:custGeom>
            <a:solidFill>
              <a:srgbClr val="FFFF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451" name="基列耶琳"/>
            <p:cNvSpPr txBox="1"/>
            <p:nvPr/>
          </p:nvSpPr>
          <p:spPr>
            <a:xfrm>
              <a:off x="50482" y="9048"/>
              <a:ext cx="101346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基列耶琳</a:t>
              </a:r>
            </a:p>
          </p:txBody>
        </p:sp>
      </p:grpSp>
      <p:sp>
        <p:nvSpPr>
          <p:cNvPr id="453" name="Line"/>
          <p:cNvSpPr/>
          <p:nvPr/>
        </p:nvSpPr>
        <p:spPr>
          <a:xfrm>
            <a:off x="5018087" y="3311525"/>
            <a:ext cx="495301" cy="2206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662" y="1399"/>
                  <a:pt x="6369" y="3574"/>
                  <a:pt x="9969" y="7148"/>
                </a:cubicBezTo>
                <a:cubicBezTo>
                  <a:pt x="13569" y="10722"/>
                  <a:pt x="19177" y="18647"/>
                  <a:pt x="21600" y="21600"/>
                </a:cubicBezTo>
              </a:path>
            </a:pathLst>
          </a:custGeom>
          <a:ln w="381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54" name="Circle"/>
          <p:cNvSpPr/>
          <p:nvPr/>
        </p:nvSpPr>
        <p:spPr>
          <a:xfrm>
            <a:off x="4910137" y="3232150"/>
            <a:ext cx="152401" cy="152400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455" name="Line"/>
          <p:cNvSpPr/>
          <p:nvPr/>
        </p:nvSpPr>
        <p:spPr>
          <a:xfrm>
            <a:off x="3032125" y="1082675"/>
            <a:ext cx="2454275" cy="2446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20245" y="19638"/>
                  <a:pt x="17059" y="13414"/>
                  <a:pt x="13455" y="9812"/>
                </a:cubicBezTo>
                <a:cubicBezTo>
                  <a:pt x="9850" y="6209"/>
                  <a:pt x="2808" y="2046"/>
                  <a:pt x="0" y="0"/>
                </a:cubicBezTo>
              </a:path>
            </a:pathLst>
          </a:custGeom>
          <a:ln w="38100">
            <a:solidFill>
              <a:schemeClr val="accent2"/>
            </a:solidFill>
            <a:prstDash val="sysDot"/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458" name="Group"/>
          <p:cNvGrpSpPr/>
          <p:nvPr/>
        </p:nvGrpSpPr>
        <p:grpSpPr>
          <a:xfrm>
            <a:off x="1492250" y="771525"/>
            <a:ext cx="1366822" cy="427038"/>
            <a:chOff x="0" y="0"/>
            <a:chExt cx="1366821" cy="427037"/>
          </a:xfrm>
        </p:grpSpPr>
        <p:sp>
          <p:nvSpPr>
            <p:cNvPr id="456" name="Shape"/>
            <p:cNvSpPr/>
            <p:nvPr/>
          </p:nvSpPr>
          <p:spPr>
            <a:xfrm>
              <a:off x="0" y="0"/>
              <a:ext cx="1366822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7611" y="21600"/>
                  </a:lnTo>
                  <a:lnTo>
                    <a:pt x="17611" y="18000"/>
                  </a:lnTo>
                  <a:lnTo>
                    <a:pt x="21600" y="14855"/>
                  </a:lnTo>
                  <a:lnTo>
                    <a:pt x="17611" y="12600"/>
                  </a:lnTo>
                  <a:lnTo>
                    <a:pt x="17611" y="0"/>
                  </a:lnTo>
                  <a:lnTo>
                    <a:pt x="10273" y="0"/>
                  </a:lnTo>
                  <a:close/>
                </a:path>
              </a:pathLst>
            </a:custGeom>
            <a:solidFill>
              <a:srgbClr val="FFFF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457" name="迦特臨門"/>
            <p:cNvSpPr txBox="1"/>
            <p:nvPr/>
          </p:nvSpPr>
          <p:spPr>
            <a:xfrm>
              <a:off x="50482" y="9048"/>
              <a:ext cx="101346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迦特臨門</a:t>
              </a:r>
            </a:p>
          </p:txBody>
        </p:sp>
      </p:grpSp>
      <p:sp>
        <p:nvSpPr>
          <p:cNvPr id="459" name="Circle"/>
          <p:cNvSpPr/>
          <p:nvPr/>
        </p:nvSpPr>
        <p:spPr>
          <a:xfrm>
            <a:off x="2862262" y="984250"/>
            <a:ext cx="152401" cy="152400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460" name="那日，大衛懼怕耶和華，說：「耶和華的約櫃怎可運到我這裡來？」…"/>
          <p:cNvSpPr txBox="1"/>
          <p:nvPr/>
        </p:nvSpPr>
        <p:spPr>
          <a:xfrm>
            <a:off x="960119" y="4600575"/>
            <a:ext cx="7223761" cy="2129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那日，大衛懼怕耶和華，說：「耶和華的約櫃怎可運到我這裡來？」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於是大衛不肯將耶和華的約櫃運進大衛的城，卻運到迦特人俄別以東的家中。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撒下</a:t>
            </a:r>
            <a:r>
              <a:rPr>
                <a:solidFill>
                  <a:srgbClr val="808080"/>
                </a:solidFill>
              </a:rPr>
              <a:t>6:9-10)</a:t>
            </a:r>
          </a:p>
        </p:txBody>
      </p:sp>
      <p:grpSp>
        <p:nvGrpSpPr>
          <p:cNvPr id="463" name="Group"/>
          <p:cNvGrpSpPr/>
          <p:nvPr/>
        </p:nvGrpSpPr>
        <p:grpSpPr>
          <a:xfrm>
            <a:off x="547687" y="1473200"/>
            <a:ext cx="2143126" cy="1306513"/>
            <a:chOff x="0" y="0"/>
            <a:chExt cx="2143125" cy="1306512"/>
          </a:xfrm>
        </p:grpSpPr>
        <p:sp>
          <p:nvSpPr>
            <p:cNvPr id="461" name="Shape"/>
            <p:cNvSpPr/>
            <p:nvPr/>
          </p:nvSpPr>
          <p:spPr>
            <a:xfrm>
              <a:off x="0" y="0"/>
              <a:ext cx="2143125" cy="130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rgbClr val="0033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20000"/>
                </a:lnSpc>
                <a:defRPr sz="20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pPr>
            </a:p>
          </p:txBody>
        </p:sp>
        <p:sp>
          <p:nvSpPr>
            <p:cNvPr id="462" name="俄別以東：利未人，可拉後裔(代上26:1,4,19)"/>
            <p:cNvSpPr txBox="1"/>
            <p:nvPr/>
          </p:nvSpPr>
          <p:spPr>
            <a:xfrm>
              <a:off x="50482" y="4762"/>
              <a:ext cx="2042161" cy="13004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120000"/>
                </a:lnSpc>
                <a:defRPr sz="20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pPr>
              <a:r>
                <a:t>俄別以東：利未人，可拉後裔</a:t>
              </a:r>
              <a:r>
                <a:t>(</a:t>
              </a:r>
              <a:r>
                <a:t>代上</a:t>
              </a:r>
              <a:r>
                <a:t>26:1,4,19)</a:t>
              </a:r>
            </a:p>
          </p:txBody>
        </p:sp>
      </p:grpSp>
      <p:grpSp>
        <p:nvGrpSpPr>
          <p:cNvPr id="466" name="Group"/>
          <p:cNvGrpSpPr/>
          <p:nvPr/>
        </p:nvGrpSpPr>
        <p:grpSpPr>
          <a:xfrm>
            <a:off x="1142999" y="188912"/>
            <a:ext cx="1473202" cy="515938"/>
            <a:chOff x="0" y="0"/>
            <a:chExt cx="1473200" cy="515937"/>
          </a:xfrm>
        </p:grpSpPr>
        <p:sp>
          <p:nvSpPr>
            <p:cNvPr id="464" name="Shape"/>
            <p:cNvSpPr/>
            <p:nvPr/>
          </p:nvSpPr>
          <p:spPr>
            <a:xfrm>
              <a:off x="-1" y="0"/>
              <a:ext cx="1473202" cy="515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2600" y="0"/>
                  </a:lnTo>
                  <a:close/>
                </a:path>
              </a:pathLst>
            </a:custGeom>
            <a:solidFill>
              <a:srgbClr val="0033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lnSpc>
                  <a:spcPct val="120000"/>
                </a:lnSpc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pPr>
            </a:p>
          </p:txBody>
        </p:sp>
        <p:sp>
          <p:nvSpPr>
            <p:cNvPr id="465" name="利未人之城"/>
            <p:cNvSpPr txBox="1"/>
            <p:nvPr/>
          </p:nvSpPr>
          <p:spPr>
            <a:xfrm>
              <a:off x="50482" y="4762"/>
              <a:ext cx="1372236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20000"/>
                </a:lnSpc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/>
              <a:r>
                <a:t>利未人之城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9" presetID="18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id="17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3" grpId="6"/>
      <p:bldP build="whole" bldLvl="1" animBg="1" rev="0" advAuto="0" spid="455" grpId="2"/>
      <p:bldP build="p" bldLvl="5" animBg="1" rev="0" advAuto="0" spid="460" grpId="1"/>
      <p:bldP build="whole" bldLvl="1" animBg="1" rev="0" advAuto="0" spid="458" grpId="3"/>
      <p:bldP build="whole" bldLvl="1" animBg="1" rev="0" advAuto="0" spid="459" grpId="4"/>
      <p:bldP build="whole" bldLvl="1" animBg="1" rev="0" advAuto="0" spid="466" grpId="5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耶和華的約櫃在迦特人俄別以東家中三個月；耶和華賜福給俄別以東和他的全家。…"/>
          <p:cNvSpPr txBox="1"/>
          <p:nvPr/>
        </p:nvSpPr>
        <p:spPr>
          <a:xfrm>
            <a:off x="960119" y="533400"/>
            <a:ext cx="7223761" cy="3244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耶和華的約櫃在迦特人俄別以東家中三個月；耶和華賜福給俄別以東和他的全家。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有人告訴大衛王說：「耶和華因為約櫃，</a:t>
            </a:r>
            <a:r>
              <a:rPr>
                <a:solidFill>
                  <a:schemeClr val="accent6"/>
                </a:solidFill>
              </a:rPr>
              <a:t>賜福給俄別以東的家和一切屬他的</a:t>
            </a:r>
            <a:r>
              <a:t>。」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大衛就去，歡歡喜喜地將神的約櫃，從俄別以東家中</a:t>
            </a:r>
            <a:r>
              <a:rPr>
                <a:solidFill>
                  <a:schemeClr val="accent6"/>
                </a:solidFill>
              </a:rPr>
              <a:t>抬</a:t>
            </a:r>
            <a:r>
              <a:t>到大衛的城裡。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撒下</a:t>
            </a:r>
            <a:r>
              <a:rPr>
                <a:solidFill>
                  <a:srgbClr val="808080"/>
                </a:solidFill>
              </a:rPr>
              <a:t>6:9-12)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68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思考題…"/>
          <p:cNvSpPr txBox="1"/>
          <p:nvPr/>
        </p:nvSpPr>
        <p:spPr>
          <a:xfrm>
            <a:off x="568282" y="1605490"/>
            <a:ext cx="8007436" cy="3630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800"/>
              </a:spcBef>
              <a:defRPr b="1" sz="2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思考題</a:t>
            </a:r>
          </a:p>
          <a:p>
            <a:pPr defTabSz="457200">
              <a:spcBef>
                <a:spcPts val="800"/>
              </a:spcBef>
              <a:defRPr b="1" sz="2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1. 将约柜搬到耶路撒冷原本是神所喜悦的事，然而人不顧神的法則和方式却导致悲剧产生，能否舉一些讨神的欢心(for Him)，但卻违背祂的心意(not of Him)的例子？</a:t>
            </a:r>
          </a:p>
          <a:p>
            <a:pPr defTabSz="457200">
              <a:spcBef>
                <a:spcPts val="800"/>
              </a:spcBef>
              <a:defRPr b="1" sz="23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457200">
              <a:spcBef>
                <a:spcPts val="800"/>
              </a:spcBef>
              <a:defRPr b="1" sz="2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2. 神擊殺烏撒，賜福俄別以東和他的全家 這件事有沒有挑戰或改變你對神的認識？對你在教會的生活和服事有沒有什麼影響？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衛三次被膏"/>
          <p:cNvSpPr txBox="1"/>
          <p:nvPr/>
        </p:nvSpPr>
        <p:spPr>
          <a:xfrm>
            <a:off x="716421" y="368161"/>
            <a:ext cx="2542541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700"/>
              </a:spcBef>
              <a:defRPr b="1" sz="3200"/>
            </a:lvl1pPr>
          </a:lstStyle>
          <a:p>
            <a:pPr>
              <a:defRPr b="0"/>
            </a:pPr>
            <a:r>
              <a:rPr b="1"/>
              <a:t>大衛三次被膏</a:t>
            </a:r>
          </a:p>
        </p:txBody>
      </p:sp>
      <p:sp>
        <p:nvSpPr>
          <p:cNvPr id="30" name="任命…"/>
          <p:cNvSpPr/>
          <p:nvPr/>
        </p:nvSpPr>
        <p:spPr>
          <a:xfrm>
            <a:off x="1036682" y="2495895"/>
            <a:ext cx="1639793" cy="1646120"/>
          </a:xfrm>
          <a:prstGeom prst="ellipse">
            <a:avLst/>
          </a:prstGeom>
          <a:solidFill>
            <a:schemeClr val="accent2"/>
          </a:solidFill>
          <a:ln w="25400">
            <a:solidFill>
              <a:srgbClr val="25257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ctr">
              <a:defRPr>
                <a:solidFill>
                  <a:srgbClr val="FFFFFF"/>
                </a:solidFill>
              </a:defRPr>
            </a:pPr>
          </a:p>
          <a:p>
            <a:pPr algn="ctr">
              <a:defRPr>
                <a:solidFill>
                  <a:srgbClr val="FFFFFF"/>
                </a:solidFill>
              </a:defRPr>
            </a:pPr>
            <a:r>
              <a:t>任命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t>designation</a:t>
            </a:r>
          </a:p>
        </p:txBody>
      </p:sp>
      <p:sp>
        <p:nvSpPr>
          <p:cNvPr id="31" name="證實demonstration"/>
          <p:cNvSpPr/>
          <p:nvPr/>
        </p:nvSpPr>
        <p:spPr>
          <a:xfrm>
            <a:off x="3486308" y="2495895"/>
            <a:ext cx="1639793" cy="1646120"/>
          </a:xfrm>
          <a:prstGeom prst="ellipse">
            <a:avLst/>
          </a:prstGeom>
          <a:gradFill>
            <a:gsLst>
              <a:gs pos="0">
                <a:srgbClr val="FF953E"/>
              </a:gs>
              <a:gs pos="100000">
                <a:schemeClr val="accent6">
                  <a:hueOff val="-456778"/>
                  <a:satOff val="8290"/>
                  <a:lumOff val="24503"/>
                </a:schemeClr>
              </a:gs>
            </a:gsLst>
            <a:lin ang="16200000"/>
          </a:gradFill>
          <a:ln>
            <a:solidFill>
              <a:srgbClr val="0000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ctr">
              <a:defRPr>
                <a:solidFill>
                  <a:srgbClr val="FFFFFF"/>
                </a:solidFill>
              </a:defRPr>
            </a:pPr>
          </a:p>
          <a:p>
            <a:pPr algn="ctr">
              <a:defRPr>
                <a:solidFill>
                  <a:srgbClr val="FFFFFF"/>
                </a:solidFill>
              </a:defRPr>
            </a:pPr>
            <a:r>
              <a:t>證實demonstration</a:t>
            </a:r>
          </a:p>
        </p:txBody>
      </p:sp>
      <p:sp>
        <p:nvSpPr>
          <p:cNvPr id="32" name="擁戴acclamation"/>
          <p:cNvSpPr/>
          <p:nvPr/>
        </p:nvSpPr>
        <p:spPr>
          <a:xfrm>
            <a:off x="5927997" y="2495895"/>
            <a:ext cx="1639792" cy="1646120"/>
          </a:xfrm>
          <a:prstGeom prst="ellipse">
            <a:avLst/>
          </a:prstGeom>
          <a:gradFill>
            <a:gsLst>
              <a:gs pos="0">
                <a:srgbClr val="39B7D8"/>
              </a:gs>
              <a:gs pos="100000">
                <a:schemeClr val="accent5">
                  <a:hueOff val="249502"/>
                  <a:satOff val="48101"/>
                  <a:lumOff val="28891"/>
                </a:schemeClr>
              </a:gs>
            </a:gsLst>
            <a:lin ang="16200000"/>
          </a:gradFill>
          <a:ln>
            <a:solidFill>
              <a:srgbClr val="46AAC4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  <a:p>
            <a:pPr algn="ctr">
              <a:defRPr>
                <a:solidFill>
                  <a:srgbClr val="FFFFFF"/>
                </a:solidFill>
              </a:defRPr>
            </a:pPr>
            <a:r>
              <a:t>擁戴acclamation</a:t>
            </a:r>
          </a:p>
        </p:txBody>
      </p:sp>
      <p:sp>
        <p:nvSpPr>
          <p:cNvPr id="33" name="Line"/>
          <p:cNvSpPr/>
          <p:nvPr/>
        </p:nvSpPr>
        <p:spPr>
          <a:xfrm>
            <a:off x="1768202" y="4925785"/>
            <a:ext cx="5076004" cy="1"/>
          </a:xfrm>
          <a:prstGeom prst="line">
            <a:avLst/>
          </a:prstGeom>
          <a:ln w="101600">
            <a:solidFill>
              <a:schemeClr val="accent3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4" name="撒母耳奉命…"/>
          <p:cNvSpPr txBox="1"/>
          <p:nvPr/>
        </p:nvSpPr>
        <p:spPr>
          <a:xfrm>
            <a:off x="1233008" y="1060644"/>
            <a:ext cx="1247141" cy="104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chemeClr val="accent2"/>
                </a:solidFill>
              </a:defRPr>
            </a:pPr>
            <a:r>
              <a:t>撒母耳奉命</a:t>
            </a:r>
          </a:p>
          <a:p>
            <a:pPr>
              <a:defRPr>
                <a:solidFill>
                  <a:schemeClr val="accent2"/>
                </a:solidFill>
              </a:defRPr>
            </a:pPr>
            <a:r>
              <a:t>膏大衛</a:t>
            </a:r>
          </a:p>
          <a:p>
            <a:pPr>
              <a:defRPr>
                <a:solidFill>
                  <a:schemeClr val="accent2"/>
                </a:solidFill>
              </a:defRPr>
            </a:pPr>
            <a:r>
              <a:t>撒上16</a:t>
            </a:r>
          </a:p>
        </p:txBody>
      </p:sp>
      <p:sp>
        <p:nvSpPr>
          <p:cNvPr id="35" name="大衛被膏為…"/>
          <p:cNvSpPr txBox="1"/>
          <p:nvPr/>
        </p:nvSpPr>
        <p:spPr>
          <a:xfrm>
            <a:off x="3682634" y="1060644"/>
            <a:ext cx="1247141" cy="104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chemeClr val="accent6"/>
                </a:solidFill>
              </a:defRPr>
            </a:pPr>
            <a:r>
              <a:t>大衛被膏為</a:t>
            </a:r>
          </a:p>
          <a:p>
            <a:pPr>
              <a:defRPr>
                <a:solidFill>
                  <a:schemeClr val="accent6"/>
                </a:solidFill>
              </a:defRPr>
            </a:pPr>
            <a:r>
              <a:t>猶大家王</a:t>
            </a:r>
          </a:p>
          <a:p>
            <a:pPr>
              <a:defRPr>
                <a:solidFill>
                  <a:schemeClr val="accent6"/>
                </a:solidFill>
              </a:defRPr>
            </a:pPr>
            <a:r>
              <a:t>撒下2</a:t>
            </a:r>
          </a:p>
        </p:txBody>
      </p:sp>
      <p:sp>
        <p:nvSpPr>
          <p:cNvPr id="36" name="大衛被膏為…"/>
          <p:cNvSpPr txBox="1"/>
          <p:nvPr/>
        </p:nvSpPr>
        <p:spPr>
          <a:xfrm>
            <a:off x="6124323" y="1060644"/>
            <a:ext cx="1247141" cy="104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chemeClr val="accent5"/>
                </a:solidFill>
              </a:defRPr>
            </a:pPr>
            <a:r>
              <a:t>大衛被膏為</a:t>
            </a:r>
          </a:p>
          <a:p>
            <a:pPr>
              <a:defRPr>
                <a:solidFill>
                  <a:schemeClr val="accent5"/>
                </a:solidFill>
              </a:defRPr>
            </a:pPr>
            <a:r>
              <a:t>以色列王</a:t>
            </a:r>
          </a:p>
          <a:p>
            <a:pPr>
              <a:defRPr>
                <a:solidFill>
                  <a:schemeClr val="accent5"/>
                </a:solidFill>
              </a:defRPr>
            </a:pPr>
            <a:r>
              <a:t>撒下5</a:t>
            </a:r>
          </a:p>
        </p:txBody>
      </p:sp>
      <p:sp>
        <p:nvSpPr>
          <p:cNvPr id="37" name="～ 20 年"/>
          <p:cNvSpPr txBox="1"/>
          <p:nvPr/>
        </p:nvSpPr>
        <p:spPr>
          <a:xfrm>
            <a:off x="3483062" y="5080375"/>
            <a:ext cx="942639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3">
                    <a:satOff val="-6373"/>
                    <a:lumOff val="-10823"/>
                  </a:schemeClr>
                </a:solidFill>
              </a:defRPr>
            </a:lvl1pPr>
          </a:lstStyle>
          <a:p>
            <a:pPr/>
            <a:r>
              <a:t>～ 20 年</a:t>
            </a:r>
          </a:p>
        </p:txBody>
      </p:sp>
      <p:sp>
        <p:nvSpPr>
          <p:cNvPr id="38" name="12-16歲"/>
          <p:cNvSpPr txBox="1"/>
          <p:nvPr/>
        </p:nvSpPr>
        <p:spPr>
          <a:xfrm>
            <a:off x="1397872" y="4236720"/>
            <a:ext cx="917413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/>
            <a:r>
              <a:t>12-16歲</a:t>
            </a:r>
          </a:p>
        </p:txBody>
      </p:sp>
      <p:sp>
        <p:nvSpPr>
          <p:cNvPr id="39" name="30 歲"/>
          <p:cNvSpPr txBox="1"/>
          <p:nvPr/>
        </p:nvSpPr>
        <p:spPr>
          <a:xfrm>
            <a:off x="3980941" y="4236720"/>
            <a:ext cx="650527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/>
            <a:r>
              <a:t>30 歲</a:t>
            </a:r>
          </a:p>
        </p:txBody>
      </p:sp>
      <p:sp>
        <p:nvSpPr>
          <p:cNvPr id="40" name="37 歲"/>
          <p:cNvSpPr txBox="1"/>
          <p:nvPr/>
        </p:nvSpPr>
        <p:spPr>
          <a:xfrm>
            <a:off x="6422630" y="4236720"/>
            <a:ext cx="650526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37 歲</a:t>
            </a:r>
          </a:p>
        </p:txBody>
      </p:sp>
      <p:sp>
        <p:nvSpPr>
          <p:cNvPr id="41" name="思考題：你相信在你等待的時候神也在做工嗎？…"/>
          <p:cNvSpPr txBox="1"/>
          <p:nvPr/>
        </p:nvSpPr>
        <p:spPr>
          <a:xfrm>
            <a:off x="1009443" y="5719580"/>
            <a:ext cx="7334875" cy="1124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100"/>
            </a:pPr>
            <a:r>
              <a:t>思考題：你相信在你等待的時候神也在做工嗎？</a:t>
            </a:r>
          </a:p>
          <a:p>
            <a:pPr>
              <a:defRPr b="1" sz="2100"/>
            </a:pPr>
            <a:r>
              <a:t>我們可以從大衛身上學到怎樣等待的功課？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" grpId="6"/>
      <p:bldP build="whole" bldLvl="1" animBg="1" rev="0" advAuto="0" spid="36" grpId="7"/>
      <p:bldP build="whole" bldLvl="1" animBg="1" rev="0" advAuto="0" spid="41" grpId="12"/>
      <p:bldP build="whole" bldLvl="1" animBg="1" rev="0" advAuto="0" spid="37" grpId="11"/>
      <p:bldP build="whole" bldLvl="1" animBg="1" rev="0" advAuto="0" spid="35" grpId="4"/>
      <p:bldP build="whole" bldLvl="1" animBg="1" rev="0" advAuto="0" spid="34" grpId="1"/>
      <p:bldP build="whole" bldLvl="1" animBg="1" rev="0" advAuto="0" spid="33" grpId="10"/>
      <p:bldP build="whole" bldLvl="1" animBg="1" rev="0" advAuto="0" spid="32" grpId="8"/>
      <p:bldP build="whole" bldLvl="1" animBg="1" rev="0" advAuto="0" spid="38" grpId="3"/>
      <p:bldP build="whole" bldLvl="1" animBg="1" rev="0" advAuto="0" spid="30" grpId="2"/>
      <p:bldP build="whole" bldLvl="1" animBg="1" rev="0" advAuto="0" spid="40" grpId="9"/>
      <p:bldP build="whole" bldLvl="1" animBg="1" rev="0" advAuto="0" spid="31" grpId="5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2825" y="0"/>
            <a:ext cx="7116763" cy="451485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73" name="抬耶和華約櫃的人走了六步，大衛就獻牛與肥羊為祭。大衛穿著細麻布的以弗得，在耶和華面前極力跳舞。這樣，大衛和以色列的全家歡呼吹角，將耶和華的約櫃抬上來。(撒下6:13-15)"/>
          <p:cNvSpPr txBox="1"/>
          <p:nvPr/>
        </p:nvSpPr>
        <p:spPr>
          <a:xfrm>
            <a:off x="960119" y="4665662"/>
            <a:ext cx="7223761" cy="201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chemeClr val="accent6"/>
                </a:solidFill>
              </a:rPr>
              <a:t>抬</a:t>
            </a:r>
            <a:r>
              <a:t>耶和華約櫃的人走了六步，大衛就</a:t>
            </a:r>
            <a:r>
              <a:rPr>
                <a:solidFill>
                  <a:schemeClr val="accent6"/>
                </a:solidFill>
              </a:rPr>
              <a:t>獻牛與肥羊</a:t>
            </a:r>
            <a:r>
              <a:t>為祭。大衛穿著細麻布的以弗得，在耶和華面前極力跳舞。這樣，大衛和以色列的全家歡呼吹角，將耶和華的約櫃抬上來。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撒下</a:t>
            </a:r>
            <a:r>
              <a:rPr>
                <a:solidFill>
                  <a:srgbClr val="808080"/>
                </a:solidFill>
              </a:rPr>
              <a:t>6:13-15)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3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0" t="0" r="363" b="2725"/>
          <a:stretch>
            <a:fillRect/>
          </a:stretch>
        </p:blipFill>
        <p:spPr>
          <a:xfrm>
            <a:off x="1227137" y="-1"/>
            <a:ext cx="6689726" cy="501808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76" name="耶和華的約櫃進了大衛城的時候，掃羅的女兒米甲從窗戶裏觀看，見大衛王在耶和華面前踴躍跳舞，心裏就輕視他。(撒下6:16)"/>
          <p:cNvSpPr txBox="1"/>
          <p:nvPr/>
        </p:nvSpPr>
        <p:spPr>
          <a:xfrm>
            <a:off x="960119" y="5187950"/>
            <a:ext cx="7223761" cy="1516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耶和華的約櫃進了大衛城的時候，掃羅的女兒米甲從窗戶裏觀看，見大衛王在耶和華面前踴躍跳舞，心裏就輕視他。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撒下</a:t>
            </a:r>
            <a:r>
              <a:rPr>
                <a:solidFill>
                  <a:srgbClr val="808080"/>
                </a:solidFill>
              </a:rPr>
              <a:t>6:16)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6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眾人將耶和華的約櫃請進去，安放在所預備的地方，就是在大衛所搭的帳幕裡。大衛在耶和華面前獻燔祭和平安祭。…"/>
          <p:cNvSpPr txBox="1"/>
          <p:nvPr/>
        </p:nvSpPr>
        <p:spPr>
          <a:xfrm>
            <a:off x="960119" y="533400"/>
            <a:ext cx="7223761" cy="5256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眾人將耶和華的約櫃請進去，安放在所預備的地方，就是在大衛所搭的帳幕裡。大衛在耶和華面前獻燔祭和平安祭。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大衛獻完了燔祭和平安祭，就奉萬軍之耶和華的名給民祝福，並且分給以色列眾人，無論男女，每人一個餅，一塊肉，一個葡萄餅；眾人就各回各家去了。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大衛回家要給眷屬祝福；掃羅的女兒米甲出來迎接他，說：「以色列王今日在臣僕的婢女眼前露體，如同一個輕賤人無恥露體一樣，有好大的榮耀啊！」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撒下</a:t>
            </a:r>
            <a:r>
              <a:rPr>
                <a:solidFill>
                  <a:srgbClr val="808080"/>
                </a:solidFill>
              </a:rPr>
              <a:t>6:17-20)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78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Rectangle"/>
          <p:cNvSpPr/>
          <p:nvPr/>
        </p:nvSpPr>
        <p:spPr>
          <a:xfrm>
            <a:off x="-1" y="4294187"/>
            <a:ext cx="9144002" cy="256381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481" name="大衛對米甲說：「這是在耶和華面前；耶和華已揀選我，廢了妳父和妳父的全家，立我作耶和華民以色列的君，所以我必在耶和華面前跳舞。…"/>
          <p:cNvSpPr txBox="1"/>
          <p:nvPr/>
        </p:nvSpPr>
        <p:spPr>
          <a:xfrm>
            <a:off x="960119" y="533400"/>
            <a:ext cx="7223761" cy="3696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大衛對米甲說：「這是在耶和華面前；耶和華已揀選我，廢了妳父和妳父的全家，立我作耶和華民以色列的君，所以我必在耶和華面前跳舞。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我也必更加卑微，自己看為輕賤。妳所說的那些婢女，她們倒要尊敬我。」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掃羅的女兒米甲，直到死日，沒有生養兒女。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撒下</a:t>
            </a:r>
            <a:r>
              <a:rPr>
                <a:solidFill>
                  <a:srgbClr val="808080"/>
                </a:solidFill>
              </a:rPr>
              <a:t>6:21-23)</a:t>
            </a:r>
          </a:p>
        </p:txBody>
      </p:sp>
      <p:sp>
        <p:nvSpPr>
          <p:cNvPr id="482" name="米甲的盲點：…"/>
          <p:cNvSpPr txBox="1"/>
          <p:nvPr/>
        </p:nvSpPr>
        <p:spPr>
          <a:xfrm>
            <a:off x="960119" y="4451350"/>
            <a:ext cx="7223761" cy="2145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700"/>
              </a:spcBef>
              <a:buSzPct val="100000"/>
              <a:buBlip>
                <a:blip r:embed="rId3"/>
              </a:buBlip>
              <a:defRPr sz="2200">
                <a:latin typeface="SimHei"/>
                <a:ea typeface="SimHei"/>
                <a:cs typeface="SimHei"/>
                <a:sym typeface="SimHei"/>
              </a:defRPr>
            </a:pPr>
            <a:r>
              <a:t>米甲的盲點：</a:t>
            </a:r>
          </a:p>
          <a:p>
            <a:pPr marL="342900" indent="-342900">
              <a:lnSpc>
                <a:spcPct val="120000"/>
              </a:lnSpc>
              <a:spcBef>
                <a:spcPts val="700"/>
              </a:spcBef>
              <a:buSzPct val="100000"/>
              <a:buAutoNum type="arabicPeriod" startAt="1"/>
              <a:defRPr sz="2200">
                <a:latin typeface="SimHei"/>
                <a:ea typeface="SimHei"/>
                <a:cs typeface="SimHei"/>
                <a:sym typeface="SimHei"/>
              </a:defRPr>
            </a:pPr>
            <a:r>
              <a:t>對神沒有主觀的經歷，無法體會大衛的心情。</a:t>
            </a:r>
          </a:p>
          <a:p>
            <a:pPr marL="342900" indent="-342900">
              <a:lnSpc>
                <a:spcPct val="120000"/>
              </a:lnSpc>
              <a:spcBef>
                <a:spcPts val="700"/>
              </a:spcBef>
              <a:buSzPct val="100000"/>
              <a:buAutoNum type="arabicPeriod" startAt="1"/>
              <a:defRPr sz="2200">
                <a:latin typeface="SimHei"/>
                <a:ea typeface="SimHei"/>
                <a:cs typeface="SimHei"/>
                <a:sym typeface="SimHei"/>
              </a:defRPr>
            </a:pPr>
            <a:r>
              <a:t>沒有看見人在神面前的卑賤渺小，仍堅持自己的尊嚴。</a:t>
            </a:r>
          </a:p>
          <a:p>
            <a:pPr marL="342900" indent="-342900">
              <a:lnSpc>
                <a:spcPct val="120000"/>
              </a:lnSpc>
              <a:spcBef>
                <a:spcPts val="700"/>
              </a:spcBef>
              <a:buSzPct val="100000"/>
              <a:buAutoNum type="arabicPeriod" startAt="1"/>
              <a:defRPr sz="2200">
                <a:latin typeface="SimHei"/>
                <a:ea typeface="SimHei"/>
                <a:cs typeface="SimHei"/>
                <a:sym typeface="SimHei"/>
              </a:defRPr>
            </a:pPr>
            <a:r>
              <a:t>重視人的觀感，勝過神的看法。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81" grpId="1"/>
      <p:bldP build="whole" bldLvl="1" animBg="1" rev="0" advAuto="0" spid="480" grpId="3"/>
      <p:bldP build="p" bldLvl="5" animBg="1" rev="0" advAuto="0" spid="482" grpId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思考題：…"/>
          <p:cNvSpPr txBox="1"/>
          <p:nvPr/>
        </p:nvSpPr>
        <p:spPr>
          <a:xfrm>
            <a:off x="338543" y="1812644"/>
            <a:ext cx="8466914" cy="2634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800"/>
              </a:spcBef>
              <a:defRPr b="1" sz="2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思考題：</a:t>
            </a:r>
          </a:p>
          <a:p>
            <a:pPr defTabSz="457200">
              <a:spcBef>
                <a:spcPts val="800"/>
              </a:spcBef>
              <a:defRPr b="1" sz="2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米甲对大卫的轻视及大卫对耶和华的谦卑给你什么教训呢？许多不信主的人说：「信耶稣是好事，但不宜太沈迷。」你对此有何感想？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6 大衛和跟隨他的人到了耶路撒冷，要攻打住那地方的耶布斯人。耶布斯人對大衛說：「你若不趕出瞎子、瘸子，必不能進這地方。」心裡想大衛決不能進去。 7 然而大衛攻取錫安的保障，就是大衛的城。 8 當日，大衛說：「誰攻打耶布斯人，當上水溝攻打我心裡所恨惡的瘸子、瞎子。」從此有俗語說：「在那裡有瞎子、瘸子，他不能進屋去。」 9 大衛住在保障裡，給保障起名叫大衛城。大衛又從米羅以裡，周圍築牆。 10 大衛日見強盛，因為耶和華萬軍之神與他同在。"/>
          <p:cNvSpPr txBox="1"/>
          <p:nvPr/>
        </p:nvSpPr>
        <p:spPr>
          <a:xfrm>
            <a:off x="960120" y="1328785"/>
            <a:ext cx="7223760" cy="4616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rPr b="1" sz="960"/>
              <a:t>6 </a:t>
            </a:r>
            <a:r>
              <a:rPr u="sng"/>
              <a:t>大衛</a:t>
            </a:r>
            <a:r>
              <a:t>和跟隨他的人到了</a:t>
            </a:r>
            <a:r>
              <a:rPr u="sng"/>
              <a:t>耶路撒冷</a:t>
            </a:r>
            <a:r>
              <a:t>，要攻打住那地方的</a:t>
            </a:r>
            <a:r>
              <a:rPr u="sng"/>
              <a:t>耶布斯</a:t>
            </a:r>
            <a:r>
              <a:t>人。</a:t>
            </a:r>
            <a:r>
              <a:rPr u="sng"/>
              <a:t>耶布斯</a:t>
            </a:r>
            <a:r>
              <a:t>人對</a:t>
            </a:r>
            <a:r>
              <a:rPr u="sng"/>
              <a:t>大衛</a:t>
            </a:r>
            <a:r>
              <a:t>說：「你若不趕出瞎子、瘸子，必不能進這地方。」心裡想</a:t>
            </a:r>
            <a:r>
              <a:rPr u="sng"/>
              <a:t>大衛</a:t>
            </a:r>
            <a:r>
              <a:t>決不能進去。 </a:t>
            </a:r>
            <a:r>
              <a:rPr b="1" sz="960"/>
              <a:t>7 </a:t>
            </a:r>
            <a:r>
              <a:t>然而</a:t>
            </a:r>
            <a:r>
              <a:rPr u="sng"/>
              <a:t>大衛</a:t>
            </a:r>
            <a:r>
              <a:t>攻取</a:t>
            </a:r>
            <a:r>
              <a:rPr u="sng"/>
              <a:t>錫安</a:t>
            </a:r>
            <a:r>
              <a:t>的保障，就是</a:t>
            </a:r>
            <a:r>
              <a:rPr u="sng"/>
              <a:t>大衛</a:t>
            </a:r>
            <a:r>
              <a:t>的城。 </a:t>
            </a:r>
            <a:r>
              <a:rPr b="1" sz="960"/>
              <a:t>8 </a:t>
            </a:r>
            <a:r>
              <a:t>當日，</a:t>
            </a:r>
            <a:r>
              <a:rPr u="sng"/>
              <a:t>大衛</a:t>
            </a:r>
            <a:r>
              <a:t>說：「誰攻打</a:t>
            </a:r>
            <a:r>
              <a:rPr u="sng"/>
              <a:t>耶布斯</a:t>
            </a:r>
            <a:r>
              <a:t>人，當上水溝攻打我心裡所恨惡的瘸子、瞎子。」從此有俗語說：「在那裡有瞎子、瘸子，他不能進屋去。」 </a:t>
            </a:r>
            <a:r>
              <a:rPr b="1" sz="960"/>
              <a:t>9 </a:t>
            </a:r>
            <a:r>
              <a:rPr u="sng"/>
              <a:t>大衛</a:t>
            </a:r>
            <a:r>
              <a:t>住在保障裡，給保障起名叫</a:t>
            </a:r>
            <a:r>
              <a:rPr u="sng"/>
              <a:t>大衛</a:t>
            </a:r>
            <a:r>
              <a:t>城。</a:t>
            </a:r>
            <a:r>
              <a:rPr u="sng"/>
              <a:t>大衛</a:t>
            </a:r>
            <a:r>
              <a:t>又從</a:t>
            </a:r>
            <a:r>
              <a:rPr u="sng"/>
              <a:t>米羅</a:t>
            </a:r>
            <a:r>
              <a:t>以裡，周圍築牆。 </a:t>
            </a:r>
            <a:r>
              <a:rPr b="1" sz="960"/>
              <a:t>10 </a:t>
            </a:r>
            <a:r>
              <a:rPr u="sng"/>
              <a:t>大衛</a:t>
            </a:r>
            <a:r>
              <a:t>日見強盛，因為耶和華萬軍之神與他同在。</a:t>
            </a:r>
          </a:p>
        </p:txBody>
      </p:sp>
      <p:sp>
        <p:nvSpPr>
          <p:cNvPr id="44" name="攻取錫安保障 撒下5:6-10"/>
          <p:cNvSpPr txBox="1"/>
          <p:nvPr/>
        </p:nvSpPr>
        <p:spPr>
          <a:xfrm>
            <a:off x="995987" y="489826"/>
            <a:ext cx="2661490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攻取錫安保障 撒下5:6-10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"/>
          <p:cNvSpPr/>
          <p:nvPr/>
        </p:nvSpPr>
        <p:spPr>
          <a:xfrm>
            <a:off x="4930775" y="2419349"/>
            <a:ext cx="4213225" cy="443865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47" name="以耶路撒冷為都：…"/>
          <p:cNvSpPr txBox="1"/>
          <p:nvPr/>
        </p:nvSpPr>
        <p:spPr>
          <a:xfrm>
            <a:off x="5452745" y="2663825"/>
            <a:ext cx="3261360" cy="3982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899" indent="-342899">
              <a:lnSpc>
                <a:spcPct val="120000"/>
              </a:lnSpc>
              <a:spcBef>
                <a:spcPts val="800"/>
              </a:spcBef>
              <a:buSzPct val="100000"/>
              <a:buBlip>
                <a:blip r:embed="rId3"/>
              </a:buBlip>
              <a:defRPr sz="2000">
                <a:latin typeface="SimHei"/>
                <a:ea typeface="SimHei"/>
                <a:cs typeface="SimHei"/>
                <a:sym typeface="SimHei"/>
              </a:defRPr>
            </a:pPr>
            <a:r>
              <a:t>以耶路撒冷為都：</a:t>
            </a:r>
          </a:p>
          <a:p>
            <a:pPr marL="342899" indent="-342899">
              <a:lnSpc>
                <a:spcPct val="120000"/>
              </a:lnSpc>
              <a:spcBef>
                <a:spcPts val="800"/>
              </a:spcBef>
              <a:buSzPct val="100000"/>
              <a:buAutoNum type="arabicPeriod" startAt="1"/>
              <a:defRPr sz="2000">
                <a:latin typeface="SimHei"/>
                <a:ea typeface="SimHei"/>
                <a:cs typeface="SimHei"/>
                <a:sym typeface="SimHei"/>
              </a:defRPr>
            </a:pPr>
            <a:r>
              <a:t>位於南邊猶大和北邊以色列各支派之間。</a:t>
            </a:r>
          </a:p>
          <a:p>
            <a:pPr marL="342899" indent="-342899">
              <a:lnSpc>
                <a:spcPct val="120000"/>
              </a:lnSpc>
              <a:spcBef>
                <a:spcPts val="800"/>
              </a:spcBef>
              <a:buSzPct val="100000"/>
              <a:buAutoNum type="arabicPeriod" startAt="1"/>
              <a:defRPr sz="2000">
                <a:latin typeface="SimHei"/>
                <a:ea typeface="SimHei"/>
                <a:cs typeface="SimHei"/>
                <a:sym typeface="SimHei"/>
              </a:defRPr>
            </a:pPr>
            <a:r>
              <a:t>有水源</a:t>
            </a:r>
          </a:p>
          <a:p>
            <a:pPr marL="342899" indent="-342899">
              <a:lnSpc>
                <a:spcPct val="120000"/>
              </a:lnSpc>
              <a:spcBef>
                <a:spcPts val="800"/>
              </a:spcBef>
              <a:buSzPct val="100000"/>
              <a:buAutoNum type="arabicPeriod" startAt="1"/>
              <a:defRPr sz="2000">
                <a:latin typeface="SimHei"/>
                <a:ea typeface="SimHei"/>
                <a:cs typeface="SimHei"/>
                <a:sym typeface="SimHei"/>
              </a:defRPr>
            </a:pPr>
            <a:r>
              <a:t>地勢易守難攻。</a:t>
            </a:r>
          </a:p>
          <a:p>
            <a:pPr marL="342899" indent="-342899">
              <a:lnSpc>
                <a:spcPct val="120000"/>
              </a:lnSpc>
              <a:spcBef>
                <a:spcPts val="800"/>
              </a:spcBef>
              <a:buSzPct val="100000"/>
              <a:buAutoNum type="arabicPeriod" startAt="1"/>
              <a:defRPr sz="2000">
                <a:latin typeface="SimHei"/>
                <a:ea typeface="SimHei"/>
                <a:cs typeface="SimHei"/>
                <a:sym typeface="SimHei"/>
              </a:defRPr>
            </a:pPr>
            <a:r>
              <a:t>取得大量空間，可興建宮室和公家設施。</a:t>
            </a:r>
          </a:p>
          <a:p>
            <a:pPr marL="342899" indent="-342899">
              <a:lnSpc>
                <a:spcPct val="120000"/>
              </a:lnSpc>
              <a:spcBef>
                <a:spcPts val="800"/>
              </a:spcBef>
              <a:buSzPct val="100000"/>
              <a:buAutoNum type="arabicPeriod" startAt="1"/>
              <a:defRPr sz="2000">
                <a:latin typeface="SimHei"/>
                <a:ea typeface="SimHei"/>
                <a:cs typeface="SimHei"/>
                <a:sym typeface="SimHei"/>
              </a:defRPr>
            </a:pPr>
            <a:r>
              <a:t>神的應許</a:t>
            </a:r>
          </a:p>
        </p:txBody>
      </p:sp>
      <p:pic>
        <p:nvPicPr>
          <p:cNvPr id="48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rcRect l="1147" t="0" r="1457" b="1017"/>
          <a:stretch>
            <a:fillRect/>
          </a:stretch>
        </p:blipFill>
        <p:spPr>
          <a:xfrm>
            <a:off x="-1" y="-1"/>
            <a:ext cx="5037139" cy="685800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9" name="Shape"/>
          <p:cNvSpPr/>
          <p:nvPr/>
        </p:nvSpPr>
        <p:spPr>
          <a:xfrm>
            <a:off x="1846262" y="0"/>
            <a:ext cx="2001838" cy="4562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654" y="7592"/>
                </a:moveTo>
                <a:lnTo>
                  <a:pt x="17481" y="10090"/>
                </a:lnTo>
                <a:lnTo>
                  <a:pt x="16615" y="10090"/>
                </a:lnTo>
                <a:lnTo>
                  <a:pt x="14763" y="9817"/>
                </a:lnTo>
                <a:lnTo>
                  <a:pt x="14071" y="9817"/>
                </a:lnTo>
                <a:lnTo>
                  <a:pt x="13465" y="10280"/>
                </a:lnTo>
                <a:lnTo>
                  <a:pt x="14071" y="10857"/>
                </a:lnTo>
                <a:lnTo>
                  <a:pt x="14244" y="11275"/>
                </a:lnTo>
                <a:lnTo>
                  <a:pt x="13812" y="12163"/>
                </a:lnTo>
                <a:lnTo>
                  <a:pt x="14331" y="12504"/>
                </a:lnTo>
                <a:lnTo>
                  <a:pt x="15040" y="12816"/>
                </a:lnTo>
                <a:lnTo>
                  <a:pt x="17221" y="12467"/>
                </a:lnTo>
                <a:lnTo>
                  <a:pt x="17135" y="21137"/>
                </a:lnTo>
                <a:lnTo>
                  <a:pt x="14504" y="21099"/>
                </a:lnTo>
                <a:lnTo>
                  <a:pt x="10315" y="21600"/>
                </a:lnTo>
                <a:lnTo>
                  <a:pt x="9606" y="21600"/>
                </a:lnTo>
                <a:lnTo>
                  <a:pt x="8117" y="21403"/>
                </a:lnTo>
                <a:lnTo>
                  <a:pt x="7252" y="20795"/>
                </a:lnTo>
                <a:lnTo>
                  <a:pt x="5763" y="20560"/>
                </a:lnTo>
                <a:lnTo>
                  <a:pt x="4275" y="20560"/>
                </a:lnTo>
                <a:lnTo>
                  <a:pt x="2354" y="20833"/>
                </a:lnTo>
                <a:lnTo>
                  <a:pt x="692" y="21137"/>
                </a:lnTo>
                <a:lnTo>
                  <a:pt x="0" y="20066"/>
                </a:lnTo>
                <a:lnTo>
                  <a:pt x="173" y="19064"/>
                </a:lnTo>
                <a:lnTo>
                  <a:pt x="1298" y="17720"/>
                </a:lnTo>
                <a:lnTo>
                  <a:pt x="3202" y="17075"/>
                </a:lnTo>
                <a:lnTo>
                  <a:pt x="3738" y="16688"/>
                </a:lnTo>
                <a:lnTo>
                  <a:pt x="6023" y="16088"/>
                </a:lnTo>
                <a:lnTo>
                  <a:pt x="10592" y="15397"/>
                </a:lnTo>
                <a:lnTo>
                  <a:pt x="17360" y="14995"/>
                </a:lnTo>
                <a:lnTo>
                  <a:pt x="16910" y="12626"/>
                </a:lnTo>
                <a:lnTo>
                  <a:pt x="15127" y="12846"/>
                </a:lnTo>
                <a:lnTo>
                  <a:pt x="13742" y="12170"/>
                </a:lnTo>
                <a:lnTo>
                  <a:pt x="14296" y="11282"/>
                </a:lnTo>
                <a:lnTo>
                  <a:pt x="13379" y="10310"/>
                </a:lnTo>
                <a:lnTo>
                  <a:pt x="14002" y="9748"/>
                </a:lnTo>
                <a:lnTo>
                  <a:pt x="7806" y="9035"/>
                </a:lnTo>
                <a:lnTo>
                  <a:pt x="4985" y="8435"/>
                </a:lnTo>
                <a:lnTo>
                  <a:pt x="4327" y="8017"/>
                </a:lnTo>
                <a:lnTo>
                  <a:pt x="4188" y="7213"/>
                </a:lnTo>
                <a:lnTo>
                  <a:pt x="6906" y="6135"/>
                </a:lnTo>
                <a:lnTo>
                  <a:pt x="7512" y="4912"/>
                </a:lnTo>
                <a:lnTo>
                  <a:pt x="8031" y="4221"/>
                </a:lnTo>
                <a:lnTo>
                  <a:pt x="10662" y="3682"/>
                </a:lnTo>
                <a:lnTo>
                  <a:pt x="11440" y="3303"/>
                </a:lnTo>
                <a:lnTo>
                  <a:pt x="12150" y="2376"/>
                </a:lnTo>
                <a:lnTo>
                  <a:pt x="14244" y="1382"/>
                </a:lnTo>
                <a:lnTo>
                  <a:pt x="16615" y="0"/>
                </a:lnTo>
                <a:lnTo>
                  <a:pt x="21063" y="0"/>
                </a:lnTo>
                <a:lnTo>
                  <a:pt x="21600" y="539"/>
                </a:lnTo>
                <a:lnTo>
                  <a:pt x="19662" y="1648"/>
                </a:lnTo>
                <a:lnTo>
                  <a:pt x="18969" y="2225"/>
                </a:lnTo>
                <a:lnTo>
                  <a:pt x="18883" y="2726"/>
                </a:lnTo>
                <a:lnTo>
                  <a:pt x="19142" y="3720"/>
                </a:lnTo>
                <a:lnTo>
                  <a:pt x="18883" y="4639"/>
                </a:lnTo>
                <a:lnTo>
                  <a:pt x="18450" y="5102"/>
                </a:lnTo>
                <a:lnTo>
                  <a:pt x="16788" y="5292"/>
                </a:lnTo>
                <a:lnTo>
                  <a:pt x="16079" y="6294"/>
                </a:lnTo>
                <a:lnTo>
                  <a:pt x="16165" y="6750"/>
                </a:lnTo>
                <a:lnTo>
                  <a:pt x="17048" y="6901"/>
                </a:lnTo>
                <a:lnTo>
                  <a:pt x="17654" y="7592"/>
                </a:lnTo>
                <a:close/>
              </a:path>
            </a:pathLst>
          </a:custGeom>
          <a:solidFill>
            <a:srgbClr val="008000">
              <a:alpha val="19999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0" name="Shape"/>
          <p:cNvSpPr/>
          <p:nvPr/>
        </p:nvSpPr>
        <p:spPr>
          <a:xfrm>
            <a:off x="3509962" y="452437"/>
            <a:ext cx="123826" cy="80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92" y="21600"/>
                </a:moveTo>
                <a:lnTo>
                  <a:pt x="4431" y="20753"/>
                </a:lnTo>
                <a:lnTo>
                  <a:pt x="0" y="8471"/>
                </a:lnTo>
                <a:lnTo>
                  <a:pt x="4431" y="0"/>
                </a:lnTo>
                <a:lnTo>
                  <a:pt x="17723" y="3388"/>
                </a:lnTo>
                <a:lnTo>
                  <a:pt x="21600" y="11859"/>
                </a:lnTo>
                <a:lnTo>
                  <a:pt x="13292" y="21600"/>
                </a:lnTo>
                <a:close/>
              </a:path>
            </a:pathLst>
          </a:custGeom>
          <a:solidFill>
            <a:srgbClr val="003366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1" name="Shape"/>
          <p:cNvSpPr/>
          <p:nvPr/>
        </p:nvSpPr>
        <p:spPr>
          <a:xfrm>
            <a:off x="941387" y="4340225"/>
            <a:ext cx="2484438" cy="2416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19" y="1003"/>
                </a:moveTo>
                <a:lnTo>
                  <a:pt x="19006" y="1190"/>
                </a:lnTo>
                <a:lnTo>
                  <a:pt x="16873" y="1792"/>
                </a:lnTo>
                <a:lnTo>
                  <a:pt x="15353" y="2250"/>
                </a:lnTo>
                <a:lnTo>
                  <a:pt x="14098" y="1562"/>
                </a:lnTo>
                <a:lnTo>
                  <a:pt x="13749" y="545"/>
                </a:lnTo>
                <a:lnTo>
                  <a:pt x="11867" y="0"/>
                </a:lnTo>
                <a:lnTo>
                  <a:pt x="10221" y="373"/>
                </a:lnTo>
                <a:lnTo>
                  <a:pt x="8213" y="1290"/>
                </a:lnTo>
                <a:lnTo>
                  <a:pt x="7809" y="3526"/>
                </a:lnTo>
                <a:lnTo>
                  <a:pt x="7586" y="3942"/>
                </a:lnTo>
                <a:lnTo>
                  <a:pt x="4825" y="5776"/>
                </a:lnTo>
                <a:lnTo>
                  <a:pt x="2859" y="7711"/>
                </a:lnTo>
                <a:lnTo>
                  <a:pt x="1827" y="9317"/>
                </a:lnTo>
                <a:lnTo>
                  <a:pt x="892" y="11051"/>
                </a:lnTo>
                <a:lnTo>
                  <a:pt x="530" y="12154"/>
                </a:lnTo>
                <a:lnTo>
                  <a:pt x="363" y="14032"/>
                </a:lnTo>
                <a:lnTo>
                  <a:pt x="0" y="16970"/>
                </a:lnTo>
                <a:lnTo>
                  <a:pt x="711" y="19307"/>
                </a:lnTo>
                <a:lnTo>
                  <a:pt x="2454" y="20453"/>
                </a:lnTo>
                <a:lnTo>
                  <a:pt x="4239" y="21055"/>
                </a:lnTo>
                <a:lnTo>
                  <a:pt x="5661" y="21600"/>
                </a:lnTo>
                <a:lnTo>
                  <a:pt x="7223" y="21557"/>
                </a:lnTo>
                <a:lnTo>
                  <a:pt x="8436" y="21471"/>
                </a:lnTo>
                <a:lnTo>
                  <a:pt x="10528" y="20726"/>
                </a:lnTo>
                <a:lnTo>
                  <a:pt x="12940" y="19808"/>
                </a:lnTo>
                <a:lnTo>
                  <a:pt x="14544" y="19493"/>
                </a:lnTo>
                <a:lnTo>
                  <a:pt x="17668" y="19493"/>
                </a:lnTo>
                <a:lnTo>
                  <a:pt x="17361" y="18891"/>
                </a:lnTo>
                <a:lnTo>
                  <a:pt x="18379" y="14720"/>
                </a:lnTo>
                <a:lnTo>
                  <a:pt x="18211" y="13946"/>
                </a:lnTo>
                <a:lnTo>
                  <a:pt x="18072" y="11839"/>
                </a:lnTo>
                <a:lnTo>
                  <a:pt x="18518" y="10965"/>
                </a:lnTo>
                <a:lnTo>
                  <a:pt x="18253" y="9947"/>
                </a:lnTo>
                <a:lnTo>
                  <a:pt x="18253" y="8629"/>
                </a:lnTo>
                <a:lnTo>
                  <a:pt x="18783" y="8342"/>
                </a:lnTo>
                <a:lnTo>
                  <a:pt x="18560" y="7482"/>
                </a:lnTo>
                <a:lnTo>
                  <a:pt x="18560" y="6837"/>
                </a:lnTo>
                <a:lnTo>
                  <a:pt x="19453" y="5131"/>
                </a:lnTo>
                <a:lnTo>
                  <a:pt x="19550" y="4271"/>
                </a:lnTo>
                <a:lnTo>
                  <a:pt x="20484" y="2838"/>
                </a:lnTo>
                <a:lnTo>
                  <a:pt x="20791" y="2480"/>
                </a:lnTo>
                <a:lnTo>
                  <a:pt x="21600" y="2437"/>
                </a:lnTo>
                <a:lnTo>
                  <a:pt x="21419" y="1003"/>
                </a:lnTo>
                <a:close/>
              </a:path>
            </a:pathLst>
          </a:custGeom>
          <a:solidFill>
            <a:srgbClr val="FF0000">
              <a:alpha val="19999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2" name="Shape"/>
          <p:cNvSpPr/>
          <p:nvPr/>
        </p:nvSpPr>
        <p:spPr>
          <a:xfrm>
            <a:off x="3405187" y="1616075"/>
            <a:ext cx="1630363" cy="4143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11" y="0"/>
                </a:moveTo>
                <a:lnTo>
                  <a:pt x="0" y="15654"/>
                </a:lnTo>
                <a:lnTo>
                  <a:pt x="1323" y="15738"/>
                </a:lnTo>
                <a:lnTo>
                  <a:pt x="2049" y="16457"/>
                </a:lnTo>
                <a:lnTo>
                  <a:pt x="1323" y="17586"/>
                </a:lnTo>
                <a:lnTo>
                  <a:pt x="598" y="19150"/>
                </a:lnTo>
                <a:lnTo>
                  <a:pt x="1025" y="20956"/>
                </a:lnTo>
                <a:lnTo>
                  <a:pt x="918" y="20396"/>
                </a:lnTo>
                <a:lnTo>
                  <a:pt x="4696" y="20831"/>
                </a:lnTo>
                <a:lnTo>
                  <a:pt x="7577" y="20513"/>
                </a:lnTo>
                <a:lnTo>
                  <a:pt x="9007" y="20555"/>
                </a:lnTo>
                <a:lnTo>
                  <a:pt x="10757" y="21232"/>
                </a:lnTo>
                <a:lnTo>
                  <a:pt x="15453" y="21157"/>
                </a:lnTo>
                <a:lnTo>
                  <a:pt x="17929" y="21600"/>
                </a:lnTo>
                <a:lnTo>
                  <a:pt x="21600" y="20998"/>
                </a:lnTo>
                <a:lnTo>
                  <a:pt x="21600" y="15010"/>
                </a:lnTo>
                <a:lnTo>
                  <a:pt x="18953" y="14534"/>
                </a:lnTo>
                <a:lnTo>
                  <a:pt x="13831" y="14091"/>
                </a:lnTo>
                <a:lnTo>
                  <a:pt x="11867" y="14049"/>
                </a:lnTo>
                <a:lnTo>
                  <a:pt x="10437" y="13606"/>
                </a:lnTo>
                <a:lnTo>
                  <a:pt x="10330" y="12602"/>
                </a:lnTo>
                <a:lnTo>
                  <a:pt x="11568" y="11523"/>
                </a:lnTo>
                <a:lnTo>
                  <a:pt x="11462" y="10879"/>
                </a:lnTo>
                <a:lnTo>
                  <a:pt x="9519" y="9592"/>
                </a:lnTo>
                <a:lnTo>
                  <a:pt x="9413" y="8914"/>
                </a:lnTo>
                <a:lnTo>
                  <a:pt x="11355" y="7953"/>
                </a:lnTo>
                <a:lnTo>
                  <a:pt x="12700" y="8153"/>
                </a:lnTo>
                <a:lnTo>
                  <a:pt x="15965" y="6907"/>
                </a:lnTo>
                <a:lnTo>
                  <a:pt x="17310" y="5461"/>
                </a:lnTo>
                <a:lnTo>
                  <a:pt x="17417" y="3939"/>
                </a:lnTo>
                <a:lnTo>
                  <a:pt x="16072" y="3010"/>
                </a:lnTo>
                <a:lnTo>
                  <a:pt x="14236" y="2450"/>
                </a:lnTo>
                <a:lnTo>
                  <a:pt x="10949" y="2166"/>
                </a:lnTo>
                <a:lnTo>
                  <a:pt x="7172" y="1606"/>
                </a:lnTo>
                <a:lnTo>
                  <a:pt x="3885" y="803"/>
                </a:lnTo>
                <a:lnTo>
                  <a:pt x="1942" y="84"/>
                </a:lnTo>
                <a:lnTo>
                  <a:pt x="811" y="0"/>
                </a:lnTo>
                <a:close/>
              </a:path>
            </a:pathLst>
          </a:custGeom>
          <a:solidFill>
            <a:srgbClr val="008000">
              <a:alpha val="19999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3" name="Line"/>
          <p:cNvSpPr/>
          <p:nvPr/>
        </p:nvSpPr>
        <p:spPr>
          <a:xfrm>
            <a:off x="3348013" y="2062162"/>
            <a:ext cx="134096" cy="2566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2" h="21600" fill="norm" stroke="1" extrusionOk="0">
                <a:moveTo>
                  <a:pt x="13569" y="21600"/>
                </a:moveTo>
                <a:cubicBezTo>
                  <a:pt x="11811" y="21328"/>
                  <a:pt x="10304" y="21071"/>
                  <a:pt x="9550" y="20636"/>
                </a:cubicBezTo>
                <a:cubicBezTo>
                  <a:pt x="8797" y="20202"/>
                  <a:pt x="11057" y="19441"/>
                  <a:pt x="9550" y="18993"/>
                </a:cubicBezTo>
                <a:cubicBezTo>
                  <a:pt x="8043" y="18545"/>
                  <a:pt x="257" y="18152"/>
                  <a:pt x="6" y="17907"/>
                </a:cubicBezTo>
                <a:cubicBezTo>
                  <a:pt x="-245" y="17663"/>
                  <a:pt x="6788" y="17704"/>
                  <a:pt x="8043" y="17514"/>
                </a:cubicBezTo>
                <a:cubicBezTo>
                  <a:pt x="9299" y="17323"/>
                  <a:pt x="8043" y="16970"/>
                  <a:pt x="8043" y="16726"/>
                </a:cubicBezTo>
                <a:cubicBezTo>
                  <a:pt x="8043" y="16482"/>
                  <a:pt x="9048" y="16305"/>
                  <a:pt x="8043" y="16074"/>
                </a:cubicBezTo>
                <a:cubicBezTo>
                  <a:pt x="7039" y="15844"/>
                  <a:pt x="3522" y="15599"/>
                  <a:pt x="2518" y="15341"/>
                </a:cubicBezTo>
                <a:cubicBezTo>
                  <a:pt x="1513" y="15083"/>
                  <a:pt x="508" y="14934"/>
                  <a:pt x="1513" y="14554"/>
                </a:cubicBezTo>
                <a:cubicBezTo>
                  <a:pt x="2518" y="14174"/>
                  <a:pt x="6285" y="13427"/>
                  <a:pt x="8043" y="13088"/>
                </a:cubicBezTo>
                <a:cubicBezTo>
                  <a:pt x="9802" y="12748"/>
                  <a:pt x="11811" y="12870"/>
                  <a:pt x="12815" y="12477"/>
                </a:cubicBezTo>
                <a:cubicBezTo>
                  <a:pt x="13820" y="12083"/>
                  <a:pt x="12815" y="11173"/>
                  <a:pt x="13569" y="10739"/>
                </a:cubicBezTo>
                <a:cubicBezTo>
                  <a:pt x="14322" y="10304"/>
                  <a:pt x="16081" y="10237"/>
                  <a:pt x="16834" y="9829"/>
                </a:cubicBezTo>
                <a:cubicBezTo>
                  <a:pt x="17588" y="9422"/>
                  <a:pt x="18090" y="8743"/>
                  <a:pt x="17588" y="8254"/>
                </a:cubicBezTo>
                <a:cubicBezTo>
                  <a:pt x="17085" y="7766"/>
                  <a:pt x="15076" y="7345"/>
                  <a:pt x="14574" y="6870"/>
                </a:cubicBezTo>
                <a:cubicBezTo>
                  <a:pt x="14071" y="6394"/>
                  <a:pt x="14825" y="5743"/>
                  <a:pt x="14574" y="5431"/>
                </a:cubicBezTo>
                <a:cubicBezTo>
                  <a:pt x="14322" y="5118"/>
                  <a:pt x="13318" y="5322"/>
                  <a:pt x="13569" y="4955"/>
                </a:cubicBezTo>
                <a:cubicBezTo>
                  <a:pt x="13820" y="4589"/>
                  <a:pt x="15327" y="3734"/>
                  <a:pt x="16081" y="3258"/>
                </a:cubicBezTo>
                <a:cubicBezTo>
                  <a:pt x="16834" y="2783"/>
                  <a:pt x="16834" y="2484"/>
                  <a:pt x="17588" y="2091"/>
                </a:cubicBezTo>
                <a:cubicBezTo>
                  <a:pt x="18341" y="1697"/>
                  <a:pt x="20350" y="1276"/>
                  <a:pt x="20853" y="923"/>
                </a:cubicBezTo>
                <a:cubicBezTo>
                  <a:pt x="21355" y="570"/>
                  <a:pt x="20099" y="163"/>
                  <a:pt x="20099" y="0"/>
                </a:cubicBezTo>
              </a:path>
            </a:pathLst>
          </a:custGeom>
          <a:ln w="38100">
            <a:solidFill>
              <a:srgbClr val="00336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4" name="Line"/>
          <p:cNvSpPr/>
          <p:nvPr/>
        </p:nvSpPr>
        <p:spPr>
          <a:xfrm>
            <a:off x="3429000" y="1563687"/>
            <a:ext cx="55500" cy="498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72" h="21600" fill="norm" stroke="1" extrusionOk="0">
                <a:moveTo>
                  <a:pt x="16800" y="21600"/>
                </a:moveTo>
                <a:cubicBezTo>
                  <a:pt x="16800" y="20543"/>
                  <a:pt x="16800" y="19485"/>
                  <a:pt x="15600" y="18352"/>
                </a:cubicBezTo>
                <a:cubicBezTo>
                  <a:pt x="14400" y="17220"/>
                  <a:pt x="12000" y="15785"/>
                  <a:pt x="12000" y="14652"/>
                </a:cubicBezTo>
                <a:cubicBezTo>
                  <a:pt x="12000" y="13519"/>
                  <a:pt x="18000" y="12839"/>
                  <a:pt x="15600" y="11631"/>
                </a:cubicBezTo>
                <a:cubicBezTo>
                  <a:pt x="13200" y="10422"/>
                  <a:pt x="0" y="8534"/>
                  <a:pt x="0" y="7250"/>
                </a:cubicBezTo>
                <a:cubicBezTo>
                  <a:pt x="0" y="5966"/>
                  <a:pt x="16800" y="4985"/>
                  <a:pt x="19200" y="3776"/>
                </a:cubicBezTo>
                <a:cubicBezTo>
                  <a:pt x="21600" y="2568"/>
                  <a:pt x="16800" y="604"/>
                  <a:pt x="16800" y="0"/>
                </a:cubicBezTo>
              </a:path>
            </a:pathLst>
          </a:custGeom>
          <a:ln w="38100">
            <a:solidFill>
              <a:srgbClr val="00336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5" name="Shape"/>
          <p:cNvSpPr/>
          <p:nvPr/>
        </p:nvSpPr>
        <p:spPr>
          <a:xfrm>
            <a:off x="2941637" y="4621212"/>
            <a:ext cx="620713" cy="2236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023" y="21600"/>
                </a:moveTo>
                <a:lnTo>
                  <a:pt x="3572" y="19665"/>
                </a:lnTo>
                <a:lnTo>
                  <a:pt x="3070" y="19123"/>
                </a:lnTo>
                <a:lnTo>
                  <a:pt x="1060" y="18735"/>
                </a:lnTo>
                <a:lnTo>
                  <a:pt x="0" y="17590"/>
                </a:lnTo>
                <a:lnTo>
                  <a:pt x="1619" y="15654"/>
                </a:lnTo>
                <a:lnTo>
                  <a:pt x="3963" y="13130"/>
                </a:lnTo>
                <a:lnTo>
                  <a:pt x="3237" y="12294"/>
                </a:lnTo>
                <a:lnTo>
                  <a:pt x="2847" y="10204"/>
                </a:lnTo>
                <a:lnTo>
                  <a:pt x="4465" y="9213"/>
                </a:lnTo>
                <a:lnTo>
                  <a:pt x="3572" y="8083"/>
                </a:lnTo>
                <a:lnTo>
                  <a:pt x="3572" y="6735"/>
                </a:lnTo>
                <a:lnTo>
                  <a:pt x="5358" y="6395"/>
                </a:lnTo>
                <a:lnTo>
                  <a:pt x="4633" y="5450"/>
                </a:lnTo>
                <a:lnTo>
                  <a:pt x="4856" y="4707"/>
                </a:lnTo>
                <a:lnTo>
                  <a:pt x="8428" y="2679"/>
                </a:lnTo>
                <a:lnTo>
                  <a:pt x="8595" y="1935"/>
                </a:lnTo>
                <a:lnTo>
                  <a:pt x="11609" y="650"/>
                </a:lnTo>
                <a:lnTo>
                  <a:pt x="13563" y="46"/>
                </a:lnTo>
                <a:lnTo>
                  <a:pt x="17135" y="0"/>
                </a:lnTo>
                <a:lnTo>
                  <a:pt x="20037" y="201"/>
                </a:lnTo>
                <a:lnTo>
                  <a:pt x="21600" y="1192"/>
                </a:lnTo>
                <a:lnTo>
                  <a:pt x="20540" y="2323"/>
                </a:lnTo>
                <a:lnTo>
                  <a:pt x="19647" y="3221"/>
                </a:lnTo>
                <a:lnTo>
                  <a:pt x="19647" y="4119"/>
                </a:lnTo>
                <a:lnTo>
                  <a:pt x="18419" y="5497"/>
                </a:lnTo>
                <a:lnTo>
                  <a:pt x="18028" y="6147"/>
                </a:lnTo>
                <a:lnTo>
                  <a:pt x="18586" y="7835"/>
                </a:lnTo>
                <a:lnTo>
                  <a:pt x="19479" y="9012"/>
                </a:lnTo>
                <a:lnTo>
                  <a:pt x="19479" y="10204"/>
                </a:lnTo>
                <a:lnTo>
                  <a:pt x="18419" y="11303"/>
                </a:lnTo>
                <a:lnTo>
                  <a:pt x="17526" y="13425"/>
                </a:lnTo>
                <a:lnTo>
                  <a:pt x="15740" y="14323"/>
                </a:lnTo>
                <a:lnTo>
                  <a:pt x="15572" y="14710"/>
                </a:lnTo>
                <a:lnTo>
                  <a:pt x="13228" y="14865"/>
                </a:lnTo>
                <a:lnTo>
                  <a:pt x="13060" y="14168"/>
                </a:lnTo>
                <a:lnTo>
                  <a:pt x="12670" y="13223"/>
                </a:lnTo>
                <a:lnTo>
                  <a:pt x="9656" y="14214"/>
                </a:lnTo>
                <a:lnTo>
                  <a:pt x="8930" y="14710"/>
                </a:lnTo>
                <a:lnTo>
                  <a:pt x="7870" y="14818"/>
                </a:lnTo>
                <a:lnTo>
                  <a:pt x="6977" y="15654"/>
                </a:lnTo>
                <a:lnTo>
                  <a:pt x="8037" y="16150"/>
                </a:lnTo>
                <a:lnTo>
                  <a:pt x="10381" y="16939"/>
                </a:lnTo>
                <a:lnTo>
                  <a:pt x="13395" y="17094"/>
                </a:lnTo>
                <a:lnTo>
                  <a:pt x="15181" y="17187"/>
                </a:lnTo>
                <a:lnTo>
                  <a:pt x="16242" y="17590"/>
                </a:lnTo>
                <a:lnTo>
                  <a:pt x="15014" y="18983"/>
                </a:lnTo>
                <a:lnTo>
                  <a:pt x="15907" y="19819"/>
                </a:lnTo>
                <a:lnTo>
                  <a:pt x="15014" y="20361"/>
                </a:lnTo>
                <a:lnTo>
                  <a:pt x="13395" y="21399"/>
                </a:lnTo>
                <a:lnTo>
                  <a:pt x="12000" y="21600"/>
                </a:lnTo>
                <a:lnTo>
                  <a:pt x="5023" y="21600"/>
                </a:lnTo>
                <a:close/>
              </a:path>
            </a:pathLst>
          </a:custGeom>
          <a:solidFill>
            <a:srgbClr val="003366">
              <a:alpha val="79998"/>
            </a:srgbClr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6" name="Shape"/>
          <p:cNvSpPr/>
          <p:nvPr/>
        </p:nvSpPr>
        <p:spPr>
          <a:xfrm>
            <a:off x="3335337" y="1073150"/>
            <a:ext cx="328613" cy="546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27" y="8615"/>
                </a:moveTo>
                <a:lnTo>
                  <a:pt x="4531" y="2534"/>
                </a:lnTo>
                <a:lnTo>
                  <a:pt x="16016" y="0"/>
                </a:lnTo>
                <a:lnTo>
                  <a:pt x="21600" y="5067"/>
                </a:lnTo>
                <a:lnTo>
                  <a:pt x="20862" y="10325"/>
                </a:lnTo>
                <a:lnTo>
                  <a:pt x="20020" y="14189"/>
                </a:lnTo>
                <a:lnTo>
                  <a:pt x="17701" y="18433"/>
                </a:lnTo>
                <a:lnTo>
                  <a:pt x="13487" y="21600"/>
                </a:lnTo>
                <a:lnTo>
                  <a:pt x="9272" y="21093"/>
                </a:lnTo>
                <a:lnTo>
                  <a:pt x="5584" y="15519"/>
                </a:lnTo>
                <a:lnTo>
                  <a:pt x="527" y="13239"/>
                </a:lnTo>
                <a:lnTo>
                  <a:pt x="0" y="10515"/>
                </a:lnTo>
                <a:lnTo>
                  <a:pt x="527" y="8615"/>
                </a:lnTo>
                <a:close/>
              </a:path>
            </a:pathLst>
          </a:custGeom>
          <a:solidFill>
            <a:srgbClr val="003366">
              <a:alpha val="79998"/>
            </a:srgbClr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59" name="Group"/>
          <p:cNvGrpSpPr/>
          <p:nvPr/>
        </p:nvGrpSpPr>
        <p:grpSpPr>
          <a:xfrm>
            <a:off x="1687512" y="5324483"/>
            <a:ext cx="898526" cy="719130"/>
            <a:chOff x="0" y="0"/>
            <a:chExt cx="898525" cy="719128"/>
          </a:xfrm>
        </p:grpSpPr>
        <p:sp>
          <p:nvSpPr>
            <p:cNvPr id="57" name="Shape"/>
            <p:cNvSpPr/>
            <p:nvPr/>
          </p:nvSpPr>
          <p:spPr>
            <a:xfrm>
              <a:off x="0" y="0"/>
              <a:ext cx="898525" cy="719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821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821"/>
                  </a:lnTo>
                  <a:lnTo>
                    <a:pt x="18000" y="8821"/>
                  </a:lnTo>
                  <a:lnTo>
                    <a:pt x="14235" y="0"/>
                  </a:lnTo>
                  <a:lnTo>
                    <a:pt x="12600" y="8821"/>
                  </a:lnTo>
                  <a:close/>
                </a:path>
              </a:pathLst>
            </a:custGeom>
            <a:solidFill>
              <a:srgbClr val="003366">
                <a:alpha val="70195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90000"/>
                </a:lnSpc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8" name="希伯崙"/>
            <p:cNvSpPr txBox="1"/>
            <p:nvPr/>
          </p:nvSpPr>
          <p:spPr>
            <a:xfrm>
              <a:off x="50482" y="301933"/>
              <a:ext cx="79756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lnSpc>
                  <a:spcPct val="90000"/>
                </a:lnSpc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希伯崙</a:t>
              </a:r>
            </a:p>
          </p:txBody>
        </p:sp>
      </p:grpSp>
      <p:grpSp>
        <p:nvGrpSpPr>
          <p:cNvPr id="62" name="Group"/>
          <p:cNvGrpSpPr/>
          <p:nvPr/>
        </p:nvGrpSpPr>
        <p:grpSpPr>
          <a:xfrm>
            <a:off x="3827452" y="3176587"/>
            <a:ext cx="1120786" cy="425451"/>
            <a:chOff x="0" y="0"/>
            <a:chExt cx="1120785" cy="425450"/>
          </a:xfrm>
        </p:grpSpPr>
        <p:sp>
          <p:nvSpPr>
            <p:cNvPr id="60" name="Shape"/>
            <p:cNvSpPr/>
            <p:nvPr/>
          </p:nvSpPr>
          <p:spPr>
            <a:xfrm>
              <a:off x="0" y="0"/>
              <a:ext cx="1120786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83" y="0"/>
                  </a:moveTo>
                  <a:lnTo>
                    <a:pt x="4283" y="3600"/>
                  </a:lnTo>
                  <a:lnTo>
                    <a:pt x="0" y="4272"/>
                  </a:lnTo>
                  <a:lnTo>
                    <a:pt x="4283" y="9000"/>
                  </a:lnTo>
                  <a:lnTo>
                    <a:pt x="4283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7170" y="0"/>
                  </a:lnTo>
                  <a:close/>
                </a:path>
              </a:pathLst>
            </a:custGeom>
            <a:solidFill>
              <a:srgbClr val="003366">
                <a:alpha val="70195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90000"/>
                </a:lnSpc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1" name="瑪哈念"/>
            <p:cNvSpPr txBox="1"/>
            <p:nvPr/>
          </p:nvSpPr>
          <p:spPr>
            <a:xfrm>
              <a:off x="272742" y="8255"/>
              <a:ext cx="79756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lnSpc>
                  <a:spcPct val="90000"/>
                </a:lnSpc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瑪哈念</a:t>
              </a:r>
            </a:p>
          </p:txBody>
        </p:sp>
      </p:grpSp>
      <p:sp>
        <p:nvSpPr>
          <p:cNvPr id="63" name="Circle"/>
          <p:cNvSpPr/>
          <p:nvPr/>
        </p:nvSpPr>
        <p:spPr>
          <a:xfrm>
            <a:off x="3678237" y="3176587"/>
            <a:ext cx="144463" cy="14446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64" name="Circle"/>
          <p:cNvSpPr/>
          <p:nvPr/>
        </p:nvSpPr>
        <p:spPr>
          <a:xfrm>
            <a:off x="2181225" y="5164137"/>
            <a:ext cx="161925" cy="16192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65" name="大衛和跟隨他的人到了耶路撒冷，要攻打住那地方的耶布斯人。"/>
          <p:cNvSpPr txBox="1"/>
          <p:nvPr/>
        </p:nvSpPr>
        <p:spPr>
          <a:xfrm>
            <a:off x="5455920" y="533400"/>
            <a:ext cx="3185161" cy="2078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大衛和跟隨他的人到了耶路撒冷，要攻打住那地方的耶布斯人。</a:t>
            </a:r>
          </a:p>
        </p:txBody>
      </p:sp>
      <p:grpSp>
        <p:nvGrpSpPr>
          <p:cNvPr id="68" name="Group"/>
          <p:cNvGrpSpPr/>
          <p:nvPr/>
        </p:nvGrpSpPr>
        <p:grpSpPr>
          <a:xfrm>
            <a:off x="1217612" y="4338637"/>
            <a:ext cx="1327151" cy="425451"/>
            <a:chOff x="0" y="0"/>
            <a:chExt cx="1327150" cy="425450"/>
          </a:xfrm>
        </p:grpSpPr>
        <p:sp>
          <p:nvSpPr>
            <p:cNvPr id="66" name="Shape"/>
            <p:cNvSpPr/>
            <p:nvPr/>
          </p:nvSpPr>
          <p:spPr>
            <a:xfrm>
              <a:off x="0" y="0"/>
              <a:ext cx="1327151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603" y="21600"/>
                  </a:lnTo>
                  <a:lnTo>
                    <a:pt x="18603" y="18000"/>
                  </a:lnTo>
                  <a:lnTo>
                    <a:pt x="21600" y="12331"/>
                  </a:lnTo>
                  <a:lnTo>
                    <a:pt x="18603" y="12600"/>
                  </a:lnTo>
                  <a:lnTo>
                    <a:pt x="18603" y="0"/>
                  </a:lnTo>
                  <a:lnTo>
                    <a:pt x="10852" y="0"/>
                  </a:lnTo>
                  <a:close/>
                </a:path>
              </a:pathLst>
            </a:custGeom>
            <a:solidFill>
              <a:srgbClr val="003366">
                <a:alpha val="70195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90000"/>
                </a:lnSpc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7" name="耶路撒冷"/>
            <p:cNvSpPr txBox="1"/>
            <p:nvPr/>
          </p:nvSpPr>
          <p:spPr>
            <a:xfrm>
              <a:off x="50482" y="8255"/>
              <a:ext cx="1042036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lnSpc>
                  <a:spcPct val="90000"/>
                </a:lnSpc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耶路撒冷</a:t>
              </a:r>
            </a:p>
          </p:txBody>
        </p:sp>
      </p:grpSp>
      <p:sp>
        <p:nvSpPr>
          <p:cNvPr id="69" name="Circle"/>
          <p:cNvSpPr/>
          <p:nvPr/>
        </p:nvSpPr>
        <p:spPr>
          <a:xfrm>
            <a:off x="2552700" y="4481512"/>
            <a:ext cx="161925" cy="16192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Class="entr" nodeType="with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" grpId="3"/>
      <p:bldP build="whole" bldLvl="1" animBg="1" rev="0" advAuto="0" spid="65" grpId="1"/>
      <p:bldP build="whole" bldLvl="1" animBg="1" rev="0" advAuto="0" spid="68" grpId="2"/>
      <p:bldP build="p" bldLvl="5" animBg="1" rev="0" advAuto="0" spid="47" grpId="4"/>
      <p:bldP build="whole" bldLvl="1" animBg="1" rev="0" advAuto="0" spid="46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1147" t="0" r="1457" b="1017"/>
          <a:stretch>
            <a:fillRect/>
          </a:stretch>
        </p:blipFill>
        <p:spPr>
          <a:xfrm>
            <a:off x="-1" y="-1"/>
            <a:ext cx="5037139" cy="685800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2" name="Shape"/>
          <p:cNvSpPr/>
          <p:nvPr/>
        </p:nvSpPr>
        <p:spPr>
          <a:xfrm>
            <a:off x="1846262" y="0"/>
            <a:ext cx="2001838" cy="4562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654" y="7592"/>
                </a:moveTo>
                <a:lnTo>
                  <a:pt x="17481" y="10090"/>
                </a:lnTo>
                <a:lnTo>
                  <a:pt x="16615" y="10090"/>
                </a:lnTo>
                <a:lnTo>
                  <a:pt x="14763" y="9817"/>
                </a:lnTo>
                <a:lnTo>
                  <a:pt x="14071" y="9817"/>
                </a:lnTo>
                <a:lnTo>
                  <a:pt x="13465" y="10280"/>
                </a:lnTo>
                <a:lnTo>
                  <a:pt x="14071" y="10857"/>
                </a:lnTo>
                <a:lnTo>
                  <a:pt x="14244" y="11275"/>
                </a:lnTo>
                <a:lnTo>
                  <a:pt x="13812" y="12163"/>
                </a:lnTo>
                <a:lnTo>
                  <a:pt x="14331" y="12504"/>
                </a:lnTo>
                <a:lnTo>
                  <a:pt x="15040" y="12816"/>
                </a:lnTo>
                <a:lnTo>
                  <a:pt x="17221" y="12467"/>
                </a:lnTo>
                <a:lnTo>
                  <a:pt x="17135" y="21137"/>
                </a:lnTo>
                <a:lnTo>
                  <a:pt x="14504" y="21099"/>
                </a:lnTo>
                <a:lnTo>
                  <a:pt x="10315" y="21600"/>
                </a:lnTo>
                <a:lnTo>
                  <a:pt x="9606" y="21600"/>
                </a:lnTo>
                <a:lnTo>
                  <a:pt x="8117" y="21403"/>
                </a:lnTo>
                <a:lnTo>
                  <a:pt x="7252" y="20795"/>
                </a:lnTo>
                <a:lnTo>
                  <a:pt x="5763" y="20560"/>
                </a:lnTo>
                <a:lnTo>
                  <a:pt x="4275" y="20560"/>
                </a:lnTo>
                <a:lnTo>
                  <a:pt x="2354" y="20833"/>
                </a:lnTo>
                <a:lnTo>
                  <a:pt x="692" y="21137"/>
                </a:lnTo>
                <a:lnTo>
                  <a:pt x="0" y="20066"/>
                </a:lnTo>
                <a:lnTo>
                  <a:pt x="173" y="19064"/>
                </a:lnTo>
                <a:lnTo>
                  <a:pt x="1298" y="17720"/>
                </a:lnTo>
                <a:lnTo>
                  <a:pt x="3202" y="17075"/>
                </a:lnTo>
                <a:lnTo>
                  <a:pt x="3738" y="16688"/>
                </a:lnTo>
                <a:lnTo>
                  <a:pt x="6023" y="16088"/>
                </a:lnTo>
                <a:lnTo>
                  <a:pt x="10592" y="15397"/>
                </a:lnTo>
                <a:lnTo>
                  <a:pt x="17360" y="14995"/>
                </a:lnTo>
                <a:lnTo>
                  <a:pt x="16910" y="12626"/>
                </a:lnTo>
                <a:lnTo>
                  <a:pt x="15127" y="12846"/>
                </a:lnTo>
                <a:lnTo>
                  <a:pt x="13742" y="12170"/>
                </a:lnTo>
                <a:lnTo>
                  <a:pt x="14296" y="11282"/>
                </a:lnTo>
                <a:lnTo>
                  <a:pt x="13379" y="10310"/>
                </a:lnTo>
                <a:lnTo>
                  <a:pt x="14002" y="9748"/>
                </a:lnTo>
                <a:lnTo>
                  <a:pt x="7806" y="9035"/>
                </a:lnTo>
                <a:lnTo>
                  <a:pt x="4985" y="8435"/>
                </a:lnTo>
                <a:lnTo>
                  <a:pt x="4327" y="8017"/>
                </a:lnTo>
                <a:lnTo>
                  <a:pt x="4188" y="7213"/>
                </a:lnTo>
                <a:lnTo>
                  <a:pt x="6906" y="6135"/>
                </a:lnTo>
                <a:lnTo>
                  <a:pt x="7512" y="4912"/>
                </a:lnTo>
                <a:lnTo>
                  <a:pt x="8031" y="4221"/>
                </a:lnTo>
                <a:lnTo>
                  <a:pt x="10662" y="3682"/>
                </a:lnTo>
                <a:lnTo>
                  <a:pt x="11440" y="3303"/>
                </a:lnTo>
                <a:lnTo>
                  <a:pt x="12150" y="2376"/>
                </a:lnTo>
                <a:lnTo>
                  <a:pt x="14244" y="1382"/>
                </a:lnTo>
                <a:lnTo>
                  <a:pt x="16615" y="0"/>
                </a:lnTo>
                <a:lnTo>
                  <a:pt x="21063" y="0"/>
                </a:lnTo>
                <a:lnTo>
                  <a:pt x="21600" y="539"/>
                </a:lnTo>
                <a:lnTo>
                  <a:pt x="19662" y="1648"/>
                </a:lnTo>
                <a:lnTo>
                  <a:pt x="18969" y="2225"/>
                </a:lnTo>
                <a:lnTo>
                  <a:pt x="18883" y="2726"/>
                </a:lnTo>
                <a:lnTo>
                  <a:pt x="19142" y="3720"/>
                </a:lnTo>
                <a:lnTo>
                  <a:pt x="18883" y="4639"/>
                </a:lnTo>
                <a:lnTo>
                  <a:pt x="18450" y="5102"/>
                </a:lnTo>
                <a:lnTo>
                  <a:pt x="16788" y="5292"/>
                </a:lnTo>
                <a:lnTo>
                  <a:pt x="16079" y="6294"/>
                </a:lnTo>
                <a:lnTo>
                  <a:pt x="16165" y="6750"/>
                </a:lnTo>
                <a:lnTo>
                  <a:pt x="17048" y="6901"/>
                </a:lnTo>
                <a:lnTo>
                  <a:pt x="17654" y="7592"/>
                </a:lnTo>
                <a:close/>
              </a:path>
            </a:pathLst>
          </a:custGeom>
          <a:solidFill>
            <a:srgbClr val="008000">
              <a:alpha val="19999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3" name="Shape"/>
          <p:cNvSpPr/>
          <p:nvPr/>
        </p:nvSpPr>
        <p:spPr>
          <a:xfrm>
            <a:off x="3509962" y="452437"/>
            <a:ext cx="123826" cy="80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92" y="21600"/>
                </a:moveTo>
                <a:lnTo>
                  <a:pt x="4431" y="20753"/>
                </a:lnTo>
                <a:lnTo>
                  <a:pt x="0" y="8471"/>
                </a:lnTo>
                <a:lnTo>
                  <a:pt x="4431" y="0"/>
                </a:lnTo>
                <a:lnTo>
                  <a:pt x="17723" y="3388"/>
                </a:lnTo>
                <a:lnTo>
                  <a:pt x="21600" y="11859"/>
                </a:lnTo>
                <a:lnTo>
                  <a:pt x="13292" y="21600"/>
                </a:lnTo>
                <a:close/>
              </a:path>
            </a:pathLst>
          </a:custGeom>
          <a:solidFill>
            <a:srgbClr val="003366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4" name="Shape"/>
          <p:cNvSpPr/>
          <p:nvPr/>
        </p:nvSpPr>
        <p:spPr>
          <a:xfrm>
            <a:off x="941387" y="4340225"/>
            <a:ext cx="2484438" cy="2416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19" y="1003"/>
                </a:moveTo>
                <a:lnTo>
                  <a:pt x="19006" y="1190"/>
                </a:lnTo>
                <a:lnTo>
                  <a:pt x="16873" y="1792"/>
                </a:lnTo>
                <a:lnTo>
                  <a:pt x="15353" y="2250"/>
                </a:lnTo>
                <a:lnTo>
                  <a:pt x="14098" y="1562"/>
                </a:lnTo>
                <a:lnTo>
                  <a:pt x="13749" y="545"/>
                </a:lnTo>
                <a:lnTo>
                  <a:pt x="11867" y="0"/>
                </a:lnTo>
                <a:lnTo>
                  <a:pt x="10221" y="373"/>
                </a:lnTo>
                <a:lnTo>
                  <a:pt x="8213" y="1290"/>
                </a:lnTo>
                <a:lnTo>
                  <a:pt x="7809" y="3526"/>
                </a:lnTo>
                <a:lnTo>
                  <a:pt x="7586" y="3942"/>
                </a:lnTo>
                <a:lnTo>
                  <a:pt x="4825" y="5776"/>
                </a:lnTo>
                <a:lnTo>
                  <a:pt x="2859" y="7711"/>
                </a:lnTo>
                <a:lnTo>
                  <a:pt x="1827" y="9317"/>
                </a:lnTo>
                <a:lnTo>
                  <a:pt x="892" y="11051"/>
                </a:lnTo>
                <a:lnTo>
                  <a:pt x="530" y="12154"/>
                </a:lnTo>
                <a:lnTo>
                  <a:pt x="363" y="14032"/>
                </a:lnTo>
                <a:lnTo>
                  <a:pt x="0" y="16970"/>
                </a:lnTo>
                <a:lnTo>
                  <a:pt x="711" y="19307"/>
                </a:lnTo>
                <a:lnTo>
                  <a:pt x="2454" y="20453"/>
                </a:lnTo>
                <a:lnTo>
                  <a:pt x="4239" y="21055"/>
                </a:lnTo>
                <a:lnTo>
                  <a:pt x="5661" y="21600"/>
                </a:lnTo>
                <a:lnTo>
                  <a:pt x="7223" y="21557"/>
                </a:lnTo>
                <a:lnTo>
                  <a:pt x="8436" y="21471"/>
                </a:lnTo>
                <a:lnTo>
                  <a:pt x="10528" y="20726"/>
                </a:lnTo>
                <a:lnTo>
                  <a:pt x="12940" y="19808"/>
                </a:lnTo>
                <a:lnTo>
                  <a:pt x="14544" y="19493"/>
                </a:lnTo>
                <a:lnTo>
                  <a:pt x="17668" y="19493"/>
                </a:lnTo>
                <a:lnTo>
                  <a:pt x="17361" y="18891"/>
                </a:lnTo>
                <a:lnTo>
                  <a:pt x="18379" y="14720"/>
                </a:lnTo>
                <a:lnTo>
                  <a:pt x="18211" y="13946"/>
                </a:lnTo>
                <a:lnTo>
                  <a:pt x="18072" y="11839"/>
                </a:lnTo>
                <a:lnTo>
                  <a:pt x="18518" y="10965"/>
                </a:lnTo>
                <a:lnTo>
                  <a:pt x="18253" y="9947"/>
                </a:lnTo>
                <a:lnTo>
                  <a:pt x="18253" y="8629"/>
                </a:lnTo>
                <a:lnTo>
                  <a:pt x="18783" y="8342"/>
                </a:lnTo>
                <a:lnTo>
                  <a:pt x="18560" y="7482"/>
                </a:lnTo>
                <a:lnTo>
                  <a:pt x="18560" y="6837"/>
                </a:lnTo>
                <a:lnTo>
                  <a:pt x="19453" y="5131"/>
                </a:lnTo>
                <a:lnTo>
                  <a:pt x="19550" y="4271"/>
                </a:lnTo>
                <a:lnTo>
                  <a:pt x="20484" y="2838"/>
                </a:lnTo>
                <a:lnTo>
                  <a:pt x="20791" y="2480"/>
                </a:lnTo>
                <a:lnTo>
                  <a:pt x="21600" y="2437"/>
                </a:lnTo>
                <a:lnTo>
                  <a:pt x="21419" y="1003"/>
                </a:lnTo>
                <a:close/>
              </a:path>
            </a:pathLst>
          </a:custGeom>
          <a:solidFill>
            <a:srgbClr val="FF0000">
              <a:alpha val="19999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5" name="Shape"/>
          <p:cNvSpPr/>
          <p:nvPr/>
        </p:nvSpPr>
        <p:spPr>
          <a:xfrm>
            <a:off x="3405187" y="1616075"/>
            <a:ext cx="1630363" cy="4143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11" y="0"/>
                </a:moveTo>
                <a:lnTo>
                  <a:pt x="0" y="15654"/>
                </a:lnTo>
                <a:lnTo>
                  <a:pt x="1323" y="15738"/>
                </a:lnTo>
                <a:lnTo>
                  <a:pt x="2049" y="16457"/>
                </a:lnTo>
                <a:lnTo>
                  <a:pt x="1323" y="17586"/>
                </a:lnTo>
                <a:lnTo>
                  <a:pt x="598" y="19150"/>
                </a:lnTo>
                <a:lnTo>
                  <a:pt x="1025" y="20956"/>
                </a:lnTo>
                <a:lnTo>
                  <a:pt x="918" y="20396"/>
                </a:lnTo>
                <a:lnTo>
                  <a:pt x="4696" y="20831"/>
                </a:lnTo>
                <a:lnTo>
                  <a:pt x="7577" y="20513"/>
                </a:lnTo>
                <a:lnTo>
                  <a:pt x="9007" y="20555"/>
                </a:lnTo>
                <a:lnTo>
                  <a:pt x="10757" y="21232"/>
                </a:lnTo>
                <a:lnTo>
                  <a:pt x="15453" y="21157"/>
                </a:lnTo>
                <a:lnTo>
                  <a:pt x="17929" y="21600"/>
                </a:lnTo>
                <a:lnTo>
                  <a:pt x="21600" y="20998"/>
                </a:lnTo>
                <a:lnTo>
                  <a:pt x="21600" y="15010"/>
                </a:lnTo>
                <a:lnTo>
                  <a:pt x="18953" y="14534"/>
                </a:lnTo>
                <a:lnTo>
                  <a:pt x="13831" y="14091"/>
                </a:lnTo>
                <a:lnTo>
                  <a:pt x="11867" y="14049"/>
                </a:lnTo>
                <a:lnTo>
                  <a:pt x="10437" y="13606"/>
                </a:lnTo>
                <a:lnTo>
                  <a:pt x="10330" y="12602"/>
                </a:lnTo>
                <a:lnTo>
                  <a:pt x="11568" y="11523"/>
                </a:lnTo>
                <a:lnTo>
                  <a:pt x="11462" y="10879"/>
                </a:lnTo>
                <a:lnTo>
                  <a:pt x="9519" y="9592"/>
                </a:lnTo>
                <a:lnTo>
                  <a:pt x="9413" y="8914"/>
                </a:lnTo>
                <a:lnTo>
                  <a:pt x="11355" y="7953"/>
                </a:lnTo>
                <a:lnTo>
                  <a:pt x="12700" y="8153"/>
                </a:lnTo>
                <a:lnTo>
                  <a:pt x="15965" y="6907"/>
                </a:lnTo>
                <a:lnTo>
                  <a:pt x="17310" y="5461"/>
                </a:lnTo>
                <a:lnTo>
                  <a:pt x="17417" y="3939"/>
                </a:lnTo>
                <a:lnTo>
                  <a:pt x="16072" y="3010"/>
                </a:lnTo>
                <a:lnTo>
                  <a:pt x="14236" y="2450"/>
                </a:lnTo>
                <a:lnTo>
                  <a:pt x="10949" y="2166"/>
                </a:lnTo>
                <a:lnTo>
                  <a:pt x="7172" y="1606"/>
                </a:lnTo>
                <a:lnTo>
                  <a:pt x="3885" y="803"/>
                </a:lnTo>
                <a:lnTo>
                  <a:pt x="1942" y="84"/>
                </a:lnTo>
                <a:lnTo>
                  <a:pt x="811" y="0"/>
                </a:lnTo>
                <a:close/>
              </a:path>
            </a:pathLst>
          </a:custGeom>
          <a:solidFill>
            <a:srgbClr val="008000">
              <a:alpha val="19999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6" name="Line"/>
          <p:cNvSpPr/>
          <p:nvPr/>
        </p:nvSpPr>
        <p:spPr>
          <a:xfrm>
            <a:off x="3348013" y="2062162"/>
            <a:ext cx="134096" cy="2566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2" h="21600" fill="norm" stroke="1" extrusionOk="0">
                <a:moveTo>
                  <a:pt x="13569" y="21600"/>
                </a:moveTo>
                <a:cubicBezTo>
                  <a:pt x="11811" y="21328"/>
                  <a:pt x="10304" y="21071"/>
                  <a:pt x="9550" y="20636"/>
                </a:cubicBezTo>
                <a:cubicBezTo>
                  <a:pt x="8797" y="20202"/>
                  <a:pt x="11057" y="19441"/>
                  <a:pt x="9550" y="18993"/>
                </a:cubicBezTo>
                <a:cubicBezTo>
                  <a:pt x="8043" y="18545"/>
                  <a:pt x="257" y="18152"/>
                  <a:pt x="6" y="17907"/>
                </a:cubicBezTo>
                <a:cubicBezTo>
                  <a:pt x="-245" y="17663"/>
                  <a:pt x="6788" y="17704"/>
                  <a:pt x="8043" y="17514"/>
                </a:cubicBezTo>
                <a:cubicBezTo>
                  <a:pt x="9299" y="17323"/>
                  <a:pt x="8043" y="16970"/>
                  <a:pt x="8043" y="16726"/>
                </a:cubicBezTo>
                <a:cubicBezTo>
                  <a:pt x="8043" y="16482"/>
                  <a:pt x="9048" y="16305"/>
                  <a:pt x="8043" y="16074"/>
                </a:cubicBezTo>
                <a:cubicBezTo>
                  <a:pt x="7039" y="15844"/>
                  <a:pt x="3522" y="15599"/>
                  <a:pt x="2518" y="15341"/>
                </a:cubicBezTo>
                <a:cubicBezTo>
                  <a:pt x="1513" y="15083"/>
                  <a:pt x="508" y="14934"/>
                  <a:pt x="1513" y="14554"/>
                </a:cubicBezTo>
                <a:cubicBezTo>
                  <a:pt x="2518" y="14174"/>
                  <a:pt x="6285" y="13427"/>
                  <a:pt x="8043" y="13088"/>
                </a:cubicBezTo>
                <a:cubicBezTo>
                  <a:pt x="9802" y="12748"/>
                  <a:pt x="11811" y="12870"/>
                  <a:pt x="12815" y="12477"/>
                </a:cubicBezTo>
                <a:cubicBezTo>
                  <a:pt x="13820" y="12083"/>
                  <a:pt x="12815" y="11173"/>
                  <a:pt x="13569" y="10739"/>
                </a:cubicBezTo>
                <a:cubicBezTo>
                  <a:pt x="14322" y="10304"/>
                  <a:pt x="16081" y="10237"/>
                  <a:pt x="16834" y="9829"/>
                </a:cubicBezTo>
                <a:cubicBezTo>
                  <a:pt x="17588" y="9422"/>
                  <a:pt x="18090" y="8743"/>
                  <a:pt x="17588" y="8254"/>
                </a:cubicBezTo>
                <a:cubicBezTo>
                  <a:pt x="17085" y="7766"/>
                  <a:pt x="15076" y="7345"/>
                  <a:pt x="14574" y="6870"/>
                </a:cubicBezTo>
                <a:cubicBezTo>
                  <a:pt x="14071" y="6394"/>
                  <a:pt x="14825" y="5743"/>
                  <a:pt x="14574" y="5431"/>
                </a:cubicBezTo>
                <a:cubicBezTo>
                  <a:pt x="14322" y="5118"/>
                  <a:pt x="13318" y="5322"/>
                  <a:pt x="13569" y="4955"/>
                </a:cubicBezTo>
                <a:cubicBezTo>
                  <a:pt x="13820" y="4589"/>
                  <a:pt x="15327" y="3734"/>
                  <a:pt x="16081" y="3258"/>
                </a:cubicBezTo>
                <a:cubicBezTo>
                  <a:pt x="16834" y="2783"/>
                  <a:pt x="16834" y="2484"/>
                  <a:pt x="17588" y="2091"/>
                </a:cubicBezTo>
                <a:cubicBezTo>
                  <a:pt x="18341" y="1697"/>
                  <a:pt x="20350" y="1276"/>
                  <a:pt x="20853" y="923"/>
                </a:cubicBezTo>
                <a:cubicBezTo>
                  <a:pt x="21355" y="570"/>
                  <a:pt x="20099" y="163"/>
                  <a:pt x="20099" y="0"/>
                </a:cubicBezTo>
              </a:path>
            </a:pathLst>
          </a:custGeom>
          <a:ln w="38100">
            <a:solidFill>
              <a:srgbClr val="00336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7" name="Line"/>
          <p:cNvSpPr/>
          <p:nvPr/>
        </p:nvSpPr>
        <p:spPr>
          <a:xfrm>
            <a:off x="3429000" y="1563687"/>
            <a:ext cx="55500" cy="498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72" h="21600" fill="norm" stroke="1" extrusionOk="0">
                <a:moveTo>
                  <a:pt x="16800" y="21600"/>
                </a:moveTo>
                <a:cubicBezTo>
                  <a:pt x="16800" y="20543"/>
                  <a:pt x="16800" y="19485"/>
                  <a:pt x="15600" y="18352"/>
                </a:cubicBezTo>
                <a:cubicBezTo>
                  <a:pt x="14400" y="17220"/>
                  <a:pt x="12000" y="15785"/>
                  <a:pt x="12000" y="14652"/>
                </a:cubicBezTo>
                <a:cubicBezTo>
                  <a:pt x="12000" y="13519"/>
                  <a:pt x="18000" y="12839"/>
                  <a:pt x="15600" y="11631"/>
                </a:cubicBezTo>
                <a:cubicBezTo>
                  <a:pt x="13200" y="10422"/>
                  <a:pt x="0" y="8534"/>
                  <a:pt x="0" y="7250"/>
                </a:cubicBezTo>
                <a:cubicBezTo>
                  <a:pt x="0" y="5966"/>
                  <a:pt x="16800" y="4985"/>
                  <a:pt x="19200" y="3776"/>
                </a:cubicBezTo>
                <a:cubicBezTo>
                  <a:pt x="21600" y="2568"/>
                  <a:pt x="16800" y="604"/>
                  <a:pt x="16800" y="0"/>
                </a:cubicBezTo>
              </a:path>
            </a:pathLst>
          </a:custGeom>
          <a:ln w="38100">
            <a:solidFill>
              <a:srgbClr val="00336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8" name="Shape"/>
          <p:cNvSpPr/>
          <p:nvPr/>
        </p:nvSpPr>
        <p:spPr>
          <a:xfrm>
            <a:off x="2941637" y="4621212"/>
            <a:ext cx="620713" cy="2236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023" y="21600"/>
                </a:moveTo>
                <a:lnTo>
                  <a:pt x="3572" y="19665"/>
                </a:lnTo>
                <a:lnTo>
                  <a:pt x="3070" y="19123"/>
                </a:lnTo>
                <a:lnTo>
                  <a:pt x="1060" y="18735"/>
                </a:lnTo>
                <a:lnTo>
                  <a:pt x="0" y="17590"/>
                </a:lnTo>
                <a:lnTo>
                  <a:pt x="1619" y="15654"/>
                </a:lnTo>
                <a:lnTo>
                  <a:pt x="3963" y="13130"/>
                </a:lnTo>
                <a:lnTo>
                  <a:pt x="3237" y="12294"/>
                </a:lnTo>
                <a:lnTo>
                  <a:pt x="2847" y="10204"/>
                </a:lnTo>
                <a:lnTo>
                  <a:pt x="4465" y="9213"/>
                </a:lnTo>
                <a:lnTo>
                  <a:pt x="3572" y="8083"/>
                </a:lnTo>
                <a:lnTo>
                  <a:pt x="3572" y="6735"/>
                </a:lnTo>
                <a:lnTo>
                  <a:pt x="5358" y="6395"/>
                </a:lnTo>
                <a:lnTo>
                  <a:pt x="4633" y="5450"/>
                </a:lnTo>
                <a:lnTo>
                  <a:pt x="4856" y="4707"/>
                </a:lnTo>
                <a:lnTo>
                  <a:pt x="8428" y="2679"/>
                </a:lnTo>
                <a:lnTo>
                  <a:pt x="8595" y="1935"/>
                </a:lnTo>
                <a:lnTo>
                  <a:pt x="11609" y="650"/>
                </a:lnTo>
                <a:lnTo>
                  <a:pt x="13563" y="46"/>
                </a:lnTo>
                <a:lnTo>
                  <a:pt x="17135" y="0"/>
                </a:lnTo>
                <a:lnTo>
                  <a:pt x="20037" y="201"/>
                </a:lnTo>
                <a:lnTo>
                  <a:pt x="21600" y="1192"/>
                </a:lnTo>
                <a:lnTo>
                  <a:pt x="20540" y="2323"/>
                </a:lnTo>
                <a:lnTo>
                  <a:pt x="19647" y="3221"/>
                </a:lnTo>
                <a:lnTo>
                  <a:pt x="19647" y="4119"/>
                </a:lnTo>
                <a:lnTo>
                  <a:pt x="18419" y="5497"/>
                </a:lnTo>
                <a:lnTo>
                  <a:pt x="18028" y="6147"/>
                </a:lnTo>
                <a:lnTo>
                  <a:pt x="18586" y="7835"/>
                </a:lnTo>
                <a:lnTo>
                  <a:pt x="19479" y="9012"/>
                </a:lnTo>
                <a:lnTo>
                  <a:pt x="19479" y="10204"/>
                </a:lnTo>
                <a:lnTo>
                  <a:pt x="18419" y="11303"/>
                </a:lnTo>
                <a:lnTo>
                  <a:pt x="17526" y="13425"/>
                </a:lnTo>
                <a:lnTo>
                  <a:pt x="15740" y="14323"/>
                </a:lnTo>
                <a:lnTo>
                  <a:pt x="15572" y="14710"/>
                </a:lnTo>
                <a:lnTo>
                  <a:pt x="13228" y="14865"/>
                </a:lnTo>
                <a:lnTo>
                  <a:pt x="13060" y="14168"/>
                </a:lnTo>
                <a:lnTo>
                  <a:pt x="12670" y="13223"/>
                </a:lnTo>
                <a:lnTo>
                  <a:pt x="9656" y="14214"/>
                </a:lnTo>
                <a:lnTo>
                  <a:pt x="8930" y="14710"/>
                </a:lnTo>
                <a:lnTo>
                  <a:pt x="7870" y="14818"/>
                </a:lnTo>
                <a:lnTo>
                  <a:pt x="6977" y="15654"/>
                </a:lnTo>
                <a:lnTo>
                  <a:pt x="8037" y="16150"/>
                </a:lnTo>
                <a:lnTo>
                  <a:pt x="10381" y="16939"/>
                </a:lnTo>
                <a:lnTo>
                  <a:pt x="13395" y="17094"/>
                </a:lnTo>
                <a:lnTo>
                  <a:pt x="15181" y="17187"/>
                </a:lnTo>
                <a:lnTo>
                  <a:pt x="16242" y="17590"/>
                </a:lnTo>
                <a:lnTo>
                  <a:pt x="15014" y="18983"/>
                </a:lnTo>
                <a:lnTo>
                  <a:pt x="15907" y="19819"/>
                </a:lnTo>
                <a:lnTo>
                  <a:pt x="15014" y="20361"/>
                </a:lnTo>
                <a:lnTo>
                  <a:pt x="13395" y="21399"/>
                </a:lnTo>
                <a:lnTo>
                  <a:pt x="12000" y="21600"/>
                </a:lnTo>
                <a:lnTo>
                  <a:pt x="5023" y="21600"/>
                </a:lnTo>
                <a:close/>
              </a:path>
            </a:pathLst>
          </a:custGeom>
          <a:solidFill>
            <a:srgbClr val="003366">
              <a:alpha val="79998"/>
            </a:srgbClr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9" name="Shape"/>
          <p:cNvSpPr/>
          <p:nvPr/>
        </p:nvSpPr>
        <p:spPr>
          <a:xfrm>
            <a:off x="3335337" y="1073150"/>
            <a:ext cx="328613" cy="546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27" y="8615"/>
                </a:moveTo>
                <a:lnTo>
                  <a:pt x="4531" y="2534"/>
                </a:lnTo>
                <a:lnTo>
                  <a:pt x="16016" y="0"/>
                </a:lnTo>
                <a:lnTo>
                  <a:pt x="21600" y="5067"/>
                </a:lnTo>
                <a:lnTo>
                  <a:pt x="20862" y="10325"/>
                </a:lnTo>
                <a:lnTo>
                  <a:pt x="20020" y="14189"/>
                </a:lnTo>
                <a:lnTo>
                  <a:pt x="17701" y="18433"/>
                </a:lnTo>
                <a:lnTo>
                  <a:pt x="13487" y="21600"/>
                </a:lnTo>
                <a:lnTo>
                  <a:pt x="9272" y="21093"/>
                </a:lnTo>
                <a:lnTo>
                  <a:pt x="5584" y="15519"/>
                </a:lnTo>
                <a:lnTo>
                  <a:pt x="527" y="13239"/>
                </a:lnTo>
                <a:lnTo>
                  <a:pt x="0" y="10515"/>
                </a:lnTo>
                <a:lnTo>
                  <a:pt x="527" y="8615"/>
                </a:lnTo>
                <a:close/>
              </a:path>
            </a:pathLst>
          </a:custGeom>
          <a:solidFill>
            <a:srgbClr val="003366">
              <a:alpha val="79998"/>
            </a:srgbClr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82" name="Group"/>
          <p:cNvGrpSpPr/>
          <p:nvPr/>
        </p:nvGrpSpPr>
        <p:grpSpPr>
          <a:xfrm>
            <a:off x="1687512" y="5324483"/>
            <a:ext cx="898526" cy="719130"/>
            <a:chOff x="0" y="0"/>
            <a:chExt cx="898525" cy="719128"/>
          </a:xfrm>
        </p:grpSpPr>
        <p:sp>
          <p:nvSpPr>
            <p:cNvPr id="80" name="Shape"/>
            <p:cNvSpPr/>
            <p:nvPr/>
          </p:nvSpPr>
          <p:spPr>
            <a:xfrm>
              <a:off x="0" y="0"/>
              <a:ext cx="898525" cy="719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821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821"/>
                  </a:lnTo>
                  <a:lnTo>
                    <a:pt x="18000" y="8821"/>
                  </a:lnTo>
                  <a:lnTo>
                    <a:pt x="14235" y="0"/>
                  </a:lnTo>
                  <a:lnTo>
                    <a:pt x="12600" y="8821"/>
                  </a:lnTo>
                  <a:close/>
                </a:path>
              </a:pathLst>
            </a:custGeom>
            <a:solidFill>
              <a:srgbClr val="003366">
                <a:alpha val="70195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90000"/>
                </a:lnSpc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1" name="希伯崙"/>
            <p:cNvSpPr txBox="1"/>
            <p:nvPr/>
          </p:nvSpPr>
          <p:spPr>
            <a:xfrm>
              <a:off x="50482" y="301933"/>
              <a:ext cx="79756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lnSpc>
                  <a:spcPct val="90000"/>
                </a:lnSpc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希伯崙</a:t>
              </a:r>
            </a:p>
          </p:txBody>
        </p:sp>
      </p:grpSp>
      <p:grpSp>
        <p:nvGrpSpPr>
          <p:cNvPr id="85" name="Group"/>
          <p:cNvGrpSpPr/>
          <p:nvPr/>
        </p:nvGrpSpPr>
        <p:grpSpPr>
          <a:xfrm>
            <a:off x="3827452" y="3176587"/>
            <a:ext cx="1120786" cy="425451"/>
            <a:chOff x="0" y="0"/>
            <a:chExt cx="1120785" cy="425450"/>
          </a:xfrm>
        </p:grpSpPr>
        <p:sp>
          <p:nvSpPr>
            <p:cNvPr id="83" name="Shape"/>
            <p:cNvSpPr/>
            <p:nvPr/>
          </p:nvSpPr>
          <p:spPr>
            <a:xfrm>
              <a:off x="0" y="0"/>
              <a:ext cx="1120786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83" y="0"/>
                  </a:moveTo>
                  <a:lnTo>
                    <a:pt x="4283" y="3600"/>
                  </a:lnTo>
                  <a:lnTo>
                    <a:pt x="0" y="4272"/>
                  </a:lnTo>
                  <a:lnTo>
                    <a:pt x="4283" y="9000"/>
                  </a:lnTo>
                  <a:lnTo>
                    <a:pt x="4283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7170" y="0"/>
                  </a:lnTo>
                  <a:close/>
                </a:path>
              </a:pathLst>
            </a:custGeom>
            <a:solidFill>
              <a:srgbClr val="003366">
                <a:alpha val="70195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90000"/>
                </a:lnSpc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4" name="瑪哈念"/>
            <p:cNvSpPr txBox="1"/>
            <p:nvPr/>
          </p:nvSpPr>
          <p:spPr>
            <a:xfrm>
              <a:off x="272742" y="8255"/>
              <a:ext cx="79756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lnSpc>
                  <a:spcPct val="90000"/>
                </a:lnSpc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瑪哈念</a:t>
              </a:r>
            </a:p>
          </p:txBody>
        </p:sp>
      </p:grpSp>
      <p:sp>
        <p:nvSpPr>
          <p:cNvPr id="86" name="Circle"/>
          <p:cNvSpPr/>
          <p:nvPr/>
        </p:nvSpPr>
        <p:spPr>
          <a:xfrm>
            <a:off x="3678237" y="3176587"/>
            <a:ext cx="144463" cy="14446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87" name="Circle"/>
          <p:cNvSpPr/>
          <p:nvPr/>
        </p:nvSpPr>
        <p:spPr>
          <a:xfrm>
            <a:off x="2181225" y="5164137"/>
            <a:ext cx="161925" cy="16192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88" name="大衛和跟隨他的人到了耶路撒冷，要攻打住那地方的耶布斯人。…"/>
          <p:cNvSpPr txBox="1"/>
          <p:nvPr/>
        </p:nvSpPr>
        <p:spPr>
          <a:xfrm>
            <a:off x="5455920" y="533400"/>
            <a:ext cx="3185161" cy="6221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大衛和跟隨他的人到了耶路撒冷，要攻打住那地方的耶布斯人。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耶布斯人對大衛說：「你若不趕出瞎子、瘸子，必不能進這地方。」心裡想大衛決不能進去。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1700">
                <a:latin typeface="SimHei"/>
                <a:ea typeface="SimHei"/>
                <a:cs typeface="SimHei"/>
                <a:sym typeface="SimHei"/>
              </a:defRPr>
            </a:pPr>
            <a:r>
              <a:t>…The Jebusites said to David, “You will not get in here; even the blind and the lame can ward you off.” They thought, “David cannot get in here.”</a:t>
            </a:r>
          </a:p>
        </p:txBody>
      </p:sp>
      <p:grpSp>
        <p:nvGrpSpPr>
          <p:cNvPr id="91" name="Group"/>
          <p:cNvGrpSpPr/>
          <p:nvPr/>
        </p:nvGrpSpPr>
        <p:grpSpPr>
          <a:xfrm>
            <a:off x="1217612" y="4338637"/>
            <a:ext cx="1327151" cy="425451"/>
            <a:chOff x="0" y="0"/>
            <a:chExt cx="1327150" cy="425450"/>
          </a:xfrm>
        </p:grpSpPr>
        <p:sp>
          <p:nvSpPr>
            <p:cNvPr id="89" name="Shape"/>
            <p:cNvSpPr/>
            <p:nvPr/>
          </p:nvSpPr>
          <p:spPr>
            <a:xfrm>
              <a:off x="0" y="0"/>
              <a:ext cx="1327151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603" y="21600"/>
                  </a:lnTo>
                  <a:lnTo>
                    <a:pt x="18603" y="18000"/>
                  </a:lnTo>
                  <a:lnTo>
                    <a:pt x="21600" y="12331"/>
                  </a:lnTo>
                  <a:lnTo>
                    <a:pt x="18603" y="12600"/>
                  </a:lnTo>
                  <a:lnTo>
                    <a:pt x="18603" y="0"/>
                  </a:lnTo>
                  <a:lnTo>
                    <a:pt x="10852" y="0"/>
                  </a:lnTo>
                  <a:close/>
                </a:path>
              </a:pathLst>
            </a:custGeom>
            <a:solidFill>
              <a:srgbClr val="003366">
                <a:alpha val="70195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90000"/>
                </a:lnSpc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0" name="耶路撒冷"/>
            <p:cNvSpPr txBox="1"/>
            <p:nvPr/>
          </p:nvSpPr>
          <p:spPr>
            <a:xfrm>
              <a:off x="50482" y="8255"/>
              <a:ext cx="1042036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lnSpc>
                  <a:spcPct val="90000"/>
                </a:lnSpc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耶路撒冷</a:t>
              </a:r>
            </a:p>
          </p:txBody>
        </p:sp>
      </p:grpSp>
      <p:sp>
        <p:nvSpPr>
          <p:cNvPr id="92" name="Circle"/>
          <p:cNvSpPr/>
          <p:nvPr/>
        </p:nvSpPr>
        <p:spPr>
          <a:xfrm>
            <a:off x="2552700" y="4481512"/>
            <a:ext cx="161925" cy="16192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938" y="0"/>
            <a:ext cx="4579938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5" name="Shape"/>
          <p:cNvSpPr/>
          <p:nvPr/>
        </p:nvSpPr>
        <p:spPr>
          <a:xfrm>
            <a:off x="2838450" y="4194175"/>
            <a:ext cx="568325" cy="1376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64" y="0"/>
                </a:moveTo>
                <a:lnTo>
                  <a:pt x="17256" y="722"/>
                </a:lnTo>
                <a:lnTo>
                  <a:pt x="17256" y="1694"/>
                </a:lnTo>
                <a:lnTo>
                  <a:pt x="21178" y="3588"/>
                </a:lnTo>
                <a:lnTo>
                  <a:pt x="21600" y="4783"/>
                </a:lnTo>
                <a:lnTo>
                  <a:pt x="20574" y="9467"/>
                </a:lnTo>
                <a:lnTo>
                  <a:pt x="19006" y="13154"/>
                </a:lnTo>
                <a:lnTo>
                  <a:pt x="16411" y="16144"/>
                </a:lnTo>
                <a:lnTo>
                  <a:pt x="14360" y="19856"/>
                </a:lnTo>
                <a:lnTo>
                  <a:pt x="15687" y="20404"/>
                </a:lnTo>
                <a:lnTo>
                  <a:pt x="13515" y="21600"/>
                </a:lnTo>
                <a:lnTo>
                  <a:pt x="11765" y="21127"/>
                </a:lnTo>
                <a:lnTo>
                  <a:pt x="10860" y="21351"/>
                </a:lnTo>
                <a:lnTo>
                  <a:pt x="6818" y="19931"/>
                </a:lnTo>
                <a:lnTo>
                  <a:pt x="2474" y="16692"/>
                </a:lnTo>
                <a:lnTo>
                  <a:pt x="905" y="15322"/>
                </a:lnTo>
                <a:lnTo>
                  <a:pt x="0" y="12556"/>
                </a:lnTo>
                <a:lnTo>
                  <a:pt x="181" y="9218"/>
                </a:lnTo>
                <a:lnTo>
                  <a:pt x="3620" y="4484"/>
                </a:lnTo>
                <a:lnTo>
                  <a:pt x="5672" y="2466"/>
                </a:lnTo>
                <a:lnTo>
                  <a:pt x="7964" y="0"/>
                </a:lnTo>
                <a:close/>
              </a:path>
            </a:pathLst>
          </a:custGeom>
          <a:ln w="19050">
            <a:solidFill>
              <a:srgbClr val="FFFF00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98" name="Group"/>
          <p:cNvGrpSpPr/>
          <p:nvPr/>
        </p:nvGrpSpPr>
        <p:grpSpPr>
          <a:xfrm>
            <a:off x="1295400" y="4648200"/>
            <a:ext cx="1649393" cy="544513"/>
            <a:chOff x="0" y="0"/>
            <a:chExt cx="1649392" cy="544512"/>
          </a:xfrm>
        </p:grpSpPr>
        <p:sp>
          <p:nvSpPr>
            <p:cNvPr id="96" name="Shape"/>
            <p:cNvSpPr/>
            <p:nvPr/>
          </p:nvSpPr>
          <p:spPr>
            <a:xfrm>
              <a:off x="0" y="0"/>
              <a:ext cx="1649393" cy="544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3887" y="21600"/>
                  </a:lnTo>
                  <a:lnTo>
                    <a:pt x="13887" y="9000"/>
                  </a:lnTo>
                  <a:lnTo>
                    <a:pt x="21600" y="6801"/>
                  </a:lnTo>
                  <a:lnTo>
                    <a:pt x="13887" y="3600"/>
                  </a:lnTo>
                  <a:lnTo>
                    <a:pt x="13887" y="0"/>
                  </a:lnTo>
                  <a:lnTo>
                    <a:pt x="8101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</a:p>
          </p:txBody>
        </p:sp>
        <p:sp>
          <p:nvSpPr>
            <p:cNvPr id="97" name="大衛城"/>
            <p:cNvSpPr txBox="1"/>
            <p:nvPr/>
          </p:nvSpPr>
          <p:spPr>
            <a:xfrm>
              <a:off x="50482" y="48736"/>
              <a:ext cx="959486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大衛城</a:t>
              </a:r>
            </a:p>
          </p:txBody>
        </p:sp>
      </p:grpSp>
      <p:sp>
        <p:nvSpPr>
          <p:cNvPr id="99" name="大衛和所羅門時代的耶路撒冷"/>
          <p:cNvSpPr txBox="1"/>
          <p:nvPr/>
        </p:nvSpPr>
        <p:spPr>
          <a:xfrm>
            <a:off x="225425" y="84137"/>
            <a:ext cx="4066540" cy="510541"/>
          </a:xfrm>
          <a:prstGeom prst="rect">
            <a:avLst/>
          </a:prstGeom>
          <a:solidFill>
            <a:srgbClr val="000000">
              <a:alpha val="70195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大衛和所羅門時代的耶路撒冷</a:t>
            </a:r>
          </a:p>
        </p:txBody>
      </p:sp>
      <p:sp>
        <p:nvSpPr>
          <p:cNvPr id="100" name="大衛和跟隨他的人到了耶路撒冷，要攻打住那地方的耶布斯人。…"/>
          <p:cNvSpPr txBox="1"/>
          <p:nvPr/>
        </p:nvSpPr>
        <p:spPr>
          <a:xfrm>
            <a:off x="5455920" y="533400"/>
            <a:ext cx="3185161" cy="5759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大衛和跟隨他的人到了耶路撒冷，要攻打住那地方的耶布斯人。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耶布斯人對大衛說：「你若不趕出瞎子、瘸子，必不能進這地方。」心裡想大衛決不能進去。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然而大衛攻取錫安的保障，就是大衛的城。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撒下</a:t>
            </a:r>
            <a:r>
              <a:rPr>
                <a:solidFill>
                  <a:srgbClr val="808080"/>
                </a:solidFill>
              </a:rPr>
              <a:t>5:6-7)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2"/>
      <p:bldP build="whole" bldLvl="1" animBg="1" rev="0" advAuto="0" spid="95" grpId="3"/>
      <p:bldP build="whole" bldLvl="1" animBg="1" rev="0" advAuto="0" spid="10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Ophel21.jpg" descr="Ophel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8311" y="0"/>
            <a:ext cx="470801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938" y="0"/>
            <a:ext cx="4579938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