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430" r:id="rId2"/>
    <p:sldId id="439" r:id="rId3"/>
    <p:sldId id="427" r:id="rId4"/>
    <p:sldId id="422" r:id="rId5"/>
    <p:sldId id="410" r:id="rId6"/>
    <p:sldId id="411" r:id="rId7"/>
    <p:sldId id="420" r:id="rId8"/>
    <p:sldId id="414" r:id="rId9"/>
    <p:sldId id="429" r:id="rId10"/>
    <p:sldId id="412" r:id="rId11"/>
    <p:sldId id="403" r:id="rId12"/>
    <p:sldId id="413" r:id="rId13"/>
    <p:sldId id="402" r:id="rId14"/>
    <p:sldId id="415" r:id="rId15"/>
    <p:sldId id="404" r:id="rId16"/>
    <p:sldId id="423" r:id="rId17"/>
    <p:sldId id="418" r:id="rId18"/>
    <p:sldId id="419" r:id="rId19"/>
    <p:sldId id="440" r:id="rId20"/>
    <p:sldId id="441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A50021"/>
    <a:srgbClr val="FFCC66"/>
    <a:srgbClr val="FFFFCC"/>
    <a:srgbClr val="003366"/>
    <a:srgbClr val="FF0000"/>
    <a:srgbClr val="66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198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E225E9FC-0617-40A8-8D55-0B5665E91D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78C6F3BF-929D-498F-9D61-31B9806C321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857E116-B9A2-48AB-BCE8-83ECC9EAE62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A617D025-BBCB-42F8-ADC4-DA2360162A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C7EEB7D9-B7B1-4705-B780-6851464351F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17C6FD94-F952-4637-9B6D-D41E01682A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763FABE-D68E-4823-BF7E-749BE00A1A4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AFB5BF1-9172-49F7-B043-CAA0FEA2E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CE040FE-3ED1-4B7B-9E82-8C20F1FA3DB3}" type="slidenum">
              <a:rPr lang="zh-TW" altLang="en-US" smtClean="0"/>
              <a:pPr/>
              <a:t>1</a:t>
            </a:fld>
            <a:endParaRPr lang="en-US" altLang="zh-TW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B2C7D59-DB90-4DBA-BFDE-85D9FD3494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C1EA152-B8C1-42CA-945E-A3FAA40A1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C724F86-9A10-4FD7-B3C6-67DF4369FB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6D64297-392E-48C1-9BEA-E97465F9E5C6}" type="slidenum">
              <a:rPr lang="zh-TW" altLang="en-US" smtClean="0"/>
              <a:pPr/>
              <a:t>2</a:t>
            </a:fld>
            <a:endParaRPr lang="en-US" altLang="zh-TW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DE29D25-3502-43AB-8661-E9D8BD01F4B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24DF028-559C-4846-8126-7E59F23259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256655-792E-4290-A8AC-97B5D3F00A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573788-9338-44EC-956D-79F6F3A8A7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4B4E7B-244A-421B-82F6-26C1A4933C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73245-1B3F-4FFA-A448-ABF24F51926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725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C39CC8-AC21-4C74-9CE0-6AC865834D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76256EF-5206-4BCB-91DA-2513DBC8DD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184A85-5CE4-45A2-9B41-EF1506A549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83DDA-BED3-4C18-98BF-977BAE02B94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14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2A65DE-FE2C-4448-B202-DD034480D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6E936E-B948-42D1-B40C-E14F91693B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3E73C9-6DEB-408D-9D18-BCF94DA40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7602C-421C-49EB-8DDB-E40A4C60910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857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AFC6D3-ACA6-4CB2-A03F-3060463B6F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AB5FB1-31DC-4A57-94BB-04FF18801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AA8D9D-9474-4CFE-91D5-76A3F892C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5701-8BD7-4DDB-ACB7-96A7CA1899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74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9687F2-4066-4344-89BA-38F9BCF7C4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2B4637-6EE3-4042-A46D-5E6031E9FC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593C9F-6269-4BC5-85FE-A1445C06DF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49D5B-D787-4BBC-BD78-02419DF798C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698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1020AB-8ED6-40FB-8A03-84606CC81E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BFC786-4C86-4614-BE62-A979FA47B1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F93388-7409-4144-B409-F4CED00F3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617A5-C769-46DC-AC7C-43C46BB18EA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7567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CCA06D-B548-403B-A222-7C94745491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28C1C0C-1300-4F82-9F1A-161B32EF30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C9F823-B0FB-467A-B40E-7002DAE169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CFD6F-38A0-4AFE-9335-9C148DC3441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078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5425AD-1CA4-480D-AFB1-620F497A2D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CF48E1-BA96-4C8B-BBB9-67219B966D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4F35EB-D63A-48DC-A575-6B184468FD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3DBEF-F993-4FC6-8C9B-67AA4F8779E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311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38F3D8A-33AB-4864-BD4F-8060CE693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7E3F412-43A3-459B-93C9-2EC9B3F344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33AE2E3-6AC3-49E2-A63D-99808CE231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14014-8463-4989-8FA5-0F94B90B25D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8980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D5481E-38C1-432D-90C4-87FACF0958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1C8002-6D12-4A67-8F58-95A901D468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F79DAF-6036-4426-BCC6-159E881A7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D2494-2579-43B7-BF76-560B01AA64D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758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ED8CC1-3CB2-4BE2-8363-1938C757A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AB3973-7440-4AB7-8311-209892274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3BE8D3-8990-4917-B98A-36F9336592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A2E6B-01EC-463E-9E55-7B004815946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584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E9CF4DE-0B85-4102-883F-AA5C9A12A0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7E9557-B8DE-47FE-92AA-292A76EF97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B3A3E2-B063-4F96-A739-7DF058B8AA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A0928B7-46DA-41B6-8C69-D039BB3EA3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3231DE-88BE-4A30-84BC-8190BFF83D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CE743BBD-D4D1-4096-A273-0DE3CECFCA5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B8AFAC55-CA29-4235-834D-A21E7E1E1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>
              <a:ea typeface="新細明體" panose="02020500000000000000" pitchFamily="18" charset="-120"/>
            </a:endParaRPr>
          </a:p>
        </p:txBody>
      </p:sp>
      <p:pic>
        <p:nvPicPr>
          <p:cNvPr id="3075" name="Picture 4" descr="Delicious Denim">
            <a:extLst>
              <a:ext uri="{FF2B5EF4-FFF2-40B4-BE49-F238E27FC236}">
                <a16:creationId xmlns:a16="http://schemas.microsoft.com/office/drawing/2014/main" id="{8A7EF12D-0D54-49DD-B228-501E436FB7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588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9">
            <a:extLst>
              <a:ext uri="{FF2B5EF4-FFF2-40B4-BE49-F238E27FC236}">
                <a16:creationId xmlns:a16="http://schemas.microsoft.com/office/drawing/2014/main" id="{EDDD4C2C-20A1-48F2-93E3-CA8590CD2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3008313"/>
            <a:ext cx="1841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00">
              <a:ea typeface="SimHei" panose="02010609060101010101" pitchFamily="49" charset="-122"/>
            </a:endParaRPr>
          </a:p>
        </p:txBody>
      </p:sp>
      <p:sp>
        <p:nvSpPr>
          <p:cNvPr id="3077" name="Text Box 6">
            <a:extLst>
              <a:ext uri="{FF2B5EF4-FFF2-40B4-BE49-F238E27FC236}">
                <a16:creationId xmlns:a16="http://schemas.microsoft.com/office/drawing/2014/main" id="{E774EF0C-704C-494B-89AA-2613552DE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8077200" cy="387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撒母耳記下</a:t>
            </a:r>
            <a:endParaRPr lang="en-US" altLang="zh-TW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TW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成為合神心意的器皿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C00000"/>
                </a:solidFill>
                <a:ea typeface="SimHei" panose="02010609060101010101" pitchFamily="49" charset="-122"/>
              </a:rPr>
              <a:t>《</a:t>
            </a:r>
            <a:r>
              <a:rPr lang="zh-TW" altLang="en-US" sz="3600" dirty="0">
                <a:solidFill>
                  <a:srgbClr val="C00000"/>
                </a:solidFill>
                <a:ea typeface="SimHei" panose="02010609060101010101" pitchFamily="49" charset="-122"/>
              </a:rPr>
              <a:t>祂的憐憫與審判織成我一生的年代</a:t>
            </a:r>
            <a:r>
              <a:rPr lang="en-US" altLang="zh-CN" sz="3600" dirty="0">
                <a:solidFill>
                  <a:srgbClr val="C00000"/>
                </a:solidFill>
                <a:ea typeface="SimHei" panose="02010609060101010101" pitchFamily="49" charset="-122"/>
              </a:rPr>
              <a:t>》</a:t>
            </a:r>
            <a:endParaRPr lang="en-US" altLang="zh-TW" sz="3600" dirty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9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課：第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13 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章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rgbClr val="C00000"/>
                </a:solidFill>
                <a:ea typeface="SimHei" panose="02010609060101010101" pitchFamily="49" charset="-122"/>
              </a:rPr>
              <a:t>無序帶來的嚴重罪惡</a:t>
            </a:r>
            <a:endParaRPr lang="en-US" altLang="zh-TW" sz="3600" dirty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3600" dirty="0">
                <a:ea typeface="SimHei" panose="02010609060101010101" pitchFamily="49" charset="-122"/>
              </a:rPr>
              <a:t>10/18/2020</a:t>
            </a:r>
            <a:endParaRPr lang="zh-TW" altLang="en-US" sz="3600" dirty="0"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2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ext Box 2">
            <a:extLst>
              <a:ext uri="{FF2B5EF4-FFF2-40B4-BE49-F238E27FC236}">
                <a16:creationId xmlns:a16="http://schemas.microsoft.com/office/drawing/2014/main" id="{FAA4A199-1197-4105-9FE7-B159B5224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61975"/>
            <a:ext cx="3657600" cy="600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但暗嫩不肯聽她的話，就叫伺候自己的僕人來，說：「將這個女子趕出去！她一出去，你就關門，上閂。」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那時他瑪穿著彩衣，因為沒有出嫁的公主都是這樣穿。暗嫩的僕人就把她趕出去，關門上閂。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他瑪把灰塵撒在頭上，撕裂所穿的彩衣，以手抱頭，一面行走，一面哭喊。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13:16-19)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77681E11-5F4D-4B5E-B2A6-35ED94519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0"/>
            <a:ext cx="462915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E9ACBB51-7E4C-4434-88D7-6C4B07CF4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188" y="0"/>
            <a:ext cx="6143625" cy="4608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9860" name="Text Box 4">
            <a:extLst>
              <a:ext uri="{FF2B5EF4-FFF2-40B4-BE49-F238E27FC236}">
                <a16:creationId xmlns:a16="http://schemas.microsoft.com/office/drawing/2014/main" id="{B54E3B91-1EAA-4BCD-B9C3-6677D60E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775200"/>
            <a:ext cx="73152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她胞兄押沙龍問她說：「莫非你哥哥暗嫩與妳親近了嗎？我妹妹，暫且不要作聲，他是妳的哥哥，不要將這事放在心上。」他瑪就孤孤單單地住在她胞兄押沙龍家裡。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13:20)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ext Box 2">
            <a:extLst>
              <a:ext uri="{FF2B5EF4-FFF2-40B4-BE49-F238E27FC236}">
                <a16:creationId xmlns:a16="http://schemas.microsoft.com/office/drawing/2014/main" id="{7B6FFB4C-0966-4F6A-A53A-EB8EC7B13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大衛王聽見這事，就甚發怒。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七十士譯本加上：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大衛因暗嫩是長子而愛他，沒有懲罰他</a:t>
            </a:r>
            <a:r>
              <a:rPr lang="zh-TW" altLang="en-US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押沙龍並不和他哥哥暗嫩說好說歹；因為暗嫩玷辱他妹妹他瑪，所以押沙龍恨惡他。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1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-22)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35EBCB69-D313-462B-BD51-BAD1FCB9A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65830"/>
            <a:ext cx="8019876" cy="3569247"/>
          </a:xfrm>
          <a:prstGeom prst="rect">
            <a:avLst/>
          </a:prstGeom>
          <a:solidFill>
            <a:srgbClr val="996633">
              <a:alpha val="26000"/>
            </a:srgb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大衛王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：失序的根源，沒能盡到一個王和父的責任。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押沙龍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：要小心為惡所勝，應求告神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、與王交通。</a:t>
            </a:r>
            <a:endParaRPr lang="en-US" altLang="zh-CN" sz="2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他瑪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：完全的受害者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暗嫩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：作惡者。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約拿達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：閒雜人的可怕之處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r>
              <a:rPr lang="zh-TW" altLang="en-US" sz="2400" b="1" dirty="0">
                <a:latin typeface="SimHei" panose="02010609060101010101" pitchFamily="49" charset="-122"/>
                <a:ea typeface="SimHei" panose="02010609060101010101" pitchFamily="49" charset="-122"/>
              </a:rPr>
              <a:t>無聲的臣宰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???</a:t>
            </a:r>
          </a:p>
          <a:p>
            <a:pPr algn="ctr"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CN" altLang="en-US" sz="2800" b="1" dirty="0">
                <a:latin typeface="SimHei" panose="02010609060101010101" pitchFamily="49" charset="-122"/>
                <a:ea typeface="SimHei" panose="02010609060101010101" pitchFamily="49" charset="-122"/>
              </a:rPr>
              <a:t>凡事要规规矩矩地按着秩序行</a:t>
            </a:r>
            <a:endParaRPr lang="zh-TW" altLang="en-US" sz="2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836" name="Picture 4">
            <a:extLst>
              <a:ext uri="{FF2B5EF4-FFF2-40B4-BE49-F238E27FC236}">
                <a16:creationId xmlns:a16="http://schemas.microsoft.com/office/drawing/2014/main" id="{0F044409-ABEB-4316-900C-50CB96C15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8" t="17778" r="26593" b="22963"/>
          <a:stretch>
            <a:fillRect/>
          </a:stretch>
        </p:blipFill>
        <p:spPr bwMode="auto">
          <a:xfrm>
            <a:off x="0" y="0"/>
            <a:ext cx="423545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8839" name="Oval 7">
            <a:extLst>
              <a:ext uri="{FF2B5EF4-FFF2-40B4-BE49-F238E27FC236}">
                <a16:creationId xmlns:a16="http://schemas.microsoft.com/office/drawing/2014/main" id="{7AB5F75B-D770-4C05-8D1F-60CC1F151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5122863"/>
            <a:ext cx="107950" cy="10795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1" name="Oval 9">
            <a:extLst>
              <a:ext uri="{FF2B5EF4-FFF2-40B4-BE49-F238E27FC236}">
                <a16:creationId xmlns:a16="http://schemas.microsoft.com/office/drawing/2014/main" id="{44632029-82CD-4033-A4CB-4AAB6A778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050" y="4394200"/>
            <a:ext cx="107950" cy="1079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2" name="AutoShape 10">
            <a:extLst>
              <a:ext uri="{FF2B5EF4-FFF2-40B4-BE49-F238E27FC236}">
                <a16:creationId xmlns:a16="http://schemas.microsoft.com/office/drawing/2014/main" id="{7E20335A-FB22-4353-9D0D-641962A5F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013" y="4873625"/>
            <a:ext cx="1089025" cy="358775"/>
          </a:xfrm>
          <a:prstGeom prst="wedgeRectCallout">
            <a:avLst>
              <a:gd name="adj1" fmla="val 71417"/>
              <a:gd name="adj2" fmla="val 32648"/>
            </a:avLst>
          </a:prstGeom>
          <a:solidFill>
            <a:srgbClr val="003366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18000" rIns="36000" bIns="36000">
            <a:spAutoFit/>
          </a:bodyPr>
          <a:lstStyle/>
          <a:p>
            <a:pPr algn="r"/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耶路撒冷</a:t>
            </a:r>
          </a:p>
        </p:txBody>
      </p:sp>
      <p:sp>
        <p:nvSpPr>
          <p:cNvPr id="248847" name="AutoShape 15">
            <a:extLst>
              <a:ext uri="{FF2B5EF4-FFF2-40B4-BE49-F238E27FC236}">
                <a16:creationId xmlns:a16="http://schemas.microsoft.com/office/drawing/2014/main" id="{765C5D68-6DF3-4CB5-8577-4F9BDEC72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838" y="4140200"/>
            <a:ext cx="1089025" cy="358775"/>
          </a:xfrm>
          <a:prstGeom prst="wedgeRectCallout">
            <a:avLst>
              <a:gd name="adj1" fmla="val 71417"/>
              <a:gd name="adj2" fmla="val 32648"/>
            </a:avLst>
          </a:prstGeom>
          <a:solidFill>
            <a:srgbClr val="003366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18000" rIns="36000" bIns="36000">
            <a:spAutoFit/>
          </a:bodyPr>
          <a:lstStyle/>
          <a:p>
            <a:pPr algn="r"/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巴力夏瑣</a:t>
            </a:r>
          </a:p>
        </p:txBody>
      </p:sp>
      <p:sp>
        <p:nvSpPr>
          <p:cNvPr id="248848" name="Text Box 16">
            <a:extLst>
              <a:ext uri="{FF2B5EF4-FFF2-40B4-BE49-F238E27FC236}">
                <a16:creationId xmlns:a16="http://schemas.microsoft.com/office/drawing/2014/main" id="{B7BAC236-70E6-475A-BD3A-EAAD566C2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275" y="303357"/>
            <a:ext cx="3854450" cy="5795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第二段</a:t>
            </a:r>
            <a:r>
              <a:rPr lang="zh-TW" altLang="en-US" sz="2400" dirty="0">
                <a:solidFill>
                  <a:srgbClr val="C00000"/>
                </a:solidFill>
                <a:latin typeface="+mn-ea"/>
              </a:rPr>
              <a:t>，</a:t>
            </a:r>
            <a:r>
              <a:rPr lang="en-US" altLang="zh-TW" sz="2400" dirty="0">
                <a:solidFill>
                  <a:srgbClr val="C00000"/>
                </a:solidFill>
                <a:latin typeface="+mn-ea"/>
              </a:rPr>
              <a:t>13:23- 39</a:t>
            </a:r>
            <a:r>
              <a:rPr lang="zh-TW" altLang="en-US" sz="2400" dirty="0">
                <a:solidFill>
                  <a:srgbClr val="C00000"/>
                </a:solidFill>
                <a:latin typeface="+mn-ea"/>
              </a:rPr>
              <a:t>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押沙龍謀殺暗嫩</a:t>
            </a:r>
            <a:endParaRPr lang="en-US" altLang="zh-TW" sz="2400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過了二年，在靠近以法蓮的巴力夏瑣，有人為押沙龍剪羊毛；押沙龍請王的眾子與他同去。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押沙龍來見王，說：「現在有人為僕人剪羊毛，請王和王的臣僕與僕人同去。」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王對押沙龍說：「我兒，我們不必都去，恐怕使你耗費太多。」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13:23-25)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48849" name="Line 17">
            <a:extLst>
              <a:ext uri="{FF2B5EF4-FFF2-40B4-BE49-F238E27FC236}">
                <a16:creationId xmlns:a16="http://schemas.microsoft.com/office/drawing/2014/main" id="{3EBC7176-E382-4D00-8A89-7101AD8A49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1725" y="4508500"/>
            <a:ext cx="104775" cy="614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8850" name="Text Box 18">
            <a:extLst>
              <a:ext uri="{FF2B5EF4-FFF2-40B4-BE49-F238E27FC236}">
                <a16:creationId xmlns:a16="http://schemas.microsoft.com/office/drawing/2014/main" id="{6A7658D5-F206-4F62-A542-CC7503FA8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2213" y="4681538"/>
            <a:ext cx="755650" cy="274637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altLang="zh-TW">
                <a:solidFill>
                  <a:schemeClr val="bg1"/>
                </a:solidFill>
                <a:ea typeface="新細明體" panose="02020500000000000000" pitchFamily="18" charset="-120"/>
              </a:rPr>
              <a:t>~23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47" grpId="0" animBg="1"/>
      <p:bldP spid="24885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170" name="Picture 2">
            <a:extLst>
              <a:ext uri="{FF2B5EF4-FFF2-40B4-BE49-F238E27FC236}">
                <a16:creationId xmlns:a16="http://schemas.microsoft.com/office/drawing/2014/main" id="{F4AFE971-0FCB-4917-80C7-DFF0E70A20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8" t="17778" r="26593" b="22963"/>
          <a:stretch>
            <a:fillRect/>
          </a:stretch>
        </p:blipFill>
        <p:spPr bwMode="auto">
          <a:xfrm>
            <a:off x="0" y="0"/>
            <a:ext cx="423545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3171" name="Oval 3">
            <a:extLst>
              <a:ext uri="{FF2B5EF4-FFF2-40B4-BE49-F238E27FC236}">
                <a16:creationId xmlns:a16="http://schemas.microsoft.com/office/drawing/2014/main" id="{0CBC9B5B-4011-4662-A69B-029BB1CDA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5122863"/>
            <a:ext cx="107950" cy="10795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2" name="Oval 4">
            <a:extLst>
              <a:ext uri="{FF2B5EF4-FFF2-40B4-BE49-F238E27FC236}">
                <a16:creationId xmlns:a16="http://schemas.microsoft.com/office/drawing/2014/main" id="{1AA074B1-7E02-4D08-B17F-8BE47C751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050" y="4394200"/>
            <a:ext cx="107950" cy="107950"/>
          </a:xfrm>
          <a:prstGeom prst="ellipse">
            <a:avLst/>
          </a:prstGeom>
          <a:solidFill>
            <a:srgbClr val="FF33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3173" name="AutoShape 5">
            <a:extLst>
              <a:ext uri="{FF2B5EF4-FFF2-40B4-BE49-F238E27FC236}">
                <a16:creationId xmlns:a16="http://schemas.microsoft.com/office/drawing/2014/main" id="{18AD48F3-9576-4168-8B86-4B46B3F9F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013" y="4873625"/>
            <a:ext cx="1089025" cy="358775"/>
          </a:xfrm>
          <a:prstGeom prst="wedgeRectCallout">
            <a:avLst>
              <a:gd name="adj1" fmla="val 71417"/>
              <a:gd name="adj2" fmla="val 32648"/>
            </a:avLst>
          </a:prstGeom>
          <a:solidFill>
            <a:srgbClr val="003366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18000" rIns="36000" bIns="36000">
            <a:spAutoFit/>
          </a:bodyPr>
          <a:lstStyle/>
          <a:p>
            <a:pPr algn="r"/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耶路撒冷</a:t>
            </a:r>
          </a:p>
        </p:txBody>
      </p:sp>
      <p:sp>
        <p:nvSpPr>
          <p:cNvPr id="263174" name="AutoShape 6">
            <a:extLst>
              <a:ext uri="{FF2B5EF4-FFF2-40B4-BE49-F238E27FC236}">
                <a16:creationId xmlns:a16="http://schemas.microsoft.com/office/drawing/2014/main" id="{FB0491F6-045A-4E8E-A713-8E6C90C00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838" y="4140200"/>
            <a:ext cx="1089025" cy="358775"/>
          </a:xfrm>
          <a:prstGeom prst="wedgeRectCallout">
            <a:avLst>
              <a:gd name="adj1" fmla="val 71417"/>
              <a:gd name="adj2" fmla="val 32648"/>
            </a:avLst>
          </a:prstGeom>
          <a:solidFill>
            <a:srgbClr val="003366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18000" rIns="36000" bIns="36000">
            <a:spAutoFit/>
          </a:bodyPr>
          <a:lstStyle/>
          <a:p>
            <a:pPr algn="r"/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巴力夏瑣</a:t>
            </a:r>
          </a:p>
        </p:txBody>
      </p:sp>
      <p:sp>
        <p:nvSpPr>
          <p:cNvPr id="263175" name="Text Box 7">
            <a:extLst>
              <a:ext uri="{FF2B5EF4-FFF2-40B4-BE49-F238E27FC236}">
                <a16:creationId xmlns:a16="http://schemas.microsoft.com/office/drawing/2014/main" id="{9A660C90-21B3-4BDB-B46A-CF03918BF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2663" y="561975"/>
            <a:ext cx="3854450" cy="392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押沙龍再三請王，王仍是不肯去，只為他祝福。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押沙龍說：「王若不去，求王許我哥哥暗嫩同去。」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王說：「何必要他去呢？」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押沙龍再三求王，王就許暗嫩和王的眾子與他同去。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5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-27)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882" name="Picture 2">
            <a:extLst>
              <a:ext uri="{FF2B5EF4-FFF2-40B4-BE49-F238E27FC236}">
                <a16:creationId xmlns:a16="http://schemas.microsoft.com/office/drawing/2014/main" id="{ED4AD895-EE2F-4AB6-BE7E-BE9988DC76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594" y="2187934"/>
            <a:ext cx="6184820" cy="46700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0885" name="Text Box 5">
            <a:extLst>
              <a:ext uri="{FF2B5EF4-FFF2-40B4-BE49-F238E27FC236}">
                <a16:creationId xmlns:a16="http://schemas.microsoft.com/office/drawing/2014/main" id="{452DD3DD-452B-4B1D-B2A6-9A4D3C9F1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399" y="381670"/>
            <a:ext cx="7740203" cy="180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押沙龍吩咐僕人說：「你們注意，看暗嫩飲酒暢快的時候，我對你們說殺暗嫩，你們便殺他，不要懼怕。這不是我吩咐你們的嗎？你們只管壯膽奮勇！」押沙龍的僕人就照押沙龍所吩咐的，向暗嫩行了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8-29</a:t>
            </a:r>
            <a:r>
              <a:rPr lang="en-US" altLang="zh-CN" sz="2400" dirty="0">
                <a:solidFill>
                  <a:schemeClr val="bg2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a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Text Box 2">
            <a:extLst>
              <a:ext uri="{FF2B5EF4-FFF2-40B4-BE49-F238E27FC236}">
                <a16:creationId xmlns:a16="http://schemas.microsoft.com/office/drawing/2014/main" id="{A172A59F-8831-49F8-A021-6CE3414EB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399" y="561975"/>
            <a:ext cx="7469747" cy="535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王的眾子都起來，各人騎上騾子，逃跑了。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他們還在路上，有風聲傳到大衛那裡，說：「押沙龍將王的眾子都殺了，沒有留下一個。」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王就起來，撕裂衣服，躺在地上。王的臣僕也都撕裂衣服，站在旁邊。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大衛的長兄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三哥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示米亞的兒子約拿達說：「我主，不要以為王的眾子─少年人都殺了，只有暗嫩一個人死了。自從暗嫩玷辱押沙龍妹子他瑪的那日，押沙龍就定意殺暗嫩了。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現在，我主我王，不要把這事放在心上，以為王的眾子都死了，只有暗嫩一個人死了。」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13:29</a:t>
            </a:r>
            <a:r>
              <a:rPr lang="en-US" altLang="zh-CN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b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-33)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>
            <a:extLst>
              <a:ext uri="{FF2B5EF4-FFF2-40B4-BE49-F238E27FC236}">
                <a16:creationId xmlns:a16="http://schemas.microsoft.com/office/drawing/2014/main" id="{B34208F9-5AB3-4AB1-BD36-414F12A1F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294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押沙龍逃跑了。守望的少年人舉目觀看，見有許多人從山坡的路上來。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約拿達對王說：「看哪，王的眾子都來了，果然與你僕人所說的相合。」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話才說完，王的眾子都到了，放聲大哭；王和臣僕也都哭得甚慟。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13:34-36)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72" name="Rectangle 8">
            <a:extLst>
              <a:ext uri="{FF2B5EF4-FFF2-40B4-BE49-F238E27FC236}">
                <a16:creationId xmlns:a16="http://schemas.microsoft.com/office/drawing/2014/main" id="{D93E8C45-10B4-44C6-952F-207ECC9B7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876800"/>
            <a:ext cx="4572000" cy="19812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66" name="Text Box 2">
            <a:extLst>
              <a:ext uri="{FF2B5EF4-FFF2-40B4-BE49-F238E27FC236}">
                <a16:creationId xmlns:a16="http://schemas.microsoft.com/office/drawing/2014/main" id="{1B7F9243-2235-45F4-AA6B-879BE743E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61975"/>
            <a:ext cx="365760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押沙龍逃到基述王亞米忽的兒子達買那裡去了。大衛天天為他兒子悲哀。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押沙龍逃到基述，在那裡住了三年。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暗嫩死了以後，大衛王得了安慰，心裡切切想念押沙龍。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13:37-39)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267267" name="Picture 3">
            <a:extLst>
              <a:ext uri="{FF2B5EF4-FFF2-40B4-BE49-F238E27FC236}">
                <a16:creationId xmlns:a16="http://schemas.microsoft.com/office/drawing/2014/main" id="{18F9DB4A-8F47-46A9-99A1-C308DB062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58" t="11420" r="12224" b="18275"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268" name="Text Box 4">
            <a:extLst>
              <a:ext uri="{FF2B5EF4-FFF2-40B4-BE49-F238E27FC236}">
                <a16:creationId xmlns:a16="http://schemas.microsoft.com/office/drawing/2014/main" id="{EFF87535-E7D6-4F4E-AF14-45898E08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650" y="1117600"/>
            <a:ext cx="692150" cy="396875"/>
          </a:xfrm>
          <a:prstGeom prst="rect">
            <a:avLst/>
          </a:prstGeom>
          <a:solidFill>
            <a:srgbClr val="000000">
              <a:alpha val="7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TW" altLang="en-US" sz="2000">
                <a:solidFill>
                  <a:schemeClr val="bg1"/>
                </a:solidFill>
                <a:ea typeface="SimHei" panose="02010609060101010101" pitchFamily="49" charset="-122"/>
              </a:rPr>
              <a:t>基述</a:t>
            </a:r>
          </a:p>
        </p:txBody>
      </p:sp>
      <p:sp>
        <p:nvSpPr>
          <p:cNvPr id="267269" name="Oval 5">
            <a:extLst>
              <a:ext uri="{FF2B5EF4-FFF2-40B4-BE49-F238E27FC236}">
                <a16:creationId xmlns:a16="http://schemas.microsoft.com/office/drawing/2014/main" id="{EE7E5653-50DB-4755-BD50-AD04CB17C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4922838"/>
            <a:ext cx="107950" cy="107950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0" name="AutoShape 6">
            <a:extLst>
              <a:ext uri="{FF2B5EF4-FFF2-40B4-BE49-F238E27FC236}">
                <a16:creationId xmlns:a16="http://schemas.microsoft.com/office/drawing/2014/main" id="{A0EAF076-62CA-48D4-ABA5-5C4E63FC2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963" y="4699000"/>
            <a:ext cx="987425" cy="328613"/>
          </a:xfrm>
          <a:prstGeom prst="wedgeRectCallout">
            <a:avLst>
              <a:gd name="adj1" fmla="val 71417"/>
              <a:gd name="adj2" fmla="val 32648"/>
            </a:avLst>
          </a:prstGeom>
          <a:solidFill>
            <a:srgbClr val="003366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18000" rIns="36000" bIns="36000">
            <a:spAutoFit/>
          </a:bodyPr>
          <a:lstStyle/>
          <a:p>
            <a:pPr algn="r"/>
            <a:r>
              <a:rPr lang="zh-TW" altLang="en-US">
                <a:solidFill>
                  <a:schemeClr val="bg1"/>
                </a:solidFill>
                <a:ea typeface="SimHei" panose="02010609060101010101" pitchFamily="49" charset="-122"/>
              </a:rPr>
              <a:t>耶路撒冷</a:t>
            </a:r>
          </a:p>
        </p:txBody>
      </p:sp>
      <p:sp>
        <p:nvSpPr>
          <p:cNvPr id="267271" name="Rectangle 7">
            <a:extLst>
              <a:ext uri="{FF2B5EF4-FFF2-40B4-BE49-F238E27FC236}">
                <a16:creationId xmlns:a16="http://schemas.microsoft.com/office/drawing/2014/main" id="{C554E88B-18AF-416C-A9AA-929AF8F28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070475"/>
            <a:ext cx="36576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三子押沙龍是基述王達買的女兒瑪迦所生的。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3:3)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animBg="1"/>
      <p:bldP spid="26727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35EBCB69-D313-462B-BD51-BAD1FCB9A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163" y="308957"/>
            <a:ext cx="8019876" cy="3467681"/>
          </a:xfrm>
          <a:prstGeom prst="rect">
            <a:avLst/>
          </a:prstGeom>
          <a:solidFill>
            <a:srgbClr val="996633">
              <a:alpha val="26000"/>
            </a:srgb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大衛王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：繼續失序，沒能及時主動與押沙龍溝通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altLang="zh-CN" sz="2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en-US" altLang="zh-TW" sz="2200" dirty="0">
                <a:latin typeface="SimHei" panose="02010609060101010101" pitchFamily="49" charset="-122"/>
                <a:ea typeface="SimHei" panose="02010609060101010101" pitchFamily="49" charset="-122"/>
              </a:rPr>
              <a:t>        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沒能盡到一個王和父的責任。</a:t>
            </a:r>
          </a:p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押沙龍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被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惡所勝，應求告神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sz="22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不是求告王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altLang="zh-CN" sz="22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 復仇沒有錯，</a:t>
            </a:r>
            <a:endParaRPr lang="en-US" altLang="zh-CN" sz="2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CN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         但要按照神的方式。</a:t>
            </a:r>
            <a:endParaRPr lang="zh-TW" altLang="en-US" sz="2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200" b="1" dirty="0">
                <a:latin typeface="SimHei" panose="02010609060101010101" pitchFamily="49" charset="-122"/>
                <a:ea typeface="SimHei" panose="02010609060101010101" pitchFamily="49" charset="-122"/>
              </a:rPr>
              <a:t>約拿達</a:t>
            </a:r>
            <a:r>
              <a:rPr lang="zh-TW" altLang="en-US" sz="2200" dirty="0">
                <a:latin typeface="SimHei" panose="02010609060101010101" pitchFamily="49" charset="-122"/>
                <a:ea typeface="SimHei" panose="02010609060101010101" pitchFamily="49" charset="-122"/>
              </a:rPr>
              <a:t>：閒雜人的可怕之處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ts val="0"/>
              </a:spcAft>
            </a:pPr>
            <a:r>
              <a:rPr lang="zh-TW" altLang="en-US" sz="2400" b="1" dirty="0">
                <a:latin typeface="SimHei" panose="02010609060101010101" pitchFamily="49" charset="-122"/>
                <a:ea typeface="SimHei" panose="02010609060101010101" pitchFamily="49" charset="-122"/>
              </a:rPr>
              <a:t>無聲的臣宰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???</a:t>
            </a:r>
          </a:p>
          <a:p>
            <a:pPr algn="ctr"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CN" altLang="en-US" sz="2800" b="1" dirty="0">
                <a:latin typeface="SimHei" panose="02010609060101010101" pitchFamily="49" charset="-122"/>
                <a:ea typeface="SimHei" panose="02010609060101010101" pitchFamily="49" charset="-122"/>
              </a:rPr>
              <a:t>凡事要规规矩矩地按着秩序行</a:t>
            </a:r>
            <a:endParaRPr lang="zh-TW" altLang="en-US" sz="2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164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2C8C16F8-DFD5-4267-A8B6-F945A9DE8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zh-TW" altLang="en-US" sz="1800">
              <a:ea typeface="新細明體" panose="02020500000000000000" pitchFamily="18" charset="-120"/>
            </a:endParaRPr>
          </a:p>
        </p:txBody>
      </p:sp>
      <p:pic>
        <p:nvPicPr>
          <p:cNvPr id="5123" name="Picture 4" descr="Delicious Denim">
            <a:extLst>
              <a:ext uri="{FF2B5EF4-FFF2-40B4-BE49-F238E27FC236}">
                <a16:creationId xmlns:a16="http://schemas.microsoft.com/office/drawing/2014/main" id="{C9388374-7A16-4AB4-8545-4B627D8CD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9">
            <a:extLst>
              <a:ext uri="{FF2B5EF4-FFF2-40B4-BE49-F238E27FC236}">
                <a16:creationId xmlns:a16="http://schemas.microsoft.com/office/drawing/2014/main" id="{47429F01-C497-43E0-913A-2CC5746EE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3008313"/>
            <a:ext cx="1841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TW" altLang="en-US" sz="4400">
              <a:ea typeface="SimHei" panose="02010609060101010101" pitchFamily="49" charset="-122"/>
            </a:endParaRPr>
          </a:p>
        </p:txBody>
      </p:sp>
      <p:sp>
        <p:nvSpPr>
          <p:cNvPr id="5125" name="Text Box 6">
            <a:extLst>
              <a:ext uri="{FF2B5EF4-FFF2-40B4-BE49-F238E27FC236}">
                <a16:creationId xmlns:a16="http://schemas.microsoft.com/office/drawing/2014/main" id="{60E1E33B-4DDE-4246-BB7A-EBF178FEA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975" y="1422400"/>
            <a:ext cx="7847013" cy="3939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0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無序帶來的嚴重罪惡</a:t>
            </a:r>
            <a:endParaRPr lang="zh-CN" altLang="en-US" sz="40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撒母耳記下 第</a:t>
            </a:r>
            <a:r>
              <a:rPr lang="en-US" altLang="zh-CN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</a:t>
            </a: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章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zh-TW" sz="18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第一段</a:t>
            </a: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en-US" altLang="zh-TW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 1- 22</a:t>
            </a: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endParaRPr lang="en-US" altLang="zh-TW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大衛王的長子暗嫩性侵同父異母的妹妹他瑪，</a:t>
            </a:r>
            <a:r>
              <a:rPr lang="zh-CN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卻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沒有得到該有的處理</a:t>
            </a: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TW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第二段</a:t>
            </a: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en-US" altLang="zh-TW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13:23- 39</a:t>
            </a: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endParaRPr lang="en-US" altLang="zh-CN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457200"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大衛王的三子押沙龍謀殺了大衛王的長子暗嫩</a:t>
            </a:r>
            <a:r>
              <a:rPr lang="zh-CN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給妹妹報被強姦之仇</a:t>
            </a:r>
            <a:r>
              <a:rPr lang="zh-TW" altLang="en-US" sz="24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24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ext Box 2">
            <a:extLst>
              <a:ext uri="{FF2B5EF4-FFF2-40B4-BE49-F238E27FC236}">
                <a16:creationId xmlns:a16="http://schemas.microsoft.com/office/drawing/2014/main" id="{B34208F9-5AB3-4AB1-BD36-414F12A1F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3025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問題討論：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、如果你是押沙龍，你覺得怎樣才是正確的處理方式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?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、從大衛的身上，我們要學到怎樣的功課，避免悲劇的發生？</a:t>
            </a:r>
          </a:p>
          <a:p>
            <a:pPr>
              <a:lnSpc>
                <a:spcPct val="120000"/>
              </a:lnSpc>
              <a:spcAft>
                <a:spcPct val="30000"/>
              </a:spcAft>
            </a:pP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3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、如何小心約拿達帶來的問題？</a:t>
            </a:r>
          </a:p>
        </p:txBody>
      </p:sp>
    </p:spTree>
    <p:extLst>
      <p:ext uri="{BB962C8B-B14F-4D97-AF65-F5344CB8AC3E}">
        <p14:creationId xmlns:p14="http://schemas.microsoft.com/office/powerpoint/2010/main" val="259960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506" name="Group 2">
            <a:extLst>
              <a:ext uri="{FF2B5EF4-FFF2-40B4-BE49-F238E27FC236}">
                <a16:creationId xmlns:a16="http://schemas.microsoft.com/office/drawing/2014/main" id="{743855DB-B180-4BFD-8DC7-760B92DDFFE5}"/>
              </a:ext>
            </a:extLst>
          </p:cNvPr>
          <p:cNvGraphicFramePr>
            <a:graphicFrameLocks noGrp="1"/>
          </p:cNvGraphicFramePr>
          <p:nvPr/>
        </p:nvGraphicFramePr>
        <p:xfrm>
          <a:off x="282575" y="3511550"/>
          <a:ext cx="8577263" cy="339725"/>
        </p:xfrm>
        <a:graphic>
          <a:graphicData uri="http://schemas.openxmlformats.org/drawingml/2006/table">
            <a:tbl>
              <a:tblPr/>
              <a:tblGrid>
                <a:gridCol w="214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17488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212725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  <a:gridCol w="214312">
                  <a:extLst>
                    <a:ext uri="{9D8B030D-6E8A-4147-A177-3AD203B41FA5}">
                      <a16:colId xmlns:a16="http://schemas.microsoft.com/office/drawing/2014/main" val="20037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38"/>
                    </a:ext>
                  </a:extLst>
                </a:gridCol>
                <a:gridCol w="214313">
                  <a:extLst>
                    <a:ext uri="{9D8B030D-6E8A-4147-A177-3AD203B41FA5}">
                      <a16:colId xmlns:a16="http://schemas.microsoft.com/office/drawing/2014/main" val="20039"/>
                    </a:ext>
                  </a:extLst>
                </a:gridCol>
              </a:tblGrid>
              <a:tr h="339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69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70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58" name="Rectangle 86">
            <a:extLst>
              <a:ext uri="{FF2B5EF4-FFF2-40B4-BE49-F238E27FC236}">
                <a16:creationId xmlns:a16="http://schemas.microsoft.com/office/drawing/2014/main" id="{F7D1F9A3-AF24-4206-8AD3-041D93EF6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5" y="3503613"/>
            <a:ext cx="3111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59" name="Text Box 87">
            <a:extLst>
              <a:ext uri="{FF2B5EF4-FFF2-40B4-BE49-F238E27FC236}">
                <a16:creationId xmlns:a16="http://schemas.microsoft.com/office/drawing/2014/main" id="{DA9C7E23-A79E-4E82-BDAB-D5171D698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388938"/>
            <a:ext cx="170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30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歲作猶大王</a:t>
            </a:r>
          </a:p>
        </p:txBody>
      </p:sp>
      <p:cxnSp>
        <p:nvCxnSpPr>
          <p:cNvPr id="3160" name="AutoShape 88">
            <a:extLst>
              <a:ext uri="{FF2B5EF4-FFF2-40B4-BE49-F238E27FC236}">
                <a16:creationId xmlns:a16="http://schemas.microsoft.com/office/drawing/2014/main" id="{3EB6A8D0-CEBE-42BD-8C48-0FA11D006B54}"/>
              </a:ext>
            </a:extLst>
          </p:cNvPr>
          <p:cNvCxnSpPr>
            <a:cxnSpLocks noChangeShapeType="1"/>
            <a:stCxn id="3159" idx="1"/>
            <a:endCxn id="3158" idx="0"/>
          </p:cNvCxnSpPr>
          <p:nvPr/>
        </p:nvCxnSpPr>
        <p:spPr bwMode="auto">
          <a:xfrm rot="10800000" flipV="1">
            <a:off x="292100" y="587375"/>
            <a:ext cx="287338" cy="291623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61" name="Text Box 89">
            <a:extLst>
              <a:ext uri="{FF2B5EF4-FFF2-40B4-BE49-F238E27FC236}">
                <a16:creationId xmlns:a16="http://schemas.microsoft.com/office/drawing/2014/main" id="{82861DA8-56FC-4E61-92FF-197C1A98C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238" y="1631950"/>
            <a:ext cx="196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37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歲作以色列王</a:t>
            </a:r>
          </a:p>
        </p:txBody>
      </p:sp>
      <p:sp>
        <p:nvSpPr>
          <p:cNvPr id="3162" name="Rectangle 90">
            <a:extLst>
              <a:ext uri="{FF2B5EF4-FFF2-40B4-BE49-F238E27FC236}">
                <a16:creationId xmlns:a16="http://schemas.microsoft.com/office/drawing/2014/main" id="{2F46622C-E109-4D3C-AAE0-DBD7BEA80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3500438"/>
            <a:ext cx="3111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63" name="AutoShape 91">
            <a:extLst>
              <a:ext uri="{FF2B5EF4-FFF2-40B4-BE49-F238E27FC236}">
                <a16:creationId xmlns:a16="http://schemas.microsoft.com/office/drawing/2014/main" id="{2928AABB-4048-4665-9482-CD9287EEC817}"/>
              </a:ext>
            </a:extLst>
          </p:cNvPr>
          <p:cNvCxnSpPr>
            <a:cxnSpLocks noChangeShapeType="1"/>
            <a:stCxn id="3161" idx="1"/>
            <a:endCxn id="3162" idx="0"/>
          </p:cNvCxnSpPr>
          <p:nvPr/>
        </p:nvCxnSpPr>
        <p:spPr bwMode="auto">
          <a:xfrm rot="10800000" flipV="1">
            <a:off x="1889125" y="1830388"/>
            <a:ext cx="265113" cy="16700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64" name="Text Box 92">
            <a:extLst>
              <a:ext uri="{FF2B5EF4-FFF2-40B4-BE49-F238E27FC236}">
                <a16:creationId xmlns:a16="http://schemas.microsoft.com/office/drawing/2014/main" id="{0CF6EFA5-3BF0-485E-96AD-8ABE59FF5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7113" y="2862263"/>
            <a:ext cx="196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(50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生所羅門</a:t>
            </a:r>
          </a:p>
        </p:txBody>
      </p:sp>
      <p:sp>
        <p:nvSpPr>
          <p:cNvPr id="3165" name="Rectangle 93">
            <a:extLst>
              <a:ext uri="{FF2B5EF4-FFF2-40B4-BE49-F238E27FC236}">
                <a16:creationId xmlns:a16="http://schemas.microsoft.com/office/drawing/2014/main" id="{51EE2DBF-6E8D-46C7-90A6-5BB88A280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075" y="3495675"/>
            <a:ext cx="311150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66" name="AutoShape 94">
            <a:extLst>
              <a:ext uri="{FF2B5EF4-FFF2-40B4-BE49-F238E27FC236}">
                <a16:creationId xmlns:a16="http://schemas.microsoft.com/office/drawing/2014/main" id="{AF2692D5-2DC6-4DD8-AE3F-76EFB2FB0E6C}"/>
              </a:ext>
            </a:extLst>
          </p:cNvPr>
          <p:cNvCxnSpPr>
            <a:cxnSpLocks noChangeShapeType="1"/>
            <a:stCxn id="3164" idx="1"/>
            <a:endCxn id="3165" idx="0"/>
          </p:cNvCxnSpPr>
          <p:nvPr/>
        </p:nvCxnSpPr>
        <p:spPr bwMode="auto">
          <a:xfrm rot="10800000" flipV="1">
            <a:off x="4565650" y="3060700"/>
            <a:ext cx="271463" cy="4349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67" name="Text Box 95">
            <a:extLst>
              <a:ext uri="{FF2B5EF4-FFF2-40B4-BE49-F238E27FC236}">
                <a16:creationId xmlns:a16="http://schemas.microsoft.com/office/drawing/2014/main" id="{A1304AB4-5FF2-4B29-B7AF-5391A637B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2454275"/>
            <a:ext cx="323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(4</a:t>
            </a:r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新細明體" panose="02020500000000000000" pitchFamily="18" charset="-120"/>
              </a:rPr>
              <a:t>8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殺烏利亞，娶拔示巴</a:t>
            </a:r>
          </a:p>
        </p:txBody>
      </p:sp>
      <p:sp>
        <p:nvSpPr>
          <p:cNvPr id="3168" name="Rectangle 96">
            <a:extLst>
              <a:ext uri="{FF2B5EF4-FFF2-40B4-BE49-F238E27FC236}">
                <a16:creationId xmlns:a16="http://schemas.microsoft.com/office/drawing/2014/main" id="{3C133427-BE9D-42B4-A5CD-18D2CB686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3038" y="3500438"/>
            <a:ext cx="3111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69" name="AutoShape 97">
            <a:extLst>
              <a:ext uri="{FF2B5EF4-FFF2-40B4-BE49-F238E27FC236}">
                <a16:creationId xmlns:a16="http://schemas.microsoft.com/office/drawing/2014/main" id="{A67F0291-167A-4869-93B6-311EEA07E6EE}"/>
              </a:ext>
            </a:extLst>
          </p:cNvPr>
          <p:cNvCxnSpPr>
            <a:cxnSpLocks noChangeShapeType="1"/>
            <a:stCxn id="3167" idx="1"/>
            <a:endCxn id="3168" idx="0"/>
          </p:cNvCxnSpPr>
          <p:nvPr/>
        </p:nvCxnSpPr>
        <p:spPr bwMode="auto">
          <a:xfrm rot="10800000" flipV="1">
            <a:off x="4138613" y="2652713"/>
            <a:ext cx="301625" cy="8477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0" name="Text Box 98">
            <a:extLst>
              <a:ext uri="{FF2B5EF4-FFF2-40B4-BE49-F238E27FC236}">
                <a16:creationId xmlns:a16="http://schemas.microsoft.com/office/drawing/2014/main" id="{7BE07295-D478-4697-8B3A-E2C5DC736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2028825"/>
            <a:ext cx="323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 dirty="0">
                <a:latin typeface="SimHei" panose="02010609060101010101" pitchFamily="49" charset="-122"/>
                <a:ea typeface="SimHei" panose="02010609060101010101" pitchFamily="49" charset="-122"/>
              </a:rPr>
              <a:t>(4</a:t>
            </a:r>
            <a:r>
              <a:rPr lang="en-US" altLang="zh-TW" sz="2000" dirty="0">
                <a:latin typeface="SimHei" panose="02010609060101010101" pitchFamily="49" charset="-122"/>
                <a:ea typeface="新細明體" panose="02020500000000000000" pitchFamily="18" charset="-120"/>
              </a:rPr>
              <a:t>5</a:t>
            </a:r>
            <a:r>
              <a:rPr lang="zh-TW" altLang="en-US" sz="2000" dirty="0"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 dirty="0">
                <a:latin typeface="SimHei" panose="02010609060101010101" pitchFamily="49" charset="-122"/>
                <a:ea typeface="SimHei" panose="02010609060101010101" pitchFamily="49" charset="-122"/>
              </a:rPr>
              <a:t>恩待米非波設</a:t>
            </a:r>
            <a:r>
              <a:rPr lang="en-US" altLang="zh-TW" sz="20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en-US" altLang="zh-TW" sz="2000" dirty="0">
                <a:latin typeface="SimHei" panose="02010609060101010101" pitchFamily="49" charset="-122"/>
                <a:ea typeface="新細明體" panose="02020500000000000000" pitchFamily="18" charset="-120"/>
              </a:rPr>
              <a:t>20</a:t>
            </a:r>
            <a:r>
              <a:rPr lang="zh-TW" altLang="en-US" sz="2000" dirty="0"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3171" name="Rectangle 99">
            <a:extLst>
              <a:ext uri="{FF2B5EF4-FFF2-40B4-BE49-F238E27FC236}">
                <a16:creationId xmlns:a16="http://schemas.microsoft.com/office/drawing/2014/main" id="{4990D5B4-3C67-4847-A7B5-79D9CF3F5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450" y="3497263"/>
            <a:ext cx="3111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72" name="AutoShape 100">
            <a:extLst>
              <a:ext uri="{FF2B5EF4-FFF2-40B4-BE49-F238E27FC236}">
                <a16:creationId xmlns:a16="http://schemas.microsoft.com/office/drawing/2014/main" id="{FE176C26-3DFF-4212-B7D3-4B91FF10DA69}"/>
              </a:ext>
            </a:extLst>
          </p:cNvPr>
          <p:cNvCxnSpPr>
            <a:cxnSpLocks noChangeShapeType="1"/>
            <a:stCxn id="3170" idx="1"/>
            <a:endCxn id="3171" idx="0"/>
          </p:cNvCxnSpPr>
          <p:nvPr/>
        </p:nvCxnSpPr>
        <p:spPr bwMode="auto">
          <a:xfrm rot="10800000" flipV="1">
            <a:off x="3502025" y="2227263"/>
            <a:ext cx="350838" cy="12700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3" name="Text Box 101">
            <a:extLst>
              <a:ext uri="{FF2B5EF4-FFF2-40B4-BE49-F238E27FC236}">
                <a16:creationId xmlns:a16="http://schemas.microsoft.com/office/drawing/2014/main" id="{22C0FB8B-03A2-4B0A-9C6A-4C589003F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3" y="808038"/>
            <a:ext cx="170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(31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生暗嫩</a:t>
            </a:r>
          </a:p>
        </p:txBody>
      </p:sp>
      <p:sp>
        <p:nvSpPr>
          <p:cNvPr id="3174" name="Rectangle 102">
            <a:extLst>
              <a:ext uri="{FF2B5EF4-FFF2-40B4-BE49-F238E27FC236}">
                <a16:creationId xmlns:a16="http://schemas.microsoft.com/office/drawing/2014/main" id="{BA2563B5-EF35-43A8-B0F8-EBC7C6318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3498850"/>
            <a:ext cx="311150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75" name="AutoShape 103">
            <a:extLst>
              <a:ext uri="{FF2B5EF4-FFF2-40B4-BE49-F238E27FC236}">
                <a16:creationId xmlns:a16="http://schemas.microsoft.com/office/drawing/2014/main" id="{EB13810A-65AA-4B6B-8A51-9D7ADA85F588}"/>
              </a:ext>
            </a:extLst>
          </p:cNvPr>
          <p:cNvCxnSpPr>
            <a:cxnSpLocks noChangeShapeType="1"/>
            <a:stCxn id="3173" idx="1"/>
            <a:endCxn id="3174" idx="0"/>
          </p:cNvCxnSpPr>
          <p:nvPr/>
        </p:nvCxnSpPr>
        <p:spPr bwMode="auto">
          <a:xfrm rot="10800000" flipV="1">
            <a:off x="495300" y="1006475"/>
            <a:ext cx="271463" cy="24923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76" name="Text Box 104">
            <a:extLst>
              <a:ext uri="{FF2B5EF4-FFF2-40B4-BE49-F238E27FC236}">
                <a16:creationId xmlns:a16="http://schemas.microsoft.com/office/drawing/2014/main" id="{E6FBC637-271C-423F-A95A-4C7857DC3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8563" y="1223963"/>
            <a:ext cx="196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(33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生押沙龍</a:t>
            </a:r>
          </a:p>
        </p:txBody>
      </p:sp>
      <p:sp>
        <p:nvSpPr>
          <p:cNvPr id="3177" name="Rectangle 105">
            <a:extLst>
              <a:ext uri="{FF2B5EF4-FFF2-40B4-BE49-F238E27FC236}">
                <a16:creationId xmlns:a16="http://schemas.microsoft.com/office/drawing/2014/main" id="{4B56B186-0B9B-45FC-A7A6-56E17E2744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3502025"/>
            <a:ext cx="311150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178" name="AutoShape 106">
            <a:extLst>
              <a:ext uri="{FF2B5EF4-FFF2-40B4-BE49-F238E27FC236}">
                <a16:creationId xmlns:a16="http://schemas.microsoft.com/office/drawing/2014/main" id="{74D9068F-C53B-462A-88F5-97F60E71EDBA}"/>
              </a:ext>
            </a:extLst>
          </p:cNvPr>
          <p:cNvCxnSpPr>
            <a:cxnSpLocks noChangeShapeType="1"/>
            <a:stCxn id="3176" idx="1"/>
            <a:endCxn id="3177" idx="0"/>
          </p:cNvCxnSpPr>
          <p:nvPr/>
        </p:nvCxnSpPr>
        <p:spPr bwMode="auto">
          <a:xfrm rot="10800000" flipV="1">
            <a:off x="927100" y="1422400"/>
            <a:ext cx="271463" cy="20796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7611" name="Rectangle 107">
            <a:extLst>
              <a:ext uri="{FF2B5EF4-FFF2-40B4-BE49-F238E27FC236}">
                <a16:creationId xmlns:a16="http://schemas.microsoft.com/office/drawing/2014/main" id="{2A802D56-23FE-4491-A811-4DBA3778A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7088" y="3656013"/>
            <a:ext cx="3111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7612" name="Text Box 108">
            <a:extLst>
              <a:ext uri="{FF2B5EF4-FFF2-40B4-BE49-F238E27FC236}">
                <a16:creationId xmlns:a16="http://schemas.microsoft.com/office/drawing/2014/main" id="{F2C56C25-9F40-4E63-9E84-22E9D6C47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092575"/>
            <a:ext cx="247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(51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000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暗嫩強暴他瑪</a:t>
            </a:r>
          </a:p>
        </p:txBody>
      </p:sp>
      <p:cxnSp>
        <p:nvCxnSpPr>
          <p:cNvPr id="277613" name="AutoShape 109">
            <a:extLst>
              <a:ext uri="{FF2B5EF4-FFF2-40B4-BE49-F238E27FC236}">
                <a16:creationId xmlns:a16="http://schemas.microsoft.com/office/drawing/2014/main" id="{DAFC2D26-FEE9-484D-BC8D-16E84B7CCC44}"/>
              </a:ext>
            </a:extLst>
          </p:cNvPr>
          <p:cNvCxnSpPr>
            <a:cxnSpLocks noChangeShapeType="1"/>
            <a:stCxn id="277612" idx="3"/>
            <a:endCxn id="277611" idx="2"/>
          </p:cNvCxnSpPr>
          <p:nvPr/>
        </p:nvCxnSpPr>
        <p:spPr bwMode="auto">
          <a:xfrm flipV="1">
            <a:off x="4222750" y="3867150"/>
            <a:ext cx="569913" cy="423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82" name="AutoShape 122">
            <a:extLst>
              <a:ext uri="{FF2B5EF4-FFF2-40B4-BE49-F238E27FC236}">
                <a16:creationId xmlns:a16="http://schemas.microsoft.com/office/drawing/2014/main" id="{F4E23AD7-CC1B-40D0-8DF2-0C6CB5ABD2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1025" y="312738"/>
            <a:ext cx="2906713" cy="730250"/>
          </a:xfrm>
          <a:prstGeom prst="plaque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大衛王年譜</a:t>
            </a:r>
            <a:r>
              <a:rPr lang="en-US" altLang="zh-TW" sz="2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推估</a:t>
            </a:r>
            <a:r>
              <a:rPr lang="en-US" altLang="zh-TW" sz="2400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3183" name="Rectangle 123">
            <a:extLst>
              <a:ext uri="{FF2B5EF4-FFF2-40B4-BE49-F238E27FC236}">
                <a16:creationId xmlns:a16="http://schemas.microsoft.com/office/drawing/2014/main" id="{4631B373-2C76-46B3-844B-F721410F1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563" y="3654425"/>
            <a:ext cx="311150" cy="211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84" name="Text Box 124">
            <a:extLst>
              <a:ext uri="{FF2B5EF4-FFF2-40B4-BE49-F238E27FC236}">
                <a16:creationId xmlns:a16="http://schemas.microsoft.com/office/drawing/2014/main" id="{7BB2B16A-0741-490E-955F-A50757A7E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60960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zh-TW" sz="2000">
                <a:latin typeface="SimHei" panose="02010609060101010101" pitchFamily="49" charset="-122"/>
                <a:ea typeface="新細明體" panose="02020500000000000000" pitchFamily="18" charset="-120"/>
              </a:rPr>
              <a:t>70</a:t>
            </a:r>
            <a:r>
              <a:rPr lang="zh-TW" altLang="en-US" sz="2000">
                <a:latin typeface="SimHei" panose="02010609060101010101" pitchFamily="49" charset="-122"/>
                <a:ea typeface="SimHei" panose="02010609060101010101" pitchFamily="49" charset="-122"/>
              </a:rPr>
              <a:t>歲駕崩</a:t>
            </a:r>
          </a:p>
        </p:txBody>
      </p:sp>
      <p:cxnSp>
        <p:nvCxnSpPr>
          <p:cNvPr id="3185" name="AutoShape 125">
            <a:extLst>
              <a:ext uri="{FF2B5EF4-FFF2-40B4-BE49-F238E27FC236}">
                <a16:creationId xmlns:a16="http://schemas.microsoft.com/office/drawing/2014/main" id="{79D5CBEC-CF50-46B8-8C9B-8E5A061BF8BA}"/>
              </a:ext>
            </a:extLst>
          </p:cNvPr>
          <p:cNvCxnSpPr>
            <a:cxnSpLocks noChangeShapeType="1"/>
            <a:stCxn id="3184" idx="3"/>
            <a:endCxn id="3183" idx="2"/>
          </p:cNvCxnSpPr>
          <p:nvPr/>
        </p:nvCxnSpPr>
        <p:spPr bwMode="auto">
          <a:xfrm flipV="1">
            <a:off x="8651875" y="3865563"/>
            <a:ext cx="195263" cy="24288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7631" name="Text Box 127">
            <a:extLst>
              <a:ext uri="{FF2B5EF4-FFF2-40B4-BE49-F238E27FC236}">
                <a16:creationId xmlns:a16="http://schemas.microsoft.com/office/drawing/2014/main" id="{B1E92BCD-43D1-4608-A9CC-A17CB654F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1331" y="4457261"/>
            <a:ext cx="17235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暗嫩  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</a:t>
            </a:r>
            <a:r>
              <a:rPr lang="zh-TW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277632" name="Text Box 128">
            <a:extLst>
              <a:ext uri="{FF2B5EF4-FFF2-40B4-BE49-F238E27FC236}">
                <a16:creationId xmlns:a16="http://schemas.microsoft.com/office/drawing/2014/main" id="{F29CFAC9-C408-435B-B826-86A45EA6E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0921" y="4821687"/>
            <a:ext cx="17235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押沙龍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18</a:t>
            </a:r>
            <a:r>
              <a:rPr lang="zh-TW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  <p:sp>
        <p:nvSpPr>
          <p:cNvPr id="33" name="Text Box 128">
            <a:extLst>
              <a:ext uri="{FF2B5EF4-FFF2-40B4-BE49-F238E27FC236}">
                <a16:creationId xmlns:a16="http://schemas.microsoft.com/office/drawing/2014/main" id="{DDD906DB-80AA-4078-BDAA-3F0D40E1D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24" y="5186885"/>
            <a:ext cx="159530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他瑪</a:t>
            </a:r>
            <a:r>
              <a:rPr lang="en-US" altLang="zh-CN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~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16</a:t>
            </a:r>
            <a:r>
              <a:rPr lang="zh-TW" altLang="en-US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歲</a:t>
            </a:r>
            <a:r>
              <a:rPr lang="en-US" altLang="zh-TW" sz="20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612" grpId="0"/>
      <p:bldP spid="277631" grpId="0"/>
      <p:bldP spid="277632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ext Box 2">
            <a:extLst>
              <a:ext uri="{FF2B5EF4-FFF2-40B4-BE49-F238E27FC236}">
                <a16:creationId xmlns:a16="http://schemas.microsoft.com/office/drawing/2014/main" id="{8DF7DDE0-AD9E-43D9-A7C4-DB508FD4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1903"/>
            <a:ext cx="7315200" cy="6349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CN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第一段，</a:t>
            </a:r>
            <a:r>
              <a:rPr lang="en-US" altLang="zh-CN" sz="2400" dirty="0">
                <a:solidFill>
                  <a:srgbClr val="C00000"/>
                </a:solidFill>
                <a:latin typeface="+mn-lt"/>
                <a:ea typeface="SimHei" panose="02010609060101010101" pitchFamily="49" charset="-122"/>
              </a:rPr>
              <a:t>13: 1- 22: </a:t>
            </a:r>
            <a:r>
              <a:rPr lang="zh-TW" altLang="en-US" sz="2400" dirty="0">
                <a:solidFill>
                  <a:srgbClr val="C00000"/>
                </a:solidFill>
                <a:latin typeface="+mn-lt"/>
                <a:ea typeface="SimHei" panose="02010609060101010101" pitchFamily="49" charset="-122"/>
              </a:rPr>
              <a:t>暗嫩性侵妹妹他瑪</a:t>
            </a:r>
            <a:endParaRPr lang="en-US" altLang="zh-TW" sz="2400" dirty="0">
              <a:solidFill>
                <a:srgbClr val="C00000"/>
              </a:solidFill>
              <a:latin typeface="+mn-lt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大衛的兒子押沙龍有一個美貌的妹子，名叫他瑪。大衛的兒子暗嫩愛她。暗嫩為他妹子他瑪憂急成病。他瑪還是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處女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，暗嫩以為難向她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行事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暗嫩有一個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朋友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，名叫約拿達，是大衛長兄示米亞的兒子。這約拿達為人極其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狡猾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智慧</a:t>
            </a:r>
            <a:r>
              <a:rPr lang="en-US" altLang="zh-TW" sz="2400" dirty="0">
                <a:solidFill>
                  <a:srgbClr val="996633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他問暗嫩說：「王的兒子啊，為何一天比一天瘦弱呢？請你告訴我。」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暗嫩回答說：「我愛我兄弟押沙龍的妹子他瑪。」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約拿達說：「你不如躺在床上裝病；你父親來看你，就對他說：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求父叫我妹子他瑪來，在我眼前預備食物，遞給我吃，使我看見，好從她手裡接過來吃。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』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13:1-5)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ext Box 2">
            <a:extLst>
              <a:ext uri="{FF2B5EF4-FFF2-40B4-BE49-F238E27FC236}">
                <a16:creationId xmlns:a16="http://schemas.microsoft.com/office/drawing/2014/main" id="{936569A3-1245-4E93-B9DF-0D42CAA84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524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於是暗嫩躺臥裝病。王來看他，他對王說：「求父叫我妹子他瑪來，在我眼前為我做兩個餅，我好從她手裡接過來吃。」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大衛就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打發人到宮裡，對他瑪說：「妳往妳哥哥暗嫩的屋裡去，為他預備食物。」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他瑪就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到他哥哥暗嫩的屋裡；暗嫩正躺臥。他瑪摶麵，在他眼前做餅，且烤熟了，在他面前將餅從鍋裡倒出來，他卻不肯吃，便說：「眾人離開我出去吧！」眾人就都離開他，出去了。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暗嫩對他瑪說：「妳把食物拿進臥房，我好從妳手裡接過來吃。」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13:6-10)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ext Box 2">
            <a:extLst>
              <a:ext uri="{FF2B5EF4-FFF2-40B4-BE49-F238E27FC236}">
                <a16:creationId xmlns:a16="http://schemas.microsoft.com/office/drawing/2014/main" id="{822B8BCB-FBC7-445F-B48B-1E822779B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1473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他瑪就把所做的餅拿進臥房，到她哥哥暗嫩那裡，</a:t>
            </a:r>
            <a:endParaRPr lang="en-US" altLang="zh-TW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拿著餅上前給他吃，他便拉住他瑪，說：「我妹妹，妳來與我同寢。」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13:10-11)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165EB1CE-9351-428C-9108-AE5A64EBC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468" y="2035840"/>
            <a:ext cx="5905500" cy="4497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3" name="Rectangle 5">
            <a:extLst>
              <a:ext uri="{FF2B5EF4-FFF2-40B4-BE49-F238E27FC236}">
                <a16:creationId xmlns:a16="http://schemas.microsoft.com/office/drawing/2014/main" id="{AFC29CA7-996A-47F2-BDB9-40F69011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62200"/>
            <a:ext cx="9144000" cy="44958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19" name="Text Box 2">
            <a:extLst>
              <a:ext uri="{FF2B5EF4-FFF2-40B4-BE49-F238E27FC236}">
                <a16:creationId xmlns:a16="http://schemas.microsoft.com/office/drawing/2014/main" id="{12C180DB-C695-4582-A32A-767AC3C29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他瑪就把所做的餅拿進臥房，到她哥哥暗嫩那裡，拿著餅上前給他吃，他便拉住他瑪，說：「我妹妹，妳來與我同寢。」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13:10-11)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68292" name="Text Box 4">
            <a:extLst>
              <a:ext uri="{FF2B5EF4-FFF2-40B4-BE49-F238E27FC236}">
                <a16:creationId xmlns:a16="http://schemas.microsoft.com/office/drawing/2014/main" id="{509D64B1-9DB1-4C94-AE04-5A7959CE2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725738"/>
            <a:ext cx="73152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你的姊妹，不拘是異母同父的，是異父同母的，無論是生在家生在外的，都不可露她們的下體。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利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18:9)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68294" name="Text Box 6">
            <a:extLst>
              <a:ext uri="{FF2B5EF4-FFF2-40B4-BE49-F238E27FC236}">
                <a16:creationId xmlns:a16="http://schemas.microsoft.com/office/drawing/2014/main" id="{003B6BD0-6BB3-404F-8531-4EE0093D0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962400"/>
            <a:ext cx="73152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你繼母從你父親生的女兒，本是你的妹妹，不可露她的下體。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利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18:11)</a:t>
            </a:r>
            <a:endParaRPr lang="zh-TW" altLang="en-US" sz="240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2" grpId="0"/>
      <p:bldP spid="2682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ext Box 2">
            <a:extLst>
              <a:ext uri="{FF2B5EF4-FFF2-40B4-BE49-F238E27FC236}">
                <a16:creationId xmlns:a16="http://schemas.microsoft.com/office/drawing/2014/main" id="{A4BD15B5-8AB7-4AB3-A8D6-E7B7977FC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他瑪說：「我哥哥，不要玷辱我。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以色列人中不當這樣行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，你不要做這醜事；你玷辱了我，我何以掩蓋我的羞恥呢？你在以色列中也成了愚妄人。你可以求王，他必不禁止我歸你。」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但暗嫩不肯聽她的話，因比她力大，就玷辱她，與她同寢。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隨後，暗嫩極其恨她，那恨她的心比先前愛她的心更甚，對她說：「妳起來，去吧！」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他瑪說：「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不要這樣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！你趕出我去的這罪，比你才行的更重！」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13:12-16)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3EA81E66-A6BA-4B94-9B47-8508191E7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61975"/>
            <a:ext cx="73152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他瑪說：「我哥哥，不要玷辱我。以色列人中不當這樣行，你不要做這醜事；你玷辱了我，我何以掩蓋我的羞恥呢？你在以色列中也成了愚妄人。你可以求王，他必不禁止我歸你。」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但暗嫩不肯聽她的話，因比她力大，就玷辱她，與她同寢。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隨後，暗嫩極其恨她，那恨她的心比先前愛她的心更甚，對她說：「妳起來，去吧！」</a:t>
            </a:r>
          </a:p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他瑪說：「</a:t>
            </a:r>
            <a:r>
              <a:rPr lang="zh-TW" altLang="en-US" sz="24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不要這樣！你趕出我去的這罪，比你才行的更重！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」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撒下</a:t>
            </a:r>
            <a:r>
              <a:rPr lang="en-US" altLang="zh-TW" sz="2400" dirty="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13:12-16)</a:t>
            </a:r>
            <a:endParaRPr lang="zh-TW" altLang="en-US" sz="2400" dirty="0">
              <a:solidFill>
                <a:schemeClr val="bg2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856A738-31C2-4E26-855C-E8A2D92A0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582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66EF2CB7-529B-489C-9C2D-D5194B086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17588"/>
            <a:ext cx="73152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8106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0335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9256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479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9051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3623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8195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276725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Aft>
                <a:spcPct val="30000"/>
              </a:spcAft>
            </a:pPr>
            <a:r>
              <a:rPr lang="zh-TW" altLang="en-US" sz="2400">
                <a:latin typeface="SimHei" panose="02010609060101010101" pitchFamily="49" charset="-122"/>
                <a:ea typeface="SimHei" panose="02010609060101010101" pitchFamily="49" charset="-122"/>
              </a:rPr>
              <a:t>若有男子遇見沒有許配人的處女，抓住她，與她行淫，被人看見，這男子就要拿五十舍客勒銀子給女子的父親；因他玷污了這女子，就要娶她為妻，終身不可休她。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申</a:t>
            </a:r>
            <a:r>
              <a:rPr lang="en-US" altLang="zh-TW" sz="24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22:28-29)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5799</TotalTime>
  <Words>2666</Words>
  <Application>Microsoft Office PowerPoint</Application>
  <PresentationFormat>On-screen Show (4:3)</PresentationFormat>
  <Paragraphs>147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新細明體</vt:lpstr>
      <vt:lpstr>Arial Narrow</vt:lpstr>
      <vt:lpstr>SimHei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267</cp:revision>
  <dcterms:created xsi:type="dcterms:W3CDTF">2012-06-23T21:15:00Z</dcterms:created>
  <dcterms:modified xsi:type="dcterms:W3CDTF">2020-10-18T01:51:08Z</dcterms:modified>
</cp:coreProperties>
</file>