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83" r:id="rId3"/>
    <p:sldId id="298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88A"/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7" autoAdjust="0"/>
    <p:restoredTop sz="94707" autoAdjust="0"/>
  </p:normalViewPr>
  <p:slideViewPr>
    <p:cSldViewPr snapToGrid="0">
      <p:cViewPr varScale="1">
        <p:scale>
          <a:sx n="125" d="100"/>
          <a:sy n="125" d="100"/>
        </p:scale>
        <p:origin x="108" y="1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FB960-56B7-47DE-9C7E-D52B4FFCA697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EBD3B-ECF3-4AA5-9359-56B4AA43B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6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EBD3B-ECF3-4AA5-9359-56B4AA43BB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0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3634" y="102122"/>
            <a:ext cx="7680885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跟隨他的腳蹤行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》11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日課程</a:t>
            </a:r>
            <a:endParaRPr lang="en-US" altLang="zh-CN" sz="4000" b="1" dirty="0" smtClean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基督的受害與代死 </a:t>
            </a:r>
            <a:endParaRPr lang="en-US" altLang="zh-CN" sz="4700" b="1" dirty="0" smtClean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377" y="2688822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課程內容：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52" y="3519819"/>
            <a:ext cx="12111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複習受難周的</a:t>
            </a: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旅程：受難周 </a:t>
            </a:r>
            <a:r>
              <a:rPr lang="en-US" altLang="zh-CN" sz="4000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 </a:t>
            </a:r>
            <a:r>
              <a:rPr lang="zh-CN" altLang="en-US" sz="4000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磨煉</a:t>
            </a:r>
            <a:r>
              <a:rPr lang="zh-TW" altLang="en-US" sz="4000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的道路</a:t>
            </a:r>
            <a:endParaRPr lang="en-US" altLang="zh-TW" sz="4000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課堂作業</a:t>
            </a:r>
            <a:r>
              <a:rPr lang="en-US" altLang="zh-CN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zh-CN" altLang="en-US" sz="400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基</a:t>
            </a:r>
            <a:r>
              <a:rPr lang="zh-TW" altLang="en-US" sz="400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督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的受害與代</a:t>
            </a:r>
            <a:r>
              <a:rPr lang="zh-TW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死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 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順服的</a:t>
            </a:r>
            <a:r>
              <a:rPr lang="zh-TW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道</a:t>
            </a:r>
            <a:r>
              <a:rPr lang="zh-TW" altLang="en-US" sz="4000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</a:t>
            </a:r>
            <a:endParaRPr lang="en-US" altLang="zh-TW" sz="4000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一點討論：凡事歡歡喜喜地</a:t>
            </a:r>
            <a:r>
              <a:rPr lang="en-US" altLang="zh-CN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…….</a:t>
            </a:r>
            <a:r>
              <a:rPr lang="zh-CN" altLang="en-US" sz="4000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“過節”</a:t>
            </a:r>
            <a:endParaRPr lang="en-US" altLang="zh-CN" sz="4000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018" y="162017"/>
            <a:ext cx="39687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二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、基督的受害與代死</a:t>
            </a:r>
            <a:endParaRPr lang="en-US" altLang="zh-CN" sz="2800" b="1" dirty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馬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可樓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客西馬尼園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大祭司宅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公會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巡撫官邸（安東尼堡）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希律王宮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巡撫官邸（安東尼堡）</a:t>
            </a:r>
            <a:endParaRPr lang="en-US" altLang="zh-CN" sz="28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各各他山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250" y="10837"/>
            <a:ext cx="6317392" cy="6858000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rot="5400000" flipH="1" flipV="1">
            <a:off x="5964149" y="1073650"/>
            <a:ext cx="4623371" cy="4448710"/>
          </a:xfrm>
          <a:prstGeom prst="curvedConnector3">
            <a:avLst>
              <a:gd name="adj1" fmla="val 288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5400000">
            <a:off x="6666363" y="1417442"/>
            <a:ext cx="4264950" cy="3402704"/>
          </a:xfrm>
          <a:prstGeom prst="curvedConnector3">
            <a:avLst>
              <a:gd name="adj1" fmla="val 90183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097486" y="3439837"/>
            <a:ext cx="766354" cy="18114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863840" y="1771048"/>
            <a:ext cx="144379" cy="16687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286324" y="1771048"/>
            <a:ext cx="721895" cy="18961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 flipH="1" flipV="1">
            <a:off x="6755956" y="2414967"/>
            <a:ext cx="1782633" cy="721893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7575082" y="162017"/>
            <a:ext cx="433137" cy="16090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12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068" y="0"/>
            <a:ext cx="10162903" cy="705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三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一點討論：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凡事歡歡喜喜地</a:t>
            </a:r>
            <a:r>
              <a:rPr lang="en-US" altLang="zh-CN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…….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“過節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”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01" y="659609"/>
            <a:ext cx="122727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prstClr val="white"/>
                </a:solidFill>
              </a:rPr>
              <a:t>最近都過了或將要過什麼節日</a:t>
            </a:r>
            <a:r>
              <a:rPr lang="zh-TW" altLang="en-US" sz="4000" b="1" dirty="0" smtClean="0">
                <a:solidFill>
                  <a:prstClr val="white"/>
                </a:solidFill>
              </a:rPr>
              <a:t>？</a:t>
            </a:r>
            <a:r>
              <a:rPr lang="zh-CN" altLang="en-US" sz="4000" b="1" dirty="0" smtClean="0">
                <a:solidFill>
                  <a:prstClr val="white"/>
                </a:solidFill>
              </a:rPr>
              <a:t>我們過什麼節？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prstClr val="white"/>
                </a:solidFill>
              </a:rPr>
              <a:t>萬聖節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prstClr val="white"/>
                </a:solidFill>
              </a:rPr>
              <a:t>感恩節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prstClr val="white"/>
                </a:solidFill>
              </a:rPr>
              <a:t>聖誕節</a:t>
            </a:r>
            <a:endParaRPr lang="en-US" altLang="zh-CN" sz="40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62069"/>
            <a:ext cx="10685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一：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穌基督三年半事工分段圖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(</a:t>
            </a:r>
            <a:r>
              <a:rPr lang="zh-CN" alt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加了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Dr.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Scroggie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rgbClr val="FFC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8886" y="769955"/>
            <a:ext cx="11572239" cy="5947388"/>
            <a:chOff x="448886" y="769955"/>
            <a:chExt cx="11572239" cy="59473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886" y="769955"/>
              <a:ext cx="11572239" cy="59473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30417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2:13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8127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5:1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32567" y="6336786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6:4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87007" y="6348011"/>
              <a:ext cx="1015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11:55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85905" y="2901142"/>
            <a:ext cx="77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zh-CN" altLang="en-US" dirty="0" smtClean="0"/>
              <a:t>個月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208656" y="1388226"/>
            <a:ext cx="1671622" cy="5827881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208654" y="4418502"/>
            <a:ext cx="452582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耶穌撒冷三個月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668134" y="4418502"/>
            <a:ext cx="452582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河東比利亞一帶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148293" y="4418502"/>
            <a:ext cx="731984" cy="203132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最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後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的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赴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京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之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旅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880277" y="1367246"/>
            <a:ext cx="466992" cy="5082581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8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018" y="162017"/>
            <a:ext cx="33230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一、受難周複習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主日</a:t>
            </a:r>
            <a:endParaRPr lang="en-US" altLang="zh-CN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伯</a:t>
            </a:r>
            <a:r>
              <a:rPr lang="zh-CN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大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尼</a:t>
            </a:r>
            <a:endParaRPr lang="en-US" altLang="zh-CN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橄欖山</a:t>
            </a:r>
            <a:endParaRPr lang="en-US" altLang="zh-CN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耶路撒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冷</a:t>
            </a:r>
            <a:endParaRPr lang="en-US" altLang="zh-CN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伯大尼</a:t>
            </a:r>
            <a:endParaRPr lang="en-US" altLang="zh-CN" sz="28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 </a:t>
            </a:r>
            <a:r>
              <a:rPr lang="zh-CN" altLang="en-US" sz="2800" b="1" dirty="0">
                <a:solidFill>
                  <a:srgbClr val="00B0F0"/>
                </a:solidFill>
                <a:sym typeface="Wingdings" panose="05000000000000000000" pitchFamily="2" charset="2"/>
              </a:rPr>
              <a:t>禮拜一</a:t>
            </a:r>
            <a:endParaRPr lang="en-US" altLang="zh-CN" sz="2800" b="1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耶路撒冷</a:t>
            </a:r>
            <a:endParaRPr lang="en-US" altLang="zh-CN" sz="2800" b="1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橄欖山</a:t>
            </a:r>
            <a:endParaRPr lang="en-US" altLang="zh-CN" sz="2800" b="1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r>
              <a:rPr lang="zh-CN" altLang="en-US" sz="2800" b="1" dirty="0">
                <a:solidFill>
                  <a:srgbClr val="00B050"/>
                </a:solidFill>
                <a:sym typeface="Wingdings" panose="05000000000000000000" pitchFamily="2" charset="2"/>
              </a:rPr>
              <a:t>禮拜二</a:t>
            </a:r>
            <a:endParaRPr lang="en-US" altLang="zh-CN" sz="28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00B050"/>
                </a:solidFill>
                <a:sym typeface="Wingdings" panose="05000000000000000000" pitchFamily="2" charset="2"/>
              </a:rPr>
              <a:t>耶路撒冷</a:t>
            </a:r>
            <a:endParaRPr lang="en-US" altLang="zh-CN" sz="28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橄欖山</a:t>
            </a:r>
            <a:endParaRPr lang="en-US" altLang="zh-CN" sz="2800" b="1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zh-CN" altLang="en-US" sz="2800" b="1" dirty="0">
                <a:solidFill>
                  <a:srgbClr val="FFFF00"/>
                </a:solidFill>
                <a:sym typeface="Wingdings" panose="05000000000000000000" pitchFamily="2" charset="2"/>
              </a:rPr>
              <a:t>禮</a:t>
            </a:r>
            <a:r>
              <a:rPr lang="zh-CN" altLang="en-US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拜三</a:t>
            </a:r>
            <a:r>
              <a:rPr lang="en-US" altLang="zh-CN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(</a:t>
            </a:r>
            <a:r>
              <a:rPr lang="zh-CN" altLang="en-US" sz="2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無）</a:t>
            </a:r>
            <a:endParaRPr lang="en-US" altLang="zh-CN" sz="2800" b="1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r>
              <a:rPr lang="zh-CN" altLang="en-US" sz="2800" b="1" dirty="0">
                <a:solidFill>
                  <a:srgbClr val="A8088A"/>
                </a:solidFill>
                <a:sym typeface="Wingdings" panose="05000000000000000000" pitchFamily="2" charset="2"/>
              </a:rPr>
              <a:t>禮拜四</a:t>
            </a:r>
            <a:endParaRPr lang="en-US" altLang="zh-CN" sz="2800" b="1" dirty="0">
              <a:solidFill>
                <a:srgbClr val="A8088A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rgbClr val="A8088A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A8088A"/>
                </a:solidFill>
                <a:sym typeface="Wingdings" panose="05000000000000000000" pitchFamily="2" charset="2"/>
              </a:rPr>
              <a:t>耶路撒</a:t>
            </a:r>
            <a:r>
              <a:rPr lang="zh-CN" altLang="en-US" sz="2800" b="1" dirty="0" smtClean="0">
                <a:solidFill>
                  <a:srgbClr val="A8088A"/>
                </a:solidFill>
                <a:sym typeface="Wingdings" panose="05000000000000000000" pitchFamily="2" charset="2"/>
              </a:rPr>
              <a:t>冷</a:t>
            </a:r>
            <a:r>
              <a:rPr lang="en-US" altLang="zh-CN" sz="2800" b="1" dirty="0" smtClean="0">
                <a:solidFill>
                  <a:srgbClr val="A8088A"/>
                </a:solidFill>
                <a:sym typeface="Wingdings" panose="05000000000000000000" pitchFamily="2" charset="2"/>
              </a:rPr>
              <a:t>(</a:t>
            </a:r>
            <a:r>
              <a:rPr lang="zh-CN" altLang="en-US" sz="2800" b="1" dirty="0" smtClean="0">
                <a:solidFill>
                  <a:srgbClr val="A8088A"/>
                </a:solidFill>
                <a:sym typeface="Wingdings" panose="05000000000000000000" pitchFamily="2" charset="2"/>
              </a:rPr>
              <a:t>馬可樓</a:t>
            </a:r>
            <a:r>
              <a:rPr lang="en-US" altLang="zh-CN" sz="2800" b="1" dirty="0" smtClean="0">
                <a:solidFill>
                  <a:srgbClr val="A8088A"/>
                </a:solidFill>
                <a:sym typeface="Wingdings" panose="05000000000000000000" pitchFamily="2" charset="2"/>
              </a:rPr>
              <a:t>)</a:t>
            </a:r>
            <a:endParaRPr lang="en-US" altLang="zh-CN" sz="2800" b="1" dirty="0">
              <a:solidFill>
                <a:srgbClr val="A8088A"/>
              </a:solidFill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078" y="21674"/>
            <a:ext cx="4893798" cy="6695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753" y="734737"/>
            <a:ext cx="1076325" cy="5410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9617093" y="3224394"/>
            <a:ext cx="895002" cy="8211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820726" y="3186997"/>
            <a:ext cx="796367" cy="74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8285018" y="3186997"/>
            <a:ext cx="535708" cy="373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423564" y="3261791"/>
            <a:ext cx="2022764" cy="8211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9356434" y="3382766"/>
            <a:ext cx="1089895" cy="39952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285019" y="3103420"/>
            <a:ext cx="1071415" cy="2662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285018" y="3103418"/>
            <a:ext cx="1547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434946" y="3186997"/>
            <a:ext cx="466435" cy="18266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174182" y="3186997"/>
            <a:ext cx="1182252" cy="2528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8174182" y="2946400"/>
            <a:ext cx="1658436" cy="15701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7829550" y="2946400"/>
            <a:ext cx="1933287" cy="7493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305675" y="2781301"/>
            <a:ext cx="909562" cy="1301622"/>
          </a:xfrm>
          <a:prstGeom prst="ellipse">
            <a:avLst/>
          </a:prstGeom>
          <a:solidFill>
            <a:srgbClr val="A8088A">
              <a:alpha val="13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867525" y="3695700"/>
            <a:ext cx="962025" cy="85725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2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3" y="-48277"/>
            <a:ext cx="86212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三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基督的受難與代死</a:t>
            </a:r>
            <a:r>
              <a:rPr lang="zh-TW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TW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 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順服</a:t>
            </a:r>
            <a:r>
              <a:rPr lang="zh-TW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道</a:t>
            </a:r>
            <a:r>
              <a:rPr lang="zh-TW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93" y="659609"/>
            <a:ext cx="12570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</a:rPr>
              <a:t>  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37" y="760843"/>
            <a:ext cx="12192000" cy="32609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3" y="4123011"/>
            <a:ext cx="125709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1. </a:t>
            </a:r>
            <a:r>
              <a:rPr lang="zh-CN" altLang="en-US" sz="4000" dirty="0" smtClean="0">
                <a:solidFill>
                  <a:schemeClr val="bg1"/>
                </a:solidFill>
              </a:rPr>
              <a:t>注意耶穌的痛苦的感覺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en-US" altLang="zh-CN" sz="4000" dirty="0" smtClean="0">
                <a:solidFill>
                  <a:schemeClr val="bg1"/>
                </a:solidFill>
              </a:rPr>
              <a:t>2. </a:t>
            </a:r>
            <a:r>
              <a:rPr lang="zh-CN" altLang="en-US" sz="4000" dirty="0" smtClean="0">
                <a:solidFill>
                  <a:schemeClr val="bg1"/>
                </a:solidFill>
              </a:rPr>
              <a:t>注意門徒的反應</a:t>
            </a:r>
            <a:endParaRPr lang="en-US" altLang="zh-CN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3" y="-48277"/>
            <a:ext cx="9762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基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督的受難與代死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TW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 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順服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的道路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1)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702" y="5392879"/>
            <a:ext cx="125709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1. </a:t>
            </a:r>
            <a:r>
              <a:rPr lang="zh-CN" altLang="en-US" sz="4000" dirty="0" smtClean="0">
                <a:solidFill>
                  <a:schemeClr val="bg1"/>
                </a:solidFill>
              </a:rPr>
              <a:t>三次猶太人內部的宗教審判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en-US" altLang="zh-CN" sz="4000" dirty="0" smtClean="0">
                <a:solidFill>
                  <a:schemeClr val="bg1"/>
                </a:solidFill>
              </a:rPr>
              <a:t>2.  </a:t>
            </a:r>
            <a:r>
              <a:rPr lang="zh-CN" altLang="en-US" sz="4000" dirty="0" smtClean="0">
                <a:solidFill>
                  <a:schemeClr val="bg1"/>
                </a:solidFill>
              </a:rPr>
              <a:t>彼得三次不認主，認識人的軟弱，認識主的悲憫</a:t>
            </a:r>
            <a:endParaRPr lang="en-US" altLang="zh-CN" sz="4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3" y="659609"/>
            <a:ext cx="12192000" cy="473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3" y="-48277"/>
            <a:ext cx="99052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基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督的受難與代死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TW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 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順服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的道</a:t>
            </a:r>
            <a:r>
              <a:rPr lang="zh-TW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 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2)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1414"/>
            <a:ext cx="12192000" cy="52551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093" y="6056586"/>
            <a:ext cx="12570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1. </a:t>
            </a:r>
            <a:r>
              <a:rPr lang="zh-CN" altLang="en-US" sz="4000" dirty="0" smtClean="0">
                <a:solidFill>
                  <a:schemeClr val="bg1"/>
                </a:solidFill>
              </a:rPr>
              <a:t>三次外邦政府的政治審判</a:t>
            </a:r>
            <a:endParaRPr lang="en-US" altLang="zh-CN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3" y="-48277"/>
            <a:ext cx="99052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基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督的受難與代死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TW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 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順服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的道</a:t>
            </a:r>
            <a:r>
              <a:rPr lang="zh-TW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路 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3)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9609"/>
            <a:ext cx="12192000" cy="31567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057" y="3995593"/>
            <a:ext cx="12570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1. </a:t>
            </a:r>
            <a:r>
              <a:rPr lang="zh-CN" altLang="en-US" sz="4000" dirty="0" smtClean="0">
                <a:solidFill>
                  <a:schemeClr val="bg1"/>
                </a:solidFill>
              </a:rPr>
              <a:t>替主背十字架的古利奈人西門</a:t>
            </a:r>
            <a:endParaRPr lang="en-US" altLang="zh-CN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73" y="659609"/>
            <a:ext cx="10872062" cy="4525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093" y="-48277"/>
            <a:ext cx="99052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基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督的受難與代死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TW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 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順服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的道路 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4)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73" y="5185437"/>
            <a:ext cx="10872062" cy="15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3" y="-48277"/>
            <a:ext cx="9762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基督的受難與代死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TW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 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順服</a:t>
            </a:r>
            <a:r>
              <a:rPr lang="zh-TW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的道路 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續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5)</a:t>
            </a:r>
            <a:r>
              <a:rPr lang="en-US" altLang="zh-TW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93" y="659609"/>
            <a:ext cx="9850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</a:rPr>
              <a:t>十架七言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en-US" altLang="zh-CN" sz="4000" dirty="0" smtClean="0">
                <a:solidFill>
                  <a:schemeClr val="bg1"/>
                </a:solidFill>
              </a:rPr>
              <a:t>2. </a:t>
            </a:r>
            <a:r>
              <a:rPr lang="zh-CN" altLang="en-US" sz="4000" dirty="0" smtClean="0">
                <a:solidFill>
                  <a:schemeClr val="bg1"/>
                </a:solidFill>
              </a:rPr>
              <a:t>耶穌的罪名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en-US" altLang="zh-CN" sz="4000" dirty="0" smtClean="0">
                <a:solidFill>
                  <a:schemeClr val="bg1"/>
                </a:solidFill>
              </a:rPr>
              <a:t>3. </a:t>
            </a:r>
            <a:r>
              <a:rPr lang="zh-CN" altLang="en-US" sz="4000" dirty="0" smtClean="0">
                <a:solidFill>
                  <a:schemeClr val="bg1"/>
                </a:solidFill>
              </a:rPr>
              <a:t>“三日三夜在地裏頭”的難題</a:t>
            </a:r>
            <a:endParaRPr lang="en-US" altLang="zh-CN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19019</TotalTime>
  <Words>544</Words>
  <Application>Microsoft Office PowerPoint</Application>
  <PresentationFormat>Widescreen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Microsoft YaHei</vt:lpstr>
      <vt:lpstr>新細明體</vt:lpstr>
      <vt:lpstr>宋体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Mike Lu</cp:lastModifiedBy>
  <cp:revision>225</cp:revision>
  <dcterms:created xsi:type="dcterms:W3CDTF">2014-12-30T18:22:34Z</dcterms:created>
  <dcterms:modified xsi:type="dcterms:W3CDTF">2017-11-05T19:22:18Z</dcterms:modified>
</cp:coreProperties>
</file>