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64" r:id="rId4"/>
    <p:sldId id="258" r:id="rId5"/>
    <p:sldId id="260" r:id="rId6"/>
    <p:sldId id="266" r:id="rId7"/>
    <p:sldId id="270" r:id="rId8"/>
    <p:sldId id="267" r:id="rId9"/>
    <p:sldId id="263" r:id="rId10"/>
    <p:sldId id="271" r:id="rId11"/>
    <p:sldId id="268" r:id="rId12"/>
    <p:sldId id="261"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EAB4C0-5DC5-471C-9556-A326E8633A5F}" type="datetimeFigureOut">
              <a:rPr lang="en-US" smtClean="0"/>
              <a:t>11/29/2020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21A4D4-11F6-4FD5-83F9-4884E20AD32B}" type="slidenum">
              <a:rPr lang="en-US" smtClean="0"/>
              <a:t>‹#›</a:t>
            </a:fld>
            <a:endParaRPr lang="en-US"/>
          </a:p>
        </p:txBody>
      </p:sp>
    </p:spTree>
    <p:extLst>
      <p:ext uri="{BB962C8B-B14F-4D97-AF65-F5344CB8AC3E}">
        <p14:creationId xmlns:p14="http://schemas.microsoft.com/office/powerpoint/2010/main" val="2776918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513E71-36E0-42C2-924E-3D75C9FB794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101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1161993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1978026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3364452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246920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5633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91566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2559368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699806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558684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49878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716853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14118371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956659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503811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679492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307650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63983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721705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266122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80461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2341148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2799436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200295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4239459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107634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134052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5130A3-7B5D-4D88-995F-622862F1C956}" type="datetimeFigureOut">
              <a:rPr lang="en-US" smtClean="0"/>
              <a:t>11/29/2020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5953F2C-7A25-4853-8F60-87B3D247AEC9}" type="slidenum">
              <a:rPr lang="en-US" smtClean="0"/>
              <a:t>‹#›</a:t>
            </a:fld>
            <a:endParaRPr lang="en-US" dirty="0"/>
          </a:p>
        </p:txBody>
      </p:sp>
    </p:spTree>
    <p:extLst>
      <p:ext uri="{BB962C8B-B14F-4D97-AF65-F5344CB8AC3E}">
        <p14:creationId xmlns:p14="http://schemas.microsoft.com/office/powerpoint/2010/main" val="1555171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130A3-7B5D-4D88-995F-622862F1C956}" type="datetimeFigureOut">
              <a:rPr lang="en-US" smtClean="0"/>
              <a:t>11/29/2020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953F2C-7A25-4853-8F60-87B3D247AEC9}" type="slidenum">
              <a:rPr lang="en-US" smtClean="0"/>
              <a:t>‹#›</a:t>
            </a:fld>
            <a:endParaRPr lang="en-US" dirty="0"/>
          </a:p>
        </p:txBody>
      </p:sp>
    </p:spTree>
    <p:extLst>
      <p:ext uri="{BB962C8B-B14F-4D97-AF65-F5344CB8AC3E}">
        <p14:creationId xmlns:p14="http://schemas.microsoft.com/office/powerpoint/2010/main" val="2265746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34429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FFFF00"/>
                </a:solidFill>
                <a:effectLst>
                  <a:outerShdw blurRad="38100" dist="38100" dir="2700000" algn="tl">
                    <a:srgbClr val="000000">
                      <a:alpha val="43137"/>
                    </a:srgbClr>
                  </a:outerShdw>
                </a:effectLst>
              </a:rPr>
              <a:t>The Unique Language</a:t>
            </a:r>
          </a:p>
        </p:txBody>
      </p:sp>
      <p:sp>
        <p:nvSpPr>
          <p:cNvPr id="3" name="Subtitle 2"/>
          <p:cNvSpPr>
            <a:spLocks noGrp="1"/>
          </p:cNvSpPr>
          <p:nvPr>
            <p:ph type="subTitle" idx="1"/>
          </p:nvPr>
        </p:nvSpPr>
        <p:spPr/>
        <p:txBody>
          <a:bodyPr/>
          <a:lstStyle/>
          <a:p>
            <a:r>
              <a:rPr lang="en-US" b="1" dirty="0">
                <a:solidFill>
                  <a:srgbClr val="FF0000"/>
                </a:solidFill>
                <a:effectLst>
                  <a:outerShdw blurRad="38100" dist="38100" dir="2700000" algn="tl">
                    <a:srgbClr val="000000">
                      <a:alpha val="43137"/>
                    </a:srgbClr>
                  </a:outerShdw>
                </a:effectLst>
              </a:rPr>
              <a:t>Language of the future</a:t>
            </a:r>
          </a:p>
          <a:p>
            <a:r>
              <a:rPr lang="zh-CN" altLang="en-US" sz="1800" b="1" dirty="0">
                <a:solidFill>
                  <a:srgbClr val="00B050"/>
                </a:solidFill>
                <a:effectLst>
                  <a:outerShdw blurRad="38100" dist="38100" dir="2700000" algn="tl">
                    <a:srgbClr val="000000">
                      <a:alpha val="43137"/>
                    </a:srgbClr>
                  </a:outerShdw>
                </a:effectLst>
              </a:rPr>
              <a:t>（</a:t>
            </a:r>
            <a:r>
              <a:rPr lang="en-US" altLang="zh-CN" sz="1800" b="1" dirty="0">
                <a:solidFill>
                  <a:srgbClr val="00B050"/>
                </a:solidFill>
                <a:effectLst>
                  <a:outerShdw blurRad="38100" dist="38100" dir="2700000" algn="tl">
                    <a:srgbClr val="000000">
                      <a:alpha val="43137"/>
                    </a:srgbClr>
                  </a:outerShdw>
                </a:effectLst>
              </a:rPr>
              <a:t>3/8/2017</a:t>
            </a:r>
            <a:r>
              <a:rPr lang="zh-CN" altLang="en-US" sz="1800" b="1" dirty="0">
                <a:solidFill>
                  <a:srgbClr val="00B050"/>
                </a:solidFill>
                <a:effectLst>
                  <a:outerShdw blurRad="38100" dist="38100" dir="2700000" algn="tl">
                    <a:srgbClr val="000000">
                      <a:alpha val="43137"/>
                    </a:srgbClr>
                  </a:outerShdw>
                </a:effectLst>
              </a:rPr>
              <a:t>）</a:t>
            </a:r>
            <a:endParaRPr lang="en-US" sz="1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0322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1236" y="452761"/>
            <a:ext cx="10608814" cy="5632311"/>
          </a:xfrm>
          <a:prstGeom prst="rect">
            <a:avLst/>
          </a:prstGeom>
          <a:noFill/>
        </p:spPr>
        <p:txBody>
          <a:bodyPr wrap="square" rtlCol="0">
            <a:spAutoFit/>
          </a:bodyPr>
          <a:lstStyle/>
          <a:p>
            <a:pPr algn="ctr"/>
            <a:r>
              <a:rPr lang="en-US" sz="2400" b="1" dirty="0">
                <a:solidFill>
                  <a:srgbClr val="00B050"/>
                </a:solidFill>
                <a:effectLst>
                  <a:outerShdw blurRad="38100" dist="38100" dir="2700000" algn="tl">
                    <a:srgbClr val="000000">
                      <a:alpha val="43137"/>
                    </a:srgbClr>
                  </a:outerShdw>
                </a:effectLst>
              </a:rPr>
              <a:t>Zephaniah 3:9 mentioning that special language of the future, and here it is in 3:8, </a:t>
            </a:r>
          </a:p>
          <a:p>
            <a:pPr algn="ctr"/>
            <a:r>
              <a:rPr lang="en-US" sz="2400" b="1" dirty="0">
                <a:solidFill>
                  <a:srgbClr val="00B050"/>
                </a:solidFill>
                <a:effectLst>
                  <a:outerShdw blurRad="38100" dist="38100" dir="2700000" algn="tl">
                    <a:srgbClr val="000000">
                      <a:alpha val="43137"/>
                    </a:srgbClr>
                  </a:outerShdw>
                </a:effectLst>
              </a:rPr>
              <a:t>one single verse right </a:t>
            </a:r>
            <a:r>
              <a:rPr lang="en-US" altLang="zh-CN" sz="2400" b="1" dirty="0">
                <a:solidFill>
                  <a:srgbClr val="00B050"/>
                </a:solidFill>
                <a:effectLst>
                  <a:outerShdw blurRad="38100" dist="38100" dir="2700000" algn="tl">
                    <a:srgbClr val="000000">
                      <a:alpha val="43137"/>
                    </a:srgbClr>
                  </a:outerShdw>
                </a:effectLst>
              </a:rPr>
              <a:t>before and </a:t>
            </a:r>
            <a:r>
              <a:rPr lang="en-US" sz="2400" b="1" dirty="0">
                <a:solidFill>
                  <a:srgbClr val="00B050"/>
                </a:solidFill>
                <a:effectLst>
                  <a:outerShdw blurRad="38100" dist="38100" dir="2700000" algn="tl">
                    <a:srgbClr val="000000">
                      <a:alpha val="43137"/>
                    </a:srgbClr>
                  </a:outerShdw>
                </a:effectLst>
              </a:rPr>
              <a:t>next to it, we have all the 22 Hebrew alphabets </a:t>
            </a:r>
          </a:p>
          <a:p>
            <a:pPr algn="ctr"/>
            <a:r>
              <a:rPr lang="en-US" sz="2400" b="1" dirty="0">
                <a:solidFill>
                  <a:srgbClr val="00B050"/>
                </a:solidFill>
                <a:effectLst>
                  <a:outerShdw blurRad="38100" dist="38100" dir="2700000" algn="tl">
                    <a:srgbClr val="000000">
                      <a:alpha val="43137"/>
                    </a:srgbClr>
                  </a:outerShdw>
                </a:effectLst>
              </a:rPr>
              <a:t>and the 5 final forms of the 5 letters when being used at the end of a word. </a:t>
            </a:r>
          </a:p>
          <a:p>
            <a:pPr algn="ctr"/>
            <a:r>
              <a:rPr lang="en-US" sz="2400" b="1" dirty="0">
                <a:solidFill>
                  <a:srgbClr val="00B050"/>
                </a:solidFill>
                <a:effectLst>
                  <a:outerShdw blurRad="38100" dist="38100" dir="2700000" algn="tl">
                    <a:srgbClr val="000000">
                      <a:alpha val="43137"/>
                    </a:srgbClr>
                  </a:outerShdw>
                </a:effectLst>
              </a:rPr>
              <a:t>Is this an accident or a special design?  In the last slide, we color coded </a:t>
            </a:r>
          </a:p>
          <a:p>
            <a:pPr algn="ctr"/>
            <a:r>
              <a:rPr lang="en-US" sz="2400" b="1" dirty="0">
                <a:solidFill>
                  <a:srgbClr val="00B050"/>
                </a:solidFill>
                <a:effectLst>
                  <a:outerShdw blurRad="38100" dist="38100" dir="2700000" algn="tl">
                    <a:srgbClr val="000000">
                      <a:alpha val="43137"/>
                    </a:srgbClr>
                  </a:outerShdw>
                </a:effectLst>
              </a:rPr>
              <a:t>all the </a:t>
            </a:r>
            <a:r>
              <a:rPr lang="en-US" altLang="zh-CN" sz="2400" b="1" dirty="0">
                <a:solidFill>
                  <a:srgbClr val="00B050"/>
                </a:solidFill>
                <a:effectLst>
                  <a:outerShdw blurRad="38100" dist="38100" dir="2700000" algn="tl">
                    <a:srgbClr val="000000">
                      <a:alpha val="43137"/>
                    </a:srgbClr>
                  </a:outerShdw>
                </a:effectLst>
              </a:rPr>
              <a:t>27 </a:t>
            </a:r>
            <a:r>
              <a:rPr lang="en-US" sz="2400" b="1" dirty="0">
                <a:solidFill>
                  <a:srgbClr val="00B050"/>
                </a:solidFill>
                <a:effectLst>
                  <a:outerShdw blurRad="38100" dist="38100" dir="2700000" algn="tl">
                    <a:srgbClr val="000000">
                      <a:alpha val="43137"/>
                    </a:srgbClr>
                  </a:outerShdw>
                </a:effectLst>
              </a:rPr>
              <a:t>letters in this special verse and put the </a:t>
            </a:r>
            <a:r>
              <a:rPr lang="en-US" altLang="zh-CN" sz="2400" b="1" dirty="0">
                <a:solidFill>
                  <a:srgbClr val="00B050"/>
                </a:solidFill>
                <a:effectLst>
                  <a:outerShdw blurRad="38100" dist="38100" dir="2700000" algn="tl">
                    <a:srgbClr val="000000">
                      <a:alpha val="43137"/>
                    </a:srgbClr>
                  </a:outerShdw>
                </a:effectLst>
              </a:rPr>
              <a:t>Hebrew </a:t>
            </a:r>
            <a:r>
              <a:rPr lang="en-US" sz="2400" b="1" dirty="0">
                <a:solidFill>
                  <a:srgbClr val="00B050"/>
                </a:solidFill>
                <a:effectLst>
                  <a:outerShdw blurRad="38100" dist="38100" dir="2700000" algn="tl">
                    <a:srgbClr val="000000">
                      <a:alpha val="43137"/>
                    </a:srgbClr>
                  </a:outerShdw>
                </a:effectLst>
              </a:rPr>
              <a:t>alphabet table on the side </a:t>
            </a:r>
          </a:p>
          <a:p>
            <a:pPr algn="ctr"/>
            <a:r>
              <a:rPr lang="en-US" altLang="zh-CN" sz="2400" b="1" dirty="0">
                <a:solidFill>
                  <a:srgbClr val="00B050"/>
                </a:solidFill>
                <a:effectLst>
                  <a:outerShdw blurRad="38100" dist="38100" dir="2700000" algn="tl">
                    <a:srgbClr val="000000">
                      <a:alpha val="43137"/>
                    </a:srgbClr>
                  </a:outerShdw>
                </a:effectLst>
              </a:rPr>
              <a:t>with</a:t>
            </a:r>
            <a:r>
              <a:rPr lang="zh-CN" altLang="en-US" sz="2400" b="1" dirty="0">
                <a:solidFill>
                  <a:srgbClr val="00B050"/>
                </a:solidFill>
                <a:effectLst>
                  <a:outerShdw blurRad="38100" dist="38100" dir="2700000" algn="tl">
                    <a:srgbClr val="000000">
                      <a:alpha val="43137"/>
                    </a:srgbClr>
                  </a:outerShdw>
                </a:effectLst>
              </a:rPr>
              <a:t> </a:t>
            </a:r>
            <a:r>
              <a:rPr lang="en-US" altLang="zh-CN" sz="2400" b="1" dirty="0">
                <a:solidFill>
                  <a:srgbClr val="00B050"/>
                </a:solidFill>
                <a:effectLst>
                  <a:outerShdw blurRad="38100" dist="38100" dir="2700000" algn="tl">
                    <a:srgbClr val="000000">
                      <a:alpha val="43137"/>
                    </a:srgbClr>
                  </a:outerShdw>
                </a:effectLst>
              </a:rPr>
              <a:t>the same color</a:t>
            </a:r>
            <a:r>
              <a:rPr lang="en-US" sz="2400" b="1" dirty="0">
                <a:solidFill>
                  <a:srgbClr val="00B050"/>
                </a:solidFill>
                <a:effectLst>
                  <a:outerShdw blurRad="38100" dist="38100" dir="2700000" algn="tl">
                    <a:srgbClr val="000000">
                      <a:alpha val="43137"/>
                    </a:srgbClr>
                  </a:outerShdw>
                </a:effectLst>
              </a:rPr>
              <a:t> for you to compare and check for yourself. </a:t>
            </a:r>
          </a:p>
          <a:p>
            <a:pPr algn="ctr"/>
            <a:r>
              <a:rPr lang="en-US" sz="2400" b="1" dirty="0">
                <a:solidFill>
                  <a:srgbClr val="00B050"/>
                </a:solidFill>
                <a:effectLst>
                  <a:outerShdw blurRad="38100" dist="38100" dir="2700000" algn="tl">
                    <a:srgbClr val="000000">
                      <a:alpha val="43137"/>
                    </a:srgbClr>
                  </a:outerShdw>
                </a:effectLst>
              </a:rPr>
              <a:t>Hope you too find this truly amazing!</a:t>
            </a:r>
          </a:p>
          <a:p>
            <a:pPr algn="ctr"/>
            <a:endParaRPr lang="en-US" sz="2400" b="1" dirty="0">
              <a:solidFill>
                <a:srgbClr val="00B050"/>
              </a:solidFill>
              <a:effectLst>
                <a:outerShdw blurRad="38100" dist="38100" dir="2700000" algn="tl">
                  <a:srgbClr val="000000">
                    <a:alpha val="43137"/>
                  </a:srgbClr>
                </a:outerShdw>
              </a:effectLst>
            </a:endParaRPr>
          </a:p>
          <a:p>
            <a:pPr algn="ct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西番亞</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3</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9</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講到將來一個特別的語言，前面緊接著的那節</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西番亞</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3</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8</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endPar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僅短短一節經文，不僅包含希伯來文</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22</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個字母，</a:t>
            </a:r>
            <a:endPar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而且也包含了其中五個字母詞尾時的變形。</a:t>
            </a:r>
            <a:endPar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這是湊巧還是特別設計？上張幻燈片中我們給</a:t>
            </a:r>
            <a:r>
              <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27</a:t>
            </a: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個染色，</a:t>
            </a:r>
            <a:endPar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並把同樣染色的希伯來字母表放在旁邊讓你對比查證。</a:t>
            </a:r>
            <a:endParaRPr lang="en-US" altLang="zh-CN"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zh-CN" altLang="en-US" sz="2400" b="1" dirty="0">
                <a:solidFill>
                  <a:srgbClr val="C0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希望你有同樣的震撼！</a:t>
            </a:r>
            <a:endParaRPr lang="en-US" sz="2400" dirty="0">
              <a:solidFill>
                <a:srgbClr val="C00000"/>
              </a:solidFill>
            </a:endParaRPr>
          </a:p>
        </p:txBody>
      </p:sp>
    </p:spTree>
    <p:extLst>
      <p:ext uri="{BB962C8B-B14F-4D97-AF65-F5344CB8AC3E}">
        <p14:creationId xmlns:p14="http://schemas.microsoft.com/office/powerpoint/2010/main" val="898527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3091" y="1866121"/>
            <a:ext cx="10515600" cy="1325563"/>
          </a:xfrm>
        </p:spPr>
        <p:txBody>
          <a:bodyPr/>
          <a:lstStyle/>
          <a:p>
            <a:pPr algn="ct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西番亞</a:t>
            </a:r>
            <a:r>
              <a:rPr lang="zh-CN" altLang="en-US" b="1" dirty="0">
                <a:effectLst>
                  <a:outerShdw blurRad="38100" dist="38100" dir="2700000" algn="tl">
                    <a:srgbClr val="000000">
                      <a:alpha val="43137"/>
                    </a:srgbClr>
                  </a:outerShdw>
                </a:effectLst>
              </a:rPr>
              <a:t> </a:t>
            </a:r>
            <a:r>
              <a:rPr lang="en-US" altLang="zh-CN" b="1" dirty="0">
                <a:effectLst>
                  <a:outerShdw blurRad="38100" dist="38100" dir="2700000" algn="tl">
                    <a:srgbClr val="000000">
                      <a:alpha val="43137"/>
                    </a:srgbClr>
                  </a:outerShdw>
                </a:effectLst>
              </a:rPr>
              <a:t>= Zephaniah = </a:t>
            </a:r>
            <a:r>
              <a:rPr lang="he-IL" altLang="zh-CN" b="1" dirty="0">
                <a:effectLst>
                  <a:outerShdw blurRad="38100" dist="38100" dir="2700000" algn="tl">
                    <a:srgbClr val="000000">
                      <a:alpha val="43137"/>
                    </a:srgbClr>
                  </a:outerShdw>
                </a:effectLst>
              </a:rPr>
              <a:t>צפניה</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199" y="3015430"/>
            <a:ext cx="10515600" cy="3385370"/>
          </a:xfrm>
        </p:spPr>
        <p:txBody>
          <a:bodyPr>
            <a:normAutofit/>
          </a:bodyPr>
          <a:lstStyle/>
          <a:p>
            <a:pPr marL="0" indent="0">
              <a:buNone/>
            </a:pPr>
            <a:r>
              <a:rPr lang="zh-CN" altLang="en-US" sz="3600" b="1" dirty="0">
                <a:solidFill>
                  <a:schemeClr val="accent2"/>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名字的意思是</a:t>
            </a:r>
            <a:r>
              <a:rPr lang="en-US" altLang="zh-CN" sz="3600" b="1" dirty="0">
                <a:solidFill>
                  <a:schemeClr val="accent2"/>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(The meaning of the name is)</a:t>
            </a:r>
            <a:r>
              <a:rPr lang="zh-CN" altLang="en-US" sz="3600" b="1" dirty="0">
                <a:solidFill>
                  <a:schemeClr val="accent2"/>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endParaRPr lang="en-US" altLang="zh-CN" sz="3600" b="1" dirty="0">
              <a:solidFill>
                <a:schemeClr val="accent2"/>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lvl="1"/>
            <a:r>
              <a:rPr lang="en-US" sz="3200" b="1" dirty="0">
                <a:solidFill>
                  <a:srgbClr val="00B050"/>
                </a:solidFill>
                <a:effectLst>
                  <a:outerShdw blurRad="38100" dist="38100" dir="2700000" algn="tl">
                    <a:srgbClr val="000000">
                      <a:alpha val="43137"/>
                    </a:srgbClr>
                  </a:outerShdw>
                </a:effectLst>
              </a:rPr>
              <a:t>Hidden by God </a:t>
            </a:r>
            <a:r>
              <a:rPr lang="zh-CN" altLang="en-US" sz="3200" b="1" dirty="0">
                <a:solidFill>
                  <a:srgbClr val="00B05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上帝所隱藏的</a:t>
            </a:r>
            <a:endParaRPr lang="en-US" altLang="zh-CN" sz="3200" b="1" dirty="0">
              <a:solidFill>
                <a:srgbClr val="00B05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endParaRPr 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p:txBody>
      </p:sp>
      <p:sp>
        <p:nvSpPr>
          <p:cNvPr id="4" name="TextBox 3"/>
          <p:cNvSpPr txBox="1"/>
          <p:nvPr/>
        </p:nvSpPr>
        <p:spPr>
          <a:xfrm>
            <a:off x="1805402" y="4582783"/>
            <a:ext cx="8581195" cy="1938992"/>
          </a:xfrm>
          <a:prstGeom prst="rect">
            <a:avLst/>
          </a:prstGeom>
          <a:noFill/>
        </p:spPr>
        <p:txBody>
          <a:bodyPr wrap="none" rtlCol="0">
            <a:spAutoFit/>
          </a:bodyPr>
          <a:lstStyle/>
          <a:p>
            <a:pPr algn="ctr"/>
            <a:r>
              <a:rPr lang="zh-CN" altLang="en-US"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新學一種語言最難也是最基本的應當是字母。</a:t>
            </a:r>
            <a:endParaRPr lang="en-US" altLang="zh-CN"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zh-CN" altLang="en-US"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希伯來文字母：學好 西番亞</a:t>
            </a:r>
            <a:r>
              <a:rPr lang="en-US" altLang="zh-CN"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3</a:t>
            </a:r>
            <a:r>
              <a:rPr lang="zh-CN" altLang="en-US"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CN"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8</a:t>
            </a:r>
            <a:r>
              <a:rPr lang="zh-CN" altLang="en-US"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CN"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 </a:t>
            </a:r>
            <a:r>
              <a:rPr lang="zh-CN" altLang="en-US"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足矣！</a:t>
            </a:r>
            <a:endParaRPr lang="en-US" altLang="zh-CN" sz="24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en-US" sz="2400"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The most difficult part in learning a new language is </a:t>
            </a:r>
          </a:p>
          <a:p>
            <a:pPr algn="ctr"/>
            <a:r>
              <a:rPr lang="en-US" altLang="zh-CN" sz="2400"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a:t>
            </a:r>
            <a:r>
              <a:rPr lang="en-US" sz="2400"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cquiring the alphabets. But for Hebrew alphabets, </a:t>
            </a:r>
          </a:p>
          <a:p>
            <a:pPr algn="ctr"/>
            <a:r>
              <a:rPr lang="en-US" sz="2400"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get well with Zephaniah 3:8 the single verse, enough! </a:t>
            </a:r>
          </a:p>
        </p:txBody>
      </p:sp>
      <p:sp>
        <p:nvSpPr>
          <p:cNvPr id="5" name="TextBox 4"/>
          <p:cNvSpPr txBox="1"/>
          <p:nvPr/>
        </p:nvSpPr>
        <p:spPr>
          <a:xfrm>
            <a:off x="2427371" y="530855"/>
            <a:ext cx="7337265" cy="1200329"/>
          </a:xfrm>
          <a:prstGeom prst="rect">
            <a:avLst/>
          </a:prstGeom>
          <a:noFill/>
        </p:spPr>
        <p:txBody>
          <a:bodyPr wrap="none" rtlCol="0">
            <a:spAutoFit/>
          </a:bodyPr>
          <a:lstStyle/>
          <a:p>
            <a:pPr algn="ctr"/>
            <a:r>
              <a:rPr lang="zh-CN" altLang="en-US"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西番亞</a:t>
            </a:r>
            <a:r>
              <a:rPr lang="en-US" altLang="zh-CN"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3</a:t>
            </a:r>
            <a:r>
              <a:rPr lang="zh-CN" altLang="en-US"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CN"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8 </a:t>
            </a:r>
            <a:r>
              <a:rPr lang="zh-CN" altLang="en-US"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可能是唯一一節有此特徵的經節</a:t>
            </a:r>
            <a:endParaRPr lang="en-US" altLang="zh-CN"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r>
              <a:rPr lang="en-US"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Zephaniah 3:8 might be the only special verse </a:t>
            </a:r>
          </a:p>
          <a:p>
            <a:pPr algn="ctr"/>
            <a:r>
              <a:rPr lang="en-US" sz="2400" b="1" dirty="0">
                <a:solidFill>
                  <a:srgbClr val="7030A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in the entire Bible with this unique feature.</a:t>
            </a:r>
          </a:p>
        </p:txBody>
      </p:sp>
    </p:spTree>
    <p:extLst>
      <p:ext uri="{BB962C8B-B14F-4D97-AF65-F5344CB8AC3E}">
        <p14:creationId xmlns:p14="http://schemas.microsoft.com/office/powerpoint/2010/main" val="218965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36393"/>
            <a:ext cx="10515600" cy="1325563"/>
          </a:xfrm>
        </p:spPr>
        <p:txBody>
          <a:bodyPr/>
          <a:lstStyle/>
          <a:p>
            <a:r>
              <a:rPr lang="en-US" sz="4000" b="1" dirty="0">
                <a:solidFill>
                  <a:srgbClr val="FF0000"/>
                </a:solidFill>
              </a:rPr>
              <a:t>Will Hebrew be the most popular language of the future?</a:t>
            </a:r>
            <a:r>
              <a:rPr lang="zh-CN" altLang="en-US" sz="4000" b="1" dirty="0">
                <a:solidFill>
                  <a:prstClr val="black"/>
                </a:solidFill>
                <a:latin typeface="KaiTi" panose="02010609060101010101" pitchFamily="49" charset="-122"/>
                <a:ea typeface="KaiTi" panose="02010609060101010101" pitchFamily="49" charset="-122"/>
              </a:rPr>
              <a:t>希伯來文會是未來最流行的語言嗎？</a:t>
            </a:r>
            <a:endParaRPr lang="en-US" dirty="0">
              <a:latin typeface="KaiTi" panose="02010609060101010101" pitchFamily="49" charset="-122"/>
              <a:ea typeface="KaiTi" panose="02010609060101010101" pitchFamily="49" charset="-122"/>
            </a:endParaRPr>
          </a:p>
        </p:txBody>
      </p:sp>
      <p:sp>
        <p:nvSpPr>
          <p:cNvPr id="4" name="Content Placeholder 2"/>
          <p:cNvSpPr>
            <a:spLocks noGrp="1"/>
          </p:cNvSpPr>
          <p:nvPr>
            <p:ph idx="1"/>
          </p:nvPr>
        </p:nvSpPr>
        <p:spPr>
          <a:xfrm>
            <a:off x="510396" y="3628545"/>
            <a:ext cx="10515600" cy="4351338"/>
          </a:xfrm>
        </p:spPr>
        <p:txBody>
          <a:bodyPr>
            <a:normAutofit/>
          </a:bodyPr>
          <a:lstStyle/>
          <a:p>
            <a:pPr algn="ctr"/>
            <a:r>
              <a:rPr lang="en-US" sz="4000" b="1" dirty="0">
                <a:solidFill>
                  <a:srgbClr val="FF33CC"/>
                </a:solidFill>
              </a:rPr>
              <a:t>You decide for yourself. </a:t>
            </a:r>
            <a:r>
              <a:rPr lang="zh-CN" altLang="en-US" sz="4000" b="1" dirty="0">
                <a:latin typeface="KaiTi" panose="02010609060101010101" pitchFamily="49" charset="-122"/>
                <a:ea typeface="KaiTi" panose="02010609060101010101" pitchFamily="49" charset="-122"/>
              </a:rPr>
              <a:t>你自己決定吧！</a:t>
            </a:r>
            <a:endParaRPr lang="en-US" sz="4000" b="1"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314445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09860"/>
          </a:xfrm>
        </p:spPr>
        <p:txBody>
          <a:bodyPr>
            <a:normAutofit fontScale="90000"/>
          </a:bodyPr>
          <a:lstStyle/>
          <a:p>
            <a:pPr algn="ctr"/>
            <a:r>
              <a:rPr lang="en-US" b="1" dirty="0">
                <a:solidFill>
                  <a:srgbClr val="FF0000"/>
                </a:solidFill>
              </a:rPr>
              <a:t>Today is 3/8, international women’s day. </a:t>
            </a:r>
            <a:br>
              <a:rPr lang="en-US" b="1" dirty="0">
                <a:solidFill>
                  <a:srgbClr val="FF0000"/>
                </a:solidFill>
              </a:rPr>
            </a:br>
            <a:r>
              <a:rPr lang="en-US" b="1" dirty="0">
                <a:solidFill>
                  <a:srgbClr val="FF0000"/>
                </a:solidFill>
              </a:rPr>
              <a:t>I would like to make it </a:t>
            </a:r>
            <a:br>
              <a:rPr lang="en-US" b="1" dirty="0">
                <a:solidFill>
                  <a:srgbClr val="FF0000"/>
                </a:solidFill>
              </a:rPr>
            </a:br>
            <a:r>
              <a:rPr lang="en-US" b="1" dirty="0">
                <a:solidFill>
                  <a:srgbClr val="FF0000"/>
                </a:solidFill>
              </a:rPr>
              <a:t>an international language day. </a:t>
            </a:r>
            <a:r>
              <a:rPr lang="zh-CN" altLang="en-US" b="1" dirty="0">
                <a:solidFill>
                  <a:srgbClr val="002060"/>
                </a:solidFill>
                <a:latin typeface="KaiTi" panose="02010609060101010101" pitchFamily="49" charset="-122"/>
                <a:ea typeface="KaiTi" panose="02010609060101010101" pitchFamily="49" charset="-122"/>
              </a:rPr>
              <a:t>今天是國際婦女節。但我願使之成為國際語言節。</a:t>
            </a:r>
            <a:endParaRPr lang="en-US" b="1" dirty="0">
              <a:solidFill>
                <a:srgbClr val="002060"/>
              </a:solidFill>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715108" y="2625725"/>
            <a:ext cx="10515600" cy="4351338"/>
          </a:xfrm>
        </p:spPr>
        <p:txBody>
          <a:bodyPr/>
          <a:lstStyle/>
          <a:p>
            <a:r>
              <a:rPr lang="en-US" b="1" dirty="0">
                <a:solidFill>
                  <a:srgbClr val="7030A0"/>
                </a:solidFill>
              </a:rPr>
              <a:t>You think my reason is that ladies are in general better in acquiring a new language, and are literally uttering much more words on daily basis than men. </a:t>
            </a:r>
            <a:r>
              <a:rPr lang="zh-CN" altLang="en-US" b="1" dirty="0">
                <a:latin typeface="KaiTi" panose="02010609060101010101" pitchFamily="49" charset="-122"/>
                <a:ea typeface="KaiTi" panose="02010609060101010101" pitchFamily="49" charset="-122"/>
              </a:rPr>
              <a:t>你想我的理由定是女士比男士更容易掌握一門外語，也比男士每日將更多的話。</a:t>
            </a:r>
            <a:endParaRPr lang="en-US" b="1" dirty="0">
              <a:latin typeface="KaiTi" panose="02010609060101010101" pitchFamily="49" charset="-122"/>
              <a:ea typeface="KaiTi" panose="02010609060101010101" pitchFamily="49" charset="-122"/>
            </a:endParaRPr>
          </a:p>
          <a:p>
            <a:r>
              <a:rPr lang="en-US" b="1" dirty="0">
                <a:solidFill>
                  <a:srgbClr val="7030A0"/>
                </a:solidFill>
              </a:rPr>
              <a:t>But you are wrong. </a:t>
            </a:r>
            <a:r>
              <a:rPr lang="zh-CN" altLang="en-US" b="1" dirty="0">
                <a:latin typeface="KaiTi" panose="02010609060101010101" pitchFamily="49" charset="-122"/>
                <a:ea typeface="KaiTi" panose="02010609060101010101" pitchFamily="49" charset="-122"/>
              </a:rPr>
              <a:t>但你錯了。</a:t>
            </a:r>
            <a:endParaRPr lang="en-US" b="1" dirty="0">
              <a:latin typeface="KaiTi" panose="02010609060101010101" pitchFamily="49" charset="-122"/>
              <a:ea typeface="KaiTi" panose="02010609060101010101" pitchFamily="49" charset="-122"/>
            </a:endParaRPr>
          </a:p>
          <a:p>
            <a:r>
              <a:rPr lang="en-US" b="1" dirty="0">
                <a:solidFill>
                  <a:srgbClr val="7030A0"/>
                </a:solidFill>
              </a:rPr>
              <a:t>My sole reason is because of a special Bible verse—Zephaniah 3:8 </a:t>
            </a:r>
            <a:r>
              <a:rPr lang="zh-CN" altLang="en-US" b="1" dirty="0">
                <a:latin typeface="KaiTi" panose="02010609060101010101" pitchFamily="49" charset="-122"/>
                <a:ea typeface="KaiTi" panose="02010609060101010101" pitchFamily="49" charset="-122"/>
              </a:rPr>
              <a:t>我唯一的理由是聖經裡的一節經節</a:t>
            </a:r>
            <a:r>
              <a:rPr lang="en-US" altLang="zh-CN" b="1" dirty="0">
                <a:latin typeface="KaiTi" panose="02010609060101010101" pitchFamily="49" charset="-122"/>
                <a:ea typeface="KaiTi" panose="02010609060101010101" pitchFamily="49" charset="-122"/>
              </a:rPr>
              <a:t>—</a:t>
            </a:r>
            <a:r>
              <a:rPr lang="zh-CN" altLang="en-US" b="1" dirty="0">
                <a:latin typeface="KaiTi" panose="02010609060101010101" pitchFamily="49" charset="-122"/>
                <a:ea typeface="KaiTi" panose="02010609060101010101" pitchFamily="49" charset="-122"/>
              </a:rPr>
              <a:t>西番亞</a:t>
            </a:r>
            <a:r>
              <a:rPr lang="en-US" altLang="zh-CN" b="1" dirty="0">
                <a:latin typeface="KaiTi" panose="02010609060101010101" pitchFamily="49" charset="-122"/>
                <a:ea typeface="KaiTi" panose="02010609060101010101" pitchFamily="49" charset="-122"/>
              </a:rPr>
              <a:t>3</a:t>
            </a:r>
            <a:r>
              <a:rPr lang="zh-CN" altLang="en-US" b="1" dirty="0">
                <a:latin typeface="KaiTi" panose="02010609060101010101" pitchFamily="49" charset="-122"/>
                <a:ea typeface="KaiTi" panose="02010609060101010101" pitchFamily="49" charset="-122"/>
              </a:rPr>
              <a:t>：</a:t>
            </a:r>
            <a:r>
              <a:rPr lang="en-US" altLang="zh-CN" b="1" dirty="0">
                <a:latin typeface="KaiTi" panose="02010609060101010101" pitchFamily="49" charset="-122"/>
                <a:ea typeface="KaiTi" panose="02010609060101010101" pitchFamily="49" charset="-122"/>
              </a:rPr>
              <a:t>8.</a:t>
            </a:r>
            <a:endParaRPr lang="en-US" b="1" dirty="0">
              <a:latin typeface="KaiTi" panose="02010609060101010101" pitchFamily="49" charset="-122"/>
              <a:ea typeface="KaiTi" panose="02010609060101010101" pitchFamily="49" charset="-122"/>
            </a:endParaRPr>
          </a:p>
          <a:p>
            <a:r>
              <a:rPr lang="en-US" b="1" dirty="0">
                <a:solidFill>
                  <a:srgbClr val="7030A0"/>
                </a:solidFill>
              </a:rPr>
              <a:t>Let’s look at Zephaniah 3:9 first </a:t>
            </a:r>
            <a:r>
              <a:rPr lang="zh-CN" altLang="en-US" b="1" dirty="0">
                <a:latin typeface="KaiTi" panose="02010609060101010101" pitchFamily="49" charset="-122"/>
                <a:ea typeface="KaiTi" panose="02010609060101010101" pitchFamily="49" charset="-122"/>
              </a:rPr>
              <a:t>我們先看西番亞</a:t>
            </a:r>
            <a:r>
              <a:rPr lang="en-US" altLang="zh-CN" b="1" dirty="0">
                <a:latin typeface="KaiTi" panose="02010609060101010101" pitchFamily="49" charset="-122"/>
                <a:ea typeface="KaiTi" panose="02010609060101010101" pitchFamily="49" charset="-122"/>
              </a:rPr>
              <a:t>3</a:t>
            </a:r>
            <a:r>
              <a:rPr lang="zh-CN" altLang="en-US" b="1" dirty="0">
                <a:latin typeface="KaiTi" panose="02010609060101010101" pitchFamily="49" charset="-122"/>
                <a:ea typeface="KaiTi" panose="02010609060101010101" pitchFamily="49" charset="-122"/>
              </a:rPr>
              <a:t>：</a:t>
            </a:r>
            <a:r>
              <a:rPr lang="en-US" altLang="zh-CN" b="1" dirty="0">
                <a:latin typeface="KaiTi" panose="02010609060101010101" pitchFamily="49" charset="-122"/>
                <a:ea typeface="KaiTi" panose="02010609060101010101" pitchFamily="49" charset="-122"/>
              </a:rPr>
              <a:t>9</a:t>
            </a:r>
            <a:r>
              <a:rPr lang="en-US" b="1" dirty="0"/>
              <a:t>:</a:t>
            </a:r>
          </a:p>
        </p:txBody>
      </p:sp>
    </p:spTree>
    <p:extLst>
      <p:ext uri="{BB962C8B-B14F-4D97-AF65-F5344CB8AC3E}">
        <p14:creationId xmlns:p14="http://schemas.microsoft.com/office/powerpoint/2010/main" val="4017910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zh-CN" b="1" dirty="0">
                <a:effectLst>
                  <a:outerShdw blurRad="38100" dist="38100" dir="2700000" algn="tl">
                    <a:srgbClr val="000000">
                      <a:alpha val="43137"/>
                    </a:srgbClr>
                  </a:outerShdw>
                </a:effectLst>
                <a:latin typeface="+mn-lt"/>
              </a:rPr>
              <a:t>Zephaniah 3</a:t>
            </a:r>
            <a:r>
              <a:rPr lang="zh-CN" altLang="en-US" b="1" dirty="0">
                <a:effectLst>
                  <a:outerShdw blurRad="38100" dist="38100" dir="2700000" algn="tl">
                    <a:srgbClr val="000000">
                      <a:alpha val="43137"/>
                    </a:srgbClr>
                  </a:outerShdw>
                </a:effectLst>
                <a:latin typeface="+mn-lt"/>
              </a:rPr>
              <a:t>：</a:t>
            </a:r>
            <a:r>
              <a:rPr lang="en-US" altLang="zh-CN" b="1" dirty="0">
                <a:effectLst>
                  <a:outerShdw blurRad="38100" dist="38100" dir="2700000" algn="tl">
                    <a:srgbClr val="000000">
                      <a:alpha val="43137"/>
                    </a:srgbClr>
                  </a:outerShdw>
                </a:effectLst>
                <a:latin typeface="+mn-lt"/>
              </a:rPr>
              <a:t>9</a:t>
            </a:r>
            <a:endParaRPr lang="en-US" b="1"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717263" y="1732725"/>
            <a:ext cx="10515600" cy="4351338"/>
          </a:xfrm>
        </p:spPr>
        <p:txBody>
          <a:bodyPr>
            <a:noAutofit/>
          </a:bodyPr>
          <a:lstStyle/>
          <a:p>
            <a:pPr marL="0" indent="0" algn="ctr">
              <a:buNone/>
            </a:pPr>
            <a:r>
              <a:rPr lang="en-US" sz="3600" b="1" dirty="0">
                <a:effectLst>
                  <a:outerShdw blurRad="38100" dist="38100" dir="2700000" algn="tl">
                    <a:srgbClr val="000000">
                      <a:alpha val="43137"/>
                    </a:srgbClr>
                  </a:outerShdw>
                </a:effectLst>
              </a:rPr>
              <a:t>For then </a:t>
            </a:r>
            <a:r>
              <a:rPr lang="en-US" sz="3600" b="1" dirty="0">
                <a:solidFill>
                  <a:srgbClr val="FF0000"/>
                </a:solidFill>
                <a:effectLst>
                  <a:outerShdw blurRad="38100" dist="38100" dir="2700000" algn="tl">
                    <a:srgbClr val="000000">
                      <a:alpha val="43137"/>
                    </a:srgbClr>
                  </a:outerShdw>
                </a:effectLst>
              </a:rPr>
              <a:t>will I turn to the people a pure language</a:t>
            </a:r>
            <a:r>
              <a:rPr lang="en-US" sz="3600" b="1" dirty="0">
                <a:effectLst>
                  <a:outerShdw blurRad="38100" dist="38100" dir="2700000" algn="tl">
                    <a:srgbClr val="000000">
                      <a:alpha val="43137"/>
                    </a:srgbClr>
                  </a:outerShdw>
                </a:effectLst>
              </a:rPr>
              <a:t>, </a:t>
            </a:r>
          </a:p>
          <a:p>
            <a:pPr marL="0" indent="0" algn="ctr">
              <a:buNone/>
            </a:pPr>
            <a:r>
              <a:rPr lang="en-US" sz="3600" b="1" dirty="0">
                <a:effectLst>
                  <a:outerShdw blurRad="38100" dist="38100" dir="2700000" algn="tl">
                    <a:srgbClr val="000000">
                      <a:alpha val="43137"/>
                    </a:srgbClr>
                  </a:outerShdw>
                </a:effectLst>
              </a:rPr>
              <a:t>that they may all call upon the name of the Lord, </a:t>
            </a:r>
          </a:p>
          <a:p>
            <a:pPr marL="0" indent="0" algn="ctr">
              <a:buNone/>
            </a:pPr>
            <a:r>
              <a:rPr lang="en-US" sz="3600" b="1" dirty="0">
                <a:effectLst>
                  <a:outerShdw blurRad="38100" dist="38100" dir="2700000" algn="tl">
                    <a:srgbClr val="000000">
                      <a:alpha val="43137"/>
                    </a:srgbClr>
                  </a:outerShdw>
                </a:effectLst>
              </a:rPr>
              <a:t>to serve him with one consent.</a:t>
            </a:r>
          </a:p>
          <a:p>
            <a:pPr marL="0" indent="0" algn="ctr">
              <a:buNone/>
            </a:pPr>
            <a:endParaRPr lang="en-US" altLang="zh-CN"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marL="0" indent="0" algn="ctr">
              <a:buNone/>
            </a:pPr>
            <a:r>
              <a:rPr lang="zh-CN" alt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那时，</a:t>
            </a:r>
            <a:r>
              <a:rPr lang="zh-CN" altLang="en-US" sz="36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我必使万民用清洁的言语</a:t>
            </a:r>
            <a:r>
              <a:rPr lang="zh-CN" alt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endParaRPr lang="en-US" altLang="zh-CN"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marL="0" indent="0" algn="ctr">
              <a:buNone/>
            </a:pPr>
            <a:r>
              <a:rPr lang="zh-CN" alt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好求告我耶和华的名，</a:t>
            </a:r>
            <a:endParaRPr lang="en-US" altLang="zh-CN"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marL="0" indent="0" algn="ctr">
              <a:buNone/>
            </a:pPr>
            <a:r>
              <a:rPr lang="zh-CN" alt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同心合意地侍奉我。</a:t>
            </a:r>
            <a:endParaRPr 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marL="0" indent="0" algn="ctr">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9010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1223"/>
            <a:ext cx="10515600" cy="1325563"/>
          </a:xfrm>
        </p:spPr>
        <p:txBody>
          <a:bodyPr>
            <a:normAutofit fontScale="90000"/>
          </a:bodyPr>
          <a:lstStyle/>
          <a:p>
            <a:pPr algn="ctr"/>
            <a:br>
              <a:rPr lang="en-US" altLang="zh-CN"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br>
            <a:r>
              <a:rPr lang="en-US" altLang="zh-CN"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The most popular Language</a:t>
            </a:r>
            <a:br>
              <a:rPr lang="en-US" altLang="zh-CN"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b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最流行的語言</a:t>
            </a:r>
            <a:br>
              <a:rPr lang="en-US" altLang="zh-CN"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br>
            <a:endParaRPr lang="en-US" b="1" dirty="0">
              <a:solidFill>
                <a:srgbClr val="00B0F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532326"/>
            <a:ext cx="10515600" cy="4911605"/>
          </a:xfrm>
        </p:spPr>
        <p:txBody>
          <a:bodyPr>
            <a:normAutofit lnSpcReduction="10000"/>
          </a:bodyPr>
          <a:lstStyle/>
          <a:p>
            <a:r>
              <a:rPr lang="en-US" altLang="zh-CN" sz="3600" b="1" dirty="0">
                <a:solidFill>
                  <a:srgbClr val="00B05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Currently Chinese, spoken by about one sixth of the world population, roughly 1.5 billion people. Then following are Spanish and English.</a:t>
            </a:r>
            <a:r>
              <a:rPr lang="zh-CN" alt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眼下最流行的語言自然是漢語，世界約六分之一的人講漢語（約十五億人）；其次是西班牙語和英語。</a:t>
            </a:r>
            <a:endParaRPr lang="en-US" altLang="zh-CN"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lvl="0"/>
            <a:r>
              <a:rPr lang="en-US" altLang="zh-CN" sz="3600" b="1" dirty="0">
                <a:solidFill>
                  <a:srgbClr val="00B05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What is the most popular language in the future? </a:t>
            </a:r>
            <a:r>
              <a:rPr lang="zh-CN" alt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將來最流行的語言是什麽？</a:t>
            </a:r>
            <a:endParaRPr lang="en-US" altLang="zh-CN"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lvl="0"/>
            <a:r>
              <a:rPr lang="en-US" altLang="zh-CN" sz="3200" b="1" dirty="0">
                <a:solidFill>
                  <a:srgbClr val="00B05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Is there any hints in the Bible?</a:t>
            </a:r>
            <a:r>
              <a:rPr lang="zh-CN" altLang="en-US" sz="3200" b="1" dirty="0">
                <a:solidFill>
                  <a:srgbClr val="00B05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 </a:t>
            </a:r>
            <a:r>
              <a:rPr lang="zh-CN" altLang="en-US"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聖經中是否有任何暗示？</a:t>
            </a:r>
          </a:p>
          <a:p>
            <a:pPr lvl="1"/>
            <a:endParaRPr lang="en-US" altLang="zh-CN"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lvl="1"/>
            <a:endParaRPr lang="en-US" altLang="zh-CN"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endParaRPr lang="en-US" sz="36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157755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altLang="zh-CN" b="1" dirty="0">
                <a:solidFill>
                  <a:srgbClr val="00B050"/>
                </a:solidFill>
                <a:effectLst>
                  <a:outerShdw blurRad="38100" dist="38100" dir="2700000" algn="tl">
                    <a:srgbClr val="000000">
                      <a:alpha val="43137"/>
                    </a:srgbClr>
                  </a:outerShdw>
                </a:effectLst>
              </a:rPr>
              <a:t>Zephaniah 3</a:t>
            </a:r>
            <a:r>
              <a:rPr lang="zh-CN" altLang="en-US" b="1" dirty="0">
                <a:solidFill>
                  <a:srgbClr val="00B050"/>
                </a:solidFill>
                <a:effectLst>
                  <a:outerShdw blurRad="38100" dist="38100" dir="2700000" algn="tl">
                    <a:srgbClr val="000000">
                      <a:alpha val="43137"/>
                    </a:srgbClr>
                  </a:outerShdw>
                </a:effectLst>
              </a:rPr>
              <a:t>：</a:t>
            </a:r>
            <a:r>
              <a:rPr lang="en-US" altLang="zh-CN" b="1" dirty="0">
                <a:solidFill>
                  <a:srgbClr val="00B050"/>
                </a:solidFill>
                <a:effectLst>
                  <a:outerShdw blurRad="38100" dist="38100" dir="2700000" algn="tl">
                    <a:srgbClr val="000000">
                      <a:alpha val="43137"/>
                    </a:srgbClr>
                  </a:outerShdw>
                </a:effectLst>
              </a:rPr>
              <a:t>8</a:t>
            </a:r>
            <a:endParaRPr lang="en-US" b="1" dirty="0">
              <a:solidFill>
                <a:srgbClr val="00B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42978" y="1047421"/>
            <a:ext cx="10515600" cy="5494055"/>
          </a:xfrm>
        </p:spPr>
        <p:txBody>
          <a:bodyPr>
            <a:noAutofit/>
          </a:bodyPr>
          <a:lstStyle/>
          <a:p>
            <a:pPr algn="ctr"/>
            <a:r>
              <a:rPr lang="en-US" sz="3600" b="1" dirty="0">
                <a:solidFill>
                  <a:srgbClr val="C00000"/>
                </a:solidFill>
                <a:effectLst>
                  <a:outerShdw blurRad="38100" dist="38100" dir="2700000" algn="tl">
                    <a:srgbClr val="000000">
                      <a:alpha val="43137"/>
                    </a:srgbClr>
                  </a:outerShdw>
                </a:effectLst>
              </a:rPr>
              <a:t>Therefore wait ye upon me, </a:t>
            </a:r>
            <a:r>
              <a:rPr lang="en-US" sz="3600" b="1" dirty="0" err="1">
                <a:solidFill>
                  <a:srgbClr val="C00000"/>
                </a:solidFill>
                <a:effectLst>
                  <a:outerShdw blurRad="38100" dist="38100" dir="2700000" algn="tl">
                    <a:srgbClr val="000000">
                      <a:alpha val="43137"/>
                    </a:srgbClr>
                  </a:outerShdw>
                </a:effectLst>
              </a:rPr>
              <a:t>saith</a:t>
            </a:r>
            <a:r>
              <a:rPr lang="en-US" sz="3600" b="1" dirty="0">
                <a:solidFill>
                  <a:srgbClr val="C00000"/>
                </a:solidFill>
                <a:effectLst>
                  <a:outerShdw blurRad="38100" dist="38100" dir="2700000" algn="tl">
                    <a:srgbClr val="000000">
                      <a:alpha val="43137"/>
                    </a:srgbClr>
                  </a:outerShdw>
                </a:effectLst>
              </a:rPr>
              <a:t> the Lord, until the day that I rise up to the prey: for my determination is to gather the nations, that I may assemble the kingdoms, to pour upon them mine indignation, even all my fierce anger: for all the earth shall be devoured with the fire of my jealousy. </a:t>
            </a:r>
          </a:p>
          <a:p>
            <a:pPr lvl="0" algn="ctr"/>
            <a:r>
              <a:rPr lang="zh-CN" altLang="en-US"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耶和华说：你们要等候我，直到我兴起掳掠的日子。因为我已定意招聚列国，聚集列邦，将我的恼怒，就是我的烈怒，都倾在他们身上。我的愤怒如火，必烧灭全地。</a:t>
            </a:r>
            <a:endPar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08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altLang="zh-CN" b="1" dirty="0">
                <a:solidFill>
                  <a:srgbClr val="00B050"/>
                </a:solidFill>
                <a:effectLst>
                  <a:outerShdw blurRad="38100" dist="38100" dir="2700000" algn="tl">
                    <a:srgbClr val="000000">
                      <a:alpha val="43137"/>
                    </a:srgbClr>
                  </a:outerShdw>
                </a:effectLst>
              </a:rPr>
              <a:t>Zephaniah 3</a:t>
            </a:r>
            <a:r>
              <a:rPr lang="zh-CN" altLang="en-US" b="1" dirty="0">
                <a:solidFill>
                  <a:srgbClr val="00B050"/>
                </a:solidFill>
                <a:effectLst>
                  <a:outerShdw blurRad="38100" dist="38100" dir="2700000" algn="tl">
                    <a:srgbClr val="000000">
                      <a:alpha val="43137"/>
                    </a:srgbClr>
                  </a:outerShdw>
                </a:effectLst>
              </a:rPr>
              <a:t>：</a:t>
            </a:r>
            <a:r>
              <a:rPr lang="en-US" altLang="zh-CN" b="1" dirty="0">
                <a:solidFill>
                  <a:srgbClr val="00B050"/>
                </a:solidFill>
                <a:effectLst>
                  <a:outerShdw blurRad="38100" dist="38100" dir="2700000" algn="tl">
                    <a:srgbClr val="000000">
                      <a:alpha val="43137"/>
                    </a:srgbClr>
                  </a:outerShdw>
                </a:effectLst>
              </a:rPr>
              <a:t>8</a:t>
            </a:r>
            <a:endParaRPr lang="en-US" b="1" dirty="0">
              <a:solidFill>
                <a:srgbClr val="00B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25223" y="869868"/>
            <a:ext cx="10515600" cy="5494055"/>
          </a:xfrm>
        </p:spPr>
        <p:txBody>
          <a:bodyPr>
            <a:noAutofit/>
          </a:bodyPr>
          <a:lstStyle/>
          <a:p>
            <a:pPr algn="ctr"/>
            <a:r>
              <a:rPr lang="en-US" sz="3600" b="1" dirty="0">
                <a:solidFill>
                  <a:srgbClr val="C00000"/>
                </a:solidFill>
                <a:effectLst>
                  <a:outerShdw blurRad="38100" dist="38100" dir="2700000" algn="tl">
                    <a:srgbClr val="000000">
                      <a:alpha val="43137"/>
                    </a:srgbClr>
                  </a:outerShdw>
                </a:effectLst>
              </a:rPr>
              <a:t>Therefore wait ye upon me, </a:t>
            </a:r>
            <a:r>
              <a:rPr lang="en-US" sz="3600" b="1" dirty="0" err="1">
                <a:solidFill>
                  <a:srgbClr val="C00000"/>
                </a:solidFill>
                <a:effectLst>
                  <a:outerShdw blurRad="38100" dist="38100" dir="2700000" algn="tl">
                    <a:srgbClr val="000000">
                      <a:alpha val="43137"/>
                    </a:srgbClr>
                  </a:outerShdw>
                </a:effectLst>
              </a:rPr>
              <a:t>saith</a:t>
            </a:r>
            <a:r>
              <a:rPr lang="en-US" sz="3600" b="1" dirty="0">
                <a:solidFill>
                  <a:srgbClr val="C00000"/>
                </a:solidFill>
                <a:effectLst>
                  <a:outerShdw blurRad="38100" dist="38100" dir="2700000" algn="tl">
                    <a:srgbClr val="000000">
                      <a:alpha val="43137"/>
                    </a:srgbClr>
                  </a:outerShdw>
                </a:effectLst>
              </a:rPr>
              <a:t> the Lord, until the day that I rise up to the prey: for my determination is to gather the nations, that I may assemble the kingdoms, to pour upon them mine indignation, even all my fierce anger: for all the earth shall be devoured with the fire of my jealousy. </a:t>
            </a:r>
          </a:p>
          <a:p>
            <a:pPr lvl="0" algn="ctr"/>
            <a:r>
              <a:rPr lang="zh-CN" altLang="en-US"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耶和华说：你们要等候我，直到我兴起掳掠的日子。因为我已定意招聚列国，聚集列邦，将我的恼怒</a:t>
            </a:r>
            <a:r>
              <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(indignation </a:t>
            </a:r>
            <a:r>
              <a:rPr lang="he-IL"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זַעַם</a:t>
            </a:r>
            <a:r>
              <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CN" altLang="en-US"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，就是我的烈怒</a:t>
            </a:r>
            <a:r>
              <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(fierce anger </a:t>
            </a:r>
            <a:r>
              <a:rPr lang="he-IL"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חֲרֹ֣ון אַפִּ֔</a:t>
            </a:r>
            <a:r>
              <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CN" altLang="en-US"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，都倾在他们身上。我的愤怒</a:t>
            </a:r>
            <a:r>
              <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(jealousy </a:t>
            </a:r>
            <a:r>
              <a:rPr lang="he-IL"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קִנְאָה</a:t>
            </a:r>
            <a:r>
              <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CN" altLang="en-US"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如火，必烧灭全地。</a:t>
            </a:r>
            <a:endParaRPr lang="en-US" altLang="zh-CN" sz="4000" b="1" dirty="0">
              <a:solidFill>
                <a:schemeClr val="accent5">
                  <a:lumMod val="75000"/>
                </a:schemeClr>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lgn="ct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23855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23532"/>
          </a:xfrm>
        </p:spPr>
        <p:txBody>
          <a:bodyPr>
            <a:normAutofit fontScale="90000"/>
          </a:bodyPr>
          <a:lstStyle/>
          <a:p>
            <a:r>
              <a:rPr lang="en-US" altLang="zh-CN" b="1" dirty="0">
                <a:solidFill>
                  <a:srgbClr val="0070C0"/>
                </a:solidFill>
              </a:rPr>
              <a:t>This is a striking verse by itself. But we only focus on our language question. It seems n</a:t>
            </a:r>
            <a:r>
              <a:rPr lang="en-US" b="1" dirty="0">
                <a:solidFill>
                  <a:srgbClr val="0070C0"/>
                </a:solidFill>
              </a:rPr>
              <a:t>o </a:t>
            </a:r>
            <a:r>
              <a:rPr lang="en-US" altLang="zh-CN" b="1" dirty="0">
                <a:solidFill>
                  <a:srgbClr val="0070C0"/>
                </a:solidFill>
              </a:rPr>
              <a:t>easy </a:t>
            </a:r>
            <a:r>
              <a:rPr lang="en-US" b="1" dirty="0">
                <a:solidFill>
                  <a:srgbClr val="0070C0"/>
                </a:solidFill>
              </a:rPr>
              <a:t>hints here can be </a:t>
            </a:r>
            <a:r>
              <a:rPr lang="en-US" altLang="zh-CN" b="1" dirty="0">
                <a:solidFill>
                  <a:srgbClr val="0070C0"/>
                </a:solidFill>
              </a:rPr>
              <a:t>found </a:t>
            </a:r>
            <a:r>
              <a:rPr lang="en-US" b="1" dirty="0">
                <a:solidFill>
                  <a:srgbClr val="0070C0"/>
                </a:solidFill>
              </a:rPr>
              <a:t>in either English or Chinese, or any other language</a:t>
            </a:r>
            <a:r>
              <a:rPr lang="en-US" altLang="zh-CN" b="1" dirty="0">
                <a:solidFill>
                  <a:srgbClr val="0070C0"/>
                </a:solidFill>
              </a:rPr>
              <a:t>s</a:t>
            </a:r>
            <a:r>
              <a:rPr lang="en-US" b="1" dirty="0">
                <a:solidFill>
                  <a:srgbClr val="0070C0"/>
                </a:solidFill>
              </a:rPr>
              <a:t> for that matter;  maybe</a:t>
            </a:r>
            <a:r>
              <a:rPr lang="zh-CN" altLang="en-US" b="1" dirty="0">
                <a:solidFill>
                  <a:srgbClr val="0070C0"/>
                </a:solidFill>
              </a:rPr>
              <a:t>，</a:t>
            </a:r>
            <a:r>
              <a:rPr lang="en-US" b="1" dirty="0">
                <a:solidFill>
                  <a:srgbClr val="0070C0"/>
                </a:solidFill>
              </a:rPr>
              <a:t> except the original biblical language (for old testament), the Hebrew language that is. </a:t>
            </a:r>
            <a:r>
              <a:rPr lang="zh-CN" altLang="en-US" b="1" dirty="0">
                <a:solidFill>
                  <a:srgbClr val="FF0000"/>
                </a:solidFill>
                <a:latin typeface="KaiTi" panose="02010609060101010101" pitchFamily="49" charset="-122"/>
                <a:ea typeface="KaiTi" panose="02010609060101010101" pitchFamily="49" charset="-122"/>
              </a:rPr>
              <a:t>這節經節本身就非常令人震撼，但我們此刻只是專注我們前面關乎語言的問題。無論是英文還是中文或是任何其它語言，我們都不覺得這節經節有任何暗示</a:t>
            </a:r>
            <a:r>
              <a:rPr lang="en-US" altLang="zh-CN" b="1" dirty="0">
                <a:solidFill>
                  <a:srgbClr val="FF0000"/>
                </a:solidFill>
                <a:latin typeface="KaiTi" panose="02010609060101010101" pitchFamily="49" charset="-122"/>
                <a:ea typeface="KaiTi" panose="02010609060101010101" pitchFamily="49" charset="-122"/>
              </a:rPr>
              <a:t>; </a:t>
            </a:r>
            <a:r>
              <a:rPr lang="zh-CN" altLang="en-US" b="1" dirty="0">
                <a:solidFill>
                  <a:srgbClr val="FF0000"/>
                </a:solidFill>
                <a:latin typeface="KaiTi" panose="02010609060101010101" pitchFamily="49" charset="-122"/>
                <a:ea typeface="KaiTi" panose="02010609060101010101" pitchFamily="49" charset="-122"/>
              </a:rPr>
              <a:t>除非看聖經原文，舊約語言</a:t>
            </a:r>
            <a:r>
              <a:rPr lang="en-US" altLang="zh-CN" b="1" dirty="0">
                <a:solidFill>
                  <a:srgbClr val="FF0000"/>
                </a:solidFill>
                <a:latin typeface="KaiTi" panose="02010609060101010101" pitchFamily="49" charset="-122"/>
                <a:ea typeface="KaiTi" panose="02010609060101010101" pitchFamily="49" charset="-122"/>
              </a:rPr>
              <a:t>—</a:t>
            </a:r>
            <a:r>
              <a:rPr lang="zh-CN" altLang="en-US" b="1" dirty="0">
                <a:solidFill>
                  <a:srgbClr val="FF0000"/>
                </a:solidFill>
                <a:latin typeface="KaiTi" panose="02010609060101010101" pitchFamily="49" charset="-122"/>
                <a:ea typeface="KaiTi" panose="02010609060101010101" pitchFamily="49" charset="-122"/>
              </a:rPr>
              <a:t>希伯來文：</a:t>
            </a:r>
            <a:endParaRPr lang="en-US" b="1" dirty="0">
              <a:solidFill>
                <a:srgbClr val="FF0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412904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81354"/>
            <a:ext cx="10515600" cy="1169378"/>
          </a:xfrm>
        </p:spPr>
        <p:txBody>
          <a:bodyPr/>
          <a:lstStyle/>
          <a:p>
            <a:pPr algn="ctr"/>
            <a:r>
              <a:rPr lang="en-US" altLang="zh-CN" b="1" dirty="0">
                <a:effectLst>
                  <a:outerShdw blurRad="38100" dist="38100" dir="2700000" algn="tl">
                    <a:srgbClr val="000000">
                      <a:alpha val="43137"/>
                    </a:srgbClr>
                  </a:outerShdw>
                </a:effectLst>
              </a:rPr>
              <a:t>(Zephaniah </a:t>
            </a: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西番亞</a:t>
            </a:r>
            <a:r>
              <a:rPr lang="zh-CN" altLang="en-US" b="1" dirty="0">
                <a:effectLst>
                  <a:outerShdw blurRad="38100" dist="38100" dir="2700000" algn="tl">
                    <a:srgbClr val="000000">
                      <a:alpha val="43137"/>
                    </a:srgbClr>
                  </a:outerShdw>
                </a:effectLst>
              </a:rPr>
              <a:t> </a:t>
            </a:r>
            <a:r>
              <a:rPr lang="en-US" altLang="zh-CN" b="1" dirty="0">
                <a:effectLst>
                  <a:outerShdw blurRad="38100" dist="38100" dir="2700000" algn="tl">
                    <a:srgbClr val="000000">
                      <a:alpha val="43137"/>
                    </a:srgbClr>
                  </a:outerShdw>
                </a:effectLst>
              </a:rPr>
              <a:t>)</a:t>
            </a:r>
            <a:r>
              <a:rPr lang="he-IL" b="1" dirty="0">
                <a:effectLst>
                  <a:outerShdw blurRad="38100" dist="38100" dir="2700000" algn="tl">
                    <a:srgbClr val="000000">
                      <a:alpha val="43137"/>
                    </a:srgbClr>
                  </a:outerShdw>
                </a:effectLst>
              </a:rPr>
              <a:t>צפניה</a:t>
            </a:r>
            <a:r>
              <a:rPr lang="en-US" b="1" dirty="0">
                <a:effectLst>
                  <a:outerShdw blurRad="38100" dist="38100" dir="2700000" algn="tl">
                    <a:srgbClr val="000000">
                      <a:alpha val="43137"/>
                    </a:srgbClr>
                  </a:outerShdw>
                </a:effectLst>
              </a:rPr>
              <a:t> 3:8</a:t>
            </a:r>
          </a:p>
        </p:txBody>
      </p:sp>
      <p:sp>
        <p:nvSpPr>
          <p:cNvPr id="3" name="Content Placeholder 2"/>
          <p:cNvSpPr>
            <a:spLocks noGrp="1"/>
          </p:cNvSpPr>
          <p:nvPr>
            <p:ph idx="1"/>
          </p:nvPr>
        </p:nvSpPr>
        <p:spPr>
          <a:xfrm>
            <a:off x="718038" y="2141450"/>
            <a:ext cx="5377962" cy="2866535"/>
          </a:xfrm>
        </p:spPr>
        <p:txBody>
          <a:bodyPr>
            <a:normAutofit/>
          </a:bodyPr>
          <a:lstStyle/>
          <a:p>
            <a:pPr marL="0" marR="0" indent="0">
              <a:spcBef>
                <a:spcPts val="0"/>
              </a:spcBef>
              <a:spcAft>
                <a:spcPts val="0"/>
              </a:spcAft>
              <a:buNone/>
            </a:pPr>
            <a:r>
              <a:rPr lang="he-IL" sz="3600" kern="100" dirty="0">
                <a:solidFill>
                  <a:srgbClr val="0070C0"/>
                </a:solidFill>
                <a:latin typeface="DengXian" panose="02010600030101010101" pitchFamily="2" charset="-122"/>
                <a:ea typeface="DengXian" panose="02010600030101010101" pitchFamily="2" charset="-122"/>
              </a:rPr>
              <a:t>לָ</a:t>
            </a:r>
            <a:r>
              <a:rPr lang="he-IL" sz="3600" kern="100" dirty="0">
                <a:solidFill>
                  <a:srgbClr val="70AD47"/>
                </a:solidFill>
                <a:latin typeface="DengXian" panose="02010600030101010101" pitchFamily="2" charset="-122"/>
                <a:ea typeface="DengXian" panose="02010600030101010101" pitchFamily="2" charset="-122"/>
              </a:rPr>
              <a:t>כֵ֤</a:t>
            </a:r>
            <a:r>
              <a:rPr lang="he-IL" sz="3600" kern="100" dirty="0">
                <a:solidFill>
                  <a:srgbClr val="FFC000"/>
                </a:solidFill>
                <a:latin typeface="DengXian" panose="02010600030101010101" pitchFamily="2" charset="-122"/>
                <a:ea typeface="DengXian" panose="02010600030101010101" pitchFamily="2" charset="-122"/>
              </a:rPr>
              <a:t>ן</a:t>
            </a:r>
            <a:r>
              <a:rPr lang="he-IL" sz="3600" kern="100" dirty="0">
                <a:latin typeface="DengXian" panose="02010600030101010101" pitchFamily="2" charset="-122"/>
                <a:ea typeface="DengXian" panose="02010600030101010101" pitchFamily="2" charset="-122"/>
              </a:rPr>
              <a:t> </a:t>
            </a:r>
            <a:r>
              <a:rPr lang="he-IL" sz="3600" kern="100" dirty="0">
                <a:solidFill>
                  <a:srgbClr val="FF33CC"/>
                </a:solidFill>
                <a:latin typeface="DengXian" panose="02010600030101010101" pitchFamily="2" charset="-122"/>
                <a:ea typeface="DengXian" panose="02010600030101010101" pitchFamily="2" charset="-122"/>
              </a:rPr>
              <a:t>חַ</a:t>
            </a:r>
            <a:r>
              <a:rPr lang="he-IL" sz="3600" kern="100" dirty="0">
                <a:latin typeface="DengXian" panose="02010600030101010101" pitchFamily="2" charset="-122"/>
                <a:ea typeface="DengXian" panose="02010600030101010101" pitchFamily="2" charset="-122"/>
              </a:rPr>
              <a:t>כּ</a:t>
            </a:r>
            <a:r>
              <a:rPr lang="he-IL" sz="3600" kern="100" dirty="0">
                <a:solidFill>
                  <a:srgbClr val="FFC000"/>
                </a:solidFill>
                <a:latin typeface="DengXian" panose="02010600030101010101" pitchFamily="2" charset="-122"/>
                <a:ea typeface="DengXian" panose="02010600030101010101" pitchFamily="2" charset="-122"/>
              </a:rPr>
              <a:t>וּ</a:t>
            </a:r>
            <a:r>
              <a:rPr lang="he-IL" sz="3600" kern="100" dirty="0">
                <a:latin typeface="DengXian" panose="02010600030101010101" pitchFamily="2" charset="-122"/>
                <a:ea typeface="DengXian" panose="02010600030101010101" pitchFamily="2" charset="-122"/>
              </a:rPr>
              <a:t>־לִ</a:t>
            </a:r>
            <a:r>
              <a:rPr lang="he-IL" sz="3600" kern="100" dirty="0">
                <a:solidFill>
                  <a:srgbClr val="0066FF"/>
                </a:solidFill>
                <a:latin typeface="DengXian" panose="02010600030101010101" pitchFamily="2" charset="-122"/>
                <a:ea typeface="DengXian" panose="02010600030101010101" pitchFamily="2" charset="-122"/>
              </a:rPr>
              <a:t>י֙</a:t>
            </a:r>
            <a:r>
              <a:rPr lang="he-IL" sz="3600" kern="100" dirty="0">
                <a:latin typeface="DengXian" panose="02010600030101010101" pitchFamily="2" charset="-122"/>
                <a:ea typeface="DengXian" panose="02010600030101010101" pitchFamily="2" charset="-122"/>
              </a:rPr>
              <a:t> נְ</a:t>
            </a:r>
            <a:r>
              <a:rPr lang="he-IL" sz="3600" kern="100" dirty="0">
                <a:solidFill>
                  <a:srgbClr val="FF0000"/>
                </a:solidFill>
                <a:latin typeface="DengXian" panose="02010600030101010101" pitchFamily="2" charset="-122"/>
                <a:ea typeface="DengXian" panose="02010600030101010101" pitchFamily="2" charset="-122"/>
              </a:rPr>
              <a:t>אֻ</a:t>
            </a:r>
            <a:r>
              <a:rPr lang="he-IL" sz="3600" kern="100" dirty="0">
                <a:solidFill>
                  <a:srgbClr val="00B050"/>
                </a:solidFill>
                <a:latin typeface="DengXian" panose="02010600030101010101" pitchFamily="2" charset="-122"/>
                <a:ea typeface="DengXian" panose="02010600030101010101" pitchFamily="2" charset="-122"/>
              </a:rPr>
              <a:t>ם</a:t>
            </a:r>
            <a:r>
              <a:rPr lang="he-IL" sz="3600" kern="100" dirty="0">
                <a:latin typeface="DengXian" panose="02010600030101010101" pitchFamily="2" charset="-122"/>
                <a:ea typeface="DengXian" panose="02010600030101010101" pitchFamily="2" charset="-122"/>
              </a:rPr>
              <a:t>־יְ</a:t>
            </a:r>
            <a:r>
              <a:rPr lang="he-IL" sz="3600" kern="100" dirty="0">
                <a:solidFill>
                  <a:srgbClr val="00B0F0"/>
                </a:solidFill>
                <a:latin typeface="DengXian" panose="02010600030101010101" pitchFamily="2" charset="-122"/>
                <a:ea typeface="DengXian" panose="02010600030101010101" pitchFamily="2" charset="-122"/>
              </a:rPr>
              <a:t>ה</a:t>
            </a:r>
            <a:r>
              <a:rPr lang="he-IL" sz="3600" kern="100" dirty="0">
                <a:latin typeface="DengXian" panose="02010600030101010101" pitchFamily="2" charset="-122"/>
                <a:ea typeface="DengXian" panose="02010600030101010101" pitchFamily="2" charset="-122"/>
              </a:rPr>
              <a:t>וָ֔ה לְיֹ֖ום </a:t>
            </a:r>
            <a:r>
              <a:rPr lang="he-IL" sz="3600" kern="100" dirty="0">
                <a:solidFill>
                  <a:srgbClr val="ED7D31"/>
                </a:solidFill>
                <a:latin typeface="DengXian" panose="02010600030101010101" pitchFamily="2" charset="-122"/>
                <a:ea typeface="DengXian" panose="02010600030101010101" pitchFamily="2" charset="-122"/>
              </a:rPr>
              <a:t>ק</a:t>
            </a:r>
            <a:r>
              <a:rPr lang="he-IL" sz="3600" kern="100" dirty="0">
                <a:latin typeface="DengXian" panose="02010600030101010101" pitchFamily="2" charset="-122"/>
                <a:ea typeface="DengXian" panose="02010600030101010101" pitchFamily="2" charset="-122"/>
              </a:rPr>
              <a:t>וּ</a:t>
            </a:r>
            <a:r>
              <a:rPr lang="he-IL" sz="3600" kern="100" dirty="0">
                <a:solidFill>
                  <a:srgbClr val="C00000"/>
                </a:solidFill>
                <a:latin typeface="DengXian" panose="02010600030101010101" pitchFamily="2" charset="-122"/>
                <a:ea typeface="DengXian" panose="02010600030101010101" pitchFamily="2" charset="-122"/>
              </a:rPr>
              <a:t>מִ֣</a:t>
            </a:r>
            <a:r>
              <a:rPr lang="he-IL" sz="3600" kern="100" dirty="0">
                <a:latin typeface="DengXian" panose="02010600030101010101" pitchFamily="2" charset="-122"/>
                <a:ea typeface="DengXian" panose="02010600030101010101" pitchFamily="2" charset="-122"/>
              </a:rPr>
              <a:t>י לְ</a:t>
            </a:r>
            <a:r>
              <a:rPr lang="he-IL" sz="3600" kern="100" dirty="0">
                <a:solidFill>
                  <a:srgbClr val="0000FF"/>
                </a:solidFill>
                <a:latin typeface="DengXian" panose="02010600030101010101" pitchFamily="2" charset="-122"/>
                <a:ea typeface="DengXian" panose="02010600030101010101" pitchFamily="2" charset="-122"/>
              </a:rPr>
              <a:t>עַ֑</a:t>
            </a:r>
            <a:r>
              <a:rPr lang="he-IL" sz="3600" kern="100" dirty="0">
                <a:solidFill>
                  <a:srgbClr val="7030A0"/>
                </a:solidFill>
                <a:latin typeface="DengXian" panose="02010600030101010101" pitchFamily="2" charset="-122"/>
                <a:ea typeface="DengXian" panose="02010600030101010101" pitchFamily="2" charset="-122"/>
              </a:rPr>
              <a:t>ד</a:t>
            </a:r>
            <a:r>
              <a:rPr lang="he-IL" sz="3600" kern="100" dirty="0">
                <a:latin typeface="DengXian" panose="02010600030101010101" pitchFamily="2" charset="-122"/>
                <a:ea typeface="DengXian" panose="02010600030101010101" pitchFamily="2" charset="-122"/>
              </a:rPr>
              <a:t> כִּ֣י מִ</a:t>
            </a:r>
            <a:r>
              <a:rPr lang="he-IL" sz="3600" kern="100" dirty="0">
                <a:solidFill>
                  <a:srgbClr val="00B0F0"/>
                </a:solidFill>
                <a:latin typeface="DengXian" panose="02010600030101010101" pitchFamily="2" charset="-122"/>
                <a:ea typeface="DengXian" panose="02010600030101010101" pitchFamily="2" charset="-122"/>
              </a:rPr>
              <a:t>שְׁ</a:t>
            </a:r>
            <a:r>
              <a:rPr lang="he-IL" sz="3600" kern="100" dirty="0">
                <a:solidFill>
                  <a:srgbClr val="FF33CC"/>
                </a:solidFill>
                <a:latin typeface="DengXian" panose="02010600030101010101" pitchFamily="2" charset="-122"/>
                <a:ea typeface="DengXian" panose="02010600030101010101" pitchFamily="2" charset="-122"/>
              </a:rPr>
              <a:t>פָּ</a:t>
            </a:r>
            <a:r>
              <a:rPr lang="he-IL" sz="3600" kern="100" dirty="0">
                <a:solidFill>
                  <a:srgbClr val="009900"/>
                </a:solidFill>
                <a:latin typeface="DengXian" panose="02010600030101010101" pitchFamily="2" charset="-122"/>
                <a:ea typeface="DengXian" panose="02010600030101010101" pitchFamily="2" charset="-122"/>
              </a:rPr>
              <a:t>טִ</a:t>
            </a:r>
            <a:r>
              <a:rPr lang="he-IL" sz="3600" kern="100" dirty="0">
                <a:latin typeface="DengXian" panose="02010600030101010101" pitchFamily="2" charset="-122"/>
                <a:ea typeface="DengXian" panose="02010600030101010101" pitchFamily="2" charset="-122"/>
              </a:rPr>
              <a:t>י֩ לֶאֱ</a:t>
            </a:r>
            <a:r>
              <a:rPr lang="he-IL" sz="3600" kern="100" dirty="0">
                <a:solidFill>
                  <a:srgbClr val="7030A0"/>
                </a:solidFill>
                <a:latin typeface="DengXian" panose="02010600030101010101" pitchFamily="2" charset="-122"/>
                <a:ea typeface="DengXian" panose="02010600030101010101" pitchFamily="2" charset="-122"/>
              </a:rPr>
              <a:t>סֹ֨</a:t>
            </a:r>
            <a:r>
              <a:rPr lang="he-IL" sz="3600" kern="100" dirty="0">
                <a:solidFill>
                  <a:srgbClr val="FF33CC"/>
                </a:solidFill>
                <a:latin typeface="DengXian" panose="02010600030101010101" pitchFamily="2" charset="-122"/>
                <a:ea typeface="DengXian" panose="02010600030101010101" pitchFamily="2" charset="-122"/>
              </a:rPr>
              <a:t>ף</a:t>
            </a:r>
            <a:r>
              <a:rPr lang="he-IL" sz="3600" kern="100" dirty="0">
                <a:latin typeface="DengXian" panose="02010600030101010101" pitchFamily="2" charset="-122"/>
                <a:ea typeface="DengXian" panose="02010600030101010101" pitchFamily="2" charset="-122"/>
              </a:rPr>
              <a:t> </a:t>
            </a:r>
            <a:r>
              <a:rPr lang="he-IL" sz="3600" kern="100" dirty="0">
                <a:solidFill>
                  <a:srgbClr val="92D050"/>
                </a:solidFill>
                <a:latin typeface="DengXian" panose="02010600030101010101" pitchFamily="2" charset="-122"/>
                <a:ea typeface="DengXian" panose="02010600030101010101" pitchFamily="2" charset="-122"/>
              </a:rPr>
              <a:t>גּ</a:t>
            </a:r>
            <a:r>
              <a:rPr lang="he-IL" sz="3600" kern="100" dirty="0">
                <a:latin typeface="DengXian" panose="02010600030101010101" pitchFamily="2" charset="-122"/>
                <a:ea typeface="DengXian" panose="02010600030101010101" pitchFamily="2" charset="-122"/>
              </a:rPr>
              <a:t>וֹיִ֜ם לְקָ</a:t>
            </a:r>
            <a:r>
              <a:rPr lang="he-IL" sz="3600" kern="100" dirty="0">
                <a:solidFill>
                  <a:srgbClr val="C00000"/>
                </a:solidFill>
                <a:latin typeface="DengXian" panose="02010600030101010101" pitchFamily="2" charset="-122"/>
                <a:ea typeface="DengXian" panose="02010600030101010101" pitchFamily="2" charset="-122"/>
              </a:rPr>
              <a:t>בְ</a:t>
            </a:r>
            <a:r>
              <a:rPr lang="he-IL" sz="3600" kern="100" dirty="0">
                <a:solidFill>
                  <a:srgbClr val="FFC000"/>
                </a:solidFill>
                <a:latin typeface="DengXian" panose="02010600030101010101" pitchFamily="2" charset="-122"/>
                <a:ea typeface="DengXian" panose="02010600030101010101" pitchFamily="2" charset="-122"/>
              </a:rPr>
              <a:t>צִ֣</a:t>
            </a:r>
            <a:r>
              <a:rPr lang="he-IL" sz="3600" kern="100" dirty="0">
                <a:latin typeface="DengXian" panose="02010600030101010101" pitchFamily="2" charset="-122"/>
                <a:ea typeface="DengXian" panose="02010600030101010101" pitchFamily="2" charset="-122"/>
              </a:rPr>
              <a:t>י מַמְלָכֹ֗ו</a:t>
            </a:r>
            <a:r>
              <a:rPr lang="he-IL" sz="3600" kern="100" dirty="0">
                <a:solidFill>
                  <a:srgbClr val="FF0000"/>
                </a:solidFill>
                <a:latin typeface="DengXian" panose="02010600030101010101" pitchFamily="2" charset="-122"/>
                <a:ea typeface="DengXian" panose="02010600030101010101" pitchFamily="2" charset="-122"/>
              </a:rPr>
              <a:t>ת</a:t>
            </a:r>
            <a:r>
              <a:rPr lang="he-IL" sz="3600" kern="100" dirty="0">
                <a:latin typeface="DengXian" panose="02010600030101010101" pitchFamily="2" charset="-122"/>
                <a:ea typeface="DengXian" panose="02010600030101010101" pitchFamily="2" charset="-122"/>
              </a:rPr>
              <a:t> לִשְׁפֹּ֨</a:t>
            </a:r>
            <a:r>
              <a:rPr lang="he-IL" sz="3600" kern="100" dirty="0">
                <a:solidFill>
                  <a:srgbClr val="92D050"/>
                </a:solidFill>
                <a:latin typeface="DengXian" panose="02010600030101010101" pitchFamily="2" charset="-122"/>
                <a:ea typeface="DengXian" panose="02010600030101010101" pitchFamily="2" charset="-122"/>
              </a:rPr>
              <a:t>ךְ</a:t>
            </a:r>
            <a:r>
              <a:rPr lang="he-IL" sz="3600" kern="100" dirty="0">
                <a:latin typeface="DengXian" panose="02010600030101010101" pitchFamily="2" charset="-122"/>
                <a:ea typeface="DengXian" panose="02010600030101010101" pitchFamily="2" charset="-122"/>
              </a:rPr>
              <a:t> עֲלֵיהֶ֤ם </a:t>
            </a:r>
            <a:r>
              <a:rPr lang="he-IL" sz="3600" kern="100" dirty="0">
                <a:solidFill>
                  <a:srgbClr val="0000FF"/>
                </a:solidFill>
                <a:latin typeface="DengXian" panose="02010600030101010101" pitchFamily="2" charset="-122"/>
                <a:ea typeface="DengXian" panose="02010600030101010101" pitchFamily="2" charset="-122"/>
              </a:rPr>
              <a:t>זַ</a:t>
            </a:r>
            <a:r>
              <a:rPr lang="he-IL" sz="3600" kern="100" dirty="0">
                <a:latin typeface="DengXian" panose="02010600030101010101" pitchFamily="2" charset="-122"/>
                <a:ea typeface="DengXian" panose="02010600030101010101" pitchFamily="2" charset="-122"/>
              </a:rPr>
              <a:t>עְמִי֙ כֹּ֚ל חֲ</a:t>
            </a:r>
            <a:r>
              <a:rPr lang="he-IL" sz="3600" kern="100" dirty="0">
                <a:solidFill>
                  <a:srgbClr val="FF0000"/>
                </a:solidFill>
                <a:latin typeface="DengXian" panose="02010600030101010101" pitchFamily="2" charset="-122"/>
                <a:ea typeface="DengXian" panose="02010600030101010101" pitchFamily="2" charset="-122"/>
              </a:rPr>
              <a:t>רֹ֣</a:t>
            </a:r>
            <a:r>
              <a:rPr lang="he-IL" sz="3600" kern="100" dirty="0">
                <a:latin typeface="DengXian" panose="02010600030101010101" pitchFamily="2" charset="-122"/>
                <a:ea typeface="DengXian" panose="02010600030101010101" pitchFamily="2" charset="-122"/>
              </a:rPr>
              <a:t>ון אַפִּ֔י כִּ֚י בְּאֵ֣שׁ קִ</a:t>
            </a:r>
            <a:r>
              <a:rPr lang="he-IL" sz="3600" kern="100" dirty="0">
                <a:solidFill>
                  <a:srgbClr val="FFC000"/>
                </a:solidFill>
                <a:latin typeface="DengXian" panose="02010600030101010101" pitchFamily="2" charset="-122"/>
                <a:ea typeface="DengXian" panose="02010600030101010101" pitchFamily="2" charset="-122"/>
              </a:rPr>
              <a:t>נְ</a:t>
            </a:r>
            <a:r>
              <a:rPr lang="he-IL" sz="3600" kern="100" dirty="0">
                <a:latin typeface="DengXian" panose="02010600030101010101" pitchFamily="2" charset="-122"/>
                <a:ea typeface="DengXian" panose="02010600030101010101" pitchFamily="2" charset="-122"/>
              </a:rPr>
              <a:t>אָתִ֔י תֵּאָכֵ֖ל כָּל־הָאָֽרֶ</a:t>
            </a:r>
            <a:r>
              <a:rPr lang="he-IL" sz="3600" kern="100" dirty="0">
                <a:solidFill>
                  <a:srgbClr val="FFC000"/>
                </a:solidFill>
                <a:latin typeface="DengXian" panose="02010600030101010101" pitchFamily="2" charset="-122"/>
                <a:ea typeface="DengXian" panose="02010600030101010101" pitchFamily="2" charset="-122"/>
              </a:rPr>
              <a:t>ץ</a:t>
            </a:r>
            <a:r>
              <a:rPr lang="he-IL" sz="3600" kern="100" dirty="0">
                <a:latin typeface="DengXian" panose="02010600030101010101" pitchFamily="2" charset="-122"/>
                <a:ea typeface="DengXian" panose="02010600030101010101" pitchFamily="2" charset="-122"/>
              </a:rPr>
              <a:t>׃</a:t>
            </a:r>
            <a:endParaRPr lang="en-US" sz="3600" kern="100" dirty="0">
              <a:latin typeface="DengXian" panose="02010600030101010101" pitchFamily="2" charset="-122"/>
              <a:ea typeface="DengXian" panose="02010600030101010101" pitchFamily="2" charset="-122"/>
            </a:endParaRPr>
          </a:p>
          <a:p>
            <a:pPr marL="0" indent="0">
              <a:spcBef>
                <a:spcPts val="0"/>
              </a:spcBef>
              <a:buNone/>
            </a:pPr>
            <a:endParaRPr lang="en-US" sz="1400" kern="100" dirty="0">
              <a:effectLst/>
              <a:latin typeface="DengXian" panose="02010600030101010101" pitchFamily="2" charset="-122"/>
              <a:ea typeface="DengXian" panose="02010600030101010101" pitchFamily="2" charset="-122"/>
              <a:cs typeface="Arial" panose="020B0604020202020204" pitchFamily="34" charset="0"/>
            </a:endParaRPr>
          </a:p>
          <a:p>
            <a:pPr marL="0" marR="0" indent="0">
              <a:spcBef>
                <a:spcPts val="0"/>
              </a:spcBef>
              <a:spcAft>
                <a:spcPts val="0"/>
              </a:spcAft>
              <a:buNone/>
            </a:pP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855389340"/>
              </p:ext>
            </p:extLst>
          </p:nvPr>
        </p:nvGraphicFramePr>
        <p:xfrm>
          <a:off x="7156606" y="2308969"/>
          <a:ext cx="4363920" cy="1036320"/>
        </p:xfrm>
        <a:graphic>
          <a:graphicData uri="http://schemas.openxmlformats.org/drawingml/2006/table">
            <a:tbl>
              <a:tblPr/>
              <a:tblGrid>
                <a:gridCol w="396720">
                  <a:extLst>
                    <a:ext uri="{9D8B030D-6E8A-4147-A177-3AD203B41FA5}">
                      <a16:colId xmlns:a16="http://schemas.microsoft.com/office/drawing/2014/main" val="3744781140"/>
                    </a:ext>
                  </a:extLst>
                </a:gridCol>
                <a:gridCol w="396720">
                  <a:extLst>
                    <a:ext uri="{9D8B030D-6E8A-4147-A177-3AD203B41FA5}">
                      <a16:colId xmlns:a16="http://schemas.microsoft.com/office/drawing/2014/main" val="536061675"/>
                    </a:ext>
                  </a:extLst>
                </a:gridCol>
                <a:gridCol w="396720">
                  <a:extLst>
                    <a:ext uri="{9D8B030D-6E8A-4147-A177-3AD203B41FA5}">
                      <a16:colId xmlns:a16="http://schemas.microsoft.com/office/drawing/2014/main" val="3672710304"/>
                    </a:ext>
                  </a:extLst>
                </a:gridCol>
                <a:gridCol w="396720">
                  <a:extLst>
                    <a:ext uri="{9D8B030D-6E8A-4147-A177-3AD203B41FA5}">
                      <a16:colId xmlns:a16="http://schemas.microsoft.com/office/drawing/2014/main" val="1031803805"/>
                    </a:ext>
                  </a:extLst>
                </a:gridCol>
                <a:gridCol w="396720">
                  <a:extLst>
                    <a:ext uri="{9D8B030D-6E8A-4147-A177-3AD203B41FA5}">
                      <a16:colId xmlns:a16="http://schemas.microsoft.com/office/drawing/2014/main" val="1565646359"/>
                    </a:ext>
                  </a:extLst>
                </a:gridCol>
                <a:gridCol w="396720">
                  <a:extLst>
                    <a:ext uri="{9D8B030D-6E8A-4147-A177-3AD203B41FA5}">
                      <a16:colId xmlns:a16="http://schemas.microsoft.com/office/drawing/2014/main" val="2311390904"/>
                    </a:ext>
                  </a:extLst>
                </a:gridCol>
                <a:gridCol w="396720">
                  <a:extLst>
                    <a:ext uri="{9D8B030D-6E8A-4147-A177-3AD203B41FA5}">
                      <a16:colId xmlns:a16="http://schemas.microsoft.com/office/drawing/2014/main" val="3537182873"/>
                    </a:ext>
                  </a:extLst>
                </a:gridCol>
                <a:gridCol w="396720">
                  <a:extLst>
                    <a:ext uri="{9D8B030D-6E8A-4147-A177-3AD203B41FA5}">
                      <a16:colId xmlns:a16="http://schemas.microsoft.com/office/drawing/2014/main" val="3423034419"/>
                    </a:ext>
                  </a:extLst>
                </a:gridCol>
                <a:gridCol w="396720">
                  <a:extLst>
                    <a:ext uri="{9D8B030D-6E8A-4147-A177-3AD203B41FA5}">
                      <a16:colId xmlns:a16="http://schemas.microsoft.com/office/drawing/2014/main" val="3233251228"/>
                    </a:ext>
                  </a:extLst>
                </a:gridCol>
                <a:gridCol w="396720">
                  <a:extLst>
                    <a:ext uri="{9D8B030D-6E8A-4147-A177-3AD203B41FA5}">
                      <a16:colId xmlns:a16="http://schemas.microsoft.com/office/drawing/2014/main" val="1367906296"/>
                    </a:ext>
                  </a:extLst>
                </a:gridCol>
                <a:gridCol w="396720">
                  <a:extLst>
                    <a:ext uri="{9D8B030D-6E8A-4147-A177-3AD203B41FA5}">
                      <a16:colId xmlns:a16="http://schemas.microsoft.com/office/drawing/2014/main" val="3833130285"/>
                    </a:ext>
                  </a:extLst>
                </a:gridCol>
              </a:tblGrid>
              <a:tr h="308611">
                <a:tc rowSpan="2">
                  <a:txBody>
                    <a:bodyPr/>
                    <a:lstStyle/>
                    <a:p>
                      <a:pPr rtl="0"/>
                      <a:r>
                        <a:rPr lang="he-IL" sz="2800" b="1" dirty="0">
                          <a:solidFill>
                            <a:srgbClr val="FF0000"/>
                          </a:solidFill>
                          <a:effectLst/>
                          <a:latin typeface="Alef"/>
                        </a:rPr>
                        <a:t>א</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C00000"/>
                          </a:solidFill>
                          <a:effectLst/>
                          <a:latin typeface="Alef"/>
                        </a:rPr>
                        <a:t>ב</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92D050"/>
                          </a:solidFill>
                          <a:effectLst/>
                          <a:latin typeface="Alef"/>
                        </a:rPr>
                        <a:t>ג</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7030A0"/>
                          </a:solidFill>
                          <a:effectLst/>
                          <a:latin typeface="Alef"/>
                        </a:rPr>
                        <a:t>ד</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00B0F0"/>
                          </a:solidFill>
                          <a:effectLst/>
                          <a:latin typeface="Alef"/>
                        </a:rPr>
                        <a:t>ה</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FFC000"/>
                          </a:solidFill>
                          <a:effectLst/>
                          <a:latin typeface="Alef"/>
                        </a:rPr>
                        <a:t>ו</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0000FF"/>
                          </a:solidFill>
                          <a:effectLst/>
                          <a:latin typeface="Alef"/>
                        </a:rPr>
                        <a:t>ז</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FF33CC"/>
                          </a:solidFill>
                          <a:effectLst/>
                          <a:latin typeface="Alef"/>
                        </a:rPr>
                        <a:t>ח</a:t>
                      </a:r>
                      <a:r>
                        <a:rPr lang="he-IL" sz="2800" b="1" dirty="0">
                          <a:solidFill>
                            <a:srgbClr val="FF33CC"/>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00B050"/>
                          </a:solidFill>
                          <a:effectLst/>
                          <a:latin typeface="Alef"/>
                        </a:rPr>
                        <a:t>ט</a:t>
                      </a:r>
                      <a:r>
                        <a:rPr lang="he-IL" sz="2800" b="1" dirty="0">
                          <a:solidFill>
                            <a:srgbClr val="00B050"/>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0070C0"/>
                          </a:solidFill>
                          <a:effectLst/>
                          <a:latin typeface="Alef"/>
                        </a:rPr>
                        <a:t>י</a:t>
                      </a:r>
                      <a:r>
                        <a:rPr lang="he-IL" sz="2800" b="1" dirty="0">
                          <a:solidFill>
                            <a:srgbClr val="0070C0"/>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chemeClr val="accent6"/>
                          </a:solidFill>
                          <a:effectLst/>
                          <a:latin typeface="Alef"/>
                        </a:rPr>
                        <a:t>כ</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945714119"/>
                  </a:ext>
                </a:extLst>
              </a:tr>
              <a:tr h="30861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rtl="0"/>
                      <a:r>
                        <a:rPr lang="he-IL" sz="2800" b="1" dirty="0">
                          <a:solidFill>
                            <a:schemeClr val="accent6"/>
                          </a:solidFill>
                          <a:effectLst/>
                          <a:latin typeface="Alef"/>
                        </a:rPr>
                        <a:t>ך</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58546655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15908415"/>
              </p:ext>
            </p:extLst>
          </p:nvPr>
        </p:nvGraphicFramePr>
        <p:xfrm>
          <a:off x="7147979" y="3338423"/>
          <a:ext cx="4363920" cy="1536365"/>
        </p:xfrm>
        <a:graphic>
          <a:graphicData uri="http://schemas.openxmlformats.org/drawingml/2006/table">
            <a:tbl>
              <a:tblPr/>
              <a:tblGrid>
                <a:gridCol w="396720">
                  <a:extLst>
                    <a:ext uri="{9D8B030D-6E8A-4147-A177-3AD203B41FA5}">
                      <a16:colId xmlns:a16="http://schemas.microsoft.com/office/drawing/2014/main" val="692291945"/>
                    </a:ext>
                  </a:extLst>
                </a:gridCol>
                <a:gridCol w="396720">
                  <a:extLst>
                    <a:ext uri="{9D8B030D-6E8A-4147-A177-3AD203B41FA5}">
                      <a16:colId xmlns:a16="http://schemas.microsoft.com/office/drawing/2014/main" val="3965692619"/>
                    </a:ext>
                  </a:extLst>
                </a:gridCol>
                <a:gridCol w="396720">
                  <a:extLst>
                    <a:ext uri="{9D8B030D-6E8A-4147-A177-3AD203B41FA5}">
                      <a16:colId xmlns:a16="http://schemas.microsoft.com/office/drawing/2014/main" val="3553664727"/>
                    </a:ext>
                  </a:extLst>
                </a:gridCol>
                <a:gridCol w="396720">
                  <a:extLst>
                    <a:ext uri="{9D8B030D-6E8A-4147-A177-3AD203B41FA5}">
                      <a16:colId xmlns:a16="http://schemas.microsoft.com/office/drawing/2014/main" val="738963454"/>
                    </a:ext>
                  </a:extLst>
                </a:gridCol>
                <a:gridCol w="396720">
                  <a:extLst>
                    <a:ext uri="{9D8B030D-6E8A-4147-A177-3AD203B41FA5}">
                      <a16:colId xmlns:a16="http://schemas.microsoft.com/office/drawing/2014/main" val="473549109"/>
                    </a:ext>
                  </a:extLst>
                </a:gridCol>
                <a:gridCol w="396720">
                  <a:extLst>
                    <a:ext uri="{9D8B030D-6E8A-4147-A177-3AD203B41FA5}">
                      <a16:colId xmlns:a16="http://schemas.microsoft.com/office/drawing/2014/main" val="2274903876"/>
                    </a:ext>
                  </a:extLst>
                </a:gridCol>
                <a:gridCol w="396720">
                  <a:extLst>
                    <a:ext uri="{9D8B030D-6E8A-4147-A177-3AD203B41FA5}">
                      <a16:colId xmlns:a16="http://schemas.microsoft.com/office/drawing/2014/main" val="1154920181"/>
                    </a:ext>
                  </a:extLst>
                </a:gridCol>
                <a:gridCol w="396720">
                  <a:extLst>
                    <a:ext uri="{9D8B030D-6E8A-4147-A177-3AD203B41FA5}">
                      <a16:colId xmlns:a16="http://schemas.microsoft.com/office/drawing/2014/main" val="1648857386"/>
                    </a:ext>
                  </a:extLst>
                </a:gridCol>
                <a:gridCol w="396720">
                  <a:extLst>
                    <a:ext uri="{9D8B030D-6E8A-4147-A177-3AD203B41FA5}">
                      <a16:colId xmlns:a16="http://schemas.microsoft.com/office/drawing/2014/main" val="2525888237"/>
                    </a:ext>
                  </a:extLst>
                </a:gridCol>
                <a:gridCol w="396720">
                  <a:extLst>
                    <a:ext uri="{9D8B030D-6E8A-4147-A177-3AD203B41FA5}">
                      <a16:colId xmlns:a16="http://schemas.microsoft.com/office/drawing/2014/main" val="2914080562"/>
                    </a:ext>
                  </a:extLst>
                </a:gridCol>
                <a:gridCol w="396720">
                  <a:extLst>
                    <a:ext uri="{9D8B030D-6E8A-4147-A177-3AD203B41FA5}">
                      <a16:colId xmlns:a16="http://schemas.microsoft.com/office/drawing/2014/main" val="2760483664"/>
                    </a:ext>
                  </a:extLst>
                </a:gridCol>
              </a:tblGrid>
              <a:tr h="1018205">
                <a:tc rowSpan="2">
                  <a:txBody>
                    <a:bodyPr/>
                    <a:lstStyle/>
                    <a:p>
                      <a:pPr rtl="0"/>
                      <a:r>
                        <a:rPr lang="he-IL" sz="2800" b="1" dirty="0">
                          <a:solidFill>
                            <a:schemeClr val="accent5"/>
                          </a:solidFill>
                          <a:effectLst/>
                          <a:latin typeface="Alef"/>
                        </a:rPr>
                        <a:t>ל</a:t>
                      </a:r>
                      <a:r>
                        <a:rPr lang="he-IL" sz="2800" b="1" dirty="0">
                          <a:solidFill>
                            <a:schemeClr val="accent5"/>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rgbClr val="C00000"/>
                          </a:solidFill>
                          <a:effectLst/>
                          <a:latin typeface="Alef"/>
                        </a:rPr>
                        <a:t>מ</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chemeClr val="accent4"/>
                          </a:solidFill>
                          <a:effectLst/>
                          <a:latin typeface="Alef"/>
                        </a:rPr>
                        <a:t>נ</a:t>
                      </a:r>
                      <a:r>
                        <a:rPr lang="he-IL" sz="2800" b="1" dirty="0">
                          <a:solidFill>
                            <a:schemeClr val="accent4"/>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7030A0"/>
                          </a:solidFill>
                          <a:effectLst/>
                          <a:latin typeface="Alef"/>
                        </a:rPr>
                        <a:t>ס</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0000FF"/>
                          </a:solidFill>
                          <a:effectLst/>
                          <a:latin typeface="Alef"/>
                        </a:rPr>
                        <a:t>ע</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rgbClr val="FF33CC"/>
                          </a:solidFill>
                          <a:effectLst/>
                          <a:latin typeface="Alef"/>
                        </a:rPr>
                        <a:t>פ</a:t>
                      </a:r>
                      <a:r>
                        <a:rPr lang="he-IL" sz="2800" b="1" dirty="0">
                          <a:solidFill>
                            <a:srgbClr val="FF33CC"/>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chemeClr val="accent4"/>
                          </a:solidFill>
                          <a:effectLst/>
                          <a:latin typeface="Alef"/>
                        </a:rPr>
                        <a:t>צ</a:t>
                      </a:r>
                      <a:r>
                        <a:rPr lang="he-IL" sz="2800" b="1" dirty="0">
                          <a:solidFill>
                            <a:schemeClr val="accent4"/>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chemeClr val="accent2"/>
                          </a:solidFill>
                          <a:effectLst/>
                          <a:latin typeface="Alef"/>
                        </a:rPr>
                        <a:t>ק</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FF0000"/>
                          </a:solidFill>
                          <a:effectLst/>
                          <a:latin typeface="Alef"/>
                        </a:rPr>
                        <a:t>ר</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00B0F0"/>
                          </a:solidFill>
                          <a:effectLst/>
                          <a:latin typeface="Alef"/>
                        </a:rPr>
                        <a:t>ש</a:t>
                      </a:r>
                      <a:r>
                        <a:rPr lang="he-IL" sz="2800" b="1" dirty="0">
                          <a:solidFill>
                            <a:srgbClr val="00B0F0"/>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rowSpan="2">
                  <a:txBody>
                    <a:bodyPr/>
                    <a:lstStyle/>
                    <a:p>
                      <a:pPr rtl="0"/>
                      <a:r>
                        <a:rPr lang="he-IL" sz="2800" b="1" dirty="0">
                          <a:solidFill>
                            <a:srgbClr val="FF0000"/>
                          </a:solidFill>
                          <a:effectLst/>
                          <a:latin typeface="Alef"/>
                        </a:rPr>
                        <a:t>ת</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447958247"/>
                  </a:ext>
                </a:extLst>
              </a:tr>
              <a:tr h="365760">
                <a:tc vMerge="1">
                  <a:txBody>
                    <a:bodyPr/>
                    <a:lstStyle/>
                    <a:p>
                      <a:endParaRPr lang="en-US"/>
                    </a:p>
                  </a:txBody>
                  <a:tcPr/>
                </a:tc>
                <a:tc>
                  <a:txBody>
                    <a:bodyPr/>
                    <a:lstStyle/>
                    <a:p>
                      <a:pPr rtl="0"/>
                      <a:r>
                        <a:rPr lang="he-IL" sz="2800" b="1" dirty="0">
                          <a:solidFill>
                            <a:srgbClr val="00B050"/>
                          </a:solidFill>
                          <a:effectLst/>
                          <a:latin typeface="Alef"/>
                        </a:rPr>
                        <a:t>ם</a:t>
                      </a:r>
                      <a:r>
                        <a:rPr lang="he-IL" sz="2800" b="1" dirty="0">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chemeClr val="accent4"/>
                          </a:solidFill>
                          <a:effectLst/>
                          <a:latin typeface="Alef"/>
                        </a:rPr>
                        <a:t>ן</a:t>
                      </a:r>
                      <a:r>
                        <a:rPr lang="he-IL" sz="2800" b="1" dirty="0">
                          <a:solidFill>
                            <a:schemeClr val="accent4"/>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vMerge="1">
                  <a:txBody>
                    <a:bodyPr/>
                    <a:lstStyle/>
                    <a:p>
                      <a:endParaRPr lang="en-US"/>
                    </a:p>
                  </a:txBody>
                  <a:tcPr/>
                </a:tc>
                <a:tc vMerge="1">
                  <a:txBody>
                    <a:bodyPr/>
                    <a:lstStyle/>
                    <a:p>
                      <a:endParaRPr lang="en-US"/>
                    </a:p>
                  </a:txBody>
                  <a:tcPr/>
                </a:tc>
                <a:tc>
                  <a:txBody>
                    <a:bodyPr/>
                    <a:lstStyle/>
                    <a:p>
                      <a:pPr rtl="0"/>
                      <a:r>
                        <a:rPr lang="he-IL" sz="2800" b="1" dirty="0">
                          <a:solidFill>
                            <a:srgbClr val="FF33CC"/>
                          </a:solidFill>
                          <a:effectLst/>
                          <a:latin typeface="Alef"/>
                        </a:rPr>
                        <a:t>ף</a:t>
                      </a:r>
                      <a:r>
                        <a:rPr lang="he-IL" sz="2800" b="1" dirty="0">
                          <a:solidFill>
                            <a:srgbClr val="FF33CC"/>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rtl="0"/>
                      <a:r>
                        <a:rPr lang="he-IL" sz="2800" b="1" dirty="0">
                          <a:solidFill>
                            <a:schemeClr val="accent4"/>
                          </a:solidFill>
                          <a:effectLst/>
                          <a:latin typeface="Alef"/>
                        </a:rPr>
                        <a:t>ץ</a:t>
                      </a:r>
                      <a:r>
                        <a:rPr lang="he-IL" sz="2800" b="1" dirty="0">
                          <a:solidFill>
                            <a:schemeClr val="accent4"/>
                          </a:solidFill>
                          <a:effectLst/>
                        </a:rPr>
                        <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144497786"/>
                  </a:ext>
                </a:extLst>
              </a:tr>
            </a:tbl>
          </a:graphicData>
        </a:graphic>
      </p:graphicFrame>
      <p:sp>
        <p:nvSpPr>
          <p:cNvPr id="8" name="TextBox 7"/>
          <p:cNvSpPr txBox="1"/>
          <p:nvPr/>
        </p:nvSpPr>
        <p:spPr>
          <a:xfrm>
            <a:off x="8018585" y="1571062"/>
            <a:ext cx="2943434" cy="369332"/>
          </a:xfrm>
          <a:prstGeom prst="rect">
            <a:avLst/>
          </a:prstGeom>
          <a:noFill/>
        </p:spPr>
        <p:txBody>
          <a:bodyPr wrap="none" rtlCol="0">
            <a:spAutoFit/>
          </a:bodyPr>
          <a:lstStyle/>
          <a:p>
            <a:r>
              <a:rPr lang="en-US" u="sng" dirty="0">
                <a:latin typeface="Algerian" panose="04020705040A02060702" pitchFamily="82" charset="0"/>
              </a:rPr>
              <a:t>The Hebrew Alphabets</a:t>
            </a:r>
          </a:p>
        </p:txBody>
      </p:sp>
    </p:spTree>
    <p:extLst>
      <p:ext uri="{BB962C8B-B14F-4D97-AF65-F5344CB8AC3E}">
        <p14:creationId xmlns:p14="http://schemas.microsoft.com/office/powerpoint/2010/main" val="934096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058284" y="580684"/>
            <a:ext cx="7871886" cy="5466587"/>
          </a:xfrm>
          <a:prstGeom prst="rect">
            <a:avLst/>
          </a:prstGeom>
        </p:spPr>
      </p:pic>
      <p:sp>
        <p:nvSpPr>
          <p:cNvPr id="3" name="TextBox 2"/>
          <p:cNvSpPr txBox="1"/>
          <p:nvPr/>
        </p:nvSpPr>
        <p:spPr>
          <a:xfrm>
            <a:off x="8154502" y="1914740"/>
            <a:ext cx="36975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7</a:t>
            </a:r>
          </a:p>
        </p:txBody>
      </p:sp>
      <p:sp>
        <p:nvSpPr>
          <p:cNvPr id="4" name="TextBox 3"/>
          <p:cNvSpPr txBox="1"/>
          <p:nvPr/>
        </p:nvSpPr>
        <p:spPr>
          <a:xfrm>
            <a:off x="7335496" y="1914740"/>
            <a:ext cx="41308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2</a:t>
            </a:r>
          </a:p>
        </p:txBody>
      </p:sp>
      <p:sp>
        <p:nvSpPr>
          <p:cNvPr id="5" name="TextBox 4"/>
          <p:cNvSpPr txBox="1"/>
          <p:nvPr/>
        </p:nvSpPr>
        <p:spPr>
          <a:xfrm>
            <a:off x="6567002" y="1914740"/>
            <a:ext cx="36257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6" name="TextBox 5"/>
          <p:cNvSpPr txBox="1"/>
          <p:nvPr/>
        </p:nvSpPr>
        <p:spPr>
          <a:xfrm>
            <a:off x="5747996" y="1914740"/>
            <a:ext cx="41308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7" name="TextBox 6"/>
          <p:cNvSpPr txBox="1"/>
          <p:nvPr/>
        </p:nvSpPr>
        <p:spPr>
          <a:xfrm>
            <a:off x="4776543" y="1914740"/>
            <a:ext cx="56553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4</a:t>
            </a:r>
          </a:p>
        </p:txBody>
      </p:sp>
      <p:sp>
        <p:nvSpPr>
          <p:cNvPr id="8" name="TextBox 7"/>
          <p:cNvSpPr txBox="1"/>
          <p:nvPr/>
        </p:nvSpPr>
        <p:spPr>
          <a:xfrm>
            <a:off x="4160496" y="1914740"/>
            <a:ext cx="31908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7</a:t>
            </a:r>
          </a:p>
        </p:txBody>
      </p:sp>
      <p:sp>
        <p:nvSpPr>
          <p:cNvPr id="9" name="TextBox 8"/>
          <p:cNvSpPr txBox="1"/>
          <p:nvPr/>
        </p:nvSpPr>
        <p:spPr>
          <a:xfrm>
            <a:off x="3573290" y="1914740"/>
            <a:ext cx="29024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10" name="TextBox 9"/>
          <p:cNvSpPr txBox="1"/>
          <p:nvPr/>
        </p:nvSpPr>
        <p:spPr>
          <a:xfrm>
            <a:off x="2986084" y="1914740"/>
            <a:ext cx="40622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2</a:t>
            </a:r>
          </a:p>
        </p:txBody>
      </p:sp>
      <p:sp>
        <p:nvSpPr>
          <p:cNvPr id="11" name="TextBox 10"/>
          <p:cNvSpPr txBox="1"/>
          <p:nvPr/>
        </p:nvSpPr>
        <p:spPr>
          <a:xfrm>
            <a:off x="2130912" y="1914740"/>
            <a:ext cx="333583"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12" name="TextBox 11"/>
          <p:cNvSpPr txBox="1"/>
          <p:nvPr/>
        </p:nvSpPr>
        <p:spPr>
          <a:xfrm>
            <a:off x="1304581" y="1914741"/>
            <a:ext cx="64534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13</a:t>
            </a:r>
          </a:p>
        </p:txBody>
      </p:sp>
      <p:sp>
        <p:nvSpPr>
          <p:cNvPr id="13" name="TextBox 12"/>
          <p:cNvSpPr txBox="1"/>
          <p:nvPr/>
        </p:nvSpPr>
        <p:spPr>
          <a:xfrm>
            <a:off x="8154502" y="3796339"/>
            <a:ext cx="36975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8</a:t>
            </a:r>
          </a:p>
        </p:txBody>
      </p:sp>
      <p:sp>
        <p:nvSpPr>
          <p:cNvPr id="15" name="TextBox 14"/>
          <p:cNvSpPr txBox="1"/>
          <p:nvPr/>
        </p:nvSpPr>
        <p:spPr>
          <a:xfrm>
            <a:off x="7284679" y="3630715"/>
            <a:ext cx="46390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16" name="TextBox 15"/>
          <p:cNvSpPr txBox="1"/>
          <p:nvPr/>
        </p:nvSpPr>
        <p:spPr>
          <a:xfrm>
            <a:off x="6313379" y="3630715"/>
            <a:ext cx="456733"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12</a:t>
            </a:r>
          </a:p>
        </p:txBody>
      </p:sp>
      <p:sp>
        <p:nvSpPr>
          <p:cNvPr id="17" name="TextBox 16"/>
          <p:cNvSpPr txBox="1"/>
          <p:nvPr/>
        </p:nvSpPr>
        <p:spPr>
          <a:xfrm>
            <a:off x="5697179" y="3630715"/>
            <a:ext cx="40591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5</a:t>
            </a:r>
          </a:p>
        </p:txBody>
      </p:sp>
      <p:sp>
        <p:nvSpPr>
          <p:cNvPr id="18" name="TextBox 17"/>
          <p:cNvSpPr txBox="1"/>
          <p:nvPr/>
        </p:nvSpPr>
        <p:spPr>
          <a:xfrm>
            <a:off x="4725879" y="3630715"/>
            <a:ext cx="40591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4</a:t>
            </a:r>
          </a:p>
        </p:txBody>
      </p:sp>
      <p:sp>
        <p:nvSpPr>
          <p:cNvPr id="19" name="TextBox 18"/>
          <p:cNvSpPr txBox="1"/>
          <p:nvPr/>
        </p:nvSpPr>
        <p:spPr>
          <a:xfrm>
            <a:off x="4066037" y="3630715"/>
            <a:ext cx="44955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2</a:t>
            </a:r>
          </a:p>
        </p:txBody>
      </p:sp>
      <p:sp>
        <p:nvSpPr>
          <p:cNvPr id="20" name="TextBox 19"/>
          <p:cNvSpPr txBox="1"/>
          <p:nvPr/>
        </p:nvSpPr>
        <p:spPr>
          <a:xfrm>
            <a:off x="3366745" y="3630715"/>
            <a:ext cx="48900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2</a:t>
            </a:r>
          </a:p>
        </p:txBody>
      </p:sp>
      <p:sp>
        <p:nvSpPr>
          <p:cNvPr id="21" name="TextBox 20"/>
          <p:cNvSpPr txBox="1"/>
          <p:nvPr/>
        </p:nvSpPr>
        <p:spPr>
          <a:xfrm>
            <a:off x="2779540" y="3611673"/>
            <a:ext cx="3769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22" name="TextBox 21"/>
          <p:cNvSpPr txBox="1"/>
          <p:nvPr/>
        </p:nvSpPr>
        <p:spPr>
          <a:xfrm>
            <a:off x="1985790" y="3630715"/>
            <a:ext cx="38783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3</a:t>
            </a:r>
          </a:p>
        </p:txBody>
      </p:sp>
      <p:sp>
        <p:nvSpPr>
          <p:cNvPr id="23" name="TextBox 22"/>
          <p:cNvSpPr txBox="1"/>
          <p:nvPr/>
        </p:nvSpPr>
        <p:spPr>
          <a:xfrm>
            <a:off x="8292300" y="5508869"/>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3</a:t>
            </a:r>
          </a:p>
        </p:txBody>
      </p:sp>
      <p:sp>
        <p:nvSpPr>
          <p:cNvPr id="24" name="TextBox 23"/>
          <p:cNvSpPr txBox="1"/>
          <p:nvPr/>
        </p:nvSpPr>
        <p:spPr>
          <a:xfrm>
            <a:off x="7139708" y="5508869"/>
            <a:ext cx="38425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25" name="TextBox 24"/>
          <p:cNvSpPr txBox="1"/>
          <p:nvPr/>
        </p:nvSpPr>
        <p:spPr>
          <a:xfrm>
            <a:off x="6313379" y="5489827"/>
            <a:ext cx="456733"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26" name="TextBox 25"/>
          <p:cNvSpPr txBox="1"/>
          <p:nvPr/>
        </p:nvSpPr>
        <p:spPr>
          <a:xfrm>
            <a:off x="5697179" y="5473717"/>
            <a:ext cx="40591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1</a:t>
            </a:r>
          </a:p>
        </p:txBody>
      </p:sp>
      <p:sp>
        <p:nvSpPr>
          <p:cNvPr id="28" name="TextBox 27"/>
          <p:cNvSpPr txBox="1"/>
          <p:nvPr/>
        </p:nvSpPr>
        <p:spPr>
          <a:xfrm>
            <a:off x="4645914" y="5473717"/>
            <a:ext cx="459114"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3</a:t>
            </a:r>
          </a:p>
        </p:txBody>
      </p:sp>
      <p:sp>
        <p:nvSpPr>
          <p:cNvPr id="29" name="TextBox 28"/>
          <p:cNvSpPr txBox="1"/>
          <p:nvPr/>
        </p:nvSpPr>
        <p:spPr>
          <a:xfrm>
            <a:off x="3611248" y="5415727"/>
            <a:ext cx="542073"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2</a:t>
            </a:r>
          </a:p>
        </p:txBody>
      </p:sp>
      <p:sp>
        <p:nvSpPr>
          <p:cNvPr id="31" name="TextBox 30"/>
          <p:cNvSpPr txBox="1"/>
          <p:nvPr/>
        </p:nvSpPr>
        <p:spPr>
          <a:xfrm>
            <a:off x="2652956" y="5415727"/>
            <a:ext cx="4656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3</a:t>
            </a:r>
          </a:p>
        </p:txBody>
      </p:sp>
      <p:sp>
        <p:nvSpPr>
          <p:cNvPr id="32" name="TextBox 31"/>
          <p:cNvSpPr txBox="1"/>
          <p:nvPr/>
        </p:nvSpPr>
        <p:spPr>
          <a:xfrm>
            <a:off x="1753836" y="5473717"/>
            <a:ext cx="37707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rPr>
              <a:t>3</a:t>
            </a:r>
          </a:p>
        </p:txBody>
      </p:sp>
    </p:spTree>
    <p:extLst>
      <p:ext uri="{BB962C8B-B14F-4D97-AF65-F5344CB8AC3E}">
        <p14:creationId xmlns:p14="http://schemas.microsoft.com/office/powerpoint/2010/main" val="1549495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TotalTime>
  <Words>1245</Words>
  <Application>Microsoft Office PowerPoint</Application>
  <PresentationFormat>Widescreen</PresentationFormat>
  <Paragraphs>113</Paragraphs>
  <Slides>12</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Alef</vt:lpstr>
      <vt:lpstr>DengXian</vt:lpstr>
      <vt:lpstr>KaiTi</vt:lpstr>
      <vt:lpstr>Algerian</vt:lpstr>
      <vt:lpstr>Arial</vt:lpstr>
      <vt:lpstr>Calibri</vt:lpstr>
      <vt:lpstr>Calibri Light</vt:lpstr>
      <vt:lpstr>Trebuchet MS</vt:lpstr>
      <vt:lpstr>Wingdings 3</vt:lpstr>
      <vt:lpstr>Office Theme</vt:lpstr>
      <vt:lpstr>Facet</vt:lpstr>
      <vt:lpstr>The Unique Language</vt:lpstr>
      <vt:lpstr>Today is 3/8, international women’s day.  I would like to make it  an international language day. 今天是國際婦女節。但我願使之成為國際語言節。</vt:lpstr>
      <vt:lpstr>Zephaniah 3：9</vt:lpstr>
      <vt:lpstr> The most popular Language 最流行的語言 </vt:lpstr>
      <vt:lpstr>Zephaniah 3：8</vt:lpstr>
      <vt:lpstr>Zephaniah 3：8</vt:lpstr>
      <vt:lpstr>This is a striking verse by itself. But we only focus on our language question. It seems no easy hints here can be found in either English or Chinese, or any other languages for that matter;  maybe， except the original biblical language (for old testament), the Hebrew language that is. 這節經節本身就非常令人震撼，但我們此刻只是專注我們前面關乎語言的問題。無論是英文還是中文或是任何其它語言，我們都不覺得這節經節有任何暗示; 除非看聖經原文，舊約語言—希伯來文：</vt:lpstr>
      <vt:lpstr>(Zephaniah 西番亞 )צפניה 3:8</vt:lpstr>
      <vt:lpstr>PowerPoint Presentation</vt:lpstr>
      <vt:lpstr>PowerPoint Presentation</vt:lpstr>
      <vt:lpstr>西番亞 = Zephaniah = צפניה</vt:lpstr>
      <vt:lpstr>Will Hebrew be the most popular language of the future?希伯來文會是未來最流行的語言嗎？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Unique Language</dc:title>
  <dc:creator>Taiyan Zhang</dc:creator>
  <cp:lastModifiedBy>TAIYAN ZHANG</cp:lastModifiedBy>
  <cp:revision>44</cp:revision>
  <dcterms:created xsi:type="dcterms:W3CDTF">2017-02-24T02:22:10Z</dcterms:created>
  <dcterms:modified xsi:type="dcterms:W3CDTF">2020-11-30T03:48:20Z</dcterms:modified>
</cp:coreProperties>
</file>