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57" r:id="rId5"/>
    <p:sldId id="258" r:id="rId6"/>
    <p:sldId id="260" r:id="rId7"/>
    <p:sldId id="293" r:id="rId8"/>
    <p:sldId id="296" r:id="rId9"/>
    <p:sldId id="300" r:id="rId10"/>
    <p:sldId id="298" r:id="rId11"/>
    <p:sldId id="294" r:id="rId12"/>
    <p:sldId id="303" r:id="rId13"/>
    <p:sldId id="306" r:id="rId14"/>
    <p:sldId id="308" r:id="rId15"/>
    <p:sldId id="307" r:id="rId16"/>
    <p:sldId id="304" r:id="rId17"/>
    <p:sldId id="299" r:id="rId18"/>
    <p:sldId id="310" r:id="rId19"/>
    <p:sldId id="311" r:id="rId20"/>
    <p:sldId id="314" r:id="rId21"/>
    <p:sldId id="313" r:id="rId22"/>
    <p:sldId id="312" r:id="rId23"/>
    <p:sldId id="305" r:id="rId24"/>
    <p:sldId id="2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4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010F97-98B6-1C86-1002-3915CBE54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E81DC3B-E779-D473-65CB-E71F77197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8AC6A3-1322-1306-19B5-383FC6CBD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EFA5F7-FF42-BDDD-07F4-EDF36060C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B0E58-51AF-001B-4823-341664EA0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22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6662F5-131E-3B0E-EE04-1E76024E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E7ED2F-F780-1EEF-30C4-C39EAE30F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B72203-5DB0-BC27-926E-48772BCD9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3ABB8D-083E-F0E2-AFFA-6A4BEF03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14EE21-60CF-0399-CBDA-980C38300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46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F311C8-102D-417F-672B-FB0B12D73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BA80C95-1760-F42B-6805-191D99C26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323C3C-372B-3C2B-D1A0-4981C3EDE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DC2E0F-EED3-796B-30C2-A6CECC35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A91158-19E9-9A82-282F-1B7B2798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69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D3B89-5C2C-4B00-815E-244F30A4C95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11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7337C-F4FA-4F68-8723-5005F64A51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8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565B5-6B2F-4B2C-A30F-430D5D58C8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18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761AF-C764-441D-8835-CF90DBE4EC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26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96926-D8C1-4F7C-9556-3A4BE41D60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53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B7816-C00F-4003-BBDA-7AF0A4B366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24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B0267-1F64-4183-AB74-AE8E61AB03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18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5AB68-5194-423A-A42A-72F8AC62E8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7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DDA20E-DD1F-8A64-94BD-94D2930B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5D5538-F70F-A30A-713F-55F7CF57A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E8A845-9E88-5757-275A-F6CB96A3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CEEA8E-A52E-9F23-5251-6EDF3322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32AF77-3D09-2D33-E34E-2763457AF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9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538AC-C09D-480E-BB6A-D775B6E2ED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88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2F6C3-D3B1-422E-847C-13DB00800E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93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5D25E-774B-4282-A616-829A662CC0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4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E437A1-2979-37FA-147E-2BFE8603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674549-F0F6-5D14-CAD6-851BA7D3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37B42-6687-CDCB-2A4E-CD5E90BE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53DB72-0C62-AF36-718A-6D9A17F8A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70B7D-0F23-C478-117A-4DEA310D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8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F46B4E-85D1-3EB6-46D7-D04FE2F97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676759-5384-615F-1470-243A82883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A70843-CF1F-1192-ACCB-CF92E5DEA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F6A602-F75D-8CE6-0A25-D5D85493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F365EA-4B18-88C7-E5AC-4E7927113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9548BF-9944-B313-8F23-44915176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8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734A24-C90C-A537-D211-672ADE8A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9FC4BC-6A29-7F7F-C9C9-F01BBD39C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E99A6E-FD51-3510-395E-569A23CD7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FFA4BB6-0490-BC27-1F72-2E7E756ED5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C2782-5F12-894C-54EC-F2427BCFC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A76E2AF-2C32-0058-6369-0630F88E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BA3D297-808B-AC79-097B-D111249E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A9EFC59-B26B-B2A0-C155-8A691ED27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0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63AE4-06AB-3FC1-0E60-C4B92A81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5280D7-A044-5EDE-4E86-8A04E703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A5D6E59-FEE4-CFBB-1F74-4CE3180D3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90181C7-7647-E584-B671-FDBEE11C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CC4B6CD-AB13-2187-EA51-0AEE852C8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3FC9BA-1523-F445-0A5D-EB9B2D6E2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27B4D0E-DDA8-3E2A-EDF6-084C3F84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0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6F2148-1180-6425-EF5A-14BFAEA7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988E8F-1CDB-42BA-399B-B8F82B36F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D37069-BA29-F798-B259-CF51574AE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45E7B8-146E-FA55-110F-7DF8DD2ED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CF0164-BA24-210E-05F3-1A4E8C93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9B5B9A-C416-FE01-5E1F-E8BF67914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2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BBD74A-F135-04F7-1980-BEF1CA3C3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593A5B-4EEE-35FC-1660-DBE2A3FB44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724E34-2589-9396-4EFA-3C560BCD9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794B62-3926-F39C-81D4-95CACE80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01C5A8-D31F-ED48-98B4-F8B93C9A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C142EA-3249-8C31-92FE-3B7D3285B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1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E96E3D2-5976-A59B-49F8-A9861639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0628FF-FFC9-BC1F-5B91-070089EF4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64C786-D71F-7096-310F-E607B8DDD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7B830A-9C86-4364-8566-A7074144F590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55A544-978A-7F8D-C880-32F50B0BE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089BDC-6D39-9EB5-D58F-41CD17533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1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  <a:ea typeface="SimHei" panose="02010609060101010101" pitchFamily="49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  <a:ea typeface="SimHei" panose="02010609060101010101" pitchFamily="49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D8C6E6-8D82-4EDE-B48F-1F172EA4C381}" type="slidenum">
              <a:rPr lang="en-US" altLang="en-US" smtClean="0">
                <a:solidFill>
                  <a:srgbClr val="000000"/>
                </a:solidFill>
                <a:ea typeface="SimHei" panose="02010609060101010101" pitchFamily="49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75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D5949-F440-305D-8AEF-D917360BA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70564"/>
          </a:xfrm>
        </p:spPr>
        <p:txBody>
          <a:bodyPr/>
          <a:lstStyle/>
          <a:p>
            <a:r>
              <a:rPr lang="zh-CN" altLang="en-US" b="1" dirty="0"/>
              <a:t>撒迦利亚书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0B7460E-3F1A-FB4D-F76B-82F67DF790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Spring 2025 Sunday School</a:t>
            </a:r>
          </a:p>
          <a:p>
            <a:endParaRPr lang="en-US" b="1" dirty="0"/>
          </a:p>
          <a:p>
            <a:r>
              <a:rPr lang="en-US" b="1" dirty="0"/>
              <a:t>Old Testament Group</a:t>
            </a:r>
          </a:p>
        </p:txBody>
      </p:sp>
    </p:spTree>
    <p:extLst>
      <p:ext uri="{BB962C8B-B14F-4D97-AF65-F5344CB8AC3E}">
        <p14:creationId xmlns:p14="http://schemas.microsoft.com/office/powerpoint/2010/main" val="334438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AE101F-D477-3C2C-70D3-87236669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299875" y="0"/>
            <a:ext cx="11569389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</a:rPr>
              <a:t>撒迦利亚</a:t>
            </a:r>
            <a:r>
              <a:rPr lang="zh-CN" altLang="en-US" sz="2800" b="1" dirty="0" smtClean="0">
                <a:solidFill>
                  <a:prstClr val="black"/>
                </a:solidFill>
              </a:rPr>
              <a:t>书</a:t>
            </a:r>
            <a:r>
              <a:rPr lang="en-US" altLang="zh-CN" sz="2800" b="1" dirty="0" smtClean="0">
                <a:solidFill>
                  <a:prstClr val="black"/>
                </a:solidFill>
              </a:rPr>
              <a:t>5</a:t>
            </a:r>
            <a:endParaRPr lang="en-US" altLang="zh-CN" sz="2800" b="1" dirty="0">
              <a:solidFill>
                <a:prstClr val="black"/>
              </a:solidFill>
            </a:endParaRPr>
          </a:p>
          <a:p>
            <a:r>
              <a:rPr lang="zh-TW" altLang="en-US" sz="2400" dirty="0" smtClean="0">
                <a:solidFill>
                  <a:prstClr val="black"/>
                </a:solidFill>
              </a:rPr>
              <a:t>‪</a:t>
            </a:r>
            <a:r>
              <a:rPr lang="en-US" altLang="zh-TW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我又舉目觀看，見有一</a:t>
            </a:r>
            <a:r>
              <a:rPr lang="zh-TW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飛行的書卷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他問我說：「你看見甚麼？」我回答說：「我看見一飛行的書卷，長二十肘，寬十肘。」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3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他對我說：「這是發出行在遍地上的咒詛。凡偷竊的必按卷上這面的話除滅；凡起假誓的必按卷上那面的話除滅。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4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萬軍之耶和華說：我必使這書卷出去，進入偷竊人的家和指我名起假誓人的家，必常在他家裏，連房屋帶木石都毀滅了</a:t>
            </a:r>
            <a:r>
              <a:rPr lang="zh-TW" altLang="en-US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。」</a:t>
            </a:r>
            <a:endParaRPr lang="zh-TW" altLang="en-US" sz="24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299874" y="2444932"/>
            <a:ext cx="115693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飛行的書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卷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長二十肘，寬十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肘 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（</a:t>
            </a:r>
            <a:r>
              <a:rPr lang="en-US" altLang="zh-CN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~9mx4.5m)</a:t>
            </a:r>
          </a:p>
          <a:p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‪列王紀上‬</a:t>
            </a:r>
            <a:r>
              <a:rPr lang="en-US" altLang="zh-TW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6:3 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殿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前的廊子長二十肘，與殿的寬窄一樣，闊十肘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；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‪歷代志下‬</a:t>
            </a:r>
            <a:r>
              <a:rPr lang="en-US" altLang="zh-TW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4:1 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他又製造一座銅壇，長二十肘，寬二十肘，高十肘；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行在遍地上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咒詛 </a:t>
            </a:r>
            <a:endParaRPr lang="zh-TW" altLang="en-US" sz="2400" dirty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688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AE101F-D477-3C2C-70D3-87236669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311305" y="87165"/>
            <a:ext cx="11569389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</a:rPr>
              <a:t>‪‪‪‪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羅馬書‬</a:t>
            </a:r>
            <a:r>
              <a:rPr lang="en-US" altLang="zh-TW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12:14,17,19-2114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逼迫你們的，要給他們祝福；</a:t>
            </a:r>
            <a:r>
              <a:rPr lang="zh-TW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只要祝福，不可咒詛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……17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不要以惡報惡；眾人以為美的事要留心去做。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……19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親愛的弟兄，不要自己伸冤，寧可讓步，聽憑主</a:t>
            </a:r>
            <a:r>
              <a:rPr lang="zh-TW" altLang="en-US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怒因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為經上記着：「主說：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『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伸冤在我，我必報應。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』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20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所以，「你的仇敵若餓了，就給他吃，若渴了，就給他喝；因為你這樣行就是把炭火堆在他的頭上。」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21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你不可為惡所勝，反要以善勝惡。</a:t>
            </a:r>
            <a:endParaRPr lang="en-US" altLang="zh-TW" sz="2400" dirty="0" smtClean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TW" sz="2400" dirty="0" smtClean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‪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耶利米書‬</a:t>
            </a:r>
            <a:r>
              <a:rPr lang="en-US" altLang="zh-TW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29:11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耶和華說：我知道我向你們所懷的意念是賜平安的意念，</a:t>
            </a:r>
            <a:r>
              <a:rPr lang="zh-TW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不是降災禍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的意念，要叫你們末後有指望。</a:t>
            </a:r>
            <a:endParaRPr lang="en-US" altLang="zh-TW" sz="2400" dirty="0" smtClean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TW" sz="2400" dirty="0" smtClean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申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命記‬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27:11-13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和合本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2010</a:t>
            </a:r>
          </a:p>
          <a:p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11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當日，摩西吩咐百姓說：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12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「你們過了約旦河，西緬、利未、猶大、以薩迦、約瑟和便雅憫等支派的人要站在基利心山上</a:t>
            </a:r>
            <a:r>
              <a:rPr lang="zh-TW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為百姓祝福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13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呂便、迦得、亞設、西布倫、但和拿弗他利等支派的人要站在以巴路山上</a:t>
            </a:r>
            <a:r>
              <a:rPr lang="zh-TW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宣佈詛咒</a:t>
            </a:r>
            <a:r>
              <a:rPr lang="zh-TW" altLang="en-US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TW" sz="2400" dirty="0" smtClean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CN" sz="24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創世記‬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2:16-17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和合本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2010</a:t>
            </a:r>
          </a:p>
          <a:p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16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耶和華上帝吩咐那人說：「園中各樣樹上所出的，你可以隨意吃，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17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只是知善惡的樹所出的，你不可吃，因為你</a:t>
            </a:r>
            <a:r>
              <a:rPr lang="zh-TW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吃它的日子必定死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！」</a:t>
            </a:r>
            <a:endParaRPr lang="en-US" altLang="zh-TW" sz="24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CN" sz="20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569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AE101F-D477-3C2C-70D3-87236669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299875" y="0"/>
            <a:ext cx="11569389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</a:rPr>
              <a:t>撒迦利亚</a:t>
            </a:r>
            <a:r>
              <a:rPr lang="zh-CN" altLang="en-US" sz="2800" b="1" dirty="0" smtClean="0">
                <a:solidFill>
                  <a:prstClr val="black"/>
                </a:solidFill>
              </a:rPr>
              <a:t>书</a:t>
            </a:r>
            <a:r>
              <a:rPr lang="en-US" altLang="zh-CN" sz="2800" b="1" dirty="0" smtClean="0">
                <a:solidFill>
                  <a:prstClr val="black"/>
                </a:solidFill>
              </a:rPr>
              <a:t>5</a:t>
            </a:r>
            <a:endParaRPr lang="en-US" altLang="zh-CN" sz="2800" b="1" dirty="0">
              <a:solidFill>
                <a:prstClr val="black"/>
              </a:solidFill>
            </a:endParaRPr>
          </a:p>
          <a:p>
            <a:r>
              <a:rPr lang="zh-TW" altLang="en-US" sz="2400" dirty="0" smtClean="0">
                <a:solidFill>
                  <a:prstClr val="black"/>
                </a:solidFill>
              </a:rPr>
              <a:t>‪</a:t>
            </a:r>
            <a:r>
              <a:rPr lang="en-US" altLang="zh-TW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我又舉目觀看，見有一</a:t>
            </a:r>
            <a:r>
              <a:rPr lang="zh-TW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飛行的書卷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他問我說：「你看見甚麼？」我回答說：「我看見一飛行的書卷，長二十肘，寬十肘。」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3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他對我說：「這是發出行在遍地上的咒詛。凡偷竊的必按卷上這面的話除滅；凡起假誓的必按卷上那面的話除滅。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4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萬軍之耶和華說：我必使這書卷出去，進入偷竊人的家和指我名起假誓人的家，必常在他家裏，連房屋帶木石都毀滅了</a:t>
            </a:r>
            <a:r>
              <a:rPr lang="zh-TW" altLang="en-US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。」</a:t>
            </a:r>
            <a:endParaRPr lang="zh-TW" altLang="en-US" sz="24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299874" y="2444932"/>
            <a:ext cx="1156938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飛行的書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卷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長二十肘，寬十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肘 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（</a:t>
            </a:r>
            <a:r>
              <a:rPr lang="en-US" altLang="zh-CN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~9mx4.5m)</a:t>
            </a:r>
          </a:p>
          <a:p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‪列王紀上‬</a:t>
            </a:r>
            <a:r>
              <a:rPr lang="en-US" altLang="zh-TW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6:3 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殿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前的廊子長二十肘，與殿的寬窄一樣，闊十肘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；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‪歷代志下‬</a:t>
            </a:r>
            <a:r>
              <a:rPr lang="en-US" altLang="zh-TW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4:1 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他又製造一座銅壇，長二十肘，寬二十肘，高十肘；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行在遍地上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咒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詛是審判罪惡的直接結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果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偷竊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的</a:t>
            </a:r>
            <a:r>
              <a:rPr lang="en-US" altLang="zh-TW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起假誓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的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zh-TW" altLang="en-US" sz="24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568" y="3633055"/>
            <a:ext cx="5493743" cy="312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AE101F-D477-3C2C-70D3-87236669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311305" y="87165"/>
            <a:ext cx="11569389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</a:rPr>
              <a:t>‪‪‪‪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‪出埃及記‬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20:1-17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和合本</a:t>
            </a:r>
          </a:p>
          <a:p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神吩咐這一切的話說：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「我是耶和華－你的神，曾將你從埃及地為奴之家領出來。</a:t>
            </a:r>
          </a:p>
          <a:p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3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「除了我以外，你不可有別的神。</a:t>
            </a:r>
          </a:p>
          <a:p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4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「不可為自己雕刻偶像，也不可做甚麼形像彷彿上天、下地，和地底下、水中的百物。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5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不可跪拜那些像，也不可事奉它，因為我耶和華－你的神是忌邪的神。恨我的，我必追討他的罪，自父及子，直到三四代；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6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愛我、守我誡命的，我必向他們發慈愛，直到千代。</a:t>
            </a:r>
          </a:p>
          <a:p>
            <a:r>
              <a:rPr lang="en-US" altLang="zh-TW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7 </a:t>
            </a:r>
            <a:r>
              <a:rPr lang="zh-TW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「不可妄稱耶和華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－你神的名；因為妄稱耶和華名的，耶和華必不以他為無罪。</a:t>
            </a:r>
          </a:p>
          <a:p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8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「當記念安息日，守為聖日。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9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六日要勞碌做你一切的工，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10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但第七日是向耶和華－你神當守的安息日。這一日你和你的兒女、僕婢、牲畜，並你城裏寄居的客旅，無論何工都不可做；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11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因為六日之內，耶和華造天、地、海，和其中的萬物，第七日便安息，所以耶和華賜福與安息日，定為聖日。</a:t>
            </a:r>
          </a:p>
          <a:p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12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「當孝敬父母，使你的日子在耶和華－你神所賜你的地上得以長久。</a:t>
            </a:r>
          </a:p>
          <a:p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13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「不可殺人</a:t>
            </a:r>
            <a:r>
              <a:rPr lang="zh-TW" altLang="en-US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TW" sz="2400" dirty="0" smtClean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altLang="zh-TW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14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「不可姦淫。</a:t>
            </a:r>
          </a:p>
          <a:p>
            <a:r>
              <a:rPr lang="en-US" altLang="zh-TW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15 </a:t>
            </a:r>
            <a:r>
              <a:rPr lang="zh-TW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「不可偷盜。</a:t>
            </a:r>
          </a:p>
          <a:p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16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「不可作假見證陷害人。</a:t>
            </a:r>
          </a:p>
          <a:p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17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「不可貪戀人的房屋；也不可貪戀人的妻子、僕婢、牛驢，並他一切所有的。」</a:t>
            </a:r>
            <a:endParaRPr lang="en-US" altLang="zh-CN" sz="20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294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AE101F-D477-3C2C-70D3-87236669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299875" y="0"/>
            <a:ext cx="11569389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</a:rPr>
              <a:t>撒迦利亚</a:t>
            </a:r>
            <a:r>
              <a:rPr lang="zh-CN" altLang="en-US" sz="2800" b="1" dirty="0" smtClean="0">
                <a:solidFill>
                  <a:prstClr val="black"/>
                </a:solidFill>
              </a:rPr>
              <a:t>书</a:t>
            </a:r>
            <a:r>
              <a:rPr lang="en-US" altLang="zh-CN" sz="2800" b="1" dirty="0" smtClean="0">
                <a:solidFill>
                  <a:prstClr val="black"/>
                </a:solidFill>
              </a:rPr>
              <a:t>5</a:t>
            </a:r>
            <a:endParaRPr lang="en-US" altLang="zh-CN" sz="2800" b="1" dirty="0">
              <a:solidFill>
                <a:prstClr val="black"/>
              </a:solidFill>
            </a:endParaRPr>
          </a:p>
          <a:p>
            <a:r>
              <a:rPr lang="zh-TW" altLang="en-US" sz="2400" dirty="0" smtClean="0">
                <a:solidFill>
                  <a:prstClr val="black"/>
                </a:solidFill>
              </a:rPr>
              <a:t>‪</a:t>
            </a:r>
            <a:r>
              <a:rPr lang="en-US" altLang="zh-TW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我又舉目觀看，見有一</a:t>
            </a:r>
            <a:r>
              <a:rPr lang="zh-TW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飛行的書卷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他問我說：「你看見甚麼？」我回答說：「我看見一飛行的書卷，長二十肘，寬十肘。」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3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他對我說：「這是發出行在遍地上的咒詛。凡偷竊的必按卷上這面的話除滅；凡起假誓的必按卷上那面的話除滅。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4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萬軍之耶和華說：我必使這書卷出去，進入偷竊人的家和指我名起假誓人的家，必常在他家裏，連房屋帶木石都毀滅了</a:t>
            </a:r>
            <a:r>
              <a:rPr lang="zh-TW" altLang="en-US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。」</a:t>
            </a:r>
            <a:endParaRPr lang="zh-TW" altLang="en-US" sz="24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299874" y="2444932"/>
            <a:ext cx="1156938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飛行的書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卷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長二十肘，寬十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肘 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（</a:t>
            </a:r>
            <a:r>
              <a:rPr lang="en-US" altLang="zh-CN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~9mx4.5m)</a:t>
            </a:r>
          </a:p>
          <a:p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‪列王紀上‬</a:t>
            </a:r>
            <a:r>
              <a:rPr lang="en-US" altLang="zh-TW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6:3 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殿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前的廊子長二十肘，與殿的寬窄一樣，闊十肘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；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‪歷代志下‬</a:t>
            </a:r>
            <a:r>
              <a:rPr lang="en-US" altLang="zh-TW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4:1 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他又製造一座銅壇，長二十肘，寬二十肘，高十肘；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行在遍地上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咒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詛是審判罪惡的直接結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果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偷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竊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的</a:t>
            </a:r>
            <a:r>
              <a:rPr lang="en-US" altLang="zh-TW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起假誓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的 那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時代人的罪的代表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上帝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的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追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討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：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書卷出去</a:t>
            </a:r>
            <a:r>
              <a:rPr lang="en-US" altLang="zh-TW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進入</a:t>
            </a:r>
            <a:r>
              <a:rPr lang="en-US" altLang="zh-TW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常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在</a:t>
            </a:r>
            <a:r>
              <a:rPr lang="en-US" altLang="zh-TW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都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毀滅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了 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無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可逃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避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：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必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‪以賽亞書‬</a:t>
            </a:r>
            <a:r>
              <a:rPr lang="en-US" altLang="zh-TW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55:11 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我口所出的話也</a:t>
            </a:r>
            <a:r>
              <a:rPr lang="zh-TW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必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如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此，</a:t>
            </a:r>
            <a:r>
              <a:rPr lang="zh-TW" altLang="en-US" sz="240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決</a:t>
            </a:r>
            <a:r>
              <a:rPr lang="zh-TW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不徒然返回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，卻要成就我所喜悅的，在我發他去成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就的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事上必然亨通。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zh-TW" altLang="en-US" sz="24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254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AE101F-D477-3C2C-70D3-87236669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311305" y="87165"/>
            <a:ext cx="1156938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</a:rPr>
              <a:t>撒迦利亚</a:t>
            </a:r>
            <a:r>
              <a:rPr lang="zh-CN" altLang="en-US" sz="2800" b="1" dirty="0" smtClean="0">
                <a:solidFill>
                  <a:prstClr val="black"/>
                </a:solidFill>
              </a:rPr>
              <a:t>书</a:t>
            </a:r>
            <a:r>
              <a:rPr lang="en-US" altLang="zh-CN" sz="2800" b="1" dirty="0" smtClean="0">
                <a:solidFill>
                  <a:prstClr val="black"/>
                </a:solidFill>
              </a:rPr>
              <a:t>5</a:t>
            </a:r>
            <a:endParaRPr lang="en-US" altLang="zh-CN" sz="2800" b="1" dirty="0">
              <a:solidFill>
                <a:prstClr val="black"/>
              </a:solidFill>
            </a:endParaRPr>
          </a:p>
          <a:p>
            <a:r>
              <a:rPr lang="zh-TW" altLang="en-US" sz="2400" dirty="0" smtClean="0">
                <a:solidFill>
                  <a:prstClr val="black"/>
                </a:solidFill>
              </a:rPr>
              <a:t>‪</a:t>
            </a:r>
            <a:r>
              <a:rPr lang="zh-TW" altLang="en-US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‪</a:t>
            </a:r>
            <a:r>
              <a:rPr lang="en-US" altLang="zh-TW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5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與我說話的天使前來，對我說：「你要舉目觀看，看那出現的是甚麼。」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6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我問：「這是甚麼呢？」他說：「這出現的是量器 。」又說：「是他們的眼目，遍行全地 。」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7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看哪，圓形的鉛蓋被抬起來，有一個婦人坐在量器中。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8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天使說：「這是罪惡。」他就把婦人推進量器裏，把鉛蓋壓在量器的口上。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9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於是我舉目觀看，看哪，有兩個婦人前來，她們的翅膀中有風，翅膀如同鸛鳥的翅膀。她們把量器抬起來，懸在天地之間。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10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我問那與我說話的天使：「她們要把量器抬到哪裏去呢？」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11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他對我說：「要抬到示拿地去，為它建造房屋；等預備妥當，就把它安放在自己的臺座上。」</a:t>
            </a:r>
            <a:endParaRPr lang="en-US" altLang="zh-CN" sz="24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539904" y="3782242"/>
            <a:ext cx="11569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這是甚麼</a:t>
            </a: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呢？ 撒迦利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亚看不懂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‪</a:t>
            </a:r>
            <a:endParaRPr lang="zh-TW" altLang="en-US" sz="24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44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50" y="469468"/>
            <a:ext cx="3958149" cy="524611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267199" y="469468"/>
            <a:ext cx="7559042" cy="5246118"/>
            <a:chOff x="4267199" y="469468"/>
            <a:chExt cx="7559042" cy="5246118"/>
          </a:xfrm>
        </p:grpSpPr>
        <p:grpSp>
          <p:nvGrpSpPr>
            <p:cNvPr id="9" name="Group 8"/>
            <p:cNvGrpSpPr/>
            <p:nvPr/>
          </p:nvGrpSpPr>
          <p:grpSpPr>
            <a:xfrm>
              <a:off x="4267199" y="469468"/>
              <a:ext cx="7559042" cy="5203371"/>
              <a:chOff x="4267199" y="469468"/>
              <a:chExt cx="7559042" cy="520337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8413" y="469468"/>
                <a:ext cx="6937828" cy="5203371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9649097" y="4058194"/>
                <a:ext cx="418012" cy="775063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4267199" y="469468"/>
                <a:ext cx="5347064" cy="3571309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Arrow Connector 7"/>
            <p:cNvCxnSpPr/>
            <p:nvPr/>
          </p:nvCxnSpPr>
          <p:spPr>
            <a:xfrm flipV="1">
              <a:off x="4267199" y="4833257"/>
              <a:ext cx="5381898" cy="88232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679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AE101F-D477-3C2C-70D3-87236669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91438" y="0"/>
            <a:ext cx="1188069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</a:rPr>
              <a:t>撒迦利亚</a:t>
            </a:r>
            <a:r>
              <a:rPr lang="zh-CN" altLang="en-US" sz="2800" b="1" dirty="0" smtClean="0">
                <a:solidFill>
                  <a:prstClr val="black"/>
                </a:solidFill>
              </a:rPr>
              <a:t>书</a:t>
            </a:r>
            <a:r>
              <a:rPr lang="en-US" altLang="zh-CN" sz="2800" b="1" dirty="0" smtClean="0">
                <a:solidFill>
                  <a:prstClr val="black"/>
                </a:solidFill>
              </a:rPr>
              <a:t>5</a:t>
            </a:r>
            <a:endParaRPr lang="en-US" altLang="zh-CN" sz="2800" b="1" dirty="0">
              <a:solidFill>
                <a:prstClr val="black"/>
              </a:solidFill>
            </a:endParaRPr>
          </a:p>
          <a:p>
            <a:r>
              <a:rPr lang="zh-TW" altLang="en-US" sz="2400" dirty="0" smtClean="0">
                <a:solidFill>
                  <a:prstClr val="black"/>
                </a:solidFill>
              </a:rPr>
              <a:t>‪</a:t>
            </a:r>
            <a:r>
              <a:rPr lang="zh-TW" altLang="en-US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‪</a:t>
            </a:r>
            <a:r>
              <a:rPr lang="en-US" altLang="zh-TW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5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與我說話的天使前來，對我說：「你要舉目觀看，看那出現的是甚麼。」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6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我問：「這是甚麼呢？」他說：「這出現的是量器 。」又說：「是他們的眼目，遍行全地 。」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7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看哪，圓形的鉛蓋被抬起來，有一個婦人坐在量器中。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8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天使說：「這是罪惡。」他就把婦人推進量器裏，把鉛蓋壓在量器的口上。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9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於是我舉目觀看，看哪，有兩個婦人前來，她們的翅膀中有風，翅膀如同鸛鳥的翅膀。她們把量器抬起來，懸在天地之間。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10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我問那與我說話的天使：「她們要把量器抬到哪裏去呢？」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11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他對我說：「要抬到示拿地去，為它建造房屋；等預備妥當，就把它安放在自己的臺座上。」</a:t>
            </a:r>
            <a:endParaRPr lang="en-US" altLang="zh-CN" sz="24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247090" y="3072348"/>
            <a:ext cx="1156938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量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器 </a:t>
            </a:r>
            <a:r>
              <a:rPr lang="en-US" sz="2400" dirty="0">
                <a:solidFill>
                  <a:srgbClr val="0000FF"/>
                </a:solidFill>
              </a:rPr>
              <a:t>“</a:t>
            </a:r>
            <a:r>
              <a:rPr lang="en-US" sz="2400" dirty="0" err="1">
                <a:solidFill>
                  <a:srgbClr val="0000FF"/>
                </a:solidFill>
              </a:rPr>
              <a:t>ephah</a:t>
            </a:r>
            <a:r>
              <a:rPr lang="en-US" sz="2400" dirty="0">
                <a:solidFill>
                  <a:srgbClr val="0000FF"/>
                </a:solidFill>
              </a:rPr>
              <a:t>” 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（</a:t>
            </a: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伊法）：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惡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人在遍地的形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狀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象徵神要量度人的罪惡</a:t>
            </a:r>
            <a:endParaRPr lang="en-US" altLang="zh-CN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多</a:t>
            </a: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元、平等和包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容 </a:t>
            </a:r>
            <a:r>
              <a:rPr lang="en-US" altLang="zh-CN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en-US" altLang="zh-CN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DEI Diversity</a:t>
            </a:r>
            <a:r>
              <a:rPr lang="en-US" altLang="zh-CN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equity, and inclusion </a:t>
            </a:r>
            <a:r>
              <a:rPr lang="en-US" altLang="zh-CN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 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偽裝</a:t>
            </a:r>
            <a:r>
              <a:rPr lang="en-US" altLang="zh-CN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==》</a:t>
            </a:r>
            <a:r>
              <a:rPr lang="zh-CN" altLang="en-US" sz="240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遍</a:t>
            </a:r>
            <a:r>
              <a:rPr lang="zh-CN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地的</a:t>
            </a: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endParaRPr lang="zh-TW" altLang="en-US" sz="2400" dirty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圓鉛被舉起來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雅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各書‬</a:t>
            </a:r>
            <a:r>
              <a:rPr lang="en-US" altLang="zh-TW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1:15 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私慾既懷了胎，就生出罪來；罪既長成，就生出死來。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婦人</a:t>
            </a: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：罪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惡</a:t>
            </a:r>
            <a:endParaRPr lang="en-US" altLang="zh-CN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圓鉛扔在量器的口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上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世上的罪惡必受神的審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判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抬量器的婦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人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往示拿地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去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168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AE101F-D477-3C2C-70D3-87236669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311305" y="87165"/>
            <a:ext cx="11569389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</a:rPr>
              <a:t>‪</a:t>
            </a:r>
            <a:r>
              <a:rPr lang="zh-CN" altLang="en-US" sz="2800" b="1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‪</a:t>
            </a:r>
            <a:r>
              <a:rPr lang="zh-TW" altLang="en-US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創</a:t>
            </a:r>
            <a:r>
              <a:rPr lang="en-US" altLang="zh-TW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10:10 </a:t>
            </a:r>
            <a:r>
              <a:rPr lang="zh-TW" altLang="en-US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含的孫子，古實之子寧錄，他國的起頭是巴別，以力，亞甲，甲尼，都在示拿地</a:t>
            </a:r>
            <a:r>
              <a:rPr lang="zh-TW" altLang="en-US" sz="2800" b="1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TW" sz="2800" b="1" dirty="0" smtClean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zh-TW" altLang="en-US" sz="2800" b="1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創</a:t>
            </a:r>
            <a:r>
              <a:rPr lang="en-US" altLang="zh-TW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11:1 </a:t>
            </a:r>
            <a:r>
              <a:rPr lang="zh-TW" altLang="en-US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挪亞的後代往東邊遷移的時候，在示拿地要建造一座城，就是巴別城，又要建造一座塔，為要傳揚他們的名，免得分散，神就變亂了他們的口音，他們就停工不造那城了。</a:t>
            </a:r>
          </a:p>
          <a:p>
            <a:endParaRPr lang="zh-TW" altLang="en-US" sz="2800" b="1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創</a:t>
            </a:r>
            <a:r>
              <a:rPr lang="en-US" altLang="zh-TW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14:1 </a:t>
            </a:r>
            <a:r>
              <a:rPr lang="zh-TW" altLang="en-US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當暗拉非作示拿王之時，他聯合北方四王，攻打所多瑪等南方的五個王。</a:t>
            </a:r>
          </a:p>
          <a:p>
            <a:r>
              <a:rPr lang="zh-TW" altLang="en-US" sz="2800" b="1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書</a:t>
            </a:r>
            <a:r>
              <a:rPr lang="en-US" altLang="zh-TW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7:20 </a:t>
            </a:r>
            <a:r>
              <a:rPr lang="zh-TW" altLang="en-US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亞干在耶利哥城中取了一件美好的示拿衣服</a:t>
            </a:r>
            <a:r>
              <a:rPr lang="zh-TW" altLang="en-US" sz="2800" b="1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TW" sz="2800" b="1" dirty="0" smtClean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TW" sz="2800" b="1" dirty="0" smtClean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賽</a:t>
            </a:r>
            <a:r>
              <a:rPr lang="en-US" altLang="zh-TW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11:11 </a:t>
            </a:r>
            <a:r>
              <a:rPr lang="zh-TW" altLang="en-US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先知預言說，當那日，主必二次伸手救回自己百姓中所餘的，就是在示拿等地所剩下的</a:t>
            </a:r>
            <a:r>
              <a:rPr lang="zh-TW" altLang="en-US" sz="2800" b="1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TW" sz="2800" b="1" dirty="0" smtClean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但</a:t>
            </a:r>
            <a:r>
              <a:rPr lang="en-US" altLang="zh-TW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1:2 </a:t>
            </a:r>
            <a:r>
              <a:rPr lang="zh-TW" altLang="en-US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猶大王約雅敬三年，尼布甲尼撒攻取耶路撒冷，取了神殿中的器皿，帶回示拿地，放在神廟中。</a:t>
            </a:r>
            <a:endParaRPr lang="en-US" altLang="zh-CN" sz="20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429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AE101F-D477-3C2C-70D3-87236669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91438" y="0"/>
            <a:ext cx="11880695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</a:rPr>
              <a:t>撒迦利亚</a:t>
            </a:r>
            <a:r>
              <a:rPr lang="zh-CN" altLang="en-US" sz="2800" b="1" dirty="0" smtClean="0">
                <a:solidFill>
                  <a:prstClr val="black"/>
                </a:solidFill>
              </a:rPr>
              <a:t>书</a:t>
            </a:r>
            <a:r>
              <a:rPr lang="en-US" altLang="zh-CN" sz="2800" b="1" dirty="0" smtClean="0">
                <a:solidFill>
                  <a:prstClr val="black"/>
                </a:solidFill>
              </a:rPr>
              <a:t>5</a:t>
            </a:r>
            <a:r>
              <a:rPr lang="zh-CN" altLang="en-US" sz="2800" b="1" dirty="0" smtClean="0">
                <a:solidFill>
                  <a:prstClr val="black"/>
                </a:solidFill>
              </a:rPr>
              <a:t>：</a:t>
            </a:r>
            <a:r>
              <a:rPr lang="zh-TW" altLang="en-US" sz="2400" dirty="0" smtClean="0">
                <a:solidFill>
                  <a:prstClr val="black"/>
                </a:solidFill>
              </a:rPr>
              <a:t>‪</a:t>
            </a:r>
            <a:r>
              <a:rPr lang="zh-TW" altLang="en-US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‪</a:t>
            </a:r>
            <a:r>
              <a:rPr lang="en-US" altLang="zh-TW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5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與我說話的天使前來，對我說：「你要舉目觀看，看那出現的是甚麼。」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6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我問：「這是甚麼呢？」他說：「這出現的是量器 。」又說：「是他們的眼目，遍行全地 。」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7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看哪，圓形的鉛蓋被抬起來，有一個婦人坐在量器中。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8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天使說：「這是罪惡。」他就把婦人推進量器裏，把鉛蓋壓在量器的口上。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9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於是我舉目觀看，看哪，有兩個婦人前來，她們的翅膀中有風，翅膀如同鸛鳥的翅膀。她們把量器抬起來，懸在天地之間。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10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我問那與我說話的天使：「她們要把量器抬到哪裏去呢？」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11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他對我說：「要抬到示拿地去，為它建造房屋；等預備妥當，就把它安放在自己的臺座上。」</a:t>
            </a:r>
            <a:endParaRPr lang="en-US" altLang="zh-CN" sz="24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247090" y="2739211"/>
            <a:ext cx="1156938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量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器 </a:t>
            </a:r>
            <a:r>
              <a:rPr lang="en-US" sz="2400" dirty="0">
                <a:solidFill>
                  <a:srgbClr val="0000FF"/>
                </a:solidFill>
              </a:rPr>
              <a:t>“</a:t>
            </a:r>
            <a:r>
              <a:rPr lang="en-US" sz="2400" dirty="0" err="1">
                <a:solidFill>
                  <a:srgbClr val="0000FF"/>
                </a:solidFill>
              </a:rPr>
              <a:t>ephah</a:t>
            </a:r>
            <a:r>
              <a:rPr lang="en-US" sz="2400" dirty="0">
                <a:solidFill>
                  <a:srgbClr val="0000FF"/>
                </a:solidFill>
              </a:rPr>
              <a:t>” 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（</a:t>
            </a: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伊法）：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惡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人在遍地的形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狀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象徵神要量度人的罪惡</a:t>
            </a:r>
            <a:endParaRPr lang="en-US" altLang="zh-CN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多</a:t>
            </a: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元、平等和包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容 </a:t>
            </a:r>
            <a:r>
              <a:rPr lang="en-US" altLang="zh-CN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en-US" altLang="zh-CN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DEI Diversity</a:t>
            </a:r>
            <a:r>
              <a:rPr lang="en-US" altLang="zh-CN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equity, and inclusion </a:t>
            </a:r>
            <a:r>
              <a:rPr lang="en-US" altLang="zh-CN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 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偽裝</a:t>
            </a:r>
            <a:r>
              <a:rPr lang="en-US" altLang="zh-CN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==》</a:t>
            </a:r>
            <a:r>
              <a:rPr lang="zh-CN" altLang="en-US" sz="240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遍</a:t>
            </a:r>
            <a:r>
              <a:rPr lang="zh-CN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地的</a:t>
            </a: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endParaRPr lang="zh-TW" altLang="en-US" sz="2400" dirty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圓鉛被舉起來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雅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各書‬</a:t>
            </a:r>
            <a:r>
              <a:rPr lang="en-US" altLang="zh-TW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1:15 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私慾既懷了胎，就生出罪來；罪既長成，就生出死來。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婦人</a:t>
            </a: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：罪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惡</a:t>
            </a:r>
            <a:endParaRPr lang="en-US" altLang="zh-CN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圓鉛扔在量器的口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上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世上的罪惡必受神的審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判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抬量器的婦</a:t>
            </a: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人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往示拿地</a:t>
            </a:r>
            <a:r>
              <a:rPr lang="zh-CN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去（巴比倫）</a:t>
            </a:r>
            <a:endParaRPr lang="en-US" altLang="zh-CN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zh-TW" altLang="en-US" sz="2400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為它建造房屋；等預備妥當，就把它安放在自己的臺座上。</a:t>
            </a:r>
            <a:endParaRPr lang="en-US" altLang="zh-TW" sz="2400" dirty="0" smtClean="0">
              <a:solidFill>
                <a:srgbClr val="0000FF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451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0E37E5D-F33A-5072-2589-50DCD4B9FCF3}"/>
              </a:ext>
            </a:extLst>
          </p:cNvPr>
          <p:cNvGrpSpPr/>
          <p:nvPr/>
        </p:nvGrpSpPr>
        <p:grpSpPr>
          <a:xfrm>
            <a:off x="82023" y="126705"/>
            <a:ext cx="8975122" cy="3602443"/>
            <a:chOff x="82023" y="126705"/>
            <a:chExt cx="8975122" cy="36024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2103E6C-697B-637E-76FC-747F04B97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023" y="126705"/>
              <a:ext cx="7892944" cy="36024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3C91E0C-35A7-2779-1A6D-6FCBE70E36F5}"/>
                </a:ext>
              </a:extLst>
            </p:cNvPr>
            <p:cNvSpPr txBox="1"/>
            <p:nvPr/>
          </p:nvSpPr>
          <p:spPr>
            <a:xfrm>
              <a:off x="8099750" y="1666316"/>
              <a:ext cx="95739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/>
                <a:t>背景</a:t>
              </a:r>
              <a:endParaRPr lang="en-US" sz="2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9CB83F7-C7E5-09A9-3D1B-77343F62E001}"/>
              </a:ext>
            </a:extLst>
          </p:cNvPr>
          <p:cNvGrpSpPr/>
          <p:nvPr/>
        </p:nvGrpSpPr>
        <p:grpSpPr>
          <a:xfrm>
            <a:off x="6540191" y="3598949"/>
            <a:ext cx="5345381" cy="3008149"/>
            <a:chOff x="6540191" y="3598949"/>
            <a:chExt cx="5345381" cy="30081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E2D75928-8D6D-E4CA-04B6-BCA19DF44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0098" y="3598949"/>
              <a:ext cx="4135474" cy="300814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2BD9517-628D-18C0-06DC-6E534A713816}"/>
                </a:ext>
              </a:extLst>
            </p:cNvPr>
            <p:cNvSpPr txBox="1"/>
            <p:nvPr/>
          </p:nvSpPr>
          <p:spPr>
            <a:xfrm>
              <a:off x="6540191" y="4906513"/>
              <a:ext cx="108886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/>
                <a:t>引言</a:t>
              </a:r>
              <a:endParaRPr lang="en-US" sz="28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3E6D16-19B7-BE7E-F376-5F000B7FA701}"/>
              </a:ext>
            </a:extLst>
          </p:cNvPr>
          <p:cNvSpPr txBox="1"/>
          <p:nvPr/>
        </p:nvSpPr>
        <p:spPr>
          <a:xfrm>
            <a:off x="267399" y="5960767"/>
            <a:ext cx="6096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BibleProject</a:t>
            </a:r>
            <a:r>
              <a:rPr lang="en-US" altLang="zh-CN" dirty="0"/>
              <a:t>《</a:t>
            </a:r>
            <a:r>
              <a:rPr lang="zh-CN" altLang="en-US" dirty="0"/>
              <a:t>读圣经</a:t>
            </a:r>
            <a:r>
              <a:rPr lang="en-US" altLang="zh-CN" dirty="0"/>
              <a:t>》</a:t>
            </a:r>
            <a:r>
              <a:rPr lang="zh-CN" altLang="en-US" dirty="0"/>
              <a:t>系列：撒迦利亚书 </a:t>
            </a:r>
            <a:r>
              <a:rPr lang="en-US" dirty="0"/>
              <a:t>Zechariah</a:t>
            </a:r>
          </a:p>
          <a:p>
            <a:r>
              <a:rPr lang="en-US" dirty="0"/>
              <a:t>https://www.youtube.com/watch?v=KPMqIiwqTPM&amp;t=29s</a:t>
            </a:r>
          </a:p>
        </p:txBody>
      </p:sp>
    </p:spTree>
    <p:extLst>
      <p:ext uri="{BB962C8B-B14F-4D97-AF65-F5344CB8AC3E}">
        <p14:creationId xmlns:p14="http://schemas.microsoft.com/office/powerpoint/2010/main" val="31797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AE101F-D477-3C2C-70D3-87236669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311305" y="87165"/>
            <a:ext cx="1156938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</a:rPr>
              <a:t>‪</a:t>
            </a:r>
            <a:r>
              <a:rPr lang="zh-TW" altLang="en-US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‪‪以賽亞書‬</a:t>
            </a:r>
            <a:r>
              <a:rPr lang="en-US" altLang="zh-TW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52:11 </a:t>
            </a:r>
            <a:r>
              <a:rPr lang="zh-TW" altLang="en-US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和合本</a:t>
            </a:r>
            <a:r>
              <a:rPr lang="en-US" altLang="zh-TW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2010</a:t>
            </a:r>
          </a:p>
          <a:p>
            <a:r>
              <a:rPr lang="en-US" altLang="zh-TW" sz="28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11 </a:t>
            </a:r>
            <a:r>
              <a:rPr lang="zh-TW" altLang="en-US" sz="28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離開吧！離開吧！你們要從巴比倫出來。你們扛抬耶和華器皿的人哪，不要沾染不潔淨之物，離去時務要保持潔淨。</a:t>
            </a:r>
            <a:endParaRPr lang="en-US" altLang="zh-TW" sz="2800" dirty="0" smtClean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TW" sz="2800" b="1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彼</a:t>
            </a:r>
            <a:r>
              <a:rPr lang="zh-TW" altLang="en-US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得前書‬</a:t>
            </a:r>
            <a:r>
              <a:rPr lang="en-US" altLang="zh-TW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4:14-17 </a:t>
            </a:r>
            <a:r>
              <a:rPr lang="zh-TW" altLang="en-US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和合本</a:t>
            </a:r>
            <a:r>
              <a:rPr lang="en-US" altLang="zh-TW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2010</a:t>
            </a:r>
          </a:p>
          <a:p>
            <a:r>
              <a:rPr lang="en-US" altLang="zh-TW" sz="28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14 </a:t>
            </a:r>
            <a:r>
              <a:rPr lang="zh-TW" altLang="en-US" sz="28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你們若為基督的名受辱罵是有福的，因為榮耀的靈，就是上帝的靈，在你們身上。 </a:t>
            </a:r>
            <a:r>
              <a:rPr lang="en-US" altLang="zh-TW" sz="28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15 </a:t>
            </a:r>
            <a:r>
              <a:rPr lang="zh-TW" altLang="en-US" sz="28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你們中間，</a:t>
            </a:r>
            <a:r>
              <a:rPr lang="zh-TW" altLang="en-US" sz="28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不可有人因為殺人、偷竊、作惡、好管閒事而受苦</a:t>
            </a:r>
            <a:r>
              <a:rPr lang="zh-TW" altLang="en-US" sz="28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 </a:t>
            </a:r>
            <a:r>
              <a:rPr lang="en-US" altLang="zh-TW" sz="28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16 </a:t>
            </a:r>
            <a:r>
              <a:rPr lang="zh-TW" altLang="en-US" sz="28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若有人因是基督徒而受苦，不要引以為恥，倒要因這名而歸榮耀給上帝。 </a:t>
            </a:r>
            <a:r>
              <a:rPr lang="en-US" altLang="zh-TW" sz="28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17 </a:t>
            </a:r>
            <a:r>
              <a:rPr lang="zh-TW" altLang="en-US" sz="28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因為時候到了，</a:t>
            </a:r>
            <a:r>
              <a:rPr lang="zh-TW" altLang="en-US" sz="28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審判要從上帝的家開始</a:t>
            </a:r>
            <a:r>
              <a:rPr lang="zh-TW" altLang="en-US" sz="28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；若是先從我們開始，那麼，不信從上帝福音的人將有何等的結局呢？</a:t>
            </a:r>
            <a:endParaRPr lang="en-US" altLang="zh-CN" sz="20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024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AE101F-D477-3C2C-70D3-87236669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311305" y="87165"/>
            <a:ext cx="11569389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</a:rPr>
              <a:t>‪</a:t>
            </a:r>
            <a:r>
              <a:rPr lang="zh-TW" altLang="en-US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約翰福音‬</a:t>
            </a:r>
            <a:r>
              <a:rPr lang="en-US" altLang="zh-TW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8:7-11 </a:t>
            </a:r>
            <a:r>
              <a:rPr lang="zh-TW" altLang="en-US" sz="2800" b="1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和合本</a:t>
            </a:r>
          </a:p>
          <a:p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7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他們還是不住地問他，耶穌就直起腰來，對他們說：「你們中間誰是沒有罪的，誰就可以先拿石頭打她。」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8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於是又彎着腰，用指頭在地上畫字。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9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他們聽見這話，就從老到少，一個一個地都出去了，只剩下耶穌一人，還有那婦人仍然站在當中。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10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耶穌就直起腰來，對她說：「婦人，那些人在哪裏呢？沒有人定你的罪嗎？」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11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她說：「主啊，沒有。」耶穌說：「我也不定你的罪。</a:t>
            </a:r>
            <a:r>
              <a:rPr lang="zh-TW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去吧，從此不要再犯罪了！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」</a:t>
            </a:r>
            <a:endParaRPr lang="en-US" altLang="zh-CN" sz="20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471325" y="2921805"/>
            <a:ext cx="115693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prstClr val="black"/>
                </a:solidFill>
              </a:rPr>
              <a:t>‪</a:t>
            </a:r>
            <a:r>
              <a:rPr lang="zh-TW" altLang="en-US" sz="2800" b="1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被神活潑的話光照、潔淨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dirty="0" smtClean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聖</a:t>
            </a:r>
            <a:r>
              <a:rPr lang="zh-TW" altLang="en-US" sz="2800" b="1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靈、十架對付罪性</a:t>
            </a:r>
          </a:p>
        </p:txBody>
      </p:sp>
    </p:spTree>
    <p:extLst>
      <p:ext uri="{BB962C8B-B14F-4D97-AF65-F5344CB8AC3E}">
        <p14:creationId xmlns:p14="http://schemas.microsoft.com/office/powerpoint/2010/main" val="399335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AE101F-D477-3C2C-70D3-87236669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F879BD-6AE7-76A6-A91F-24F4D55BCD0F}"/>
              </a:ext>
            </a:extLst>
          </p:cNvPr>
          <p:cNvSpPr txBox="1"/>
          <p:nvPr/>
        </p:nvSpPr>
        <p:spPr>
          <a:xfrm>
            <a:off x="311305" y="87165"/>
            <a:ext cx="1156938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</a:rPr>
              <a:t>撒迦利亚</a:t>
            </a:r>
            <a:r>
              <a:rPr lang="zh-CN" altLang="en-US" sz="2800" b="1" dirty="0" smtClean="0">
                <a:solidFill>
                  <a:prstClr val="black"/>
                </a:solidFill>
              </a:rPr>
              <a:t>书</a:t>
            </a:r>
            <a:r>
              <a:rPr lang="en-US" altLang="zh-CN" sz="2800" b="1" dirty="0" smtClean="0">
                <a:solidFill>
                  <a:prstClr val="black"/>
                </a:solidFill>
              </a:rPr>
              <a:t>5</a:t>
            </a:r>
            <a:endParaRPr lang="en-US" altLang="zh-CN" sz="2800" b="1" dirty="0">
              <a:solidFill>
                <a:prstClr val="black"/>
              </a:solidFill>
            </a:endParaRPr>
          </a:p>
          <a:p>
            <a:r>
              <a:rPr lang="zh-TW" altLang="en-US" sz="2400" dirty="0" smtClean="0">
                <a:solidFill>
                  <a:prstClr val="black"/>
                </a:solidFill>
              </a:rPr>
              <a:t>‪</a:t>
            </a:r>
            <a:r>
              <a:rPr lang="en-US" altLang="zh-TW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我又舉目觀看，見有一</a:t>
            </a:r>
            <a:r>
              <a:rPr lang="zh-TW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飛行的書卷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他問我說：「你看見甚麼？」我回答說：「我看見一飛行的書卷，長二十肘，寬十肘。」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3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他對我說：「這是發出行在遍地上的咒詛。凡偷竊的必按卷上這面的話除滅；凡起假誓的必按卷上那面的話除滅。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4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萬軍之耶和華說：我必使這書卷出去，進入偷竊人的家和指我名起假誓人的家，必常在他家裏，連房屋帶木石都毀滅了</a:t>
            </a:r>
            <a:r>
              <a:rPr lang="zh-TW" altLang="en-US" sz="2400" dirty="0" smtClean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。」</a:t>
            </a:r>
            <a:endParaRPr lang="en-US" altLang="zh-TW" sz="2400" dirty="0" smtClean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zh-TW" altLang="en-US" sz="24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5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與我說話的天使出來，對我說：「你要舉目觀看，見所出來的是甚麼？」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6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我說：「這是甚麼呢？」他說：「這出來的是量器。」他又說：「這是惡人在遍地的形狀。」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7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（我見有一片圓鉛被舉起來。）這</a:t>
            </a:r>
            <a:r>
              <a:rPr lang="zh-TW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坐在量器中的是個婦人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8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天使說：「這是罪惡。」他就把婦人扔在量器中，將那片圓鉛扔在量器的口上。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9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我又舉目觀看，見有兩個婦人出來，在她們翅膀中有風，飛得甚快，翅膀如同鸛鳥的翅膀。她們將量器擡起來，懸在天地中間。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10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我問與我說話的天使說：「她們要將量器擡到哪裏去呢？」 </a:t>
            </a:r>
            <a:r>
              <a:rPr lang="en-US" altLang="zh-TW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11 </a:t>
            </a:r>
            <a:r>
              <a:rPr lang="zh-TW" altLang="en-US" sz="24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他對我說：「要往示拿地去，為它蓋造房屋；等房屋齊備，就把它安置在自己的地方。」</a:t>
            </a:r>
            <a:endParaRPr lang="en-US" altLang="zh-CN" sz="24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20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FE935C-9FA3-BEFF-EF12-C19321999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F33593-A5F2-A24E-0797-F2970BBFF984}"/>
              </a:ext>
            </a:extLst>
          </p:cNvPr>
          <p:cNvSpPr txBox="1"/>
          <p:nvPr/>
        </p:nvSpPr>
        <p:spPr>
          <a:xfrm>
            <a:off x="150865" y="244574"/>
            <a:ext cx="1172550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课堂提问与分享 </a:t>
            </a:r>
            <a:r>
              <a:rPr lang="en-US" altLang="zh-CN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Q&amp;A</a:t>
            </a:r>
          </a:p>
          <a:p>
            <a:pPr algn="ctr"/>
            <a:endParaRPr lang="en-US" altLang="zh-CN" sz="2600" b="1" dirty="0">
              <a:solidFill>
                <a:prstClr val="black"/>
              </a:solidFill>
            </a:endParaRPr>
          </a:p>
          <a:p>
            <a:endParaRPr lang="en-US" altLang="zh-CN" sz="1200" b="1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2B12EC3-4DAB-3BC5-E4AB-FE1263BF83BF}"/>
              </a:ext>
            </a:extLst>
          </p:cNvPr>
          <p:cNvSpPr/>
          <p:nvPr/>
        </p:nvSpPr>
        <p:spPr>
          <a:xfrm>
            <a:off x="253734" y="1414125"/>
            <a:ext cx="118392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Q1</a:t>
            </a:r>
            <a:r>
              <a:rPr lang="zh-CN" altLang="en-US" sz="2800" dirty="0" smtClean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TW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為什麼特別提及偷竊與起假誓這兩樣</a:t>
            </a:r>
            <a:r>
              <a:rPr lang="zh-TW" altLang="en-US" sz="2800" dirty="0" smtClean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罪</a:t>
            </a:r>
            <a:r>
              <a:rPr lang="zh-CN" altLang="en-US" sz="2800" dirty="0" smtClean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en-US" altLang="zh-TW" sz="2800" dirty="0" smtClean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Q2: </a:t>
            </a:r>
            <a:r>
              <a:rPr lang="zh-CN" altLang="en-US" sz="2800" dirty="0" smtClean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你期盼教會的復興嗎？你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覺</a:t>
            </a:r>
            <a:r>
              <a:rPr lang="zh-CN" altLang="en-US" sz="2800" dirty="0" smtClean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得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最重</a:t>
            </a:r>
            <a:r>
              <a:rPr lang="zh-CN" altLang="en-US" sz="2800" dirty="0" smtClean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要並常常教會復興禱告</a:t>
            </a:r>
            <a:r>
              <a:rPr lang="zh-CN" altLang="en-US" sz="2800" dirty="0" smtClean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的是什麼？ </a:t>
            </a:r>
            <a:endParaRPr lang="en-US" altLang="zh-CN" sz="2800" dirty="0" smtClean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TW" altLang="en-US" sz="2800" dirty="0" smtClean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2800" dirty="0">
              <a:solidFill>
                <a:prstClr val="black"/>
              </a:solidFill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28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B7337A-EE14-9DBA-9E3E-F4C7377F3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D357901-CD2C-1AD7-B176-EF6B16E65221}"/>
              </a:ext>
            </a:extLst>
          </p:cNvPr>
          <p:cNvGrpSpPr/>
          <p:nvPr/>
        </p:nvGrpSpPr>
        <p:grpSpPr>
          <a:xfrm>
            <a:off x="210980" y="1283279"/>
            <a:ext cx="11981020" cy="5256019"/>
            <a:chOff x="79024" y="1160616"/>
            <a:chExt cx="11981020" cy="52560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C01A54F-F20A-07BF-8A0A-E496F5D9C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24" y="1277705"/>
              <a:ext cx="5052775" cy="51389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B140624-12C0-920D-640B-E683C0F26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7344" y="1198753"/>
              <a:ext cx="7015597" cy="521788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513E6C0-7C3F-3BB2-D1ED-E21AFB110EF8}"/>
                </a:ext>
              </a:extLst>
            </p:cNvPr>
            <p:cNvSpPr/>
            <p:nvPr/>
          </p:nvSpPr>
          <p:spPr>
            <a:xfrm>
              <a:off x="3389971" y="1160616"/>
              <a:ext cx="8670073" cy="117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40FF91-199F-C0EA-C135-298B6EE8A28A}"/>
              </a:ext>
            </a:extLst>
          </p:cNvPr>
          <p:cNvSpPr txBox="1"/>
          <p:nvPr/>
        </p:nvSpPr>
        <p:spPr>
          <a:xfrm>
            <a:off x="667447" y="325170"/>
            <a:ext cx="10857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/>
              <a:t>撒迦利亚的异梦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759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711EC05-B17E-37C4-2C0D-1C792B47F1F1}"/>
              </a:ext>
            </a:extLst>
          </p:cNvPr>
          <p:cNvGrpSpPr/>
          <p:nvPr/>
        </p:nvGrpSpPr>
        <p:grpSpPr>
          <a:xfrm>
            <a:off x="3157591" y="1310268"/>
            <a:ext cx="5876818" cy="4979108"/>
            <a:chOff x="219182" y="1025912"/>
            <a:chExt cx="5876818" cy="49791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29A388D-66FC-09F9-2AE4-61AED9941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182" y="1025912"/>
              <a:ext cx="5876818" cy="49791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3B82300-6186-9D59-64A4-582384519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182" y="5276892"/>
              <a:ext cx="2825895" cy="72812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EF7F8E-28C2-AB2B-A53F-BFC1705BF73E}"/>
              </a:ext>
            </a:extLst>
          </p:cNvPr>
          <p:cNvSpPr txBox="1"/>
          <p:nvPr/>
        </p:nvSpPr>
        <p:spPr>
          <a:xfrm>
            <a:off x="667447" y="325170"/>
            <a:ext cx="10857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/>
              <a:t>异梦的总结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37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B46F74-BE1E-E834-2870-1FCFD925A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D36E21-34E8-FD8C-D3DD-837878EAA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728" y="140425"/>
            <a:ext cx="5229922" cy="6577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92B815-449A-B0F1-4A78-908113863624}"/>
              </a:ext>
            </a:extLst>
          </p:cNvPr>
          <p:cNvSpPr txBox="1"/>
          <p:nvPr/>
        </p:nvSpPr>
        <p:spPr>
          <a:xfrm>
            <a:off x="472301" y="1874728"/>
            <a:ext cx="433945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/>
              <a:t>异象</a:t>
            </a:r>
            <a:r>
              <a:rPr lang="en-US" altLang="zh-CN" sz="2800" b="1" dirty="0"/>
              <a:t>/</a:t>
            </a:r>
            <a:r>
              <a:rPr lang="zh-CN" altLang="en-US" sz="2800" b="1" dirty="0"/>
              <a:t>预言</a:t>
            </a:r>
            <a:endParaRPr lang="en-US" altLang="zh-CN" sz="2800" b="1" dirty="0"/>
          </a:p>
          <a:p>
            <a:pPr algn="ctr"/>
            <a:endParaRPr lang="en-US" sz="2800" b="1" dirty="0"/>
          </a:p>
          <a:p>
            <a:pPr algn="ctr"/>
            <a:r>
              <a:rPr lang="zh-CN" altLang="en-US" sz="2800" b="1" dirty="0"/>
              <a:t>弥赛亚的两次来临</a:t>
            </a:r>
            <a:endParaRPr lang="en-US" altLang="zh-CN" sz="2800" b="1" dirty="0"/>
          </a:p>
          <a:p>
            <a:pPr algn="ctr"/>
            <a:endParaRPr lang="en-US" sz="2800" b="1" dirty="0"/>
          </a:p>
          <a:p>
            <a:pPr algn="ctr"/>
            <a:r>
              <a:rPr lang="zh-CN" altLang="en-US" sz="2800" b="1" dirty="0"/>
              <a:t>耶稣道成肉身</a:t>
            </a:r>
            <a:endParaRPr lang="en-US" altLang="zh-CN" sz="2800" b="1" dirty="0"/>
          </a:p>
          <a:p>
            <a:pPr algn="ctr"/>
            <a:endParaRPr lang="en-US" sz="2800" b="1" dirty="0"/>
          </a:p>
          <a:p>
            <a:pPr algn="ctr"/>
            <a:r>
              <a:rPr lang="zh-CN" altLang="en-US" sz="2800" b="1" dirty="0"/>
              <a:t>耶稣再来：新天新地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33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F8AFA2-75C3-3D25-0449-4DD855356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1C3E5B-EBBB-0897-E130-A84C551C61DF}"/>
              </a:ext>
            </a:extLst>
          </p:cNvPr>
          <p:cNvSpPr txBox="1">
            <a:spLocks/>
          </p:cNvSpPr>
          <p:nvPr/>
        </p:nvSpPr>
        <p:spPr>
          <a:xfrm>
            <a:off x="100259" y="624471"/>
            <a:ext cx="12002529" cy="39120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2025 </a:t>
            </a:r>
            <a:r>
              <a:rPr lang="zh-CN" altLang="en-US" sz="48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春季主日学</a:t>
            </a:r>
            <a:br>
              <a:rPr lang="zh-CN" altLang="en-US" sz="48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altLang="zh-CN" sz="4800" b="1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66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撒迦利亚书</a:t>
            </a:r>
            <a:r>
              <a:rPr lang="zh-CN" altLang="en-US" sz="6600" b="1" dirty="0" smtClean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第五章</a:t>
            </a:r>
            <a:r>
              <a:rPr lang="en-US" altLang="zh-TW" sz="4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zh-TW" sz="4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36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zh-CN" sz="36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4000" dirty="0" smtClean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2/23/2025</a:t>
            </a:r>
            <a:endParaRPr lang="en-US" sz="4000" b="1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BC495D-A6CD-4549-F7E1-ED14889D4FC8}"/>
              </a:ext>
            </a:extLst>
          </p:cNvPr>
          <p:cNvSpPr txBox="1"/>
          <p:nvPr/>
        </p:nvSpPr>
        <p:spPr>
          <a:xfrm>
            <a:off x="4364369" y="4554351"/>
            <a:ext cx="347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土桑華人基督教會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62AF9A-205D-4561-5B34-9E58178D5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767" y="5354822"/>
            <a:ext cx="1091513" cy="11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1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FF0240-F398-D4C6-FAA9-3EEF2FA15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FA87FE-53E3-B6F6-C314-54FABF6DBD2F}"/>
              </a:ext>
            </a:extLst>
          </p:cNvPr>
          <p:cNvSpPr txBox="1"/>
          <p:nvPr/>
        </p:nvSpPr>
        <p:spPr>
          <a:xfrm>
            <a:off x="348308" y="211991"/>
            <a:ext cx="1138512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</a:rPr>
              <a:t>撒迦利亚书</a:t>
            </a:r>
            <a:r>
              <a:rPr lang="en-US" altLang="zh-CN" sz="2400" b="1" dirty="0">
                <a:solidFill>
                  <a:prstClr val="black"/>
                </a:solidFill>
              </a:rPr>
              <a:t>4 /</a:t>
            </a:r>
            <a:r>
              <a:rPr lang="zh-CN" altLang="en-US" sz="2400" b="1" dirty="0">
                <a:solidFill>
                  <a:srgbClr val="0000FF"/>
                </a:solidFill>
              </a:rPr>
              <a:t>第五个异象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en-US" altLang="zh-CN" sz="2400" dirty="0" smtClean="0">
                <a:solidFill>
                  <a:prstClr val="black"/>
                </a:solidFill>
              </a:rPr>
              <a:t>6</a:t>
            </a:r>
            <a:r>
              <a:rPr lang="zh-CN" altLang="en-US" sz="2400" dirty="0">
                <a:solidFill>
                  <a:prstClr val="black"/>
                </a:solidFill>
              </a:rPr>
              <a:t>他对我说，这是</a:t>
            </a:r>
            <a:r>
              <a:rPr lang="zh-CN" altLang="en-US" sz="2400" b="1" dirty="0">
                <a:solidFill>
                  <a:prstClr val="black"/>
                </a:solidFill>
              </a:rPr>
              <a:t>耶和华指示所罗巴伯</a:t>
            </a:r>
            <a:r>
              <a:rPr lang="zh-CN" altLang="en-US" sz="2400" dirty="0">
                <a:solidFill>
                  <a:prstClr val="black"/>
                </a:solidFill>
              </a:rPr>
              <a:t>的。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万军之耶和华说，不是倚靠势力，不是倚靠才能，乃是倚靠我的灵，方能成事。</a:t>
            </a:r>
            <a:r>
              <a:rPr lang="en-US" altLang="zh-CN" sz="2400" dirty="0">
                <a:solidFill>
                  <a:prstClr val="black"/>
                </a:solidFill>
              </a:rPr>
              <a:t>7</a:t>
            </a:r>
            <a:r>
              <a:rPr lang="zh-CN" altLang="en-US" sz="2400" dirty="0">
                <a:solidFill>
                  <a:prstClr val="black"/>
                </a:solidFill>
              </a:rPr>
              <a:t>大山哪，你算什么呢？在所罗巴伯面前，你必成为平地。他必搬出一块石头，安在殿顶上。人且大声欢呼，说，愿恩惠恩惠归与这殿（殿或作石）。</a:t>
            </a:r>
            <a:r>
              <a:rPr lang="en-US" altLang="zh-CN" sz="2400" dirty="0">
                <a:solidFill>
                  <a:prstClr val="black"/>
                </a:solidFill>
              </a:rPr>
              <a:t> 8</a:t>
            </a:r>
            <a:r>
              <a:rPr lang="zh-CN" altLang="en-US" sz="2400" dirty="0">
                <a:solidFill>
                  <a:prstClr val="black"/>
                </a:solidFill>
              </a:rPr>
              <a:t>耶和华的话又临到我说，</a:t>
            </a:r>
            <a:r>
              <a:rPr lang="en-US" altLang="zh-CN" sz="2400" dirty="0">
                <a:solidFill>
                  <a:prstClr val="black"/>
                </a:solidFill>
              </a:rPr>
              <a:t>9</a:t>
            </a:r>
            <a:r>
              <a:rPr lang="zh-CN" altLang="en-US" sz="2400" b="1" dirty="0">
                <a:solidFill>
                  <a:srgbClr val="00B0F0"/>
                </a:solidFill>
              </a:rPr>
              <a:t>所罗巴伯的手，立了这殿的根基。他的手也必完成这工</a:t>
            </a:r>
            <a:r>
              <a:rPr lang="zh-CN" altLang="en-US" sz="2400" b="1" dirty="0">
                <a:solidFill>
                  <a:prstClr val="black"/>
                </a:solidFill>
              </a:rPr>
              <a:t>。</a:t>
            </a:r>
            <a:r>
              <a:rPr lang="zh-CN" altLang="en-US" sz="2400" dirty="0">
                <a:solidFill>
                  <a:prstClr val="black"/>
                </a:solidFill>
              </a:rPr>
              <a:t>你就知道万军之耶和华差遣我到你们这里来了</a:t>
            </a:r>
            <a:r>
              <a:rPr lang="zh-CN" altLang="en-US" sz="2400" dirty="0" smtClean="0">
                <a:solidFill>
                  <a:prstClr val="black"/>
                </a:solidFill>
              </a:rPr>
              <a:t>。</a:t>
            </a:r>
            <a:r>
              <a:rPr lang="en-US" altLang="zh-CN" sz="2400" dirty="0">
                <a:solidFill>
                  <a:prstClr val="black"/>
                </a:solidFill>
              </a:rPr>
              <a:t>10</a:t>
            </a:r>
            <a:r>
              <a:rPr lang="zh-CN" altLang="en-US" sz="2400" dirty="0">
                <a:solidFill>
                  <a:prstClr val="black"/>
                </a:solidFill>
              </a:rPr>
              <a:t>谁藐视这日的事为小呢？这七眼乃是耶和华的眼睛，遍察全地，见所罗巴伯手拿线铊就欢喜</a:t>
            </a:r>
            <a:r>
              <a:rPr lang="zh-CN" altLang="en-US" sz="2400" dirty="0" smtClean="0">
                <a:solidFill>
                  <a:prstClr val="black"/>
                </a:solidFill>
              </a:rPr>
              <a:t>。</a:t>
            </a:r>
            <a:endParaRPr lang="en-US" altLang="zh-CN" sz="2400" dirty="0" smtClean="0">
              <a:solidFill>
                <a:prstClr val="black"/>
              </a:solidFill>
            </a:endParaRPr>
          </a:p>
          <a:p>
            <a:r>
              <a:rPr lang="en-US" altLang="zh-CN" sz="2400" dirty="0" smtClean="0">
                <a:solidFill>
                  <a:prstClr val="black"/>
                </a:solidFill>
              </a:rPr>
              <a:t>11</a:t>
            </a:r>
            <a:r>
              <a:rPr lang="zh-CN" altLang="en-US" sz="2400" dirty="0">
                <a:solidFill>
                  <a:prstClr val="black"/>
                </a:solidFill>
              </a:rPr>
              <a:t>我又问天使说，这灯台左右的两棵橄榄树，是什么意思。</a:t>
            </a:r>
            <a:r>
              <a:rPr lang="en-US" altLang="zh-CN" sz="2400" dirty="0">
                <a:solidFill>
                  <a:prstClr val="black"/>
                </a:solidFill>
              </a:rPr>
              <a:t>12</a:t>
            </a:r>
            <a:r>
              <a:rPr lang="zh-CN" altLang="en-US" sz="2400" dirty="0">
                <a:solidFill>
                  <a:prstClr val="black"/>
                </a:solidFill>
              </a:rPr>
              <a:t>我二次问他说，这两根橄榄枝，在两个流出金色油的金嘴旁边，是什么意思。</a:t>
            </a:r>
            <a:r>
              <a:rPr lang="en-US" altLang="zh-CN" sz="2400" dirty="0">
                <a:solidFill>
                  <a:prstClr val="black"/>
                </a:solidFill>
              </a:rPr>
              <a:t>13</a:t>
            </a:r>
            <a:r>
              <a:rPr lang="zh-CN" altLang="en-US" sz="2400" dirty="0">
                <a:solidFill>
                  <a:prstClr val="black"/>
                </a:solidFill>
              </a:rPr>
              <a:t>他对我说，你不知道这是什么意思吗？我说，主阿，我不知道。</a:t>
            </a:r>
            <a:r>
              <a:rPr lang="en-US" altLang="zh-CN" sz="2400" dirty="0">
                <a:solidFill>
                  <a:prstClr val="black"/>
                </a:solidFill>
              </a:rPr>
              <a:t>14</a:t>
            </a:r>
            <a:r>
              <a:rPr lang="zh-CN" altLang="en-US" sz="2400" dirty="0">
                <a:solidFill>
                  <a:prstClr val="black"/>
                </a:solidFill>
              </a:rPr>
              <a:t>他说，这是两个受膏者，站在普天下主的旁边。</a:t>
            </a:r>
          </a:p>
          <a:p>
            <a:endParaRPr lang="zh-CN" altLang="en-US" sz="2400" dirty="0">
              <a:solidFill>
                <a:prstClr val="black"/>
              </a:solidFill>
            </a:endParaRPr>
          </a:p>
          <a:p>
            <a:pPr lvl="0"/>
            <a:r>
              <a:rPr lang="zh-CN" altLang="en-US" sz="2400" dirty="0">
                <a:solidFill>
                  <a:prstClr val="black"/>
                </a:solidFill>
              </a:rPr>
              <a:t>两棵橄榄树：用橄榄油供应金灯台，代表从神那里接受圣灵，供应神的百姓</a:t>
            </a:r>
            <a:endParaRPr lang="en-US" altLang="zh-CN" sz="2400" dirty="0">
              <a:solidFill>
                <a:prstClr val="black"/>
              </a:solidFill>
            </a:endParaRPr>
          </a:p>
          <a:p>
            <a:pPr lvl="0"/>
            <a:r>
              <a:rPr lang="zh-CN" altLang="en-US" sz="2400" dirty="0">
                <a:solidFill>
                  <a:srgbClr val="000000"/>
                </a:solidFill>
                <a:latin typeface="Montserrat" panose="00000500000000000000" pitchFamily="2" charset="0"/>
              </a:rPr>
              <a:t>两个受膏者：大祭司约书亚和省长所罗巴伯</a:t>
            </a:r>
            <a:endParaRPr lang="en-US" altLang="zh-CN" sz="2400" dirty="0">
              <a:solidFill>
                <a:prstClr val="black"/>
              </a:solidFill>
            </a:endParaRPr>
          </a:p>
          <a:p>
            <a:pPr lvl="0" algn="ctr"/>
            <a:r>
              <a:rPr lang="zh-CN" altLang="en-US" sz="2400" b="1" dirty="0">
                <a:solidFill>
                  <a:srgbClr val="FF0000"/>
                </a:solidFill>
              </a:rPr>
              <a:t>神宣告祂将坚立省长所罗巴伯，使他和大祭司约书亚一起成为圣灵做工的管道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9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5D8BFB-A6B3-E33F-6A19-23876C533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577251-1F8E-9A97-C33B-6B1C539F4E5C}"/>
              </a:ext>
            </a:extLst>
          </p:cNvPr>
          <p:cNvSpPr txBox="1"/>
          <p:nvPr/>
        </p:nvSpPr>
        <p:spPr>
          <a:xfrm>
            <a:off x="91441" y="0"/>
            <a:ext cx="11967209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‪</a:t>
            </a:r>
            <a:r>
              <a:rPr lang="zh-TW" alt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‪</a:t>
            </a:r>
            <a:r>
              <a:rPr lang="zh-TW" altLang="en-US" sz="2400" b="1" dirty="0">
                <a:latin typeface="DengXian" panose="02010600030101010101" pitchFamily="2" charset="-122"/>
                <a:ea typeface="DengXian" panose="02010600030101010101" pitchFamily="2" charset="-122"/>
              </a:rPr>
              <a:t>以斯拉記</a:t>
            </a:r>
            <a:r>
              <a:rPr lang="zh-TW" altLang="en-US" sz="24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‬ </a:t>
            </a:r>
            <a:r>
              <a:rPr lang="en-US" altLang="zh-TW" sz="2400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3:8,11 8 </a:t>
            </a:r>
            <a:r>
              <a:rPr lang="zh-TW" alt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他們到了耶路撒冷上帝殿的第二年，二月的時候，撒拉鐵的兒子所羅巴伯，約薩達的兒子耶書亞和其餘的弟兄，就是祭司和利未人，以及所有被擄歸回耶路撒冷的人，就開工建造；他們派二十歲以上的利未人，監督建造耶和華殿的工作。</a:t>
            </a:r>
            <a:r>
              <a:rPr lang="en-US" altLang="zh-TW" sz="2400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……11 </a:t>
            </a:r>
            <a:r>
              <a:rPr lang="zh-TW" alt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他們彼此唱和，讚美稱謝耶和華：「他本為善，他向以色列永施慈愛</a:t>
            </a:r>
            <a:r>
              <a:rPr lang="zh-TW" altLang="en-US" sz="2400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。」他</a:t>
            </a:r>
            <a:r>
              <a:rPr lang="zh-TW" alt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們讚美耶和華的時候，眾百姓大聲呼喊，因為</a:t>
            </a:r>
            <a:r>
              <a:rPr lang="zh-TW" altLang="en-US" sz="2400" u="sng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耶和華殿的根基已經立定</a:t>
            </a:r>
            <a:r>
              <a:rPr lang="zh-TW" altLang="en-US" sz="2400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240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536 </a:t>
            </a:r>
            <a:r>
              <a:rPr lang="en-US" altLang="zh-CN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B.C.</a:t>
            </a:r>
            <a:r>
              <a:rPr lang="zh-CN" altLang="en-US" sz="24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開始</a:t>
            </a:r>
            <a:endParaRPr lang="en-US" altLang="zh-CN" sz="2400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CN" sz="2400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240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‪</a:t>
            </a:r>
            <a:r>
              <a:rPr lang="zh-TW" altLang="en-US" sz="2400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‪‬</a:t>
            </a:r>
            <a:r>
              <a:rPr lang="en-US" altLang="zh-TW" sz="2400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4:1 </a:t>
            </a:r>
            <a:r>
              <a:rPr lang="zh-TW" alt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猶大和便雅憫的敵人聽說被擄歸回的人為耶和華－以色列的上帝建造殿宇， </a:t>
            </a:r>
            <a:r>
              <a:rPr lang="en-US" altLang="zh-TW" sz="2400" dirty="0">
                <a:latin typeface="DengXian" panose="02010600030101010101" pitchFamily="2" charset="-122"/>
                <a:ea typeface="DengXian" panose="02010600030101010101" pitchFamily="2" charset="-122"/>
              </a:rPr>
              <a:t>2 </a:t>
            </a:r>
            <a:r>
              <a:rPr lang="zh-TW" alt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就去見所羅巴伯和族長，對他們說：「請讓我們與你們一同建造，因為我們也與你們一樣尋求你們的上帝。自從亞述王以撒</a:t>
            </a:r>
            <a:r>
              <a:rPr lang="en-US" altLang="zh-TW" sz="2400" dirty="0">
                <a:latin typeface="DengXian" panose="02010600030101010101" pitchFamily="2" charset="-122"/>
                <a:ea typeface="DengXian" panose="02010600030101010101" pitchFamily="2" charset="-122"/>
              </a:rPr>
              <a:t>‧</a:t>
            </a:r>
            <a:r>
              <a:rPr lang="zh-TW" alt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哈頓帶我們上這地的日子以來，我們常向上帝獻祭。」 </a:t>
            </a:r>
            <a:r>
              <a:rPr lang="en-US" altLang="zh-TW" sz="2400" dirty="0">
                <a:latin typeface="DengXian" panose="02010600030101010101" pitchFamily="2" charset="-122"/>
                <a:ea typeface="DengXian" panose="02010600030101010101" pitchFamily="2" charset="-122"/>
              </a:rPr>
              <a:t>3 </a:t>
            </a:r>
            <a:r>
              <a:rPr lang="zh-TW" alt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但所羅巴伯、耶書亞和其餘以色列的族長對他們說：「我們建造上帝的殿與你們無關，因為我們要照波斯王居魯士所吩咐的，自己為耶和華－以色列的上帝協力建造</a:t>
            </a:r>
            <a:r>
              <a:rPr lang="zh-TW" altLang="en-US" sz="2400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。」</a:t>
            </a:r>
            <a:r>
              <a:rPr lang="en-US" altLang="zh-TW" sz="2400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4 </a:t>
            </a:r>
            <a:r>
              <a:rPr lang="zh-TW" alt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那地的人就在猶大百姓建造的時候，使他們的手發軟，擾亂他們。 </a:t>
            </a:r>
            <a:r>
              <a:rPr lang="en-US" altLang="zh-TW" sz="2400" dirty="0">
                <a:latin typeface="DengXian" panose="02010600030101010101" pitchFamily="2" charset="-122"/>
                <a:ea typeface="DengXian" panose="02010600030101010101" pitchFamily="2" charset="-122"/>
              </a:rPr>
              <a:t>5 </a:t>
            </a:r>
            <a:r>
              <a:rPr lang="zh-TW" alt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從波斯王居魯士年間，直到波斯王大流士在位的時候，那些人賄賂謀士，要破壞他們的計劃</a:t>
            </a:r>
            <a:r>
              <a:rPr lang="zh-TW" altLang="en-US" sz="2400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TW" sz="2400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TW" sz="2400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2400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‬</a:t>
            </a:r>
            <a:r>
              <a:rPr lang="en-US" altLang="zh-TW" sz="2400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5:1 </a:t>
            </a:r>
            <a:r>
              <a:rPr lang="zh-TW" alt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那時，哈該先知和易多的孫子撒迦利亞，兩個先知奉以色列上帝的名向猶大和耶路撒冷的猶太人說預言。 </a:t>
            </a:r>
            <a:r>
              <a:rPr lang="en-US" altLang="zh-TW" sz="2400" dirty="0">
                <a:latin typeface="DengXian" panose="02010600030101010101" pitchFamily="2" charset="-122"/>
                <a:ea typeface="DengXian" panose="02010600030101010101" pitchFamily="2" charset="-122"/>
              </a:rPr>
              <a:t>2 </a:t>
            </a:r>
            <a:r>
              <a:rPr lang="zh-TW" alt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於是撒拉鐵的兒子所羅巴伯和約薩達的兒子耶書亞起來，</a:t>
            </a:r>
            <a:r>
              <a:rPr lang="zh-TW" altLang="en-US" sz="2400" u="sng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開始建造耶路撒冷上帝的殿</a:t>
            </a:r>
            <a:r>
              <a:rPr lang="zh-TW" alt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，有上帝的先知在那裏幫助他們</a:t>
            </a:r>
            <a:r>
              <a:rPr lang="zh-TW" altLang="en-US" sz="2400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2400" dirty="0" smtClean="0">
                <a:solidFill>
                  <a:srgbClr val="FF0000"/>
                </a:solidFill>
              </a:rPr>
              <a:t>520B.C.</a:t>
            </a:r>
            <a:r>
              <a:rPr lang="zh-CN" altLang="en-US" sz="2400" dirty="0" smtClean="0">
                <a:solidFill>
                  <a:srgbClr val="FF0000"/>
                </a:solidFill>
              </a:rPr>
              <a:t>繼續</a:t>
            </a:r>
            <a:r>
              <a:rPr lang="en-US" altLang="zh-CN" sz="2400" dirty="0" smtClean="0">
                <a:solidFill>
                  <a:srgbClr val="FF0000"/>
                </a:solidFill>
              </a:rPr>
              <a:t> 516B.C. </a:t>
            </a:r>
            <a:r>
              <a:rPr lang="zh-CN" altLang="en-US" sz="2400" dirty="0" smtClean="0">
                <a:solidFill>
                  <a:srgbClr val="FF0000"/>
                </a:solidFill>
              </a:rPr>
              <a:t>完成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6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B7337A-EE14-9DBA-9E3E-F4C7377F3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D357901-CD2C-1AD7-B176-EF6B16E65221}"/>
              </a:ext>
            </a:extLst>
          </p:cNvPr>
          <p:cNvGrpSpPr/>
          <p:nvPr/>
        </p:nvGrpSpPr>
        <p:grpSpPr>
          <a:xfrm>
            <a:off x="210980" y="1283279"/>
            <a:ext cx="11981020" cy="5256019"/>
            <a:chOff x="79024" y="1160616"/>
            <a:chExt cx="11981020" cy="52560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C01A54F-F20A-07BF-8A0A-E496F5D9C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24" y="1277705"/>
              <a:ext cx="5052775" cy="51389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B140624-12C0-920D-640B-E683C0F26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7344" y="1198753"/>
              <a:ext cx="7015597" cy="521788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513E6C0-7C3F-3BB2-D1ED-E21AFB110EF8}"/>
                </a:ext>
              </a:extLst>
            </p:cNvPr>
            <p:cNvSpPr/>
            <p:nvPr/>
          </p:nvSpPr>
          <p:spPr>
            <a:xfrm>
              <a:off x="3389971" y="1160616"/>
              <a:ext cx="8670073" cy="117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40FF91-199F-C0EA-C135-298B6EE8A28A}"/>
              </a:ext>
            </a:extLst>
          </p:cNvPr>
          <p:cNvSpPr txBox="1"/>
          <p:nvPr/>
        </p:nvSpPr>
        <p:spPr>
          <a:xfrm>
            <a:off x="667447" y="325170"/>
            <a:ext cx="10857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</a:rPr>
              <a:t>撒迦利亚的异梦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7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4968</Words>
  <Application>Microsoft Office PowerPoint</Application>
  <PresentationFormat>Widescreen</PresentationFormat>
  <Paragraphs>130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Aptos</vt:lpstr>
      <vt:lpstr>Aptos Display</vt:lpstr>
      <vt:lpstr>DengXian</vt:lpstr>
      <vt:lpstr>DengXian</vt:lpstr>
      <vt:lpstr>等线 Light</vt:lpstr>
      <vt:lpstr>KaiTi</vt:lpstr>
      <vt:lpstr>Montserrat</vt:lpstr>
      <vt:lpstr>新細明體</vt:lpstr>
      <vt:lpstr>SimHei</vt:lpstr>
      <vt:lpstr>楷体</vt:lpstr>
      <vt:lpstr>Arial</vt:lpstr>
      <vt:lpstr>Wingdings</vt:lpstr>
      <vt:lpstr>Office Theme</vt:lpstr>
      <vt:lpstr>Default Design</vt:lpstr>
      <vt:lpstr>撒迦利亚书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撒迦利亚书</dc:title>
  <dc:creator>Zhu, Haining - (haining)</dc:creator>
  <cp:lastModifiedBy>jason xiang</cp:lastModifiedBy>
  <cp:revision>44</cp:revision>
  <dcterms:created xsi:type="dcterms:W3CDTF">2025-01-05T08:07:40Z</dcterms:created>
  <dcterms:modified xsi:type="dcterms:W3CDTF">2025-02-23T07:54:57Z</dcterms:modified>
</cp:coreProperties>
</file>