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9" r:id="rId3"/>
    <p:sldId id="759" r:id="rId4"/>
    <p:sldId id="283" r:id="rId5"/>
    <p:sldId id="260" r:id="rId6"/>
    <p:sldId id="760" r:id="rId7"/>
    <p:sldId id="761" r:id="rId8"/>
    <p:sldId id="762" r:id="rId9"/>
    <p:sldId id="763" r:id="rId10"/>
    <p:sldId id="765" r:id="rId11"/>
    <p:sldId id="766" r:id="rId12"/>
    <p:sldId id="287" r:id="rId13"/>
    <p:sldId id="767" r:id="rId14"/>
    <p:sldId id="768" r:id="rId15"/>
    <p:sldId id="769" r:id="rId16"/>
    <p:sldId id="770" r:id="rId17"/>
    <p:sldId id="773" r:id="rId18"/>
    <p:sldId id="772" r:id="rId19"/>
    <p:sldId id="774" r:id="rId20"/>
    <p:sldId id="775" r:id="rId21"/>
    <p:sldId id="776" r:id="rId22"/>
    <p:sldId id="758" r:id="rId23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17"/>
    <p:restoredTop sz="94655"/>
  </p:normalViewPr>
  <p:slideViewPr>
    <p:cSldViewPr>
      <p:cViewPr varScale="1">
        <p:scale>
          <a:sx n="63" d="100"/>
          <a:sy n="63" d="100"/>
        </p:scale>
        <p:origin x="1322" y="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FAB6D85D-0A0C-4C41-BF24-ECCD7024F7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UY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942A8C32-4422-B346-9CC6-939C9A2C7E7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97BBB30-9D35-8C41-A234-71EC480FF0E4}" type="datetimeFigureOut">
              <a:rPr lang="es-UY"/>
              <a:pPr>
                <a:defRPr/>
              </a:pPr>
              <a:t>5/6/2021</a:t>
            </a:fld>
            <a:endParaRPr lang="es-UY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id="{112DC52C-F486-D34F-A102-90B62ADB62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UY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190E793E-D5F9-4C4A-BBDB-E7EA715E05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UY" noProof="0"/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73547335-8EEF-3C49-B8C6-6E6F92CB473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UY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8BBE650E-9E4B-AC4C-82C6-83155C4C80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B9FDEA2-3818-BB4F-B16A-86E97DC1D7E1}" type="slidenum">
              <a:rPr lang="es-UY" altLang="en-US"/>
              <a:pPr>
                <a:defRPr/>
              </a:pPr>
              <a:t>‹#›</a:t>
            </a:fld>
            <a:endParaRPr lang="es-UY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Marcador de imagen de diapositiva">
            <a:extLst>
              <a:ext uri="{FF2B5EF4-FFF2-40B4-BE49-F238E27FC236}">
                <a16:creationId xmlns:a16="http://schemas.microsoft.com/office/drawing/2014/main" id="{BA93EE03-6D09-4440-98C3-3D6F15991C2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2 Marcador de notas">
            <a:extLst>
              <a:ext uri="{FF2B5EF4-FFF2-40B4-BE49-F238E27FC236}">
                <a16:creationId xmlns:a16="http://schemas.microsoft.com/office/drawing/2014/main" id="{BB8BDC4A-9854-F340-9CCB-96B79E56B8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altLang="en-US"/>
          </a:p>
        </p:txBody>
      </p:sp>
      <p:sp>
        <p:nvSpPr>
          <p:cNvPr id="15363" name="3 Marcador de número de diapositiva">
            <a:extLst>
              <a:ext uri="{FF2B5EF4-FFF2-40B4-BE49-F238E27FC236}">
                <a16:creationId xmlns:a16="http://schemas.microsoft.com/office/drawing/2014/main" id="{8A894BCB-4716-424B-85EF-99C9AB2314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2CAB545-1CDC-904E-923A-7BDB083AA8F8}" type="slidenum">
              <a:rPr lang="es-UY" altLang="en-US" smtClean="0"/>
              <a:pPr/>
              <a:t>1</a:t>
            </a:fld>
            <a:endParaRPr lang="es-UY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Marcador de imagen de diapositiva">
            <a:extLst>
              <a:ext uri="{FF2B5EF4-FFF2-40B4-BE49-F238E27FC236}">
                <a16:creationId xmlns:a16="http://schemas.microsoft.com/office/drawing/2014/main" id="{53F07B5F-66EB-3544-8419-0384AB58D9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2 Marcador de notas">
            <a:extLst>
              <a:ext uri="{FF2B5EF4-FFF2-40B4-BE49-F238E27FC236}">
                <a16:creationId xmlns:a16="http://schemas.microsoft.com/office/drawing/2014/main" id="{69B02286-5971-DE46-93AA-800066A24D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altLang="en-US"/>
          </a:p>
        </p:txBody>
      </p:sp>
      <p:sp>
        <p:nvSpPr>
          <p:cNvPr id="17411" name="3 Marcador de número de diapositiva">
            <a:extLst>
              <a:ext uri="{FF2B5EF4-FFF2-40B4-BE49-F238E27FC236}">
                <a16:creationId xmlns:a16="http://schemas.microsoft.com/office/drawing/2014/main" id="{5AB1C31F-5359-4046-9ADA-685D7DDD72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FD6845-E45A-3F4C-A1B2-E2865E19DFED}" type="slidenum">
              <a:rPr lang="es-UY" altLang="en-US" smtClean="0"/>
              <a:pPr/>
              <a:t>2</a:t>
            </a:fld>
            <a:endParaRPr lang="es-UY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Marcador de imagen de diapositiva">
            <a:extLst>
              <a:ext uri="{FF2B5EF4-FFF2-40B4-BE49-F238E27FC236}">
                <a16:creationId xmlns:a16="http://schemas.microsoft.com/office/drawing/2014/main" id="{53F07B5F-66EB-3544-8419-0384AB58D9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2 Marcador de notas">
            <a:extLst>
              <a:ext uri="{FF2B5EF4-FFF2-40B4-BE49-F238E27FC236}">
                <a16:creationId xmlns:a16="http://schemas.microsoft.com/office/drawing/2014/main" id="{69B02286-5971-DE46-93AA-800066A24D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altLang="en-US"/>
          </a:p>
        </p:txBody>
      </p:sp>
      <p:sp>
        <p:nvSpPr>
          <p:cNvPr id="17411" name="3 Marcador de número de diapositiva">
            <a:extLst>
              <a:ext uri="{FF2B5EF4-FFF2-40B4-BE49-F238E27FC236}">
                <a16:creationId xmlns:a16="http://schemas.microsoft.com/office/drawing/2014/main" id="{5AB1C31F-5359-4046-9ADA-685D7DDD72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FD6845-E45A-3F4C-A1B2-E2865E19DFED}" type="slidenum">
              <a:rPr lang="es-UY" altLang="en-US" smtClean="0"/>
              <a:pPr/>
              <a:t>3</a:t>
            </a:fld>
            <a:endParaRPr lang="es-UY" altLang="en-US"/>
          </a:p>
        </p:txBody>
      </p:sp>
    </p:spTree>
    <p:extLst>
      <p:ext uri="{BB962C8B-B14F-4D97-AF65-F5344CB8AC3E}">
        <p14:creationId xmlns:p14="http://schemas.microsoft.com/office/powerpoint/2010/main" val="3083309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UY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BC116D-720A-1E45-B6FF-11AB64C0F5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A87073-6D47-D744-B3DA-D0B5598803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9BE0CF-F91B-0543-80C2-77D64A50CE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77AD1-D453-B74D-81CB-C237EC053291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993715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F5F0A6-4FA5-2544-AAEF-64E6D29997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054CE6-CDAA-4F4E-87D4-2F67689BAA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73B957-CACC-9C41-A9EE-24B011D3E4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370A3-9355-E242-8735-6EA10E0E02C1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573857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EF0F7F-5D00-3842-A5E2-7FE147F86C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676553-6F29-B543-B196-355A83FCEB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A8A148-EBE8-D043-BC26-0C310D6C7B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BB940-47F7-434F-9E1C-4AFB95BF0CC8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038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8F78BDF-C823-774A-B37D-B81A3859B6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C6E8E12-51DB-6A4B-94D1-BCEDBF70EC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849DC9-521F-A343-9149-15C5431A7B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32017-80FA-134A-9F34-C0F363460FFF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68029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07D399-6F0C-7044-8F83-565F1502F5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A23B7A-1D47-CC43-9322-F677B45CF9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D95CD6-5206-A84C-90E0-8D5905C673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B4AC5-BA18-2E44-B173-FFF1CBAC22C2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00552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6A61DF-87EE-3D4B-BAA9-DE8107C22D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DC860E-4408-6843-AF17-913122825F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EE25AF-079C-9A4E-9F33-E3BC604160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FD6FDA-DA4D-1E4A-A219-1E95CDA295A8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8380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BF3578E-4515-F04C-A480-6D55078562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7AE3620-555E-B54C-88D7-7E77FDFE32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723D6B0-218D-7D4E-8E8B-E3467709CA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37892-FD3C-1A44-B150-FA6B1D2A9479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34254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B89E3DB-8240-EF47-B46C-CD1F1551B8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07B721E-2A31-AC46-8679-EBF9481E17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0EBDB7D-C507-1347-B40A-D46EB148A6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404-F4C2-264E-B816-02291C360C54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63369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B0CFF3C-B9E7-6943-8785-3A08B1AF08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60692FD-F2F2-2545-817E-D40D1A09CF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652E2D3-4E44-8444-AD18-92215E0E92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035C1-18E5-EF44-93E2-CA803C019707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0406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40223F-583D-3A44-B46E-4C90DB508E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F99849-1F88-A24C-B7E4-7F41A2EC34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84211A-20A6-A041-8AB5-1B8BDE4E0F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22078-B32E-154E-926A-DFD6EBDB10CD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57737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UY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4D7C5D-4639-B645-8B43-3F0714DCFC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28CA14-32F1-644E-8373-900B03328F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B2D6CB-ADFA-1F49-ADA9-A75E4DEC27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62F6B-C746-5C4E-B568-13B71FE4540A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50228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81BB6A7-03E9-2B4F-A731-B91E633AAD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8611C9B-0C66-474E-A2D1-4CBED2F3AE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B46290F-27C6-BE4D-9E43-00DEFCE8E96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CB796B5-4DFA-474F-B205-A5ED2D5C758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3AFD556-2E59-5A4C-93BC-86229FB1C6E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EF4888A-3C49-9741-898B-13433F9BFE27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BqJI8cIJfY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HUgzEXm_9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D7B497B0-7DB7-0643-9ED1-C82F7DBCC68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68313" y="1052513"/>
            <a:ext cx="8131175" cy="2160587"/>
          </a:xfrm>
        </p:spPr>
        <p:txBody>
          <a:bodyPr/>
          <a:lstStyle/>
          <a:p>
            <a:pPr eaLnBrk="1" hangingPunct="1"/>
            <a:r>
              <a:rPr lang="zh-CN" altLang="en-US" sz="6600" b="1" dirty="0">
                <a:latin typeface="Kartika" panose="02020503030404060203" pitchFamily="18" charset="0"/>
                <a:ea typeface="宋体" panose="02010600030101010101" pitchFamily="2" charset="-122"/>
                <a:cs typeface="Kartika" panose="02020503030404060203" pitchFamily="18" charset="0"/>
              </a:rPr>
              <a:t>诗篇</a:t>
            </a:r>
            <a:r>
              <a:rPr lang="en-US" altLang="en-US" sz="6600" b="1" dirty="0">
                <a:latin typeface="Kartika" panose="02020503030404060203" pitchFamily="18" charset="0"/>
                <a:ea typeface="宋体" panose="02010600030101010101" pitchFamily="2" charset="-122"/>
                <a:cs typeface="Kartika" panose="02020503030404060203" pitchFamily="18" charset="0"/>
              </a:rPr>
              <a:t>1</a:t>
            </a:r>
            <a:r>
              <a:rPr lang="en-US" altLang="zh-CN" sz="6600" b="1" dirty="0">
                <a:latin typeface="Kartika" panose="02020503030404060203" pitchFamily="18" charset="0"/>
                <a:ea typeface="宋体" panose="02010600030101010101" pitchFamily="2" charset="-122"/>
                <a:cs typeface="Kartika" panose="02020503030404060203" pitchFamily="18" charset="0"/>
              </a:rPr>
              <a:t>45</a:t>
            </a:r>
            <a:r>
              <a:rPr lang="en-US" altLang="en-US" sz="6600" b="1" dirty="0">
                <a:latin typeface="Kartika" panose="02020503030404060203" pitchFamily="18" charset="0"/>
                <a:ea typeface="宋体" panose="02010600030101010101" pitchFamily="2" charset="-122"/>
                <a:cs typeface="Kartika" panose="02020503030404060203" pitchFamily="18" charset="0"/>
              </a:rPr>
              <a:t>篇分享</a:t>
            </a:r>
            <a:br>
              <a:rPr lang="en-US" altLang="en-US" b="1" dirty="0">
                <a:latin typeface="Kartika" panose="02020503030404060203" pitchFamily="18" charset="0"/>
                <a:ea typeface="宋体" panose="02010600030101010101" pitchFamily="2" charset="-122"/>
                <a:cs typeface="Kartika" panose="02020503030404060203" pitchFamily="18" charset="0"/>
              </a:rPr>
            </a:br>
            <a:r>
              <a:rPr lang="en-US" altLang="zh-CN" sz="2800" b="1" dirty="0">
                <a:latin typeface="Kartika" panose="02020503030404060203" pitchFamily="18" charset="0"/>
                <a:ea typeface="宋体" panose="02010600030101010101" pitchFamily="2" charset="-122"/>
                <a:cs typeface="Kartika" panose="02020503030404060203" pitchFamily="18" charset="0"/>
              </a:rPr>
              <a:t>---5/30/2021</a:t>
            </a:r>
            <a:endParaRPr lang="es-ES" altLang="en-US" sz="2800" b="1" dirty="0">
              <a:solidFill>
                <a:schemeClr val="tx1"/>
              </a:solidFill>
              <a:latin typeface="Kartika" panose="02020503030404060203" pitchFamily="18" charset="0"/>
              <a:ea typeface="宋体" panose="02010600030101010101" pitchFamily="2" charset="-122"/>
              <a:cs typeface="Kartika" panose="02020503030404060203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CD7C0ABB-30DB-3043-ADBE-1DF1A58D2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115887"/>
            <a:ext cx="8856663" cy="1301750"/>
          </a:xfrm>
        </p:spPr>
        <p:txBody>
          <a:bodyPr/>
          <a:lstStyle/>
          <a:p>
            <a:pPr algn="l"/>
            <a:r>
              <a:rPr lang="en-US" altLang="zh-CN" sz="1200" b="1" dirty="0">
                <a:ea typeface="宋体" panose="02010600030101010101" pitchFamily="2" charset="-122"/>
              </a:rPr>
              <a:t>〖 </a:t>
            </a:r>
            <a:r>
              <a:rPr lang="zh-CN" altLang="en-US" sz="1200" b="1" dirty="0">
                <a:ea typeface="宋体" panose="02010600030101010101" pitchFamily="2" charset="-122"/>
              </a:rPr>
              <a:t>诗</a:t>
            </a:r>
            <a:r>
              <a:rPr lang="en-US" altLang="en-US" sz="1200" b="1" dirty="0"/>
              <a:t>12</a:t>
            </a:r>
            <a:r>
              <a:rPr lang="en-US" altLang="zh-CN" sz="1200" b="1" dirty="0"/>
              <a:t>7</a:t>
            </a:r>
            <a:r>
              <a:rPr lang="zh-CN" altLang="en-US" sz="1200" b="1" dirty="0">
                <a:ea typeface="宋体" panose="02010600030101010101" pitchFamily="2" charset="-122"/>
              </a:rPr>
              <a:t>：</a:t>
            </a:r>
            <a:r>
              <a:rPr lang="en-US" altLang="zh-CN" sz="1200" b="1" dirty="0">
                <a:ea typeface="宋体" panose="02010600030101010101" pitchFamily="2" charset="-122"/>
              </a:rPr>
              <a:t>14</a:t>
            </a:r>
            <a:r>
              <a:rPr lang="en-US" altLang="zh-CN" sz="1200" b="1" dirty="0"/>
              <a:t>-20</a:t>
            </a:r>
            <a:r>
              <a:rPr lang="zh-CN" altLang="en-US" sz="1200" b="1" dirty="0"/>
              <a:t> </a:t>
            </a:r>
            <a:r>
              <a:rPr lang="en-US" altLang="zh-CN" sz="1200" b="1" dirty="0">
                <a:ea typeface="宋体" panose="02010600030101010101" pitchFamily="2" charset="-122"/>
              </a:rPr>
              <a:t>〗</a:t>
            </a:r>
            <a:br>
              <a:rPr lang="en-US" altLang="zh-CN" sz="1200" b="1" dirty="0">
                <a:ea typeface="宋体" panose="02010600030101010101" pitchFamily="2" charset="-122"/>
              </a:rPr>
            </a:br>
            <a:r>
              <a:rPr lang="en-US" altLang="zh-CN" sz="1200" b="1" dirty="0">
                <a:ea typeface="宋体" panose="02010600030101010101" pitchFamily="2" charset="-122"/>
              </a:rPr>
              <a:t>14</a:t>
            </a:r>
            <a:r>
              <a:rPr lang="zh-CN" altLang="en-US" sz="1200" b="1" dirty="0">
                <a:ea typeface="宋体" panose="02010600030101010101" pitchFamily="2" charset="-122"/>
              </a:rPr>
              <a:t>凡跌倒的，耶和华将他们扶持；凡被压下的，将他们扶起。</a:t>
            </a:r>
            <a:br>
              <a:rPr lang="zh-CN" altLang="en-US" sz="1200" b="1" dirty="0">
                <a:ea typeface="宋体" panose="02010600030101010101" pitchFamily="2" charset="-122"/>
              </a:rPr>
            </a:br>
            <a:r>
              <a:rPr lang="en-US" altLang="zh-CN" sz="1200" b="1" dirty="0">
                <a:ea typeface="宋体" panose="02010600030101010101" pitchFamily="2" charset="-122"/>
              </a:rPr>
              <a:t>15</a:t>
            </a:r>
            <a:r>
              <a:rPr lang="zh-CN" altLang="en-US" sz="1200" b="1" dirty="0">
                <a:ea typeface="宋体" panose="02010600030101010101" pitchFamily="2" charset="-122"/>
              </a:rPr>
              <a:t>万民都举目仰望你；你随时给他们食物。</a:t>
            </a:r>
            <a:br>
              <a:rPr lang="zh-CN" altLang="en-US" sz="1200" b="1" dirty="0">
                <a:ea typeface="宋体" panose="02010600030101010101" pitchFamily="2" charset="-122"/>
              </a:rPr>
            </a:br>
            <a:r>
              <a:rPr lang="en-US" altLang="zh-CN" sz="1200" b="1" dirty="0">
                <a:ea typeface="宋体" panose="02010600030101010101" pitchFamily="2" charset="-122"/>
              </a:rPr>
              <a:t>16</a:t>
            </a:r>
            <a:r>
              <a:rPr lang="zh-CN" altLang="en-US" sz="1200" b="1" dirty="0">
                <a:ea typeface="宋体" panose="02010600030101010101" pitchFamily="2" charset="-122"/>
              </a:rPr>
              <a:t>你张手，使有生气的都随愿饱足。</a:t>
            </a:r>
            <a:br>
              <a:rPr lang="zh-CN" altLang="en-US" sz="1200" b="1" dirty="0">
                <a:ea typeface="宋体" panose="02010600030101010101" pitchFamily="2" charset="-122"/>
              </a:rPr>
            </a:br>
            <a:r>
              <a:rPr lang="en-US" altLang="zh-CN" sz="1200" b="1" dirty="0">
                <a:ea typeface="宋体" panose="02010600030101010101" pitchFamily="2" charset="-122"/>
              </a:rPr>
              <a:t>17</a:t>
            </a:r>
            <a:r>
              <a:rPr lang="zh-CN" altLang="en-US" sz="1200" b="1" dirty="0">
                <a:ea typeface="宋体" panose="02010600030101010101" pitchFamily="2" charset="-122"/>
              </a:rPr>
              <a:t>耶和华在他一切所行的，无不公义；在他一切所做的都有慈。</a:t>
            </a:r>
            <a:br>
              <a:rPr lang="zh-CN" altLang="en-US" sz="1200" b="1" dirty="0">
                <a:ea typeface="宋体" panose="02010600030101010101" pitchFamily="2" charset="-122"/>
              </a:rPr>
            </a:br>
            <a:r>
              <a:rPr lang="en-US" altLang="zh-CN" sz="1200" b="1" dirty="0">
                <a:ea typeface="宋体" panose="02010600030101010101" pitchFamily="2" charset="-122"/>
              </a:rPr>
              <a:t>18</a:t>
            </a:r>
            <a:r>
              <a:rPr lang="zh-CN" altLang="en-US" sz="1200" b="1" dirty="0">
                <a:ea typeface="宋体" panose="02010600030101010101" pitchFamily="2" charset="-122"/>
              </a:rPr>
              <a:t>凡求告耶和华的，就是诚心求告他的，耶和华便与他们相近。</a:t>
            </a:r>
            <a:br>
              <a:rPr lang="zh-CN" altLang="en-US" sz="1200" b="1" dirty="0">
                <a:ea typeface="宋体" panose="02010600030101010101" pitchFamily="2" charset="-122"/>
              </a:rPr>
            </a:br>
            <a:r>
              <a:rPr lang="en-US" altLang="zh-CN" sz="1200" b="1" dirty="0">
                <a:ea typeface="宋体" panose="02010600030101010101" pitchFamily="2" charset="-122"/>
              </a:rPr>
              <a:t>19</a:t>
            </a:r>
            <a:r>
              <a:rPr lang="zh-CN" altLang="en-US" sz="1200" b="1" dirty="0">
                <a:ea typeface="宋体" panose="02010600030101010101" pitchFamily="2" charset="-122"/>
              </a:rPr>
              <a:t>敬畏他的，他必成就他们的心愿，也必听他们的呼求，拯救们。</a:t>
            </a:r>
            <a:br>
              <a:rPr lang="zh-CN" altLang="en-US" sz="1200" b="1" dirty="0">
                <a:ea typeface="宋体" panose="02010600030101010101" pitchFamily="2" charset="-122"/>
              </a:rPr>
            </a:br>
            <a:r>
              <a:rPr lang="en-US" altLang="zh-CN" sz="1200" b="1" dirty="0">
                <a:ea typeface="宋体" panose="02010600030101010101" pitchFamily="2" charset="-122"/>
              </a:rPr>
              <a:t>20</a:t>
            </a:r>
            <a:r>
              <a:rPr lang="zh-CN" altLang="en-US" sz="1200" b="1" dirty="0">
                <a:ea typeface="宋体" panose="02010600030101010101" pitchFamily="2" charset="-122"/>
              </a:rPr>
              <a:t>耶和华保护一切爱他的人，却要灭绝一切的恶人。</a:t>
            </a:r>
            <a:endParaRPr lang="en-US" altLang="en-US" sz="1200" b="1" dirty="0"/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" y="1600200"/>
            <a:ext cx="9036050" cy="5141913"/>
          </a:xfrm>
        </p:spPr>
        <p:txBody>
          <a:bodyPr/>
          <a:lstStyle/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慈爱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 </a:t>
            </a:r>
            <a:r>
              <a:rPr lang="he-IL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חָסִיד/</a:t>
            </a:r>
            <a:r>
              <a:rPr lang="en-US" altLang="zh-CN" sz="2400" dirty="0" err="1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khä·sed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’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」（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8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节）原文的意思是「仁慈的」，与表示信实守约的「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慈爱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 </a:t>
            </a:r>
            <a:r>
              <a:rPr lang="he-IL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חֶסֶד/</a:t>
            </a:r>
            <a:r>
              <a:rPr lang="en-US" altLang="zh-CN" sz="2400" dirty="0" err="1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kheh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’·sed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」不同。神的作为不但公义、而且仁慈，祂的公义与慈爱永远都是并行的。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一切的恶人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」（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20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节）与「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一切爱祂的人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」相对，指一切拒绝神、抵挡神的人。神要「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灭绝一切的恶人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」，并非因为祂冷酷无情，而是因为被判死刑的罪人拒绝赦免、身患绝症的病人拒绝医治。「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神差祂的儿子降世，不是要定世人的罪，乃是要叫世人因祂得救。信祂的人，不被定罪；不信的人，罪已经定了，因为他不信神独生子的名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」（约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3:17-18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）。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人是看外貌；耶和华是看内心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」（撒上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16:7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）。人蒙恩得救，是神主动的拣选。但得救以后的信徒若要神与自己「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相近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」（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18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节；申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4:7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），首先必须「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诚心求告祂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」）；若要神的帮助、拯救，首先必须「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敬畏祂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」；若要神的保护，首先必须「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爱祂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」。</a:t>
            </a:r>
          </a:p>
        </p:txBody>
      </p:sp>
    </p:spTree>
    <p:extLst>
      <p:ext uri="{BB962C8B-B14F-4D97-AF65-F5344CB8AC3E}">
        <p14:creationId xmlns:p14="http://schemas.microsoft.com/office/powerpoint/2010/main" val="3611949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CD7C0ABB-30DB-3043-ADBE-1DF1A58D2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" y="-177006"/>
            <a:ext cx="8856663" cy="1301750"/>
          </a:xfrm>
        </p:spPr>
        <p:txBody>
          <a:bodyPr/>
          <a:lstStyle/>
          <a:p>
            <a:pPr algn="l"/>
            <a:r>
              <a:rPr lang="en-US" altLang="zh-CN" sz="1800" b="1" dirty="0">
                <a:ea typeface="宋体" panose="02010600030101010101" pitchFamily="2" charset="-122"/>
              </a:rPr>
              <a:t>〖 </a:t>
            </a:r>
            <a:r>
              <a:rPr lang="zh-CN" altLang="en-US" sz="1800" b="1" dirty="0">
                <a:ea typeface="宋体" panose="02010600030101010101" pitchFamily="2" charset="-122"/>
              </a:rPr>
              <a:t>诗</a:t>
            </a:r>
            <a:r>
              <a:rPr lang="en-US" altLang="en-US" sz="1800" b="1" dirty="0"/>
              <a:t>12</a:t>
            </a:r>
            <a:r>
              <a:rPr lang="en-US" altLang="zh-CN" sz="1800" b="1" dirty="0"/>
              <a:t>7</a:t>
            </a:r>
            <a:r>
              <a:rPr lang="zh-CN" altLang="en-US" sz="1800" b="1" dirty="0">
                <a:ea typeface="宋体" panose="02010600030101010101" pitchFamily="2" charset="-122"/>
              </a:rPr>
              <a:t>：</a:t>
            </a:r>
            <a:r>
              <a:rPr lang="en-US" altLang="zh-CN" sz="1800" b="1" dirty="0">
                <a:ea typeface="宋体" panose="02010600030101010101" pitchFamily="2" charset="-122"/>
              </a:rPr>
              <a:t>21</a:t>
            </a:r>
            <a:r>
              <a:rPr lang="zh-CN" altLang="en-US" sz="1800" b="1" dirty="0"/>
              <a:t> </a:t>
            </a:r>
            <a:r>
              <a:rPr lang="en-US" altLang="zh-CN" sz="1800" b="1" dirty="0">
                <a:ea typeface="宋体" panose="02010600030101010101" pitchFamily="2" charset="-122"/>
              </a:rPr>
              <a:t>〗</a:t>
            </a:r>
            <a:br>
              <a:rPr lang="en-US" altLang="zh-CN" sz="1800" b="1" dirty="0">
                <a:ea typeface="宋体" panose="02010600030101010101" pitchFamily="2" charset="-122"/>
              </a:rPr>
            </a:br>
            <a:r>
              <a:rPr lang="en-US" altLang="zh-CN" sz="1800" b="1" dirty="0">
                <a:ea typeface="宋体" panose="02010600030101010101" pitchFamily="2" charset="-122"/>
              </a:rPr>
              <a:t>21</a:t>
            </a:r>
            <a:r>
              <a:rPr lang="zh-CN" altLang="en-US" sz="1800" b="1" dirty="0">
                <a:ea typeface="宋体" panose="02010600030101010101" pitchFamily="2" charset="-122"/>
              </a:rPr>
              <a:t>我的口要说出赞美耶和华的话；惟愿凡有血气的都永永远远称颂 他的圣名。</a:t>
            </a:r>
            <a:endParaRPr lang="en-US" altLang="en-US" sz="2400" b="1" dirty="0"/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0243" y="858043"/>
            <a:ext cx="9036050" cy="5141913"/>
          </a:xfrm>
        </p:spPr>
        <p:txBody>
          <a:bodyPr/>
          <a:lstStyle/>
          <a:p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21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节结束语：再次呼吁赞美耶和华；称颂他的圣名。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神的救恩不是只为以色列人的好处，而是要通过选民把救恩传给全人类（约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4:22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）。信徒所蒙的救恩也不是为了自己的好处，而是要让我们向全世界见证出来（徒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1:8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），好让「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凡有血气的都永永远远称颂祂的圣名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」。</a:t>
            </a:r>
            <a:endParaRPr lang="en-US" altLang="zh-CN" sz="2400" b="1" dirty="0">
              <a:solidFill>
                <a:schemeClr val="tx1">
                  <a:lumMod val="95000"/>
                  <a:lumOff val="5000"/>
                </a:schemeClr>
              </a:solidFill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33346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994" y="332656"/>
            <a:ext cx="9122006" cy="626469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ea typeface="宋体" panose="02010600030101010101" pitchFamily="2" charset="-122"/>
              </a:rPr>
              <a:t>总结：基督徒的赞美</a:t>
            </a:r>
            <a:endParaRPr lang="en-US" altLang="zh-CN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你要赞美耶和华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r>
              <a:rPr lang="zh-CN" altLang="en-US" sz="2400" b="1" dirty="0">
                <a:ea typeface="宋体" panose="02010600030101010101" pitchFamily="2" charset="-122"/>
              </a:rPr>
              <a:t>神的伟大：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耶和华本为大，该受大赞美。其大无法测度；诸天述说神的荣耀，穹苍传扬祂的手段（诗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19:1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）；谁曾用手心量诸水，用手虎口量苍天，用升斗盛大地的尘土，用秤称山岭，用天平平岗陵呢？（赛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40:12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）；耶和华啊，我要称谢你，因我受造，奇妙可畏。你的作为奇妙，这是我心深知道的（诗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139:14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）；耶和华啊），我要称谢你，因我受造，奇妙可畏。你的作为奇妙，这是我心深知道的（诗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139:14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）；耶和华本为大，其大无法测度。”（诗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145:3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）；深哉，神丰富的智慧和知识。祂的判断，何其难测，他的踪迹，何其难寻（罗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11:33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）；人要传说你可畏之事的能力。我也要传扬你的大德。他们记念你的大恩，就要传出来，并要歌唱你的公义（诗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145:6-7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 。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marL="0" indent="0">
              <a:buNone/>
            </a:pPr>
            <a:endParaRPr lang="en-US" altLang="zh-CN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13693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994" y="332656"/>
            <a:ext cx="9122006" cy="626469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ea typeface="宋体" panose="02010600030101010101" pitchFamily="2" charset="-122"/>
              </a:rPr>
              <a:t>总结：</a:t>
            </a:r>
            <a:endParaRPr lang="en-US" altLang="zh-CN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你要赞美耶和华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r>
              <a:rPr lang="zh-CN" altLang="en-US" sz="2400" b="1" dirty="0">
                <a:ea typeface="宋体" panose="02010600030101010101" pitchFamily="2" charset="-122"/>
              </a:rPr>
              <a:t>神的美德：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耶和华有恩惠，有怜悯，不轻易发怒，大有慈爱。耶和华善待万民，祂的慈悲，覆庇祂一切所造的（诗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145:8-9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</a:t>
            </a:r>
            <a:r>
              <a:rPr lang="zh-CN" altLang="en-US" sz="2400" b="1" dirty="0">
                <a:ea typeface="宋体" panose="02010600030101010101" pitchFamily="2" charset="-122"/>
              </a:rPr>
              <a:t>在诗篇</a:t>
            </a:r>
            <a:r>
              <a:rPr lang="en-US" altLang="zh-CN" sz="2400" b="1" dirty="0">
                <a:ea typeface="宋体" panose="02010600030101010101" pitchFamily="2" charset="-122"/>
              </a:rPr>
              <a:t>145</a:t>
            </a:r>
            <a:r>
              <a:rPr lang="zh-CN" altLang="en-US" sz="2400" b="1" dirty="0">
                <a:ea typeface="宋体" panose="02010600030101010101" pitchFamily="2" charset="-122"/>
              </a:rPr>
              <a:t>篇中用许多不同的词汇描述神的品性和美德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：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Greatness 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（伟大）、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might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（能力）、 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glory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（荣耀）、 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splendor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（光辉）、 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majesty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（尊荣）、 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wonder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（奇妙）、 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awesome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（可畏）、 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goodness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（美善）、 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righteousness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（公义）、 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grace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（恩典）、 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mercy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（怜悯）、 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love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（慈爱）、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kind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（恩慈）、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compassionate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（同情）、 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power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（力量）、 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truth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（真理）、 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kingdom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（国度）；当称谢进入祂的门，当赞美进入祂的院。当感谢祂，称颂祂的名。因为耶和华本为善，祂的慈爱，存到永远，祂的信实，直到万代（诗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100:4-5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）；要因祂大能的作为赞美他，按着祂极美的大德赞美祂（诗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150:2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）。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marL="0" indent="0">
              <a:buNone/>
            </a:pPr>
            <a:endParaRPr lang="en-US" altLang="zh-CN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17378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79267" y="296652"/>
            <a:ext cx="9302534" cy="626469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ea typeface="宋体" panose="02010600030101010101" pitchFamily="2" charset="-122"/>
              </a:rPr>
              <a:t>总结：</a:t>
            </a:r>
            <a:endParaRPr lang="en-US" altLang="zh-CN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你要赞美耶和华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r>
              <a:rPr lang="zh-CN" altLang="en-US" sz="2200" b="1" dirty="0">
                <a:ea typeface="宋体" panose="02010600030101010101" pitchFamily="2" charset="-122"/>
              </a:rPr>
              <a:t>神的国度：</a:t>
            </a:r>
            <a:r>
              <a:rPr lang="zh-CN" altLang="en-US" sz="2200" b="1" dirty="0">
                <a:solidFill>
                  <a:srgbClr val="FF0000"/>
                </a:solidFill>
                <a:ea typeface="宋体" panose="02010600030101010101" pitchFamily="2" charset="-122"/>
              </a:rPr>
              <a:t>你的国是永远的国，你执掌的权柄，存到万代（诗</a:t>
            </a:r>
            <a:r>
              <a:rPr lang="en-US" altLang="zh-CN" sz="2200" b="1" dirty="0">
                <a:solidFill>
                  <a:srgbClr val="FF0000"/>
                </a:solidFill>
                <a:ea typeface="宋体" panose="02010600030101010101" pitchFamily="2" charset="-122"/>
              </a:rPr>
              <a:t>145</a:t>
            </a:r>
            <a:r>
              <a:rPr lang="zh-CN" altLang="en-US" sz="2200" b="1" dirty="0">
                <a:solidFill>
                  <a:srgbClr val="FF0000"/>
                </a:solidFill>
                <a:ea typeface="宋体" panose="02010600030101010101" pitchFamily="2" charset="-122"/>
              </a:rPr>
              <a:t>：</a:t>
            </a:r>
            <a:r>
              <a:rPr lang="en-US" altLang="zh-CN" sz="2200" b="1" dirty="0">
                <a:solidFill>
                  <a:srgbClr val="FF0000"/>
                </a:solidFill>
                <a:ea typeface="宋体" panose="02010600030101010101" pitchFamily="2" charset="-122"/>
              </a:rPr>
              <a:t>13</a:t>
            </a:r>
            <a:r>
              <a:rPr lang="zh-CN" altLang="en-US" sz="2200" b="1" dirty="0">
                <a:solidFill>
                  <a:srgbClr val="FF0000"/>
                </a:solidFill>
                <a:ea typeface="宋体" panose="02010600030101010101" pitchFamily="2" charset="-122"/>
              </a:rPr>
              <a:t>）；愿你的国降临，愿你的旨意行在地上如同行在天上，</a:t>
            </a:r>
            <a:r>
              <a:rPr lang="en-US" altLang="zh-CN" sz="2200" b="1" dirty="0">
                <a:solidFill>
                  <a:srgbClr val="FF0000"/>
                </a:solidFill>
                <a:ea typeface="宋体" panose="02010600030101010101" pitchFamily="2" charset="-122"/>
              </a:rPr>
              <a:t>…</a:t>
            </a:r>
            <a:r>
              <a:rPr lang="zh-CN" altLang="en-US" sz="2200" b="1" dirty="0">
                <a:solidFill>
                  <a:srgbClr val="FF0000"/>
                </a:solidFill>
                <a:ea typeface="宋体" panose="02010600030101010101" pitchFamily="2" charset="-122"/>
              </a:rPr>
              <a:t>因为国度、权柄、荣耀全是你的，直到永远（太</a:t>
            </a:r>
            <a:r>
              <a:rPr lang="en-US" altLang="zh-CN" sz="2200" b="1" dirty="0">
                <a:solidFill>
                  <a:srgbClr val="FF0000"/>
                </a:solidFill>
                <a:ea typeface="宋体" panose="02010600030101010101" pitchFamily="2" charset="-122"/>
              </a:rPr>
              <a:t>6:10</a:t>
            </a:r>
            <a:r>
              <a:rPr lang="zh-CN" altLang="en-US" sz="2200" b="1" dirty="0">
                <a:solidFill>
                  <a:srgbClr val="FF0000"/>
                </a:solidFill>
                <a:ea typeface="宋体" panose="02010600030101010101" pitchFamily="2" charset="-122"/>
              </a:rPr>
              <a:t>；</a:t>
            </a:r>
            <a:r>
              <a:rPr lang="en-US" altLang="zh-CN" sz="2200" b="1" dirty="0">
                <a:solidFill>
                  <a:srgbClr val="FF0000"/>
                </a:solidFill>
                <a:ea typeface="宋体" panose="02010600030101010101" pitchFamily="2" charset="-122"/>
              </a:rPr>
              <a:t>13</a:t>
            </a:r>
            <a:r>
              <a:rPr lang="zh-CN" altLang="en-US" sz="2200" b="1" dirty="0">
                <a:solidFill>
                  <a:srgbClr val="FF0000"/>
                </a:solidFill>
                <a:ea typeface="宋体" panose="02010600030101010101" pitchFamily="2" charset="-122"/>
              </a:rPr>
              <a:t>）。</a:t>
            </a:r>
            <a:endParaRPr lang="en-US" altLang="zh-CN" sz="22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marL="0" indent="0">
              <a:buNone/>
            </a:pPr>
            <a:endParaRPr lang="en-US" altLang="zh-CN" sz="2200" b="1" dirty="0">
              <a:ea typeface="宋体" panose="02010600030101010101" pitchFamily="2" charset="-122"/>
            </a:endParaRPr>
          </a:p>
          <a:p>
            <a:r>
              <a:rPr lang="zh-CN" altLang="en-US" sz="2200" b="1" dirty="0">
                <a:ea typeface="宋体" panose="02010600030101010101" pitchFamily="2" charset="-122"/>
              </a:rPr>
              <a:t>神的恩慈：</a:t>
            </a:r>
            <a:r>
              <a:rPr lang="zh-CN" altLang="en-US" sz="2200" b="1" dirty="0">
                <a:solidFill>
                  <a:srgbClr val="FF0000"/>
                </a:solidFill>
                <a:ea typeface="宋体" panose="02010600030101010101" pitchFamily="2" charset="-122"/>
              </a:rPr>
              <a:t>凡跌倒的，耶和华将他们扶持。凡被压下的，将他们扶起。万民都举目仰望你。你随时给他们食物。你张手，使有生气的都随愿饱足（诗</a:t>
            </a:r>
            <a:r>
              <a:rPr lang="en-US" altLang="zh-CN" sz="2200" b="1" dirty="0">
                <a:solidFill>
                  <a:srgbClr val="FF0000"/>
                </a:solidFill>
                <a:ea typeface="宋体" panose="02010600030101010101" pitchFamily="2" charset="-122"/>
              </a:rPr>
              <a:t>145:14-16</a:t>
            </a:r>
            <a:r>
              <a:rPr lang="zh-CN" altLang="en-US" sz="2200" b="1" dirty="0">
                <a:solidFill>
                  <a:srgbClr val="FF0000"/>
                </a:solidFill>
                <a:ea typeface="宋体" panose="02010600030101010101" pitchFamily="2" charset="-122"/>
              </a:rPr>
              <a:t>）；凡跌倒的，耶和华将他们扶持。凡被压下的，将他们扶起。万民都举目仰望你。你随时给他们食物。你张手，使有生气的都随愿饱足（诗</a:t>
            </a:r>
            <a:r>
              <a:rPr lang="en-US" altLang="zh-CN" sz="2200" b="1" dirty="0">
                <a:solidFill>
                  <a:srgbClr val="FF0000"/>
                </a:solidFill>
                <a:ea typeface="宋体" panose="02010600030101010101" pitchFamily="2" charset="-122"/>
              </a:rPr>
              <a:t>145:14-16</a:t>
            </a:r>
            <a:r>
              <a:rPr lang="zh-CN" altLang="en-US" sz="2200" b="1" dirty="0">
                <a:solidFill>
                  <a:srgbClr val="FF0000"/>
                </a:solidFill>
                <a:ea typeface="宋体" panose="02010600030101010101" pitchFamily="2" charset="-122"/>
              </a:rPr>
              <a:t>）；常施恩惠，从天降雨，赏赐丰年，叫你们饮食饱足，满心喜乐（徒</a:t>
            </a:r>
            <a:r>
              <a:rPr lang="en-US" altLang="zh-CN" sz="2200" b="1" dirty="0">
                <a:solidFill>
                  <a:srgbClr val="FF0000"/>
                </a:solidFill>
                <a:ea typeface="宋体" panose="02010600030101010101" pitchFamily="2" charset="-122"/>
              </a:rPr>
              <a:t>14:17</a:t>
            </a:r>
            <a:r>
              <a:rPr lang="zh-CN" altLang="en-US" sz="2200" b="1" dirty="0">
                <a:solidFill>
                  <a:srgbClr val="FF0000"/>
                </a:solidFill>
                <a:ea typeface="宋体" panose="02010600030101010101" pitchFamily="2" charset="-122"/>
              </a:rPr>
              <a:t>）；母狮子在洞中蹲伏，少壮狮子在隐密处埋伏。你能为它们抓取食物，使它们饱足吗？乌鸦之雏因无食物飞来飞去，哀告神。那时，谁为它预备食物呢？（伯</a:t>
            </a:r>
            <a:r>
              <a:rPr lang="en-US" altLang="zh-CN" sz="2200" b="1" dirty="0">
                <a:solidFill>
                  <a:srgbClr val="FF0000"/>
                </a:solidFill>
                <a:ea typeface="宋体" panose="02010600030101010101" pitchFamily="2" charset="-122"/>
              </a:rPr>
              <a:t>38:39-41</a:t>
            </a:r>
            <a:r>
              <a:rPr lang="zh-CN" altLang="en-US" sz="2200" b="1" dirty="0">
                <a:solidFill>
                  <a:srgbClr val="FF0000"/>
                </a:solidFill>
                <a:ea typeface="宋体" panose="02010600030101010101" pitchFamily="2" charset="-122"/>
              </a:rPr>
              <a:t>）；耶和华善待万民（万有），祂的慈悲，覆庇祂一切所造的（诗</a:t>
            </a:r>
            <a:r>
              <a:rPr lang="en-US" altLang="zh-CN" sz="2200" b="1" dirty="0">
                <a:solidFill>
                  <a:srgbClr val="FF0000"/>
                </a:solidFill>
                <a:ea typeface="宋体" panose="02010600030101010101" pitchFamily="2" charset="-122"/>
              </a:rPr>
              <a:t>145:9</a:t>
            </a:r>
            <a:r>
              <a:rPr lang="zh-CN" altLang="en-US" sz="2200" b="1" dirty="0">
                <a:solidFill>
                  <a:srgbClr val="FF0000"/>
                </a:solidFill>
                <a:ea typeface="宋体" panose="02010600030101010101" pitchFamily="2" charset="-122"/>
              </a:rPr>
              <a:t>）；你们看那天上的飞鸟，也不种，也不收，也不积蓄在仓里，你们的天父尚且养活它。你们不比飞鸟贵重得多吗？（太</a:t>
            </a:r>
            <a:r>
              <a:rPr lang="en-US" altLang="zh-CN" sz="2200" b="1" dirty="0">
                <a:solidFill>
                  <a:srgbClr val="FF0000"/>
                </a:solidFill>
                <a:ea typeface="宋体" panose="02010600030101010101" pitchFamily="2" charset="-122"/>
              </a:rPr>
              <a:t>6:26</a:t>
            </a:r>
            <a:r>
              <a:rPr lang="zh-CN" altLang="en-US" sz="2200" b="1" dirty="0">
                <a:solidFill>
                  <a:srgbClr val="FF0000"/>
                </a:solidFill>
                <a:ea typeface="宋体" panose="02010600030101010101" pitchFamily="2" charset="-122"/>
              </a:rPr>
              <a:t>）</a:t>
            </a:r>
          </a:p>
          <a:p>
            <a:endParaRPr lang="zh-CN" altLang="en-US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marL="0" indent="0">
              <a:buNone/>
            </a:pPr>
            <a:endParaRPr lang="en-US" altLang="zh-CN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635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994" y="332656"/>
            <a:ext cx="9122006" cy="626469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ea typeface="宋体" panose="02010600030101010101" pitchFamily="2" charset="-122"/>
              </a:rPr>
              <a:t>总结：</a:t>
            </a:r>
            <a:endParaRPr lang="en-US" altLang="zh-CN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你要赞美耶和华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r>
              <a:rPr lang="zh-CN" altLang="en-US" sz="2400" b="1" dirty="0">
                <a:ea typeface="宋体" panose="02010600030101010101" pitchFamily="2" charset="-122"/>
              </a:rPr>
              <a:t>神的拯救：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凡求告耶和华的，就是诚心求告他的，耶和华便与他们相近。敬畏祂的，祂必成就他们的心愿。也必听他们的呼求，拯救他们（诗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145:18-19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）；耶和华临近凡求告祂的，临近所有诚心求告祂的人（诗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145:18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）；众人同有一位主，祂也厚待一切求告祂的人（罗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10:12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）；你们祈求，就给你们。寻找，就寻见。叩门，就给你们开门（太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7:7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）。</a:t>
            </a:r>
          </a:p>
          <a:p>
            <a:pPr marL="0" indent="0">
              <a:buNone/>
            </a:pPr>
            <a:endParaRPr lang="zh-CN" altLang="en-US" sz="2400" b="1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为何赞美耶和华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b="1" dirty="0">
                <a:ea typeface="宋体" panose="02010600030101010101" pitchFamily="2" charset="-122"/>
              </a:rPr>
              <a:t>对神来说，耶和华神配得人们的敬拜赞美：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耶和华本为大，该受大赞美（诗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145:3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）；因耶和华为大，当受极大的赞美（诗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96:4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）；耶和华本为大，在我们神的城中，在祂的圣山上，该受大赞美（诗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48:1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b="1" dirty="0">
                <a:ea typeface="宋体" panose="02010600030101010101" pitchFamily="2" charset="-122"/>
              </a:rPr>
              <a:t>对人来说，赞美是人得能力的秘诀，是战胜仇敌的秘诀。魔鬼攻击神的儿女，最大的不是祷告，而是信徒的赞美。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pPr marL="0" indent="0">
              <a:buNone/>
            </a:pPr>
            <a:endParaRPr lang="en-US" altLang="zh-CN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91097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994" y="332656"/>
            <a:ext cx="9122006" cy="626469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ea typeface="宋体" panose="02010600030101010101" pitchFamily="2" charset="-122"/>
              </a:rPr>
              <a:t>总结：</a:t>
            </a:r>
            <a:endParaRPr lang="en-US" altLang="zh-CN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你要赞美耶和华</a:t>
            </a: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为何赞美耶和华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b="1" dirty="0">
                <a:ea typeface="宋体" panose="02010600030101010101" pitchFamily="2" charset="-122"/>
              </a:rPr>
              <a:t>人被造的目的是赞美神，若不赞美，我们的生命就不完全：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这百姓是我为自己所造的，好述说我的美德（赛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43:21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）；我们应当靠着耶稣，常常以颂赞为祭献给神，这就是那承认主名之人嘴唇的果子（来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13:15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）。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b="1" dirty="0">
                <a:ea typeface="宋体" panose="02010600030101010101" pitchFamily="2" charset="-122"/>
              </a:rPr>
              <a:t>Paul Fritz </a:t>
            </a:r>
            <a:r>
              <a:rPr lang="zh-CN" altLang="en-US" sz="2400" b="1" dirty="0">
                <a:ea typeface="宋体" panose="02010600030101010101" pitchFamily="2" charset="-122"/>
              </a:rPr>
              <a:t>曾经总结了赞美神的十项益处 ：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b="1" dirty="0">
                <a:ea typeface="宋体" panose="02010600030101010101" pitchFamily="2" charset="-122"/>
              </a:rPr>
              <a:t>1. </a:t>
            </a:r>
            <a:r>
              <a:rPr lang="zh-CN" altLang="en-US" sz="2400" b="1" dirty="0">
                <a:ea typeface="宋体" panose="02010600030101010101" pitchFamily="2" charset="-122"/>
              </a:rPr>
              <a:t>赞美可以减轻负担和忧愁：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你们要将一切的忧虑卸给神，因为他顾念你们。（彼前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5:7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 </a:t>
            </a:r>
            <a:r>
              <a:rPr lang="en-US" altLang="zh-CN" sz="2400" b="1" dirty="0">
                <a:ea typeface="宋体" panose="02010600030101010101" pitchFamily="2" charset="-122"/>
              </a:rPr>
              <a:t>2. </a:t>
            </a:r>
            <a:r>
              <a:rPr lang="zh-CN" altLang="en-US" sz="2400" b="1" dirty="0">
                <a:ea typeface="宋体" panose="02010600030101010101" pitchFamily="2" charset="-122"/>
              </a:rPr>
              <a:t>赞美可以减轻内疚和自责：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并我们心中天良的亏欠已经洒去。（来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10:22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b="1" dirty="0">
                <a:ea typeface="宋体" panose="02010600030101010101" pitchFamily="2" charset="-122"/>
              </a:rPr>
              <a:t>3. </a:t>
            </a:r>
            <a:r>
              <a:rPr lang="zh-CN" altLang="en-US" sz="2400" b="1" dirty="0">
                <a:ea typeface="宋体" panose="02010600030101010101" pitchFamily="2" charset="-122"/>
              </a:rPr>
              <a:t>赞美可以减轻批评和论断，越是赞美神，越是能看到神在他人身上的形象和荣耀。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颂赞和咒诅从一个口里出来，我的弟兄们，这是不应当的。（雅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3:10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</a:t>
            </a:r>
          </a:p>
          <a:p>
            <a:pPr marL="0" indent="0">
              <a:buNone/>
            </a:pPr>
            <a:endParaRPr lang="en-US" altLang="zh-CN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22546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994" y="332656"/>
            <a:ext cx="9122006" cy="626469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ea typeface="宋体" panose="02010600030101010101" pitchFamily="2" charset="-122"/>
              </a:rPr>
              <a:t>总结：</a:t>
            </a:r>
            <a:endParaRPr lang="en-US" altLang="zh-CN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你要赞美耶和华</a:t>
            </a: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为何赞美耶和华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b="1" dirty="0">
                <a:ea typeface="宋体" panose="02010600030101010101" pitchFamily="2" charset="-122"/>
              </a:rPr>
              <a:t>Paul Fritz </a:t>
            </a:r>
            <a:r>
              <a:rPr lang="zh-CN" altLang="en-US" sz="2400" b="1" dirty="0">
                <a:ea typeface="宋体" panose="02010600030101010101" pitchFamily="2" charset="-122"/>
              </a:rPr>
              <a:t>曾经总结了赞美神的十项益处 ：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b="1" dirty="0">
                <a:ea typeface="宋体" panose="02010600030101010101" pitchFamily="2" charset="-122"/>
              </a:rPr>
              <a:t>4. </a:t>
            </a:r>
            <a:r>
              <a:rPr lang="zh-CN" altLang="en-US" sz="2400" b="1" dirty="0">
                <a:ea typeface="宋体" panose="02010600030101010101" pitchFamily="2" charset="-122"/>
              </a:rPr>
              <a:t>赞美可以减轻愤懑和抱怨：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我知道怎样处卑贱，也知道怎样处丰富，或饱足，或饥饿，或有余，或缺乏，随事随在，我都得了秘诀。我靠着那加给我力量的，凡事都能作。（腓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4:12-13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b="1" dirty="0">
                <a:ea typeface="宋体" panose="02010600030101010101" pitchFamily="2" charset="-122"/>
              </a:rPr>
              <a:t>5. </a:t>
            </a:r>
            <a:r>
              <a:rPr lang="zh-CN" altLang="en-US" sz="2400" b="1" dirty="0">
                <a:ea typeface="宋体" panose="02010600030101010101" pitchFamily="2" charset="-122"/>
              </a:rPr>
              <a:t>赞美可以减轻无力和软弱：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在世上你们有苦难。但你们可以放心，我已经胜了世界。（约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16:33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b="1" dirty="0">
                <a:ea typeface="宋体" panose="02010600030101010101" pitchFamily="2" charset="-122"/>
              </a:rPr>
              <a:t>6. </a:t>
            </a:r>
            <a:r>
              <a:rPr lang="zh-CN" altLang="en-US" sz="2400" b="1" dirty="0">
                <a:ea typeface="宋体" panose="02010600030101010101" pitchFamily="2" charset="-122"/>
              </a:rPr>
              <a:t>赞美可以减轻压力和焦虑：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应当一无挂虑，只要凡事借着祷告，祈求，和感谢，将你们所要的告诉神。神所赐出人意外的平安，必在基督耶稣里，保守你们的心怀意念。（腓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4:6-7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b="1" dirty="0">
                <a:ea typeface="宋体" panose="02010600030101010101" pitchFamily="2" charset="-122"/>
              </a:rPr>
              <a:t>7. </a:t>
            </a:r>
            <a:r>
              <a:rPr lang="zh-CN" altLang="en-US" sz="2400" b="1" dirty="0">
                <a:ea typeface="宋体" panose="02010600030101010101" pitchFamily="2" charset="-122"/>
              </a:rPr>
              <a:t>赞美可以减轻不解和困惑：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“我们四面受敌，却不被困住。心里作难，却不至失望。（林后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4:8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）；我们晓得万事都互相效力，叫爱神的人得益处。”（罗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8:28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</a:t>
            </a:r>
          </a:p>
          <a:p>
            <a:pPr marL="0" indent="0">
              <a:buNone/>
            </a:pPr>
            <a:endParaRPr lang="en-US" altLang="zh-CN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822035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994" y="332656"/>
            <a:ext cx="9122006" cy="626469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ea typeface="宋体" panose="02010600030101010101" pitchFamily="2" charset="-122"/>
              </a:rPr>
              <a:t>总结：</a:t>
            </a:r>
            <a:endParaRPr lang="en-US" altLang="zh-CN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你要赞美耶和华</a:t>
            </a: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为何赞美耶和华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b="1" dirty="0">
                <a:ea typeface="宋体" panose="02010600030101010101" pitchFamily="2" charset="-122"/>
              </a:rPr>
              <a:t>Paul Fritz </a:t>
            </a:r>
            <a:r>
              <a:rPr lang="zh-CN" altLang="en-US" sz="2400" b="1" dirty="0">
                <a:ea typeface="宋体" panose="02010600030101010101" pitchFamily="2" charset="-122"/>
              </a:rPr>
              <a:t>曾经总结了赞美神的十项益处 ：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b="1" dirty="0">
                <a:ea typeface="宋体" panose="02010600030101010101" pitchFamily="2" charset="-122"/>
              </a:rPr>
              <a:t>8. </a:t>
            </a:r>
            <a:r>
              <a:rPr lang="zh-CN" altLang="en-US" sz="2400" b="1" dirty="0">
                <a:ea typeface="宋体" panose="02010600030101010101" pitchFamily="2" charset="-122"/>
              </a:rPr>
              <a:t>赞美可以减轻不安和不定：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愿颂赞归与我们主耶稣基督的父神，他在基督里，曾赐给我们天上各样属灵的福气。就如神从创立世界以前，在基督里拣选了我们，使我们在他面前成为圣洁，无有瑕疵。（弗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1:3-4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b="1" dirty="0">
                <a:ea typeface="宋体" panose="02010600030101010101" pitchFamily="2" charset="-122"/>
              </a:rPr>
              <a:t>9. </a:t>
            </a:r>
            <a:r>
              <a:rPr lang="zh-CN" altLang="en-US" sz="2400" b="1" dirty="0">
                <a:ea typeface="宋体" panose="02010600030101010101" pitchFamily="2" charset="-122"/>
              </a:rPr>
              <a:t>赞美可以减轻自满和自足：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我的神必照祂荣耀的丰富，在基督耶稣里，使你们一切所需用的都充足。（腓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4:19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sz="2400" b="1" dirty="0">
                <a:ea typeface="宋体" panose="02010600030101010101" pitchFamily="2" charset="-122"/>
              </a:rPr>
              <a:t>10. </a:t>
            </a:r>
            <a:r>
              <a:rPr lang="zh-CN" altLang="en-US" sz="2400" b="1" dirty="0">
                <a:ea typeface="宋体" panose="02010600030101010101" pitchFamily="2" charset="-122"/>
              </a:rPr>
              <a:t>赞美可以减轻自主和自控：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我要论到耶和华说，祂是我的避难所，是我的山寨，是我的神，是我所倚靠的。（诗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91:2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marL="0" indent="0">
              <a:buNone/>
            </a:pPr>
            <a:endParaRPr lang="en-US" altLang="zh-CN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298235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994" y="332656"/>
            <a:ext cx="9122006" cy="626469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ea typeface="宋体" panose="02010600030101010101" pitchFamily="2" charset="-122"/>
              </a:rPr>
              <a:t>总结：</a:t>
            </a:r>
            <a:endParaRPr lang="en-US" altLang="zh-CN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你要赞美耶和华</a:t>
            </a: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为何赞美耶和华</a:t>
            </a:r>
            <a:endParaRPr lang="en-US" altLang="zh-CN" sz="2400" b="1" dirty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b="1" dirty="0">
                <a:ea typeface="宋体" panose="02010600030101010101" pitchFamily="2" charset="-122"/>
              </a:rPr>
              <a:t>圣徒的赞美却永不消失，即便在天堂里敬拜赞美还仍要继续：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“那二十四位长老和四个活物，就俯伏敬拜那坐在宝座上的神，说：“阿们！哈利路亚！”接着有声音从宝座发出来，说：“所有　神的仆人哪！凡是敬畏他的，无论大小，你们都应当赞美我们的神！（启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19:4-5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</a:t>
            </a:r>
          </a:p>
          <a:p>
            <a:pPr marL="0" indent="0">
              <a:buNone/>
            </a:pP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如何赞美耶和华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b="1" dirty="0">
                <a:ea typeface="宋体" panose="02010600030101010101" pitchFamily="2" charset="-122"/>
              </a:rPr>
              <a:t>诗篇</a:t>
            </a:r>
            <a:r>
              <a:rPr lang="en-US" altLang="zh-CN" sz="2400" b="1" dirty="0">
                <a:ea typeface="宋体" panose="02010600030101010101" pitchFamily="2" charset="-122"/>
              </a:rPr>
              <a:t>145</a:t>
            </a:r>
            <a:r>
              <a:rPr lang="zh-CN" altLang="en-US" sz="2400" b="1" dirty="0">
                <a:ea typeface="宋体" panose="02010600030101010101" pitchFamily="2" charset="-122"/>
              </a:rPr>
              <a:t>篇，诗人告诉我们当如何赞美耶和华：当天天赞美耶和华，永远赞美耶和华，代代赞美耶和华，在全地赞美耶和华，在恩典中赞美耶和华，在祷告中赞美耶和华：</a:t>
            </a:r>
            <a:endParaRPr lang="en-US" altLang="zh-CN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99405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>
            <a:extLst>
              <a:ext uri="{FF2B5EF4-FFF2-40B4-BE49-F238E27FC236}">
                <a16:creationId xmlns:a16="http://schemas.microsoft.com/office/drawing/2014/main" id="{DB7847B2-FD64-3544-9D9F-601EC94FBC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036496" cy="4525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zh-CN" altLang="en-US" b="1" dirty="0">
                <a:ea typeface="宋体" panose="02010600030101010101" pitchFamily="2" charset="-122"/>
              </a:rPr>
              <a:t>诗 </a:t>
            </a:r>
            <a:r>
              <a:rPr lang="en-US" altLang="zh-CN" b="1" dirty="0">
                <a:ea typeface="宋体" panose="02010600030101010101" pitchFamily="2" charset="-122"/>
              </a:rPr>
              <a:t>145: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1</a:t>
            </a:r>
            <a:r>
              <a:rPr lang="zh-CN" altLang="en-US" sz="2400" b="1" dirty="0">
                <a:ea typeface="宋体" panose="02010600030101010101" pitchFamily="2" charset="-122"/>
              </a:rPr>
              <a:t>（大卫的赞美诗。）我的神我的王啊，我要尊崇你！我要永永远远称颂你的名！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2</a:t>
            </a:r>
            <a:r>
              <a:rPr lang="zh-CN" altLang="en-US" sz="2400" b="1" dirty="0">
                <a:ea typeface="宋体" panose="02010600030101010101" pitchFamily="2" charset="-122"/>
              </a:rPr>
              <a:t>我要天天称颂你，也要永永远远赞美你的名！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3</a:t>
            </a:r>
            <a:r>
              <a:rPr lang="zh-CN" altLang="en-US" sz="2400" b="1" dirty="0">
                <a:ea typeface="宋体" panose="02010600030101010101" pitchFamily="2" charset="-122"/>
              </a:rPr>
              <a:t>耶和华本为大，该受大赞美；其大无法测度 。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4</a:t>
            </a:r>
            <a:r>
              <a:rPr lang="zh-CN" altLang="en-US" sz="2400" b="1" dirty="0">
                <a:ea typeface="宋体" panose="02010600030101010101" pitchFamily="2" charset="-122"/>
              </a:rPr>
              <a:t>这代要对那代颂赞你的作为，也要传扬你的大能。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5</a:t>
            </a:r>
            <a:r>
              <a:rPr lang="zh-CN" altLang="en-US" sz="2400" b="1" dirty="0">
                <a:ea typeface="宋体" panose="02010600030101010101" pitchFamily="2" charset="-122"/>
              </a:rPr>
              <a:t>我要默念你威严的尊荣和你奇妙的作为。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6</a:t>
            </a:r>
            <a:r>
              <a:rPr lang="zh-CN" altLang="en-US" sz="2400" b="1" dirty="0">
                <a:ea typeface="宋体" panose="02010600030101010101" pitchFamily="2" charset="-122"/>
              </a:rPr>
              <a:t>人要传说你可畏之事的能力；我也要传扬你的大德 。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7</a:t>
            </a:r>
            <a:r>
              <a:rPr lang="zh-CN" altLang="en-US" sz="2400" b="1" dirty="0">
                <a:ea typeface="宋体" panose="02010600030101010101" pitchFamily="2" charset="-122"/>
              </a:rPr>
              <a:t>他们记念你的大恩就要传出来，并要歌唱你的公义。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8</a:t>
            </a:r>
            <a:r>
              <a:rPr lang="zh-CN" altLang="en-US" sz="2400" b="1" dirty="0">
                <a:ea typeface="宋体" panose="02010600030101010101" pitchFamily="2" charset="-122"/>
              </a:rPr>
              <a:t>耶和华有恩惠，有怜悯，不轻易发怒，大有慈爱。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9</a:t>
            </a:r>
            <a:r>
              <a:rPr lang="zh-CN" altLang="en-US" sz="2400" b="1" dirty="0">
                <a:ea typeface="宋体" panose="02010600030101010101" pitchFamily="2" charset="-122"/>
              </a:rPr>
              <a:t>耶和华善待万民；他的慈悲覆庇他一切所造的。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10</a:t>
            </a:r>
            <a:r>
              <a:rPr lang="zh-CN" altLang="en-US" sz="2400" b="1" dirty="0">
                <a:ea typeface="宋体" panose="02010600030101010101" pitchFamily="2" charset="-122"/>
              </a:rPr>
              <a:t>耶和华啊，你一切所造的都要称谢你；你的圣民也要称颂你，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11</a:t>
            </a:r>
            <a:r>
              <a:rPr lang="zh-CN" altLang="en-US" sz="2400" b="1" dirty="0">
                <a:ea typeface="宋体" panose="02010600030101010101" pitchFamily="2" charset="-122"/>
              </a:rPr>
              <a:t>传说你国的荣耀，谈论你的大能 ，</a:t>
            </a:r>
          </a:p>
          <a:p>
            <a:pPr marL="0" indent="0">
              <a:buFontTx/>
              <a:buNone/>
            </a:pPr>
            <a:endParaRPr lang="zh-CN" altLang="en-US" b="1" dirty="0">
              <a:ea typeface="宋体" panose="02010600030101010101" pitchFamily="2" charset="-122"/>
            </a:endParaRPr>
          </a:p>
          <a:p>
            <a:pPr marL="0" indent="0">
              <a:buFontTx/>
              <a:buNone/>
            </a:pPr>
            <a:endParaRPr lang="zh-CN" altLang="en-US" b="1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997" y="0"/>
            <a:ext cx="9122006" cy="626469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ea typeface="宋体" panose="02010600030101010101" pitchFamily="2" charset="-122"/>
              </a:rPr>
              <a:t>总结：</a:t>
            </a:r>
            <a:endParaRPr lang="en-US" altLang="zh-CN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你要赞美耶和华</a:t>
            </a: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为何赞美耶和华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如何赞美耶和华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b="1" dirty="0">
                <a:ea typeface="宋体" panose="02010600030101010101" pitchFamily="2" charset="-122"/>
              </a:rPr>
              <a:t>诗篇</a:t>
            </a:r>
            <a:r>
              <a:rPr lang="en-US" altLang="zh-CN" sz="2400" b="1" dirty="0">
                <a:ea typeface="宋体" panose="02010600030101010101" pitchFamily="2" charset="-122"/>
              </a:rPr>
              <a:t>145</a:t>
            </a:r>
            <a:r>
              <a:rPr lang="zh-CN" altLang="en-US" sz="2400" b="1" dirty="0">
                <a:ea typeface="宋体" panose="02010600030101010101" pitchFamily="2" charset="-122"/>
              </a:rPr>
              <a:t>篇，诗人告诉我们当如何赞美耶和华：当天天赞美耶和华，永远赞美耶和华，代代赞美耶和华，在全地赞美耶和华，在恩典中赞美耶和华，在祷告中赞美耶和华：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“我的神我的王阿，我要尊崇你。我要永永远远称颂你的名。我要天天称颂你，也要永永远远赞美你的名。（诗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145:1-2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）；我的口要说出赞美耶和华的话。惟愿凡有血气的，都永永远远称颂祂的圣名。（诗篇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145:21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）；这代要对那代颂赞你的作为，也要传扬你的大能。（诗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145:4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）；我要默念你威严的尊荣，和你奇妙的作为。（诗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145:5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）；人要传说你可畏之事的能力。我也要传扬你的大德。（诗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145:6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）；“耶和华阿，你一切所造的都要称谢你。你的圣民也要称颂你。（诗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145:10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）；传说你国的荣耀，谈论你的大能，好叫世人知道你大能的作为，并你国度威严的荣耀。（诗</a:t>
            </a:r>
            <a:r>
              <a:rPr lang="en-US" altLang="zh-CN" sz="2400" b="1" dirty="0">
                <a:solidFill>
                  <a:srgbClr val="FF0000"/>
                </a:solidFill>
                <a:ea typeface="宋体" panose="02010600030101010101" pitchFamily="2" charset="-122"/>
              </a:rPr>
              <a:t>145:11-12</a:t>
            </a:r>
            <a:r>
              <a:rPr lang="zh-CN" altLang="en-US" sz="2400" b="1" dirty="0">
                <a:solidFill>
                  <a:srgbClr val="FF0000"/>
                </a:solidFill>
                <a:ea typeface="宋体" panose="02010600030101010101" pitchFamily="2" charset="-122"/>
              </a:rPr>
              <a:t>）</a:t>
            </a:r>
          </a:p>
          <a:p>
            <a:pPr>
              <a:buFont typeface="Wingdings" pitchFamily="2" charset="2"/>
              <a:buChar char="v"/>
            </a:pPr>
            <a:endParaRPr lang="zh-CN" altLang="en-US" sz="2400" b="1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建立家室、婚姻、工作、学习，只有依靠神的保护、赐能力和智慧，才会在世界站立得住、不动摇。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我们所有的聪明、才智和成就，若不在神的旨意里都毫无益处。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v"/>
            </a:pPr>
            <a:r>
              <a:rPr lang="zh-CN" altLang="en-US" sz="2400" b="1" dirty="0">
                <a:ea typeface="宋体" panose="02010600030101010101" pitchFamily="2" charset="-122"/>
              </a:rPr>
              <a:t>把神放在我们生活中的第一位，让神来作建立的工作。让神在我们一切事情上居首位掌王权。要与神同在，也要与神同行。</a:t>
            </a:r>
            <a:endParaRPr lang="en-US" altLang="zh-CN" sz="2400" b="1" dirty="0">
              <a:ea typeface="宋体" panose="02010600030101010101" pitchFamily="2" charset="-122"/>
            </a:endParaRPr>
          </a:p>
          <a:p>
            <a:pPr marL="0" indent="0">
              <a:buNone/>
            </a:pPr>
            <a:endParaRPr lang="en-US" altLang="zh-CN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97988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CD7C0ABB-30DB-3043-ADBE-1DF1A58D2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49" y="-104998"/>
            <a:ext cx="8856663" cy="1301750"/>
          </a:xfrm>
        </p:spPr>
        <p:txBody>
          <a:bodyPr/>
          <a:lstStyle/>
          <a:p>
            <a:pPr algn="l"/>
            <a:r>
              <a:rPr lang="zh-CN" altLang="en-US" b="1" dirty="0">
                <a:ea typeface="宋体" panose="02010600030101010101" pitchFamily="2" charset="-122"/>
              </a:rPr>
              <a:t>诗歌“</a:t>
            </a:r>
            <a:r>
              <a:rPr lang="zh-CN" altLang="en-US" b="1" dirty="0">
                <a:ea typeface="宋体" panose="02010600030101010101" pitchFamily="2" charset="-122"/>
                <a:hlinkClick r:id="rId2"/>
              </a:rPr>
              <a:t>伟大奇妙神</a:t>
            </a:r>
            <a:r>
              <a:rPr lang="zh-CN" altLang="en-US" b="1" dirty="0">
                <a:ea typeface="宋体" panose="02010600030101010101" pitchFamily="2" charset="-122"/>
              </a:rPr>
              <a:t>”</a:t>
            </a:r>
            <a:endParaRPr lang="en-US" altLang="en-US" b="1" dirty="0"/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49" y="858043"/>
            <a:ext cx="8856663" cy="5141913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ea typeface="宋体" panose="02010600030101010101" pitchFamily="2" charset="-122"/>
              </a:rPr>
              <a:t>我们有伟大奇妙神</a:t>
            </a:r>
          </a:p>
          <a:p>
            <a:pPr marL="0" indent="0">
              <a:buNone/>
            </a:pPr>
            <a:r>
              <a:rPr lang="zh-CN" altLang="en-US" b="1" dirty="0">
                <a:ea typeface="宋体" panose="02010600030101010101" pitchFamily="2" charset="-122"/>
              </a:rPr>
              <a:t>他创造天地和万物</a:t>
            </a:r>
          </a:p>
          <a:p>
            <a:pPr marL="0" indent="0">
              <a:buNone/>
            </a:pPr>
            <a:r>
              <a:rPr lang="zh-CN" altLang="en-US" b="1" dirty="0">
                <a:ea typeface="宋体" panose="02010600030101010101" pitchFamily="2" charset="-122"/>
              </a:rPr>
              <a:t>我们有伟大奇妙神</a:t>
            </a:r>
          </a:p>
          <a:p>
            <a:pPr marL="0" indent="0">
              <a:buNone/>
            </a:pPr>
            <a:r>
              <a:rPr lang="zh-CN" altLang="en-US" b="1" dirty="0">
                <a:ea typeface="宋体" panose="02010600030101010101" pitchFamily="2" charset="-122"/>
              </a:rPr>
              <a:t>他使瞎眼看见瘸腿能行走</a:t>
            </a:r>
          </a:p>
          <a:p>
            <a:pPr marL="0" indent="0">
              <a:buNone/>
            </a:pPr>
            <a:r>
              <a:rPr lang="zh-CN" altLang="en-US" b="1" dirty="0">
                <a:ea typeface="宋体" panose="02010600030101010101" pitchFamily="2" charset="-122"/>
              </a:rPr>
              <a:t>在他没有难成的事</a:t>
            </a:r>
          </a:p>
          <a:p>
            <a:pPr marL="0" indent="0">
              <a:buNone/>
            </a:pPr>
            <a:r>
              <a:rPr lang="zh-CN" altLang="en-US" b="1" dirty="0">
                <a:ea typeface="宋体" panose="02010600030101010101" pitchFamily="2" charset="-122"/>
              </a:rPr>
              <a:t>在他没有难成的事</a:t>
            </a:r>
          </a:p>
          <a:p>
            <a:pPr marL="0" indent="0">
              <a:buNone/>
            </a:pPr>
            <a:r>
              <a:rPr lang="zh-CN" altLang="en-US" b="1" dirty="0">
                <a:ea typeface="宋体" panose="02010600030101010101" pitchFamily="2" charset="-122"/>
              </a:rPr>
              <a:t>哦  全能的上帝</a:t>
            </a:r>
          </a:p>
          <a:p>
            <a:pPr marL="0" indent="0">
              <a:buNone/>
            </a:pPr>
            <a:r>
              <a:rPr lang="zh-CN" altLang="en-US" b="1" dirty="0">
                <a:ea typeface="宋体" panose="02010600030101010101" pitchFamily="2" charset="-122"/>
              </a:rPr>
              <a:t>在你没有难成的事</a:t>
            </a:r>
          </a:p>
          <a:p>
            <a:pPr marL="0" indent="0">
              <a:buNone/>
            </a:pPr>
            <a:r>
              <a:rPr lang="zh-CN" altLang="en-US" b="1" dirty="0">
                <a:ea typeface="宋体" panose="02010600030101010101" pitchFamily="2" charset="-122"/>
              </a:rPr>
              <a:t>在你没有难成的事</a:t>
            </a:r>
          </a:p>
          <a:p>
            <a:pPr marL="0" indent="0">
              <a:buNone/>
            </a:pPr>
            <a:r>
              <a:rPr lang="zh-CN" altLang="en-US" b="1" dirty="0">
                <a:ea typeface="宋体" panose="02010600030101010101" pitchFamily="2" charset="-122"/>
              </a:rPr>
              <a:t>在你没有难成的事 </a:t>
            </a:r>
          </a:p>
          <a:p>
            <a:endParaRPr lang="en-US" altLang="zh-CN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847200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CD7C0ABB-30DB-3043-ADBE-1DF1A58D2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49" y="-104998"/>
            <a:ext cx="8856663" cy="1301750"/>
          </a:xfrm>
        </p:spPr>
        <p:txBody>
          <a:bodyPr/>
          <a:lstStyle/>
          <a:p>
            <a:pPr algn="l"/>
            <a:r>
              <a:rPr lang="zh-CN" altLang="en-US" b="1" dirty="0">
                <a:ea typeface="宋体" panose="02010600030101010101" pitchFamily="2" charset="-122"/>
              </a:rPr>
              <a:t>诗歌“</a:t>
            </a:r>
            <a:r>
              <a:rPr lang="zh-CN" altLang="en-US" dirty="0">
                <a:ea typeface="宋体" panose="02010600030101010101" pitchFamily="2" charset="-122"/>
                <a:hlinkClick r:id="rId2"/>
              </a:rPr>
              <a:t>主啊我赞美祢 </a:t>
            </a:r>
            <a:r>
              <a:rPr lang="zh-CN" altLang="en-US" b="1" dirty="0">
                <a:ea typeface="宋体" panose="02010600030101010101" pitchFamily="2" charset="-122"/>
              </a:rPr>
              <a:t>”</a:t>
            </a:r>
            <a:endParaRPr lang="en-US" altLang="en-US" b="1" dirty="0"/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49" y="858043"/>
            <a:ext cx="8856663" cy="6171357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000" b="1" dirty="0">
                <a:ea typeface="宋体" panose="02010600030101010101" pitchFamily="2" charset="-122"/>
              </a:rPr>
              <a:t>主啊我赞美祢 因为祢拣选了我</a:t>
            </a:r>
          </a:p>
          <a:p>
            <a:pPr marL="0" indent="0">
              <a:buNone/>
            </a:pPr>
            <a:r>
              <a:rPr lang="zh-CN" altLang="en-US" sz="2000" b="1" dirty="0">
                <a:ea typeface="宋体" panose="02010600030101010101" pitchFamily="2" charset="-122"/>
              </a:rPr>
              <a:t>在这茫茫的人海中 是祢把我找寻</a:t>
            </a:r>
          </a:p>
          <a:p>
            <a:pPr marL="0" indent="0">
              <a:buNone/>
            </a:pPr>
            <a:r>
              <a:rPr lang="zh-CN" altLang="en-US" sz="2000" b="1" dirty="0">
                <a:ea typeface="宋体" panose="02010600030101010101" pitchFamily="2" charset="-122"/>
              </a:rPr>
              <a:t>主啊我赞美祢 因为祢爱了我</a:t>
            </a:r>
          </a:p>
          <a:p>
            <a:pPr marL="0" indent="0">
              <a:buNone/>
            </a:pPr>
            <a:r>
              <a:rPr lang="zh-CN" altLang="en-US" sz="2000" b="1" dirty="0">
                <a:ea typeface="宋体" panose="02010600030101010101" pitchFamily="2" charset="-122"/>
              </a:rPr>
              <a:t>祢的爱充满整个宇宙 充满整个山河</a:t>
            </a:r>
          </a:p>
          <a:p>
            <a:pPr marL="0" indent="0">
              <a:buNone/>
            </a:pPr>
            <a:r>
              <a:rPr lang="zh-CN" altLang="en-US" sz="2000" b="1" dirty="0">
                <a:ea typeface="宋体" panose="02010600030101010101" pitchFamily="2" charset="-122"/>
              </a:rPr>
              <a:t>祢的爱曾拯救多少人</a:t>
            </a:r>
          </a:p>
          <a:p>
            <a:pPr marL="0" indent="0">
              <a:buNone/>
            </a:pPr>
            <a:r>
              <a:rPr lang="zh-CN" altLang="en-US" sz="2000" b="1" dirty="0">
                <a:ea typeface="宋体" panose="02010600030101010101" pitchFamily="2" charset="-122"/>
              </a:rPr>
              <a:t>祢的爱曾激励我们去生活</a:t>
            </a:r>
          </a:p>
          <a:p>
            <a:pPr marL="0" indent="0">
              <a:buNone/>
            </a:pPr>
            <a:r>
              <a:rPr lang="zh-CN" altLang="en-US" sz="2000" b="1" dirty="0">
                <a:ea typeface="宋体" panose="02010600030101010101" pitchFamily="2" charset="-122"/>
              </a:rPr>
              <a:t>谁不向祢屈身下拜</a:t>
            </a:r>
          </a:p>
          <a:p>
            <a:pPr marL="0" indent="0">
              <a:buNone/>
            </a:pPr>
            <a:r>
              <a:rPr lang="zh-CN" altLang="en-US" sz="2000" b="1" dirty="0">
                <a:ea typeface="宋体" panose="02010600030101010101" pitchFamily="2" charset="-122"/>
              </a:rPr>
              <a:t>谁不向祢高唱赞歌</a:t>
            </a:r>
          </a:p>
          <a:p>
            <a:pPr marL="0" indent="0">
              <a:buNone/>
            </a:pPr>
            <a:r>
              <a:rPr lang="zh-CN" altLang="en-US" sz="2000" b="1" dirty="0">
                <a:ea typeface="宋体" panose="02010600030101010101" pitchFamily="2" charset="-122"/>
              </a:rPr>
              <a:t>我们伟大的神啊</a:t>
            </a:r>
          </a:p>
          <a:p>
            <a:pPr marL="0" indent="0">
              <a:buNone/>
            </a:pPr>
            <a:r>
              <a:rPr lang="zh-CN" altLang="en-US" sz="2000" b="1" dirty="0">
                <a:ea typeface="宋体" panose="02010600030101010101" pitchFamily="2" charset="-122"/>
              </a:rPr>
              <a:t>我们伟大的上帝</a:t>
            </a:r>
          </a:p>
          <a:p>
            <a:pPr marL="0" indent="0">
              <a:buNone/>
            </a:pPr>
            <a:r>
              <a:rPr lang="zh-CN" altLang="en-US" sz="2000" b="1" dirty="0">
                <a:ea typeface="宋体" panose="02010600030101010101" pitchFamily="2" charset="-122"/>
              </a:rPr>
              <a:t>是祢把我们从尘土中高举</a:t>
            </a:r>
          </a:p>
          <a:p>
            <a:pPr marL="0" indent="0">
              <a:buNone/>
            </a:pPr>
            <a:r>
              <a:rPr lang="zh-CN" altLang="en-US" sz="2000" b="1" dirty="0">
                <a:ea typeface="宋体" panose="02010600030101010101" pitchFamily="2" charset="-122"/>
              </a:rPr>
              <a:t>把我们从尘土中高举</a:t>
            </a:r>
          </a:p>
          <a:p>
            <a:pPr marL="0" indent="0">
              <a:buNone/>
            </a:pPr>
            <a:r>
              <a:rPr lang="zh-CN" altLang="en-US" sz="2000" b="1" dirty="0">
                <a:ea typeface="宋体" panose="02010600030101010101" pitchFamily="2" charset="-122"/>
              </a:rPr>
              <a:t>说不尽祢的慈爱</a:t>
            </a:r>
          </a:p>
          <a:p>
            <a:pPr marL="0" indent="0">
              <a:buNone/>
            </a:pPr>
            <a:r>
              <a:rPr lang="zh-CN" altLang="en-US" sz="2000" b="1" dirty="0">
                <a:ea typeface="宋体" panose="02010600030101010101" pitchFamily="2" charset="-122"/>
              </a:rPr>
              <a:t>唱不尽祢的公义</a:t>
            </a:r>
          </a:p>
          <a:p>
            <a:pPr marL="0" indent="0">
              <a:buNone/>
            </a:pPr>
            <a:r>
              <a:rPr lang="zh-CN" altLang="en-US" sz="2000" b="1" dirty="0">
                <a:ea typeface="宋体" panose="02010600030101010101" pitchFamily="2" charset="-122"/>
              </a:rPr>
              <a:t>在这广阔的大地上</a:t>
            </a:r>
          </a:p>
          <a:p>
            <a:pPr marL="0" indent="0">
              <a:buNone/>
            </a:pPr>
            <a:r>
              <a:rPr lang="zh-CN" altLang="en-US" sz="2000" b="1" dirty="0">
                <a:ea typeface="宋体" panose="02010600030101010101" pitchFamily="2" charset="-122"/>
              </a:rPr>
              <a:t>谁不感谢赞美祢 </a:t>
            </a:r>
            <a:endParaRPr lang="en-US" altLang="zh-CN" sz="2000" b="1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88043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>
            <a:extLst>
              <a:ext uri="{FF2B5EF4-FFF2-40B4-BE49-F238E27FC236}">
                <a16:creationId xmlns:a16="http://schemas.microsoft.com/office/drawing/2014/main" id="{DB7847B2-FD64-3544-9D9F-601EC94FBC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5544616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zh-CN" altLang="en-US" b="1" dirty="0">
                <a:ea typeface="宋体" panose="02010600030101010101" pitchFamily="2" charset="-122"/>
              </a:rPr>
              <a:t>诗 </a:t>
            </a:r>
            <a:r>
              <a:rPr lang="en-US" altLang="zh-CN" b="1" dirty="0">
                <a:ea typeface="宋体" panose="02010600030101010101" pitchFamily="2" charset="-122"/>
              </a:rPr>
              <a:t>145: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12</a:t>
            </a:r>
            <a:r>
              <a:rPr lang="zh-CN" altLang="en-US" sz="2400" b="1" dirty="0">
                <a:ea typeface="宋体" panose="02010600030101010101" pitchFamily="2" charset="-122"/>
              </a:rPr>
              <a:t>好叫世人知道你大能的作为，并你国度威严的荣耀。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13</a:t>
            </a:r>
            <a:r>
              <a:rPr lang="zh-CN" altLang="en-US" sz="2400" b="1" dirty="0">
                <a:ea typeface="宋体" panose="02010600030101010101" pitchFamily="2" charset="-122"/>
              </a:rPr>
              <a:t>你的国是永远的国！你执掌的权柄存到万代 ！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14</a:t>
            </a:r>
            <a:r>
              <a:rPr lang="zh-CN" altLang="en-US" sz="2400" b="1" dirty="0">
                <a:ea typeface="宋体" panose="02010600030101010101" pitchFamily="2" charset="-122"/>
              </a:rPr>
              <a:t>凡跌倒的，耶和华将他们扶持；凡被压下的，将他们扶起。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15</a:t>
            </a:r>
            <a:r>
              <a:rPr lang="zh-CN" altLang="en-US" sz="2400" b="1" dirty="0">
                <a:ea typeface="宋体" panose="02010600030101010101" pitchFamily="2" charset="-122"/>
              </a:rPr>
              <a:t>万民都举目仰望你；你随时给他们食物。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16</a:t>
            </a:r>
            <a:r>
              <a:rPr lang="zh-CN" altLang="en-US" sz="2400" b="1" dirty="0">
                <a:ea typeface="宋体" panose="02010600030101010101" pitchFamily="2" charset="-122"/>
              </a:rPr>
              <a:t>你张手，使有生气的都随愿饱足。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17</a:t>
            </a:r>
            <a:r>
              <a:rPr lang="zh-CN" altLang="en-US" sz="2400" b="1" dirty="0">
                <a:ea typeface="宋体" panose="02010600030101010101" pitchFamily="2" charset="-122"/>
              </a:rPr>
              <a:t>耶和华在他一切所行的，无不公义；在他一切所做的都有慈。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18</a:t>
            </a:r>
            <a:r>
              <a:rPr lang="zh-CN" altLang="en-US" sz="2400" b="1" dirty="0">
                <a:ea typeface="宋体" panose="02010600030101010101" pitchFamily="2" charset="-122"/>
              </a:rPr>
              <a:t>凡求告耶和华的，就是诚心求告他的，耶和华便与他们相近。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19</a:t>
            </a:r>
            <a:r>
              <a:rPr lang="zh-CN" altLang="en-US" sz="2400" b="1" dirty="0">
                <a:ea typeface="宋体" panose="02010600030101010101" pitchFamily="2" charset="-122"/>
              </a:rPr>
              <a:t>敬畏他的，他必成就他们的心愿，也必听他们的呼求，拯救们。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20</a:t>
            </a:r>
            <a:r>
              <a:rPr lang="zh-CN" altLang="en-US" sz="2400" b="1" dirty="0">
                <a:ea typeface="宋体" panose="02010600030101010101" pitchFamily="2" charset="-122"/>
              </a:rPr>
              <a:t>耶和华保护一切爱他的人，却要灭绝一切的恶人。</a:t>
            </a:r>
          </a:p>
          <a:p>
            <a:pPr marL="0" indent="0">
              <a:buFontTx/>
              <a:buNone/>
            </a:pPr>
            <a:r>
              <a:rPr lang="en-US" altLang="zh-CN" sz="2400" b="1" dirty="0">
                <a:ea typeface="宋体" panose="02010600030101010101" pitchFamily="2" charset="-122"/>
              </a:rPr>
              <a:t>21</a:t>
            </a:r>
            <a:r>
              <a:rPr lang="zh-CN" altLang="en-US" sz="2400" b="1" dirty="0">
                <a:ea typeface="宋体" panose="02010600030101010101" pitchFamily="2" charset="-122"/>
              </a:rPr>
              <a:t>我的口要说出赞美耶和华的话；惟愿凡有血气的都永永远远称颂 他的圣名。</a:t>
            </a:r>
          </a:p>
          <a:p>
            <a:pPr marL="0" indent="0">
              <a:buFontTx/>
              <a:buNone/>
            </a:pPr>
            <a:endParaRPr lang="zh-CN" altLang="en-US" b="1" dirty="0">
              <a:ea typeface="宋体" panose="02010600030101010101" pitchFamily="2" charset="-122"/>
            </a:endParaRPr>
          </a:p>
          <a:p>
            <a:pPr marL="0" indent="0">
              <a:buFontTx/>
              <a:buNone/>
            </a:pPr>
            <a:endParaRPr lang="zh-CN" altLang="en-US" b="1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94387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CD7C0ABB-30DB-3043-ADBE-1DF1A58D2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115888"/>
            <a:ext cx="8856663" cy="1301750"/>
          </a:xfrm>
        </p:spPr>
        <p:txBody>
          <a:bodyPr/>
          <a:lstStyle/>
          <a:p>
            <a:pPr algn="l"/>
            <a:r>
              <a:rPr lang="zh-CN" altLang="en-US" b="1" dirty="0">
                <a:ea typeface="宋体" panose="02010600030101010101" pitchFamily="2" charset="-122"/>
              </a:rPr>
              <a:t>简介：</a:t>
            </a:r>
            <a:endParaRPr lang="en-US" altLang="en-US" b="1" dirty="0"/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" y="1600200"/>
            <a:ext cx="8856663" cy="5141913"/>
          </a:xfrm>
        </p:spPr>
        <p:txBody>
          <a:bodyPr/>
          <a:lstStyle/>
          <a:p>
            <a:r>
              <a:rPr lang="en-US" altLang="zh-CN" dirty="0">
                <a:latin typeface="Kartika" panose="02020503030404060203" pitchFamily="18" charset="0"/>
                <a:ea typeface="+mj-ea"/>
                <a:cs typeface="Kartika" panose="02020503030404060203" pitchFamily="18" charset="0"/>
              </a:rPr>
              <a:t>1-3</a:t>
            </a:r>
            <a:r>
              <a:rPr lang="zh-CN" altLang="en-US" dirty="0">
                <a:latin typeface="Kartika" panose="02020503030404060203" pitchFamily="18" charset="0"/>
                <a:ea typeface="+mj-ea"/>
                <a:cs typeface="Kartika" panose="02020503030404060203" pitchFamily="18" charset="0"/>
              </a:rPr>
              <a:t>节引言：我们称颂的对象</a:t>
            </a:r>
            <a:r>
              <a:rPr lang="en-US" altLang="zh-CN" dirty="0">
                <a:latin typeface="Kartika" panose="02020503030404060203" pitchFamily="18" charset="0"/>
                <a:ea typeface="+mj-ea"/>
                <a:cs typeface="Kartika" panose="02020503030404060203" pitchFamily="18" charset="0"/>
              </a:rPr>
              <a:t>----</a:t>
            </a:r>
            <a:r>
              <a:rPr lang="zh-CN" altLang="en-US" dirty="0">
                <a:latin typeface="Kartika" panose="02020503030404060203" pitchFamily="18" charset="0"/>
                <a:ea typeface="+mj-ea"/>
                <a:cs typeface="Kartika" panose="02020503030404060203" pitchFamily="18" charset="0"/>
              </a:rPr>
              <a:t>神的本性。</a:t>
            </a:r>
            <a:endParaRPr lang="en-US" altLang="zh-CN" dirty="0">
              <a:latin typeface="Kartika" panose="02020503030404060203" pitchFamily="18" charset="0"/>
              <a:ea typeface="+mj-ea"/>
              <a:cs typeface="Kartika" panose="02020503030404060203" pitchFamily="18" charset="0"/>
            </a:endParaRPr>
          </a:p>
          <a:p>
            <a:r>
              <a:rPr lang="en-US" altLang="zh-CN" dirty="0">
                <a:latin typeface="Kartika" panose="02020503030404060203" pitchFamily="18" charset="0"/>
                <a:ea typeface="+mj-ea"/>
                <a:cs typeface="Kartika" panose="02020503030404060203" pitchFamily="18" charset="0"/>
              </a:rPr>
              <a:t>4-7</a:t>
            </a:r>
            <a:r>
              <a:rPr lang="zh-CN" altLang="en-US" dirty="0">
                <a:latin typeface="Kartika" panose="02020503030404060203" pitchFamily="18" charset="0"/>
                <a:ea typeface="+mj-ea"/>
                <a:cs typeface="Kartika" panose="02020503030404060203" pitchFamily="18" charset="0"/>
              </a:rPr>
              <a:t>节是称颂神的伟大。</a:t>
            </a:r>
            <a:endParaRPr lang="en-US" altLang="zh-CN" dirty="0">
              <a:latin typeface="Kartika" panose="02020503030404060203" pitchFamily="18" charset="0"/>
              <a:ea typeface="+mj-ea"/>
              <a:cs typeface="Kartika" panose="02020503030404060203" pitchFamily="18" charset="0"/>
            </a:endParaRPr>
          </a:p>
          <a:p>
            <a:r>
              <a:rPr lang="en-US" altLang="zh-CN" dirty="0">
                <a:latin typeface="Kartika" panose="02020503030404060203" pitchFamily="18" charset="0"/>
                <a:ea typeface="+mj-ea"/>
                <a:cs typeface="Kartika" panose="02020503030404060203" pitchFamily="18" charset="0"/>
              </a:rPr>
              <a:t>8-9</a:t>
            </a:r>
            <a:r>
              <a:rPr lang="zh-CN" altLang="en-US" dirty="0">
                <a:latin typeface="Kartika" panose="02020503030404060203" pitchFamily="18" charset="0"/>
                <a:ea typeface="+mj-ea"/>
                <a:cs typeface="Kartika" panose="02020503030404060203" pitchFamily="18" charset="0"/>
              </a:rPr>
              <a:t>节是称颂神的仁慈。</a:t>
            </a:r>
            <a:endParaRPr lang="en-US" altLang="zh-CN" dirty="0">
              <a:latin typeface="Kartika" panose="02020503030404060203" pitchFamily="18" charset="0"/>
              <a:ea typeface="+mj-ea"/>
              <a:cs typeface="Kartika" panose="02020503030404060203" pitchFamily="18" charset="0"/>
            </a:endParaRPr>
          </a:p>
          <a:p>
            <a:r>
              <a:rPr lang="en-US" altLang="zh-CN" dirty="0">
                <a:latin typeface="Kartika" panose="02020503030404060203" pitchFamily="18" charset="0"/>
                <a:ea typeface="+mj-ea"/>
                <a:cs typeface="Kartika" panose="02020503030404060203" pitchFamily="18" charset="0"/>
              </a:rPr>
              <a:t>10-13</a:t>
            </a:r>
            <a:r>
              <a:rPr lang="zh-CN" altLang="en-US" dirty="0">
                <a:latin typeface="Kartika" panose="02020503030404060203" pitchFamily="18" charset="0"/>
                <a:ea typeface="+mj-ea"/>
                <a:cs typeface="Kartika" panose="02020503030404060203" pitchFamily="18" charset="0"/>
              </a:rPr>
              <a:t>节是称颂神的国度。</a:t>
            </a:r>
            <a:endParaRPr lang="en-US" altLang="zh-CN" dirty="0">
              <a:latin typeface="Kartika" panose="02020503030404060203" pitchFamily="18" charset="0"/>
              <a:ea typeface="+mj-ea"/>
              <a:cs typeface="Kartika" panose="02020503030404060203" pitchFamily="18" charset="0"/>
            </a:endParaRPr>
          </a:p>
          <a:p>
            <a:r>
              <a:rPr lang="en-US" altLang="zh-CN" dirty="0">
                <a:latin typeface="Kartika" panose="02020503030404060203" pitchFamily="18" charset="0"/>
                <a:ea typeface="+mj-ea"/>
                <a:cs typeface="Kartika" panose="02020503030404060203" pitchFamily="18" charset="0"/>
              </a:rPr>
              <a:t>14-20</a:t>
            </a:r>
            <a:r>
              <a:rPr lang="zh-CN" altLang="en-US" dirty="0">
                <a:latin typeface="Kartika" panose="02020503030404060203" pitchFamily="18" charset="0"/>
                <a:ea typeface="+mj-ea"/>
                <a:cs typeface="Kartika" panose="02020503030404060203" pitchFamily="18" charset="0"/>
              </a:rPr>
              <a:t>节是称颂神的保守。</a:t>
            </a:r>
            <a:endParaRPr lang="en-US" altLang="zh-CN" dirty="0">
              <a:latin typeface="Kartika" panose="02020503030404060203" pitchFamily="18" charset="0"/>
              <a:ea typeface="+mj-ea"/>
              <a:cs typeface="Kartika" panose="02020503030404060203" pitchFamily="18" charset="0"/>
            </a:endParaRPr>
          </a:p>
          <a:p>
            <a:r>
              <a:rPr lang="en-US" altLang="zh-CN" dirty="0">
                <a:latin typeface="Kartika" panose="02020503030404060203" pitchFamily="18" charset="0"/>
                <a:ea typeface="+mj-ea"/>
                <a:cs typeface="Kartika" panose="02020503030404060203" pitchFamily="18" charset="0"/>
              </a:rPr>
              <a:t>21</a:t>
            </a:r>
            <a:r>
              <a:rPr lang="zh-CN" altLang="en-US" dirty="0">
                <a:latin typeface="Kartika" panose="02020503030404060203" pitchFamily="18" charset="0"/>
                <a:ea typeface="+mj-ea"/>
                <a:cs typeface="Kartika" panose="02020503030404060203" pitchFamily="18" charset="0"/>
              </a:rPr>
              <a:t>节结束语：再次呼吁赞美耶和华；称颂他的圣名。</a:t>
            </a:r>
            <a:endParaRPr lang="en-US" altLang="en-US" dirty="0">
              <a:latin typeface="Kartika" panose="02020503030404060203" pitchFamily="18" charset="0"/>
              <a:ea typeface="+mj-ea"/>
              <a:cs typeface="Kartika" panose="0202050303040406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892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CD7C0ABB-30DB-3043-ADBE-1DF1A58D2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49" y="16621"/>
            <a:ext cx="8856663" cy="1301750"/>
          </a:xfrm>
        </p:spPr>
        <p:txBody>
          <a:bodyPr/>
          <a:lstStyle/>
          <a:p>
            <a:pPr algn="l"/>
            <a:r>
              <a:rPr lang="en-US" altLang="zh-CN" sz="1800" b="1" dirty="0">
                <a:ea typeface="宋体" panose="02010600030101010101" pitchFamily="2" charset="-122"/>
              </a:rPr>
              <a:t>〖 </a:t>
            </a:r>
            <a:r>
              <a:rPr lang="zh-CN" altLang="en-US" sz="1800" b="1" dirty="0">
                <a:ea typeface="宋体" panose="02010600030101010101" pitchFamily="2" charset="-122"/>
              </a:rPr>
              <a:t>诗</a:t>
            </a:r>
            <a:r>
              <a:rPr lang="en-US" altLang="en-US" sz="1800" b="1" dirty="0"/>
              <a:t>12</a:t>
            </a:r>
            <a:r>
              <a:rPr lang="en-US" altLang="zh-CN" sz="1800" b="1" dirty="0"/>
              <a:t>7</a:t>
            </a:r>
            <a:r>
              <a:rPr lang="zh-CN" altLang="en-US" sz="1800" b="1" dirty="0">
                <a:ea typeface="宋体" panose="02010600030101010101" pitchFamily="2" charset="-122"/>
              </a:rPr>
              <a:t>：</a:t>
            </a:r>
            <a:r>
              <a:rPr lang="en-US" altLang="en-US" sz="1800" b="1" dirty="0"/>
              <a:t>1</a:t>
            </a:r>
            <a:r>
              <a:rPr lang="en-US" altLang="zh-CN" sz="1800" b="1" dirty="0"/>
              <a:t>-3</a:t>
            </a:r>
            <a:r>
              <a:rPr lang="en-US" altLang="en-US" sz="1800" b="1" dirty="0"/>
              <a:t> </a:t>
            </a:r>
            <a:r>
              <a:rPr lang="en-US" altLang="zh-CN" sz="1800" b="1" dirty="0">
                <a:ea typeface="宋体" panose="02010600030101010101" pitchFamily="2" charset="-122"/>
              </a:rPr>
              <a:t>〗</a:t>
            </a:r>
            <a:br>
              <a:rPr lang="en-US" altLang="zh-CN" sz="1800" b="1" dirty="0">
                <a:ea typeface="宋体" panose="02010600030101010101" pitchFamily="2" charset="-122"/>
              </a:rPr>
            </a:br>
            <a:r>
              <a:rPr lang="en-US" altLang="zh-CN" sz="1800" b="1" dirty="0">
                <a:ea typeface="宋体" panose="02010600030101010101" pitchFamily="2" charset="-122"/>
              </a:rPr>
              <a:t>1</a:t>
            </a:r>
            <a:r>
              <a:rPr lang="zh-CN" altLang="en-US" sz="1800" b="1" dirty="0">
                <a:ea typeface="宋体" panose="02010600030101010101" pitchFamily="2" charset="-122"/>
              </a:rPr>
              <a:t>大卫的赞美诗。）我的神我的王啊，我要尊崇你！我要永永远远称颂你的名！</a:t>
            </a:r>
            <a:br>
              <a:rPr lang="zh-CN" altLang="en-US" sz="1800" b="1" dirty="0">
                <a:ea typeface="宋体" panose="02010600030101010101" pitchFamily="2" charset="-122"/>
              </a:rPr>
            </a:br>
            <a:r>
              <a:rPr lang="en-US" altLang="zh-CN" sz="1800" b="1" dirty="0">
                <a:ea typeface="宋体" panose="02010600030101010101" pitchFamily="2" charset="-122"/>
              </a:rPr>
              <a:t>2</a:t>
            </a:r>
            <a:r>
              <a:rPr lang="zh-CN" altLang="en-US" sz="1800" b="1" dirty="0">
                <a:ea typeface="宋体" panose="02010600030101010101" pitchFamily="2" charset="-122"/>
              </a:rPr>
              <a:t>我要天天称颂你，也要永永远远赞美你的名！</a:t>
            </a:r>
            <a:br>
              <a:rPr lang="zh-CN" altLang="en-US" sz="1800" b="1" dirty="0">
                <a:ea typeface="宋体" panose="02010600030101010101" pitchFamily="2" charset="-122"/>
              </a:rPr>
            </a:br>
            <a:r>
              <a:rPr lang="en-US" altLang="zh-CN" sz="1800" b="1" dirty="0">
                <a:ea typeface="宋体" panose="02010600030101010101" pitchFamily="2" charset="-122"/>
              </a:rPr>
              <a:t>3</a:t>
            </a:r>
            <a:r>
              <a:rPr lang="zh-CN" altLang="en-US" sz="1800" b="1" dirty="0">
                <a:ea typeface="宋体" panose="02010600030101010101" pitchFamily="2" charset="-122"/>
              </a:rPr>
              <a:t>耶和华本为大，该受大赞美；其大无法测度 。</a:t>
            </a:r>
            <a:endParaRPr lang="en-US" altLang="en-US" sz="2400" b="1" dirty="0"/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" y="1600200"/>
            <a:ext cx="9036050" cy="5141913"/>
          </a:xfrm>
        </p:spPr>
        <p:txBody>
          <a:bodyPr/>
          <a:lstStyle/>
          <a:p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1-3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节</a:t>
            </a:r>
            <a:r>
              <a:rPr lang="zh-CN" altLang="en-US" sz="2400" dirty="0">
                <a:latin typeface="Kartika" panose="02020503030404060203" pitchFamily="18" charset="0"/>
                <a:cs typeface="Kartika" panose="02020503030404060203" pitchFamily="18" charset="0"/>
              </a:rPr>
              <a:t>引言：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我们称颂的对象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----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神的本性。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人若只是因为得了好处而赞美神，就与拜偶像毫无分别。我们之所以应当赞美神，首先是因为祂本来就配得赞美：「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耶和华本为大，该受大赞美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」。因此，无论是顺境还是逆境，我们都要将祂当得的赞美归给祂。神的伟大「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无法测度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」，无论环境如何艰难，我们都可以放心地相信神的美意必会成就。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本篇是诗篇中的最后一篇「大卫之诗」。大卫经历了一切的试炼、痛苦和追赶之后，心中所存留的只有称颂与赞美。将来我们到了天上，心中也不再有悲哀、痛苦、疑惑或遗憾，惟有永不停歇的称颂与赞美（启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21: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 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3-4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）。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本篇也是最后一篇字母诗（第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9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、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10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、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25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、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34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、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37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、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111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、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112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、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119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、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145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篇）。</a:t>
            </a:r>
            <a:endParaRPr lang="en-US" altLang="zh-CN" sz="2400" b="1" dirty="0">
              <a:solidFill>
                <a:schemeClr val="tx1">
                  <a:lumMod val="95000"/>
                  <a:lumOff val="5000"/>
                </a:schemeClr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CD7C0ABB-30DB-3043-ADBE-1DF1A58D2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49" y="16621"/>
            <a:ext cx="8856663" cy="1301750"/>
          </a:xfrm>
        </p:spPr>
        <p:txBody>
          <a:bodyPr/>
          <a:lstStyle/>
          <a:p>
            <a:pPr algn="l"/>
            <a:r>
              <a:rPr lang="en-US" altLang="zh-CN" sz="1800" b="1" dirty="0">
                <a:ea typeface="宋体" panose="02010600030101010101" pitchFamily="2" charset="-122"/>
              </a:rPr>
              <a:t>〖 </a:t>
            </a:r>
            <a:r>
              <a:rPr lang="zh-CN" altLang="en-US" sz="1800" b="1" dirty="0">
                <a:ea typeface="宋体" panose="02010600030101010101" pitchFamily="2" charset="-122"/>
              </a:rPr>
              <a:t>诗</a:t>
            </a:r>
            <a:r>
              <a:rPr lang="en-US" altLang="en-US" sz="1800" b="1" dirty="0"/>
              <a:t>12</a:t>
            </a:r>
            <a:r>
              <a:rPr lang="en-US" altLang="zh-CN" sz="1800" b="1" dirty="0"/>
              <a:t>7</a:t>
            </a:r>
            <a:r>
              <a:rPr lang="zh-CN" altLang="en-US" sz="1800" b="1" dirty="0">
                <a:ea typeface="宋体" panose="02010600030101010101" pitchFamily="2" charset="-122"/>
              </a:rPr>
              <a:t>：</a:t>
            </a:r>
            <a:r>
              <a:rPr lang="en-US" altLang="zh-CN" sz="1800" b="1" dirty="0">
                <a:ea typeface="宋体" panose="02010600030101010101" pitchFamily="2" charset="-122"/>
              </a:rPr>
              <a:t>4</a:t>
            </a:r>
            <a:r>
              <a:rPr lang="en-US" altLang="zh-CN" sz="1800" b="1" dirty="0"/>
              <a:t>-7</a:t>
            </a:r>
            <a:r>
              <a:rPr lang="en-US" altLang="en-US" sz="1800" b="1" dirty="0"/>
              <a:t> </a:t>
            </a:r>
            <a:r>
              <a:rPr lang="en-US" altLang="zh-CN" sz="1800" b="1" dirty="0">
                <a:ea typeface="宋体" panose="02010600030101010101" pitchFamily="2" charset="-122"/>
              </a:rPr>
              <a:t>〗</a:t>
            </a:r>
            <a:br>
              <a:rPr lang="en-US" altLang="zh-CN" sz="1800" b="1" dirty="0">
                <a:ea typeface="宋体" panose="02010600030101010101" pitchFamily="2" charset="-122"/>
              </a:rPr>
            </a:br>
            <a:r>
              <a:rPr lang="en-US" altLang="zh-CN" sz="1800" b="1" dirty="0">
                <a:ea typeface="宋体" panose="02010600030101010101" pitchFamily="2" charset="-122"/>
              </a:rPr>
              <a:t>4</a:t>
            </a:r>
            <a:r>
              <a:rPr lang="zh-CN" altLang="en-US" sz="1800" b="1" dirty="0">
                <a:ea typeface="宋体" panose="02010600030101010101" pitchFamily="2" charset="-122"/>
              </a:rPr>
              <a:t>这代要对那代颂赞你的作为，也要传扬你的大能。</a:t>
            </a:r>
            <a:br>
              <a:rPr lang="zh-CN" altLang="en-US" sz="1800" b="1" dirty="0">
                <a:ea typeface="宋体" panose="02010600030101010101" pitchFamily="2" charset="-122"/>
              </a:rPr>
            </a:br>
            <a:r>
              <a:rPr lang="en-US" altLang="zh-CN" sz="1800" b="1" dirty="0">
                <a:ea typeface="宋体" panose="02010600030101010101" pitchFamily="2" charset="-122"/>
              </a:rPr>
              <a:t>5</a:t>
            </a:r>
            <a:r>
              <a:rPr lang="zh-CN" altLang="en-US" sz="1800" b="1" dirty="0">
                <a:ea typeface="宋体" panose="02010600030101010101" pitchFamily="2" charset="-122"/>
              </a:rPr>
              <a:t>我要默念你威严的尊荣和你奇妙的作为。</a:t>
            </a:r>
            <a:br>
              <a:rPr lang="zh-CN" altLang="en-US" sz="1800" b="1" dirty="0">
                <a:ea typeface="宋体" panose="02010600030101010101" pitchFamily="2" charset="-122"/>
              </a:rPr>
            </a:br>
            <a:r>
              <a:rPr lang="en-US" altLang="zh-CN" sz="1800" b="1" dirty="0">
                <a:ea typeface="宋体" panose="02010600030101010101" pitchFamily="2" charset="-122"/>
              </a:rPr>
              <a:t>6</a:t>
            </a:r>
            <a:r>
              <a:rPr lang="zh-CN" altLang="en-US" sz="1800" b="1" dirty="0">
                <a:ea typeface="宋体" panose="02010600030101010101" pitchFamily="2" charset="-122"/>
              </a:rPr>
              <a:t>人要传说你可畏之事的能力；我也要传扬你的大德 。</a:t>
            </a:r>
            <a:br>
              <a:rPr lang="zh-CN" altLang="en-US" sz="1800" b="1" dirty="0">
                <a:ea typeface="宋体" panose="02010600030101010101" pitchFamily="2" charset="-122"/>
              </a:rPr>
            </a:br>
            <a:r>
              <a:rPr lang="en-US" altLang="zh-CN" sz="1800" b="1" dirty="0">
                <a:ea typeface="宋体" panose="02010600030101010101" pitchFamily="2" charset="-122"/>
              </a:rPr>
              <a:t>7</a:t>
            </a:r>
            <a:r>
              <a:rPr lang="zh-CN" altLang="en-US" sz="1800" b="1" dirty="0">
                <a:ea typeface="宋体" panose="02010600030101010101" pitchFamily="2" charset="-122"/>
              </a:rPr>
              <a:t>他们记念你的大恩就要传出来，并要歌唱你的公义。</a:t>
            </a:r>
            <a:endParaRPr lang="en-US" altLang="en-US" sz="2400" b="1" dirty="0"/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" y="1600200"/>
            <a:ext cx="9036050" cy="5141913"/>
          </a:xfrm>
        </p:spPr>
        <p:txBody>
          <a:bodyPr/>
          <a:lstStyle/>
          <a:p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4-7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节是称颂神的伟大。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我也要传扬祢的大德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」，原文是「我也要传扬祢的伟大」。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他们记念祢的大恩就要传出来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」，可译为「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他们要将祢可记念的大恩传开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」（和合本修订版，英文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ESV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译本）。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神的见证是为了造就生命，也要借着生命来传扬。因此，神不像地上的君王一样，用石碑或宏伟的建筑自吹自擂，而是让祂的百姓用生命来见证救恩，「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这代要对那代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」颂赞神的作为、传扬神的大能。神的百姓若是闭口不见证神，就是故意隐藏神的荣耀。</a:t>
            </a:r>
            <a:endParaRPr lang="en-US" altLang="zh-CN" sz="2400" b="1" dirty="0">
              <a:solidFill>
                <a:schemeClr val="tx1">
                  <a:lumMod val="95000"/>
                  <a:lumOff val="5000"/>
                </a:schemeClr>
              </a:solidFill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5875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CD7C0ABB-30DB-3043-ADBE-1DF1A58D2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" y="-177006"/>
            <a:ext cx="8856663" cy="1301750"/>
          </a:xfrm>
        </p:spPr>
        <p:txBody>
          <a:bodyPr/>
          <a:lstStyle/>
          <a:p>
            <a:pPr algn="l"/>
            <a:r>
              <a:rPr lang="en-US" altLang="zh-CN" sz="1800" b="1" dirty="0">
                <a:ea typeface="宋体" panose="02010600030101010101" pitchFamily="2" charset="-122"/>
              </a:rPr>
              <a:t>〖 </a:t>
            </a:r>
            <a:r>
              <a:rPr lang="zh-CN" altLang="en-US" sz="1800" b="1" dirty="0">
                <a:ea typeface="宋体" panose="02010600030101010101" pitchFamily="2" charset="-122"/>
              </a:rPr>
              <a:t>诗</a:t>
            </a:r>
            <a:r>
              <a:rPr lang="en-US" altLang="en-US" sz="1800" b="1" dirty="0"/>
              <a:t>12</a:t>
            </a:r>
            <a:r>
              <a:rPr lang="en-US" altLang="zh-CN" sz="1800" b="1" dirty="0"/>
              <a:t>7</a:t>
            </a:r>
            <a:r>
              <a:rPr lang="zh-CN" altLang="en-US" sz="1800" b="1" dirty="0">
                <a:ea typeface="宋体" panose="02010600030101010101" pitchFamily="2" charset="-122"/>
              </a:rPr>
              <a:t>：</a:t>
            </a:r>
            <a:r>
              <a:rPr lang="en-US" altLang="zh-CN" sz="1800" b="1" dirty="0">
                <a:ea typeface="宋体" panose="02010600030101010101" pitchFamily="2" charset="-122"/>
              </a:rPr>
              <a:t>8</a:t>
            </a:r>
            <a:r>
              <a:rPr lang="en-US" altLang="zh-CN" sz="1800" b="1" dirty="0"/>
              <a:t>-9</a:t>
            </a:r>
            <a:r>
              <a:rPr lang="zh-CN" altLang="en-US" sz="1800" b="1" dirty="0"/>
              <a:t> </a:t>
            </a:r>
            <a:r>
              <a:rPr lang="en-US" altLang="zh-CN" sz="1800" b="1" dirty="0">
                <a:ea typeface="宋体" panose="02010600030101010101" pitchFamily="2" charset="-122"/>
              </a:rPr>
              <a:t>〗</a:t>
            </a:r>
            <a:br>
              <a:rPr lang="en-US" altLang="zh-CN" sz="1800" b="1" dirty="0">
                <a:ea typeface="宋体" panose="02010600030101010101" pitchFamily="2" charset="-122"/>
              </a:rPr>
            </a:br>
            <a:r>
              <a:rPr lang="en-US" altLang="zh-CN" sz="1800" b="1" dirty="0">
                <a:ea typeface="宋体" panose="02010600030101010101" pitchFamily="2" charset="-122"/>
              </a:rPr>
              <a:t>8</a:t>
            </a:r>
            <a:r>
              <a:rPr lang="zh-CN" altLang="en-US" sz="1800" b="1" dirty="0">
                <a:ea typeface="宋体" panose="02010600030101010101" pitchFamily="2" charset="-122"/>
              </a:rPr>
              <a:t>耶和华有恩惠，有怜悯，不轻易发怒，大有慈爱。</a:t>
            </a:r>
            <a:br>
              <a:rPr lang="zh-CN" altLang="en-US" sz="1800" b="1" dirty="0">
                <a:ea typeface="宋体" panose="02010600030101010101" pitchFamily="2" charset="-122"/>
              </a:rPr>
            </a:br>
            <a:r>
              <a:rPr lang="en-US" altLang="zh-CN" sz="1800" b="1" dirty="0">
                <a:ea typeface="宋体" panose="02010600030101010101" pitchFamily="2" charset="-122"/>
              </a:rPr>
              <a:t>9</a:t>
            </a:r>
            <a:r>
              <a:rPr lang="zh-CN" altLang="en-US" sz="1800" b="1" dirty="0">
                <a:ea typeface="宋体" panose="02010600030101010101" pitchFamily="2" charset="-122"/>
              </a:rPr>
              <a:t>耶和华善待万民；他的慈悲覆庇他一切所造的。</a:t>
            </a:r>
            <a:endParaRPr lang="en-US" altLang="en-US" sz="2400" b="1" dirty="0"/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0243" y="858043"/>
            <a:ext cx="9036050" cy="5999957"/>
          </a:xfrm>
        </p:spPr>
        <p:txBody>
          <a:bodyPr/>
          <a:lstStyle/>
          <a:p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8-9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节是称颂神的品性和美德。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耶和华有恩惠，有怜悯，不轻易发怒，大有慈爱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」，这是神的自我宣告（出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34:6-7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）。神虽然恨恶罪，但却怜恤罪人。祂不立即灭绝悖逆者，却「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多多忍耐宽容那可怒、预备遭毁灭的器皿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」（罗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9:22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），不断给他们悔改的机会（尼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9:30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），是为了成就自己的救赎计划。人若「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藐视祂丰富的恩慈、宽容、忍耐，不晓得祂的恩慈是领你悔改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」（罗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2:4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），将来必要按着自己的行为接受审判（罗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2:5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）。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耶和华善待万民；祂的慈悲覆庇祂一切所造的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」，原文是「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耶和华善待万有，祂的怜悯覆庇祂一切所造的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」。神是满有怜悯的神，「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祂叫日头照好人，也照歹人；降雨给义人，也给不义的人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」（太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5:45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），更供应一切动物和一切受造之物。但动物却不会反叛神，惟有人会悖逆神、否认神。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慈爱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 </a:t>
            </a:r>
            <a:r>
              <a:rPr lang="he-IL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חֶסֶד/</a:t>
            </a:r>
            <a:r>
              <a:rPr lang="en-US" altLang="zh-CN" sz="2400" dirty="0" err="1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kheh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’·sed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」可译为「不变的爱」，是盟约中的用语，特指神向祂的百姓信守圣约的「不变的爱」。</a:t>
            </a:r>
            <a:endParaRPr lang="en-US" altLang="zh-CN" sz="2400" b="1" dirty="0">
              <a:solidFill>
                <a:schemeClr val="tx1">
                  <a:lumMod val="95000"/>
                  <a:lumOff val="5000"/>
                </a:schemeClr>
              </a:solidFill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40361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CD7C0ABB-30DB-3043-ADBE-1DF1A58D2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49" y="16621"/>
            <a:ext cx="8856663" cy="1301750"/>
          </a:xfrm>
        </p:spPr>
        <p:txBody>
          <a:bodyPr/>
          <a:lstStyle/>
          <a:p>
            <a:pPr algn="l"/>
            <a:r>
              <a:rPr lang="en-US" altLang="zh-CN" sz="1800" b="1" dirty="0">
                <a:ea typeface="宋体" panose="02010600030101010101" pitchFamily="2" charset="-122"/>
              </a:rPr>
              <a:t>〖 </a:t>
            </a:r>
            <a:r>
              <a:rPr lang="zh-CN" altLang="en-US" sz="1800" b="1" dirty="0">
                <a:ea typeface="宋体" panose="02010600030101010101" pitchFamily="2" charset="-122"/>
              </a:rPr>
              <a:t>诗</a:t>
            </a:r>
            <a:r>
              <a:rPr lang="en-US" altLang="en-US" sz="1800" b="1" dirty="0"/>
              <a:t>12</a:t>
            </a:r>
            <a:r>
              <a:rPr lang="en-US" altLang="zh-CN" sz="1800" b="1" dirty="0"/>
              <a:t>7</a:t>
            </a:r>
            <a:r>
              <a:rPr lang="zh-CN" altLang="en-US" sz="1800" b="1" dirty="0">
                <a:ea typeface="宋体" panose="02010600030101010101" pitchFamily="2" charset="-122"/>
              </a:rPr>
              <a:t>：</a:t>
            </a:r>
            <a:r>
              <a:rPr lang="en-US" altLang="zh-CN" sz="1800" b="1" dirty="0">
                <a:ea typeface="宋体" panose="02010600030101010101" pitchFamily="2" charset="-122"/>
              </a:rPr>
              <a:t>10</a:t>
            </a:r>
            <a:r>
              <a:rPr lang="en-US" altLang="zh-CN" sz="1800" b="1" dirty="0"/>
              <a:t>-13</a:t>
            </a:r>
            <a:r>
              <a:rPr lang="en-US" altLang="en-US" sz="1800" b="1" dirty="0"/>
              <a:t> </a:t>
            </a:r>
            <a:r>
              <a:rPr lang="en-US" altLang="zh-CN" sz="1800" b="1" dirty="0">
                <a:ea typeface="宋体" panose="02010600030101010101" pitchFamily="2" charset="-122"/>
              </a:rPr>
              <a:t>〗</a:t>
            </a:r>
            <a:br>
              <a:rPr lang="en-US" altLang="zh-CN" sz="1800" b="1" dirty="0">
                <a:ea typeface="宋体" panose="02010600030101010101" pitchFamily="2" charset="-122"/>
              </a:rPr>
            </a:br>
            <a:r>
              <a:rPr lang="en-US" altLang="zh-CN" sz="1800" b="1" dirty="0">
                <a:ea typeface="宋体" panose="02010600030101010101" pitchFamily="2" charset="-122"/>
              </a:rPr>
              <a:t>10</a:t>
            </a:r>
            <a:r>
              <a:rPr lang="zh-CN" altLang="en-US" sz="1800" b="1" dirty="0">
                <a:ea typeface="宋体" panose="02010600030101010101" pitchFamily="2" charset="-122"/>
              </a:rPr>
              <a:t>耶和华啊，你一切所造的都要称谢你；你的圣民也要称颂你，</a:t>
            </a:r>
            <a:br>
              <a:rPr lang="zh-CN" altLang="en-US" sz="1800" b="1" dirty="0">
                <a:ea typeface="宋体" panose="02010600030101010101" pitchFamily="2" charset="-122"/>
              </a:rPr>
            </a:br>
            <a:r>
              <a:rPr lang="en-US" altLang="zh-CN" sz="1800" b="1" dirty="0">
                <a:ea typeface="宋体" panose="02010600030101010101" pitchFamily="2" charset="-122"/>
              </a:rPr>
              <a:t>11</a:t>
            </a:r>
            <a:r>
              <a:rPr lang="zh-CN" altLang="en-US" sz="1800" b="1" dirty="0">
                <a:ea typeface="宋体" panose="02010600030101010101" pitchFamily="2" charset="-122"/>
              </a:rPr>
              <a:t>传说你国的荣耀，谈论你的大能 ，</a:t>
            </a:r>
            <a:br>
              <a:rPr lang="zh-CN" altLang="en-US" sz="1800" b="1" dirty="0">
                <a:ea typeface="宋体" panose="02010600030101010101" pitchFamily="2" charset="-122"/>
              </a:rPr>
            </a:br>
            <a:r>
              <a:rPr lang="en-US" altLang="zh-CN" sz="1800" b="1" dirty="0">
                <a:ea typeface="宋体" panose="02010600030101010101" pitchFamily="2" charset="-122"/>
              </a:rPr>
              <a:t>12</a:t>
            </a:r>
            <a:r>
              <a:rPr lang="zh-CN" altLang="en-US" sz="1800" b="1" dirty="0">
                <a:ea typeface="宋体" panose="02010600030101010101" pitchFamily="2" charset="-122"/>
              </a:rPr>
              <a:t>好叫世人知道你大能的作为，并你国度威严的荣耀。</a:t>
            </a:r>
            <a:br>
              <a:rPr lang="zh-CN" altLang="en-US" sz="1800" b="1" dirty="0">
                <a:ea typeface="宋体" panose="02010600030101010101" pitchFamily="2" charset="-122"/>
              </a:rPr>
            </a:br>
            <a:r>
              <a:rPr lang="en-US" altLang="zh-CN" sz="1800" b="1" dirty="0">
                <a:ea typeface="宋体" panose="02010600030101010101" pitchFamily="2" charset="-122"/>
              </a:rPr>
              <a:t>13</a:t>
            </a:r>
            <a:r>
              <a:rPr lang="zh-CN" altLang="en-US" sz="1800" b="1" dirty="0">
                <a:ea typeface="宋体" panose="02010600030101010101" pitchFamily="2" charset="-122"/>
              </a:rPr>
              <a:t>你的国是永远的国！你执掌的权柄存到万代 ！</a:t>
            </a:r>
            <a:endParaRPr lang="en-US" altLang="en-US" sz="2400" b="1" dirty="0"/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" y="1600200"/>
            <a:ext cx="9036050" cy="5141913"/>
          </a:xfrm>
        </p:spPr>
        <p:txBody>
          <a:bodyPr/>
          <a:lstStyle/>
          <a:p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10-13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节是称颂神的国度。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在七十士译本和死海古卷中，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13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节后半段有：「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耶和华一切的话信实可靠，祂一切的作为都有慈爱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圣民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」就是那些蒙神拣选、与神立约、属于神的百姓，包括旧约的以色列人和新约的教会。一切受造之物都应当称谢造物主（腓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2:9-10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），而蒙了拣选和救赎的「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圣民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」更应当称颂祂。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神的国是「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永远的国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」，神的权柄「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存到万代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」。地上的政权会改朝换代，但宇宙的君王却永不改变。无论地上的势力看起来有多么强大、多么自高，都有灰飞烟灭的一天，都要向宇宙的君王交账。因此，神的百姓不必执着于地上的国度。</a:t>
            </a:r>
          </a:p>
        </p:txBody>
      </p:sp>
    </p:spTree>
    <p:extLst>
      <p:ext uri="{BB962C8B-B14F-4D97-AF65-F5344CB8AC3E}">
        <p14:creationId xmlns:p14="http://schemas.microsoft.com/office/powerpoint/2010/main" val="662466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CD7C0ABB-30DB-3043-ADBE-1DF1A58D2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115887"/>
            <a:ext cx="8856663" cy="1301750"/>
          </a:xfrm>
        </p:spPr>
        <p:txBody>
          <a:bodyPr/>
          <a:lstStyle/>
          <a:p>
            <a:pPr algn="l"/>
            <a:r>
              <a:rPr lang="en-US" altLang="zh-CN" sz="1200" b="1" dirty="0">
                <a:ea typeface="宋体" panose="02010600030101010101" pitchFamily="2" charset="-122"/>
              </a:rPr>
              <a:t>〖 </a:t>
            </a:r>
            <a:r>
              <a:rPr lang="zh-CN" altLang="en-US" sz="1200" b="1" dirty="0">
                <a:ea typeface="宋体" panose="02010600030101010101" pitchFamily="2" charset="-122"/>
              </a:rPr>
              <a:t>诗</a:t>
            </a:r>
            <a:r>
              <a:rPr lang="en-US" altLang="en-US" sz="1200" b="1" dirty="0"/>
              <a:t>12</a:t>
            </a:r>
            <a:r>
              <a:rPr lang="en-US" altLang="zh-CN" sz="1200" b="1" dirty="0"/>
              <a:t>7</a:t>
            </a:r>
            <a:r>
              <a:rPr lang="zh-CN" altLang="en-US" sz="1200" b="1" dirty="0">
                <a:ea typeface="宋体" panose="02010600030101010101" pitchFamily="2" charset="-122"/>
              </a:rPr>
              <a:t>：</a:t>
            </a:r>
            <a:r>
              <a:rPr lang="en-US" altLang="zh-CN" sz="1200" b="1" dirty="0">
                <a:ea typeface="宋体" panose="02010600030101010101" pitchFamily="2" charset="-122"/>
              </a:rPr>
              <a:t>14</a:t>
            </a:r>
            <a:r>
              <a:rPr lang="en-US" altLang="zh-CN" sz="1200" b="1" dirty="0"/>
              <a:t>-20</a:t>
            </a:r>
            <a:r>
              <a:rPr lang="zh-CN" altLang="en-US" sz="1200" b="1" dirty="0"/>
              <a:t> </a:t>
            </a:r>
            <a:r>
              <a:rPr lang="en-US" altLang="zh-CN" sz="1200" b="1" dirty="0">
                <a:ea typeface="宋体" panose="02010600030101010101" pitchFamily="2" charset="-122"/>
              </a:rPr>
              <a:t>〗</a:t>
            </a:r>
            <a:br>
              <a:rPr lang="en-US" altLang="zh-CN" sz="1200" b="1" dirty="0">
                <a:ea typeface="宋体" panose="02010600030101010101" pitchFamily="2" charset="-122"/>
              </a:rPr>
            </a:br>
            <a:r>
              <a:rPr lang="en-US" altLang="zh-CN" sz="1200" b="1" dirty="0">
                <a:ea typeface="宋体" panose="02010600030101010101" pitchFamily="2" charset="-122"/>
              </a:rPr>
              <a:t>14</a:t>
            </a:r>
            <a:r>
              <a:rPr lang="zh-CN" altLang="en-US" sz="1200" b="1" dirty="0">
                <a:ea typeface="宋体" panose="02010600030101010101" pitchFamily="2" charset="-122"/>
              </a:rPr>
              <a:t>凡跌倒的，耶和华将他们扶持；凡被压下的，将他们扶起。</a:t>
            </a:r>
            <a:br>
              <a:rPr lang="zh-CN" altLang="en-US" sz="1200" b="1" dirty="0">
                <a:ea typeface="宋体" panose="02010600030101010101" pitchFamily="2" charset="-122"/>
              </a:rPr>
            </a:br>
            <a:r>
              <a:rPr lang="en-US" altLang="zh-CN" sz="1200" b="1" dirty="0">
                <a:ea typeface="宋体" panose="02010600030101010101" pitchFamily="2" charset="-122"/>
              </a:rPr>
              <a:t>15</a:t>
            </a:r>
            <a:r>
              <a:rPr lang="zh-CN" altLang="en-US" sz="1200" b="1" dirty="0">
                <a:ea typeface="宋体" panose="02010600030101010101" pitchFamily="2" charset="-122"/>
              </a:rPr>
              <a:t>万民都举目仰望你；你随时给他们食物。</a:t>
            </a:r>
            <a:br>
              <a:rPr lang="zh-CN" altLang="en-US" sz="1200" b="1" dirty="0">
                <a:ea typeface="宋体" panose="02010600030101010101" pitchFamily="2" charset="-122"/>
              </a:rPr>
            </a:br>
            <a:r>
              <a:rPr lang="en-US" altLang="zh-CN" sz="1200" b="1" dirty="0">
                <a:ea typeface="宋体" panose="02010600030101010101" pitchFamily="2" charset="-122"/>
              </a:rPr>
              <a:t>16</a:t>
            </a:r>
            <a:r>
              <a:rPr lang="zh-CN" altLang="en-US" sz="1200" b="1" dirty="0">
                <a:ea typeface="宋体" panose="02010600030101010101" pitchFamily="2" charset="-122"/>
              </a:rPr>
              <a:t>你张手，使有生气的都随愿饱足。</a:t>
            </a:r>
            <a:br>
              <a:rPr lang="zh-CN" altLang="en-US" sz="1200" b="1" dirty="0">
                <a:ea typeface="宋体" panose="02010600030101010101" pitchFamily="2" charset="-122"/>
              </a:rPr>
            </a:br>
            <a:r>
              <a:rPr lang="en-US" altLang="zh-CN" sz="1200" b="1" dirty="0">
                <a:ea typeface="宋体" panose="02010600030101010101" pitchFamily="2" charset="-122"/>
              </a:rPr>
              <a:t>17</a:t>
            </a:r>
            <a:r>
              <a:rPr lang="zh-CN" altLang="en-US" sz="1200" b="1" dirty="0">
                <a:ea typeface="宋体" panose="02010600030101010101" pitchFamily="2" charset="-122"/>
              </a:rPr>
              <a:t>耶和华在他一切所行的，无不公义；在他一切所做的都有慈。</a:t>
            </a:r>
            <a:br>
              <a:rPr lang="zh-CN" altLang="en-US" sz="1200" b="1" dirty="0">
                <a:ea typeface="宋体" panose="02010600030101010101" pitchFamily="2" charset="-122"/>
              </a:rPr>
            </a:br>
            <a:r>
              <a:rPr lang="en-US" altLang="zh-CN" sz="1200" b="1" dirty="0">
                <a:ea typeface="宋体" panose="02010600030101010101" pitchFamily="2" charset="-122"/>
              </a:rPr>
              <a:t>18</a:t>
            </a:r>
            <a:r>
              <a:rPr lang="zh-CN" altLang="en-US" sz="1200" b="1" dirty="0">
                <a:ea typeface="宋体" panose="02010600030101010101" pitchFamily="2" charset="-122"/>
              </a:rPr>
              <a:t>凡求告耶和华的，就是诚心求告他的，耶和华便与他们相近。</a:t>
            </a:r>
            <a:br>
              <a:rPr lang="zh-CN" altLang="en-US" sz="1200" b="1" dirty="0">
                <a:ea typeface="宋体" panose="02010600030101010101" pitchFamily="2" charset="-122"/>
              </a:rPr>
            </a:br>
            <a:r>
              <a:rPr lang="en-US" altLang="zh-CN" sz="1200" b="1" dirty="0">
                <a:ea typeface="宋体" panose="02010600030101010101" pitchFamily="2" charset="-122"/>
              </a:rPr>
              <a:t>19</a:t>
            </a:r>
            <a:r>
              <a:rPr lang="zh-CN" altLang="en-US" sz="1200" b="1" dirty="0">
                <a:ea typeface="宋体" panose="02010600030101010101" pitchFamily="2" charset="-122"/>
              </a:rPr>
              <a:t>敬畏他的，他必成就他们的心愿，也必听他们的呼求，拯救们。</a:t>
            </a:r>
            <a:br>
              <a:rPr lang="zh-CN" altLang="en-US" sz="1200" b="1" dirty="0">
                <a:ea typeface="宋体" panose="02010600030101010101" pitchFamily="2" charset="-122"/>
              </a:rPr>
            </a:br>
            <a:r>
              <a:rPr lang="en-US" altLang="zh-CN" sz="1200" b="1" dirty="0">
                <a:ea typeface="宋体" panose="02010600030101010101" pitchFamily="2" charset="-122"/>
              </a:rPr>
              <a:t>20</a:t>
            </a:r>
            <a:r>
              <a:rPr lang="zh-CN" altLang="en-US" sz="1200" b="1" dirty="0">
                <a:ea typeface="宋体" panose="02010600030101010101" pitchFamily="2" charset="-122"/>
              </a:rPr>
              <a:t>耶和华保护一切爱他的人，却要灭绝一切的恶人。</a:t>
            </a:r>
            <a:endParaRPr lang="en-US" altLang="en-US" sz="1200" b="1" dirty="0"/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612566B-7793-2F4A-849C-41C2A23B59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" y="1600200"/>
            <a:ext cx="9036050" cy="5141913"/>
          </a:xfrm>
        </p:spPr>
        <p:txBody>
          <a:bodyPr/>
          <a:lstStyle/>
          <a:p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14-20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节是称颂神的保守。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神是至高全能的主宰，却有怜悯之心，愿意降卑扶持「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凡跌倒的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」，扶起「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凡被压下的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」。因为神允许按着神的形象被造的人落到灵性软弱、生活窘困的光景之中，就是要让他们承认自己的罪、认识自己无力自救，然后神就用恩慈与怜悯「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传福音给贫穷的人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」（路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4:18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），让「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被掳的得释放，瞎眼的得看见，叫那受压制的得自由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」（路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4:18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）。</a:t>
            </a:r>
          </a:p>
          <a:p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万民都举目仰望祢；祢随时给他们食物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」，原文是「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万有的眼目都仰望祢，祢按时给他们食物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」（和合本修订版，英文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ESV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译本）。人类和雀鸟、走兽、鱼类一样，每天都在仰望神的供应，不要狂妄自大地自诩自力更生、人定胜天，而要凡事谦卑感恩。神施恩的手总是敞开的，祂「</a:t>
            </a:r>
            <a:r>
              <a:rPr lang="zh-CN" altLang="en-US" sz="2400" dirty="0">
                <a:solidFill>
                  <a:srgbClr val="FF0000"/>
                </a:solidFill>
                <a:ea typeface="宋体" panose="02010600030101010101" pitchFamily="2" charset="-122"/>
              </a:rPr>
              <a:t>张手</a:t>
            </a:r>
            <a:r>
              <a:rPr lang="zh-CN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宋体" panose="02010600030101010101" pitchFamily="2" charset="-122"/>
              </a:rPr>
              <a:t>」不仅供应人和动物肉身的食物，更供应谦卑者属灵的食物。</a:t>
            </a:r>
          </a:p>
        </p:txBody>
      </p:sp>
    </p:spTree>
    <p:extLst>
      <p:ext uri="{BB962C8B-B14F-4D97-AF65-F5344CB8AC3E}">
        <p14:creationId xmlns:p14="http://schemas.microsoft.com/office/powerpoint/2010/main" val="2924655985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13503</TotalTime>
  <Words>4689</Words>
  <Application>Microsoft Office PowerPoint</Application>
  <PresentationFormat>On-screen Show (4:3)</PresentationFormat>
  <Paragraphs>154</Paragraphs>
  <Slides>22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Kartika</vt:lpstr>
      <vt:lpstr>Wingdings</vt:lpstr>
      <vt:lpstr>Diseño predeterminado</vt:lpstr>
      <vt:lpstr>诗篇145篇分享 ---5/30/2021</vt:lpstr>
      <vt:lpstr>PowerPoint Presentation</vt:lpstr>
      <vt:lpstr>PowerPoint Presentation</vt:lpstr>
      <vt:lpstr>简介：</vt:lpstr>
      <vt:lpstr>〖 诗127：1-3 〗 1大卫的赞美诗。）我的神我的王啊，我要尊崇你！我要永永远远称颂你的名！ 2我要天天称颂你，也要永永远远赞美你的名！ 3耶和华本为大，该受大赞美；其大无法测度 。</vt:lpstr>
      <vt:lpstr>〖 诗127：4-7 〗 4这代要对那代颂赞你的作为，也要传扬你的大能。 5我要默念你威严的尊荣和你奇妙的作为。 6人要传说你可畏之事的能力；我也要传扬你的大德 。 7他们记念你的大恩就要传出来，并要歌唱你的公义。</vt:lpstr>
      <vt:lpstr>〖 诗127：8-9 〗 8耶和华有恩惠，有怜悯，不轻易发怒，大有慈爱。 9耶和华善待万民；他的慈悲覆庇他一切所造的。</vt:lpstr>
      <vt:lpstr>〖 诗127：10-13 〗 10耶和华啊，你一切所造的都要称谢你；你的圣民也要称颂你， 11传说你国的荣耀，谈论你的大能 ， 12好叫世人知道你大能的作为，并你国度威严的荣耀。 13你的国是永远的国！你执掌的权柄存到万代 ！</vt:lpstr>
      <vt:lpstr>〖 诗127：14-20 〗 14凡跌倒的，耶和华将他们扶持；凡被压下的，将他们扶起。 15万民都举目仰望你；你随时给他们食物。 16你张手，使有生气的都随愿饱足。 17耶和华在他一切所行的，无不公义；在他一切所做的都有慈。 18凡求告耶和华的，就是诚心求告他的，耶和华便与他们相近。 19敬畏他的，他必成就他们的心愿，也必听他们的呼求，拯救们。 20耶和华保护一切爱他的人，却要灭绝一切的恶人。</vt:lpstr>
      <vt:lpstr>〖 诗127：14-20 〗 14凡跌倒的，耶和华将他们扶持；凡被压下的，将他们扶起。 15万民都举目仰望你；你随时给他们食物。 16你张手，使有生气的都随愿饱足。 17耶和华在他一切所行的，无不公义；在他一切所做的都有慈。 18凡求告耶和华的，就是诚心求告他的，耶和华便与他们相近。 19敬畏他的，他必成就他们的心愿，也必听他们的呼求，拯救们。 20耶和华保护一切爱他的人，却要灭绝一切的恶人。</vt:lpstr>
      <vt:lpstr>〖 诗127：21 〗 21我的口要说出赞美耶和华的话；惟愿凡有血气的都永永远远称颂 他的圣名。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诗歌“伟大奇妙神”</vt:lpstr>
      <vt:lpstr>诗歌“主啊我赞美祢 ”</vt:lpstr>
    </vt:vector>
  </TitlesOfParts>
  <Company>Siracusa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Mariajose</dc:creator>
  <cp:lastModifiedBy>TAIYAN ZHANG</cp:lastModifiedBy>
  <cp:revision>162</cp:revision>
  <dcterms:created xsi:type="dcterms:W3CDTF">2009-03-26T20:51:52Z</dcterms:created>
  <dcterms:modified xsi:type="dcterms:W3CDTF">2021-06-05T20:48:20Z</dcterms:modified>
</cp:coreProperties>
</file>